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DE6A31-B5B8-6487-3518-503B7C88C453}"/>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599C9A97-872C-D60A-B80D-D8555CF8C7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22FA8EE1-D35D-BB01-32EF-F96CF287F761}"/>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5" name="Zástupný objekt pre pätu 4">
            <a:extLst>
              <a:ext uri="{FF2B5EF4-FFF2-40B4-BE49-F238E27FC236}">
                <a16:creationId xmlns:a16="http://schemas.microsoft.com/office/drawing/2014/main" id="{6710B511-1B21-3815-45DB-0C05F79D6A5A}"/>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5E351808-CCC7-0E77-4BD1-F6380248B0CA}"/>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295771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2F942E-2DEE-CC1B-E76E-DF5F1E1D9D35}"/>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EE517ECA-DCF3-60D4-6797-6C7309C51770}"/>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9342536C-DC8D-948C-F6EA-83E4811F83B7}"/>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5" name="Zástupný objekt pre pätu 4">
            <a:extLst>
              <a:ext uri="{FF2B5EF4-FFF2-40B4-BE49-F238E27FC236}">
                <a16:creationId xmlns:a16="http://schemas.microsoft.com/office/drawing/2014/main" id="{0C21EC1D-4AE9-8A0B-72A1-93EB527F30FD}"/>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D46ED9EF-C3B4-507A-66CB-1B5B42044FDF}"/>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153204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FB1F1D2C-6644-4A36-5389-751273658DE1}"/>
              </a:ext>
            </a:extLst>
          </p:cNvPr>
          <p:cNvSpPr>
            <a:spLocks noGrp="1"/>
          </p:cNvSpPr>
          <p:nvPr>
            <p:ph type="title" orient="vert"/>
          </p:nvPr>
        </p:nvSpPr>
        <p:spPr>
          <a:xfrm>
            <a:off x="8724900" y="365125"/>
            <a:ext cx="2628900" cy="5811838"/>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73BA08CB-B586-D951-E628-74689238DC8A}"/>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DED82CAD-C046-5F91-D2D5-7CD1B6189917}"/>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5" name="Zástupný objekt pre pätu 4">
            <a:extLst>
              <a:ext uri="{FF2B5EF4-FFF2-40B4-BE49-F238E27FC236}">
                <a16:creationId xmlns:a16="http://schemas.microsoft.com/office/drawing/2014/main" id="{0AD45027-EE37-78AE-DD83-0F2E1DA90DE1}"/>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7AB1BDAA-6458-C474-751F-91456F5CB614}"/>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1517266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070AEA-990E-9164-6AAC-14272952A615}"/>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9BB6C6C0-053E-6D0F-B41A-942695DC7378}"/>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1E81627C-0B54-C08E-9C4D-276A2AA84B96}"/>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5" name="Zástupný objekt pre pätu 4">
            <a:extLst>
              <a:ext uri="{FF2B5EF4-FFF2-40B4-BE49-F238E27FC236}">
                <a16:creationId xmlns:a16="http://schemas.microsoft.com/office/drawing/2014/main" id="{573A7FE9-9EBC-7216-317A-DC08DC52FF78}"/>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A500C750-28A7-FB5A-5468-13D63EDF6C83}"/>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3163619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9F4E27-2CC6-7B67-EC27-07C08014DB12}"/>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77D19D72-7A02-9678-E121-8334D58E6D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E701E049-50E9-E975-ED93-600EFB3AECB2}"/>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5" name="Zástupný objekt pre pätu 4">
            <a:extLst>
              <a:ext uri="{FF2B5EF4-FFF2-40B4-BE49-F238E27FC236}">
                <a16:creationId xmlns:a16="http://schemas.microsoft.com/office/drawing/2014/main" id="{69EC49D9-91ED-7F12-48A0-6BA1DE038123}"/>
              </a:ext>
            </a:extLst>
          </p:cNvPr>
          <p:cNvSpPr>
            <a:spLocks noGrp="1"/>
          </p:cNvSpPr>
          <p:nvPr>
            <p:ph type="ftr" sz="quarter" idx="11"/>
          </p:nvPr>
        </p:nvSpPr>
        <p:spPr/>
        <p:txBody>
          <a:bodyPr/>
          <a:lstStyle/>
          <a:p>
            <a:endParaRPr lang="sk-SK"/>
          </a:p>
        </p:txBody>
      </p:sp>
      <p:sp>
        <p:nvSpPr>
          <p:cNvPr id="6" name="Zástupný objekt pre číslo snímky 5">
            <a:extLst>
              <a:ext uri="{FF2B5EF4-FFF2-40B4-BE49-F238E27FC236}">
                <a16:creationId xmlns:a16="http://schemas.microsoft.com/office/drawing/2014/main" id="{43F7397C-BEFA-688C-704E-1C279F009B01}"/>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680501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89DFF9-1583-F5F6-B9D3-598322DC2FA3}"/>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69BFC63E-1141-1CA0-7BB6-7C6D555E1311}"/>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141BABBC-E11F-DDB4-5C0B-849DAA473BE1}"/>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8B00794B-85B2-46D4-D31B-F441C54E771A}"/>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6" name="Zástupný objekt pre pätu 5">
            <a:extLst>
              <a:ext uri="{FF2B5EF4-FFF2-40B4-BE49-F238E27FC236}">
                <a16:creationId xmlns:a16="http://schemas.microsoft.com/office/drawing/2014/main" id="{BD8223FE-FE3B-4A66-6A5F-9858C37693E4}"/>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045C4477-8798-2995-8B43-376FA4DC08AA}"/>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253100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57E9FA-D942-E506-F0C1-B64882CE5697}"/>
              </a:ext>
            </a:extLst>
          </p:cNvPr>
          <p:cNvSpPr>
            <a:spLocks noGrp="1"/>
          </p:cNvSpPr>
          <p:nvPr>
            <p:ph type="title"/>
          </p:nvPr>
        </p:nvSpPr>
        <p:spPr>
          <a:xfrm>
            <a:off x="839788" y="365125"/>
            <a:ext cx="105156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902BFAE4-A840-67A3-8FAA-7C9BDBF178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A9E31FD7-D3A5-D1B0-C143-F6F38DAA0080}"/>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D5522A11-6E90-655E-E4D1-4D2EE4978B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5024935B-2A97-6CCB-E379-E7CEB7DA1352}"/>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EA05F6C2-89F4-7B10-D58C-1E1B8743603E}"/>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8" name="Zástupný objekt pre pätu 7">
            <a:extLst>
              <a:ext uri="{FF2B5EF4-FFF2-40B4-BE49-F238E27FC236}">
                <a16:creationId xmlns:a16="http://schemas.microsoft.com/office/drawing/2014/main" id="{1495E240-E535-8BDD-3DD4-5EBC6BF5A631}"/>
              </a:ext>
            </a:extLst>
          </p:cNvPr>
          <p:cNvSpPr>
            <a:spLocks noGrp="1"/>
          </p:cNvSpPr>
          <p:nvPr>
            <p:ph type="ftr" sz="quarter" idx="11"/>
          </p:nvPr>
        </p:nvSpPr>
        <p:spPr/>
        <p:txBody>
          <a:bodyPr/>
          <a:lstStyle/>
          <a:p>
            <a:endParaRPr lang="sk-SK"/>
          </a:p>
        </p:txBody>
      </p:sp>
      <p:sp>
        <p:nvSpPr>
          <p:cNvPr id="9" name="Zástupný objekt pre číslo snímky 8">
            <a:extLst>
              <a:ext uri="{FF2B5EF4-FFF2-40B4-BE49-F238E27FC236}">
                <a16:creationId xmlns:a16="http://schemas.microsoft.com/office/drawing/2014/main" id="{60C6466F-C76C-90FC-304A-C9222AB67F4E}"/>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3859596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F2960-5F01-B20D-D3CD-937896D2AD5E}"/>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B32A2853-7058-749A-1427-97F11BFF5C4A}"/>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4" name="Zástupný objekt pre pätu 3">
            <a:extLst>
              <a:ext uri="{FF2B5EF4-FFF2-40B4-BE49-F238E27FC236}">
                <a16:creationId xmlns:a16="http://schemas.microsoft.com/office/drawing/2014/main" id="{FAE502F8-BE52-4BD4-E04C-8871CB8D3D0D}"/>
              </a:ext>
            </a:extLst>
          </p:cNvPr>
          <p:cNvSpPr>
            <a:spLocks noGrp="1"/>
          </p:cNvSpPr>
          <p:nvPr>
            <p:ph type="ftr" sz="quarter" idx="11"/>
          </p:nvPr>
        </p:nvSpPr>
        <p:spPr/>
        <p:txBody>
          <a:bodyPr/>
          <a:lstStyle/>
          <a:p>
            <a:endParaRPr lang="sk-SK"/>
          </a:p>
        </p:txBody>
      </p:sp>
      <p:sp>
        <p:nvSpPr>
          <p:cNvPr id="5" name="Zástupný objekt pre číslo snímky 4">
            <a:extLst>
              <a:ext uri="{FF2B5EF4-FFF2-40B4-BE49-F238E27FC236}">
                <a16:creationId xmlns:a16="http://schemas.microsoft.com/office/drawing/2014/main" id="{152B5730-A3EC-1DA0-5626-4F03E684302E}"/>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136004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E5BE563A-859B-25CB-D5D9-E51EA201117F}"/>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3" name="Zástupný objekt pre pätu 2">
            <a:extLst>
              <a:ext uri="{FF2B5EF4-FFF2-40B4-BE49-F238E27FC236}">
                <a16:creationId xmlns:a16="http://schemas.microsoft.com/office/drawing/2014/main" id="{17B54036-E6F0-5496-112C-78E36DA32627}"/>
              </a:ext>
            </a:extLst>
          </p:cNvPr>
          <p:cNvSpPr>
            <a:spLocks noGrp="1"/>
          </p:cNvSpPr>
          <p:nvPr>
            <p:ph type="ftr" sz="quarter" idx="11"/>
          </p:nvPr>
        </p:nvSpPr>
        <p:spPr/>
        <p:txBody>
          <a:bodyPr/>
          <a:lstStyle/>
          <a:p>
            <a:endParaRPr lang="sk-SK"/>
          </a:p>
        </p:txBody>
      </p:sp>
      <p:sp>
        <p:nvSpPr>
          <p:cNvPr id="4" name="Zástupný objekt pre číslo snímky 3">
            <a:extLst>
              <a:ext uri="{FF2B5EF4-FFF2-40B4-BE49-F238E27FC236}">
                <a16:creationId xmlns:a16="http://schemas.microsoft.com/office/drawing/2014/main" id="{D4C47AB2-3106-8ACA-099A-1622E8BCDF32}"/>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190730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004E9F-5340-7047-019D-2F6F74812202}"/>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67FFF08C-1CA3-EB41-0B92-1AB86FF96E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EDFF81DF-DFD9-057D-C065-C20ADC7BF6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A91DC281-76CC-DBF9-5D09-DC3D024DFABE}"/>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6" name="Zástupný objekt pre pätu 5">
            <a:extLst>
              <a:ext uri="{FF2B5EF4-FFF2-40B4-BE49-F238E27FC236}">
                <a16:creationId xmlns:a16="http://schemas.microsoft.com/office/drawing/2014/main" id="{57A5310B-96A8-B4CF-045B-AC07DF4F6B99}"/>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444141C1-7601-B188-8198-6E91080A75D7}"/>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1955412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6093A5-CED7-51EC-67E3-4F7F44F7B82E}"/>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108A4417-49DB-C31E-6B59-75C0CE60F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19E2614E-1050-A749-BAE9-E7A4C133B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8FA497E5-6151-43D3-1417-D400F7E4C011}"/>
              </a:ext>
            </a:extLst>
          </p:cNvPr>
          <p:cNvSpPr>
            <a:spLocks noGrp="1"/>
          </p:cNvSpPr>
          <p:nvPr>
            <p:ph type="dt" sz="half" idx="10"/>
          </p:nvPr>
        </p:nvSpPr>
        <p:spPr/>
        <p:txBody>
          <a:bodyPr/>
          <a:lstStyle/>
          <a:p>
            <a:fld id="{DCF365FF-1B97-42A2-85E2-A4CDE9759549}" type="datetimeFigureOut">
              <a:rPr lang="sk-SK" smtClean="0"/>
              <a:t>23. 2. 2023</a:t>
            </a:fld>
            <a:endParaRPr lang="sk-SK"/>
          </a:p>
        </p:txBody>
      </p:sp>
      <p:sp>
        <p:nvSpPr>
          <p:cNvPr id="6" name="Zástupný objekt pre pätu 5">
            <a:extLst>
              <a:ext uri="{FF2B5EF4-FFF2-40B4-BE49-F238E27FC236}">
                <a16:creationId xmlns:a16="http://schemas.microsoft.com/office/drawing/2014/main" id="{89EDD238-D518-0386-10C0-2E7874201CD1}"/>
              </a:ext>
            </a:extLst>
          </p:cNvPr>
          <p:cNvSpPr>
            <a:spLocks noGrp="1"/>
          </p:cNvSpPr>
          <p:nvPr>
            <p:ph type="ftr" sz="quarter" idx="11"/>
          </p:nvPr>
        </p:nvSpPr>
        <p:spPr/>
        <p:txBody>
          <a:bodyPr/>
          <a:lstStyle/>
          <a:p>
            <a:endParaRPr lang="sk-SK"/>
          </a:p>
        </p:txBody>
      </p:sp>
      <p:sp>
        <p:nvSpPr>
          <p:cNvPr id="7" name="Zástupný objekt pre číslo snímky 6">
            <a:extLst>
              <a:ext uri="{FF2B5EF4-FFF2-40B4-BE49-F238E27FC236}">
                <a16:creationId xmlns:a16="http://schemas.microsoft.com/office/drawing/2014/main" id="{8E7A5627-6CF9-4876-05D3-3C6B05DE6E91}"/>
              </a:ext>
            </a:extLst>
          </p:cNvPr>
          <p:cNvSpPr>
            <a:spLocks noGrp="1"/>
          </p:cNvSpPr>
          <p:nvPr>
            <p:ph type="sldNum" sz="quarter" idx="12"/>
          </p:nvPr>
        </p:nvSpPr>
        <p:spPr/>
        <p:txBody>
          <a:bodyPr/>
          <a:lstStyle/>
          <a:p>
            <a:fld id="{685CB8C7-FA8D-48D0-B703-96CEF78C0ECD}" type="slidenum">
              <a:rPr lang="sk-SK" smtClean="0"/>
              <a:t>‹#›</a:t>
            </a:fld>
            <a:endParaRPr lang="sk-SK"/>
          </a:p>
        </p:txBody>
      </p:sp>
    </p:spTree>
    <p:extLst>
      <p:ext uri="{BB962C8B-B14F-4D97-AF65-F5344CB8AC3E}">
        <p14:creationId xmlns:p14="http://schemas.microsoft.com/office/powerpoint/2010/main" val="2453190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9873A000-9DE7-7396-71D8-338DC05FDE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p>
        </p:txBody>
      </p:sp>
      <p:sp>
        <p:nvSpPr>
          <p:cNvPr id="3" name="Zástupný text 2">
            <a:extLst>
              <a:ext uri="{FF2B5EF4-FFF2-40B4-BE49-F238E27FC236}">
                <a16:creationId xmlns:a16="http://schemas.microsoft.com/office/drawing/2014/main" id="{9E2DC69E-3F69-AC53-AA62-ED0BAAD7B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700CFA28-564F-DC7A-63D9-4225C8D583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365FF-1B97-42A2-85E2-A4CDE9759549}" type="datetimeFigureOut">
              <a:rPr lang="sk-SK" smtClean="0"/>
              <a:t>23. 2. 2023</a:t>
            </a:fld>
            <a:endParaRPr lang="sk-SK"/>
          </a:p>
        </p:txBody>
      </p:sp>
      <p:sp>
        <p:nvSpPr>
          <p:cNvPr id="5" name="Zástupný objekt pre pätu 4">
            <a:extLst>
              <a:ext uri="{FF2B5EF4-FFF2-40B4-BE49-F238E27FC236}">
                <a16:creationId xmlns:a16="http://schemas.microsoft.com/office/drawing/2014/main" id="{7A8E1344-3712-4889-182B-0B9536B085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a:extLst>
              <a:ext uri="{FF2B5EF4-FFF2-40B4-BE49-F238E27FC236}">
                <a16:creationId xmlns:a16="http://schemas.microsoft.com/office/drawing/2014/main" id="{5E3D070D-26C5-43D2-2AE8-5BCCB52343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CB8C7-FA8D-48D0-B703-96CEF78C0ECD}" type="slidenum">
              <a:rPr lang="sk-SK" smtClean="0"/>
              <a:t>‹#›</a:t>
            </a:fld>
            <a:endParaRPr lang="sk-SK"/>
          </a:p>
        </p:txBody>
      </p:sp>
    </p:spTree>
    <p:extLst>
      <p:ext uri="{BB962C8B-B14F-4D97-AF65-F5344CB8AC3E}">
        <p14:creationId xmlns:p14="http://schemas.microsoft.com/office/powerpoint/2010/main" val="1455828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rázok 3">
            <a:extLst>
              <a:ext uri="{FF2B5EF4-FFF2-40B4-BE49-F238E27FC236}">
                <a16:creationId xmlns:a16="http://schemas.microsoft.com/office/drawing/2014/main" id="{2656F1F5-392D-FE35-BE25-EB5FF745C2B8}"/>
              </a:ext>
            </a:extLst>
          </p:cNvPr>
          <p:cNvPicPr>
            <a:picLocks noChangeAspect="1"/>
          </p:cNvPicPr>
          <p:nvPr/>
        </p:nvPicPr>
        <p:blipFill rotWithShape="1">
          <a:blip r:embed="rId2">
            <a:alphaModFix amt="50000"/>
          </a:blip>
          <a:srcRect t="698" b="24302"/>
          <a:stretch/>
        </p:blipFill>
        <p:spPr>
          <a:xfrm>
            <a:off x="20" y="1"/>
            <a:ext cx="12191980" cy="6857999"/>
          </a:xfrm>
          <a:prstGeom prst="rect">
            <a:avLst/>
          </a:prstGeom>
        </p:spPr>
      </p:pic>
      <p:sp>
        <p:nvSpPr>
          <p:cNvPr id="2" name="Nadpis 1">
            <a:extLst>
              <a:ext uri="{FF2B5EF4-FFF2-40B4-BE49-F238E27FC236}">
                <a16:creationId xmlns:a16="http://schemas.microsoft.com/office/drawing/2014/main" id="{A89E4D31-ADCC-A297-AA28-509977927F2A}"/>
              </a:ext>
            </a:extLst>
          </p:cNvPr>
          <p:cNvSpPr>
            <a:spLocks noGrp="1"/>
          </p:cNvSpPr>
          <p:nvPr>
            <p:ph type="ctrTitle"/>
          </p:nvPr>
        </p:nvSpPr>
        <p:spPr>
          <a:xfrm>
            <a:off x="1524000" y="1122362"/>
            <a:ext cx="9144000" cy="2900518"/>
          </a:xfrm>
        </p:spPr>
        <p:txBody>
          <a:bodyPr>
            <a:normAutofit/>
          </a:bodyPr>
          <a:lstStyle/>
          <a:p>
            <a:r>
              <a:rPr lang="sk-SK" dirty="0" err="1">
                <a:solidFill>
                  <a:srgbClr val="FFFFFF"/>
                </a:solidFill>
              </a:rPr>
              <a:t>Mordechaj</a:t>
            </a:r>
            <a:r>
              <a:rPr lang="sk-SK" dirty="0">
                <a:solidFill>
                  <a:srgbClr val="FFFFFF"/>
                </a:solidFill>
              </a:rPr>
              <a:t> </a:t>
            </a:r>
            <a:r>
              <a:rPr lang="sk-SK" dirty="0" err="1">
                <a:solidFill>
                  <a:srgbClr val="FFFFFF"/>
                </a:solidFill>
              </a:rPr>
              <a:t>ben</a:t>
            </a:r>
            <a:r>
              <a:rPr lang="sk-SK" dirty="0">
                <a:solidFill>
                  <a:srgbClr val="FFFFFF"/>
                </a:solidFill>
              </a:rPr>
              <a:t> Samuel </a:t>
            </a:r>
            <a:r>
              <a:rPr lang="sk-SK" dirty="0" err="1">
                <a:solidFill>
                  <a:srgbClr val="FFFFFF"/>
                </a:solidFill>
              </a:rPr>
              <a:t>Meisel</a:t>
            </a:r>
            <a:endParaRPr lang="sk-SK" dirty="0">
              <a:solidFill>
                <a:srgbClr val="FFFFFF"/>
              </a:solidFill>
            </a:endParaRPr>
          </a:p>
        </p:txBody>
      </p:sp>
      <p:sp>
        <p:nvSpPr>
          <p:cNvPr id="3" name="Podnadpis 2">
            <a:extLst>
              <a:ext uri="{FF2B5EF4-FFF2-40B4-BE49-F238E27FC236}">
                <a16:creationId xmlns:a16="http://schemas.microsoft.com/office/drawing/2014/main" id="{2F598237-7BAA-65EC-584C-5D08AADED622}"/>
              </a:ext>
            </a:extLst>
          </p:cNvPr>
          <p:cNvSpPr>
            <a:spLocks noGrp="1"/>
          </p:cNvSpPr>
          <p:nvPr>
            <p:ph type="subTitle" idx="1"/>
          </p:nvPr>
        </p:nvSpPr>
        <p:spPr>
          <a:xfrm>
            <a:off x="1524000" y="4159404"/>
            <a:ext cx="9144000" cy="1098395"/>
          </a:xfrm>
        </p:spPr>
        <p:txBody>
          <a:bodyPr>
            <a:normAutofit/>
          </a:bodyPr>
          <a:lstStyle/>
          <a:p>
            <a:r>
              <a:rPr lang="de-DE">
                <a:solidFill>
                  <a:srgbClr val="FFFFFF"/>
                </a:solidFill>
              </a:rPr>
              <a:t>1528-1601</a:t>
            </a:r>
          </a:p>
          <a:p>
            <a:endParaRPr lang="sk-SK">
              <a:solidFill>
                <a:srgbClr val="FFFFFF"/>
              </a:solidFill>
            </a:endParaRPr>
          </a:p>
        </p:txBody>
      </p:sp>
    </p:spTree>
    <p:extLst>
      <p:ext uri="{BB962C8B-B14F-4D97-AF65-F5344CB8AC3E}">
        <p14:creationId xmlns:p14="http://schemas.microsoft.com/office/powerpoint/2010/main" val="39778340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03CE16-B732-E98A-7626-45D7817A9E8F}"/>
              </a:ext>
            </a:extLst>
          </p:cNvPr>
          <p:cNvSpPr>
            <a:spLocks noGrp="1"/>
          </p:cNvSpPr>
          <p:nvPr>
            <p:ph type="title"/>
          </p:nvPr>
        </p:nvSpPr>
        <p:spPr/>
        <p:txBody>
          <a:bodyPr/>
          <a:lstStyle/>
          <a:p>
            <a:r>
              <a:rPr lang="sk-SK" dirty="0" err="1"/>
              <a:t>wohltätig</a:t>
            </a:r>
            <a:r>
              <a:rPr lang="sk-SK" dirty="0"/>
              <a:t> </a:t>
            </a:r>
            <a:r>
              <a:rPr lang="sk-SK" dirty="0" err="1"/>
              <a:t>und</a:t>
            </a:r>
            <a:r>
              <a:rPr lang="sk-SK" dirty="0"/>
              <a:t> </a:t>
            </a:r>
            <a:r>
              <a:rPr lang="sk-SK" dirty="0" err="1"/>
              <a:t>bescheiden</a:t>
            </a:r>
            <a:r>
              <a:rPr lang="sk-SK" dirty="0"/>
              <a:t> </a:t>
            </a:r>
            <a:r>
              <a:rPr lang="sk-SK" dirty="0" err="1"/>
              <a:t>zugleich</a:t>
            </a:r>
            <a:r>
              <a:rPr lang="sk-SK" dirty="0"/>
              <a:t> </a:t>
            </a:r>
          </a:p>
        </p:txBody>
      </p:sp>
      <p:sp>
        <p:nvSpPr>
          <p:cNvPr id="3" name="Zástupný objekt pre obsah 2">
            <a:extLst>
              <a:ext uri="{FF2B5EF4-FFF2-40B4-BE49-F238E27FC236}">
                <a16:creationId xmlns:a16="http://schemas.microsoft.com/office/drawing/2014/main" id="{F3D13449-A43F-DB05-F98C-C1B8ADC67325}"/>
              </a:ext>
            </a:extLst>
          </p:cNvPr>
          <p:cNvSpPr>
            <a:spLocks noGrp="1"/>
          </p:cNvSpPr>
          <p:nvPr>
            <p:ph idx="1"/>
          </p:nvPr>
        </p:nvSpPr>
        <p:spPr/>
        <p:txBody>
          <a:bodyPr>
            <a:normAutofit fontScale="85000" lnSpcReduction="20000"/>
          </a:bodyPr>
          <a:lstStyle/>
          <a:p>
            <a:pPr marL="0" indent="0">
              <a:buNone/>
            </a:pPr>
            <a:r>
              <a:rPr lang="de-DE" dirty="0"/>
              <a:t>Bankier und </a:t>
            </a:r>
            <a:r>
              <a:rPr lang="de-DE" dirty="0" err="1"/>
              <a:t>Hofjude</a:t>
            </a:r>
            <a:r>
              <a:rPr lang="de-DE" dirty="0"/>
              <a:t> Kaiser Rudolfs II. </a:t>
            </a:r>
          </a:p>
          <a:p>
            <a:pPr marL="0" indent="0">
              <a:buNone/>
            </a:pPr>
            <a:r>
              <a:rPr lang="de-DE" dirty="0"/>
              <a:t>65</a:t>
            </a:r>
          </a:p>
          <a:p>
            <a:pPr marL="0" indent="0">
              <a:buNone/>
            </a:pPr>
            <a:r>
              <a:rPr lang="de-DE" dirty="0"/>
              <a:t>Rabbi Jizchak, so hieß der Primas</a:t>
            </a:r>
          </a:p>
          <a:p>
            <a:pPr marL="0" indent="0">
              <a:buNone/>
            </a:pPr>
            <a:r>
              <a:rPr lang="de-DE" dirty="0"/>
              <a:t>»Für wen füllet ihr diese Säcke?« Sogleich ließen die </a:t>
            </a:r>
            <a:r>
              <a:rPr lang="de-DE" dirty="0" err="1"/>
              <a:t>Flei¬ßigen</a:t>
            </a:r>
            <a:r>
              <a:rPr lang="de-DE" dirty="0"/>
              <a:t>, wie durch einen Zauber gebannt, die Händchen ruhen, der Haufe und die Säcke verschwanden, und nur noch einige Goldstücke glänzten zerstreut auf dem </a:t>
            </a:r>
            <a:r>
              <a:rPr lang="de-DE" dirty="0" err="1"/>
              <a:t>Bo¬den</a:t>
            </a:r>
            <a:r>
              <a:rPr lang="de-DE" dirty="0"/>
              <a:t>. — »Nicht für dich«, antwortete mit zorniger </a:t>
            </a:r>
            <a:r>
              <a:rPr lang="de-DE" dirty="0" err="1"/>
              <a:t>Ge¬bärde</a:t>
            </a:r>
            <a:r>
              <a:rPr lang="de-DE" dirty="0"/>
              <a:t> eines der Männchen und verschwand. — »Sag' du mir«, sprach Rabbi Jizchak zu dem andern Männchen, das immer noch schweigend stand, — »für wen ist so viel Geld bestimmt?« — »Für einen aus deinem Volke«, </a:t>
            </a:r>
            <a:r>
              <a:rPr lang="de-DE" dirty="0" err="1"/>
              <a:t>ant¬wortete</a:t>
            </a:r>
            <a:r>
              <a:rPr lang="de-DE" dirty="0"/>
              <a:t> dieses freundlich. »Du hast nicht wohlgetan, uns zu fragen, denn dadurch hast du dem Eigentümer viel geschadet.« — »Kannst du mir nicht sagen, woher er ist, wie er heißt?« — »Ich darf nicht.« —»Kannst du mir auch kein Merkmal geben, woran ich ihn erkennen möchte?« — »Keines.« — »Um welche Zeit wird er diese Reichtümer erhalten?« — »Wenn deine Tochter </a:t>
            </a:r>
            <a:r>
              <a:rPr lang="de-DE" dirty="0" err="1"/>
              <a:t>verhei¬ratet</a:t>
            </a:r>
            <a:r>
              <a:rPr lang="de-DE" dirty="0"/>
              <a:t> ist.« </a:t>
            </a:r>
            <a:endParaRPr lang="sk-SK" dirty="0"/>
          </a:p>
        </p:txBody>
      </p:sp>
    </p:spTree>
    <p:extLst>
      <p:ext uri="{BB962C8B-B14F-4D97-AF65-F5344CB8AC3E}">
        <p14:creationId xmlns:p14="http://schemas.microsoft.com/office/powerpoint/2010/main" val="4079822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0AB610-0936-7677-128F-89605F550021}"/>
              </a:ext>
            </a:extLst>
          </p:cNvPr>
          <p:cNvSpPr>
            <a:spLocks noGrp="1"/>
          </p:cNvSpPr>
          <p:nvPr>
            <p:ph type="title"/>
          </p:nvPr>
        </p:nvSpPr>
        <p:spPr/>
        <p:txBody>
          <a:bodyPr>
            <a:normAutofit/>
          </a:bodyPr>
          <a:lstStyle/>
          <a:p>
            <a:r>
              <a:rPr lang="de-DE" sz="2400" dirty="0"/>
              <a:t>ein Gassenbube barfuß, in zerrissenen Kleidern, mit rußigem Gesichte, 67 </a:t>
            </a:r>
            <a:endParaRPr lang="sk-SK" sz="2400" dirty="0"/>
          </a:p>
        </p:txBody>
      </p:sp>
      <p:sp>
        <p:nvSpPr>
          <p:cNvPr id="3" name="Zástupný objekt pre obsah 2">
            <a:extLst>
              <a:ext uri="{FF2B5EF4-FFF2-40B4-BE49-F238E27FC236}">
                <a16:creationId xmlns:a16="http://schemas.microsoft.com/office/drawing/2014/main" id="{24473702-1ABA-033D-40BE-A6CDAABC76C3}"/>
              </a:ext>
            </a:extLst>
          </p:cNvPr>
          <p:cNvSpPr>
            <a:spLocks noGrp="1"/>
          </p:cNvSpPr>
          <p:nvPr>
            <p:ph idx="1"/>
          </p:nvPr>
        </p:nvSpPr>
        <p:spPr/>
        <p:txBody>
          <a:bodyPr>
            <a:normAutofit lnSpcReduction="10000"/>
          </a:bodyPr>
          <a:lstStyle/>
          <a:p>
            <a:pPr marL="0" indent="0">
              <a:buNone/>
            </a:pPr>
            <a:r>
              <a:rPr lang="de-DE" dirty="0"/>
              <a:t>67</a:t>
            </a:r>
          </a:p>
          <a:p>
            <a:pPr marL="0" indent="0">
              <a:buNone/>
            </a:pPr>
            <a:r>
              <a:rPr lang="de-DE" dirty="0"/>
              <a:t>»So einem liederlichen Jungen so viel Geld zu geben! Er </a:t>
            </a:r>
            <a:r>
              <a:rPr lang="de-DE" dirty="0" err="1"/>
              <a:t>ver¬steht</a:t>
            </a:r>
            <a:r>
              <a:rPr lang="de-DE" dirty="0"/>
              <a:t> kein Geschäft, weiß nichts vom Handel, was kann der Kerl mit so vielem Gelde machen? Wozu soll's ihm? Doch unerforschlich sind die Wege des Herrn!«</a:t>
            </a:r>
          </a:p>
          <a:p>
            <a:pPr marL="0" indent="0">
              <a:buNone/>
            </a:pPr>
            <a:r>
              <a:rPr lang="de-DE" dirty="0"/>
              <a:t>. Zwar war es ihm nicht fremd, </a:t>
            </a:r>
            <a:r>
              <a:rPr lang="de-DE" dirty="0" err="1"/>
              <a:t>daß</a:t>
            </a:r>
            <a:r>
              <a:rPr lang="de-DE" dirty="0"/>
              <a:t> selten </a:t>
            </a:r>
            <a:r>
              <a:rPr lang="de-DE" dirty="0" err="1"/>
              <a:t>Reich¬tum</a:t>
            </a:r>
            <a:r>
              <a:rPr lang="de-DE" dirty="0"/>
              <a:t> mit wahrem Verdienste gepaart ist, </a:t>
            </a:r>
            <a:r>
              <a:rPr lang="de-DE" dirty="0" err="1"/>
              <a:t>daß</a:t>
            </a:r>
            <a:r>
              <a:rPr lang="de-DE" dirty="0"/>
              <a:t> größtenteils da, wo Vermögen und Güter wohnen, Tugend und </a:t>
            </a:r>
            <a:r>
              <a:rPr lang="de-DE" dirty="0" err="1"/>
              <a:t>Bie¬dersinn</a:t>
            </a:r>
            <a:r>
              <a:rPr lang="de-DE" dirty="0"/>
              <a:t> nur Fremdlinge sind; aber ein so wunderbares, durch des Höchsten Fügung erworbenes Glück konnte seiner Meinung nach nur einem der tugendhaftesten Menschen beschieden sein.</a:t>
            </a:r>
            <a:endParaRPr lang="sk-SK" dirty="0"/>
          </a:p>
        </p:txBody>
      </p:sp>
    </p:spTree>
    <p:extLst>
      <p:ext uri="{BB962C8B-B14F-4D97-AF65-F5344CB8AC3E}">
        <p14:creationId xmlns:p14="http://schemas.microsoft.com/office/powerpoint/2010/main" val="178488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DC7A5-0ED3-DACA-1E19-E0C4BA4ECF19}"/>
              </a:ext>
            </a:extLst>
          </p:cNvPr>
          <p:cNvSpPr>
            <a:spLocks noGrp="1"/>
          </p:cNvSpPr>
          <p:nvPr>
            <p:ph type="title"/>
          </p:nvPr>
        </p:nvSpPr>
        <p:spPr/>
        <p:txBody>
          <a:bodyPr>
            <a:normAutofit/>
          </a:bodyPr>
          <a:lstStyle/>
          <a:p>
            <a:r>
              <a:rPr lang="de-DE" sz="3200" dirty="0"/>
              <a:t>Selbst dem Feinde ein verlorenes Lamm zurückstellen</a:t>
            </a:r>
            <a:endParaRPr lang="sk-SK" sz="3200" dirty="0"/>
          </a:p>
        </p:txBody>
      </p:sp>
      <p:sp>
        <p:nvSpPr>
          <p:cNvPr id="3" name="Zástupný objekt pre obsah 2">
            <a:extLst>
              <a:ext uri="{FF2B5EF4-FFF2-40B4-BE49-F238E27FC236}">
                <a16:creationId xmlns:a16="http://schemas.microsoft.com/office/drawing/2014/main" id="{E2C3175A-C3E8-951C-E49F-87604BEF0B53}"/>
              </a:ext>
            </a:extLst>
          </p:cNvPr>
          <p:cNvSpPr>
            <a:spLocks noGrp="1"/>
          </p:cNvSpPr>
          <p:nvPr>
            <p:ph idx="1"/>
          </p:nvPr>
        </p:nvSpPr>
        <p:spPr/>
        <p:txBody>
          <a:bodyPr>
            <a:normAutofit fontScale="85000" lnSpcReduction="20000"/>
          </a:bodyPr>
          <a:lstStyle/>
          <a:p>
            <a:pPr marL="0" indent="0">
              <a:buNone/>
            </a:pPr>
            <a:r>
              <a:rPr lang="de-DE" dirty="0"/>
              <a:t>69</a:t>
            </a:r>
          </a:p>
          <a:p>
            <a:pPr marL="0" indent="0">
              <a:buNone/>
            </a:pPr>
            <a:r>
              <a:rPr lang="de-DE" dirty="0"/>
              <a:t>Ihr habt drei Goldstücke </a:t>
            </a:r>
            <a:r>
              <a:rPr lang="de-DE" dirty="0" err="1"/>
              <a:t>ver¬loren</a:t>
            </a:r>
            <a:r>
              <a:rPr lang="de-DE" dirty="0"/>
              <a:t>, und ich habe sie auf eine wunderbare Weise </a:t>
            </a:r>
            <a:r>
              <a:rPr lang="de-DE" dirty="0" err="1"/>
              <a:t>gefun¬den</a:t>
            </a:r>
            <a:r>
              <a:rPr lang="de-DE" dirty="0"/>
              <a:t>. Mir träumte nachts vorher, ich würde vor Eurem Hause Goldstücke finden. Gern wollte ich nach Moses Gesetzen den Fund ganz zurückstellen, wenn ich nur mehr als zwei davon hätte!« sprach wehmütig der Junge, und löste die Knöpfe eines Tuchzipfels, worin der Schatz eingebunden war. — »Wohin hast du denn das dritte Stück gegeben?« fragte R. Jizchak. — »Meiner Mutter, die es sogleich wechseln ließ, um es im Handel zu </a:t>
            </a:r>
            <a:r>
              <a:rPr lang="de-DE" dirty="0" err="1"/>
              <a:t>ver¬wenden</a:t>
            </a:r>
            <a:r>
              <a:rPr lang="de-DE" dirty="0"/>
              <a:t>. Sie will es aber auch zurückgeben, sobald es nur möglich ist.« - »Schau, du bist ein Narr!« sprach </a:t>
            </a:r>
            <a:r>
              <a:rPr lang="de-DE" dirty="0" err="1"/>
              <a:t>lä-chelnd</a:t>
            </a:r>
            <a:r>
              <a:rPr lang="de-DE" dirty="0"/>
              <a:t> der Vorsteher. »Hättest du nicht alle drei behalten können? Wer hätte dich verraten, da es doch niemand gesehen? Ich bin ein reicher Mann, der so eine </a:t>
            </a:r>
            <a:r>
              <a:rPr lang="de-DE" dirty="0" err="1"/>
              <a:t>Kleinig¬keit</a:t>
            </a:r>
            <a:r>
              <a:rPr lang="de-DE" dirty="0"/>
              <a:t> leicht entbehren kann, und du wärst damit </a:t>
            </a:r>
            <a:r>
              <a:rPr lang="de-DE" dirty="0" err="1"/>
              <a:t>glück¬lich</a:t>
            </a:r>
            <a:r>
              <a:rPr lang="de-DE" dirty="0"/>
              <a:t>.« Lange schaute ihn verwunderungsvoll der Junge an, dann sprach er mit frommer Begeisterung: »Davor möge mich der Gott Israels behüten. Hat er es denn nicht durch seinen heiligen Propheten, unseren Lehrer Moses, ausdrücklich befohlen, selbst dem Feinde ein verlorenes Lamm zurückzustellen? </a:t>
            </a:r>
            <a:endParaRPr lang="sk-SK" dirty="0"/>
          </a:p>
        </p:txBody>
      </p:sp>
    </p:spTree>
    <p:extLst>
      <p:ext uri="{BB962C8B-B14F-4D97-AF65-F5344CB8AC3E}">
        <p14:creationId xmlns:p14="http://schemas.microsoft.com/office/powerpoint/2010/main" val="2665161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799E23-5416-693A-B94A-EB09D04F0BE0}"/>
              </a:ext>
            </a:extLst>
          </p:cNvPr>
          <p:cNvSpPr>
            <a:spLocks noGrp="1"/>
          </p:cNvSpPr>
          <p:nvPr>
            <p:ph type="title"/>
          </p:nvPr>
        </p:nvSpPr>
        <p:spPr/>
        <p:txBody>
          <a:bodyPr/>
          <a:lstStyle/>
          <a:p>
            <a:r>
              <a:rPr lang="de-DE" dirty="0"/>
              <a:t>Herkunft des Knaben</a:t>
            </a:r>
            <a:endParaRPr lang="sk-SK" dirty="0"/>
          </a:p>
        </p:txBody>
      </p:sp>
      <p:sp>
        <p:nvSpPr>
          <p:cNvPr id="3" name="Zástupný objekt pre obsah 2">
            <a:extLst>
              <a:ext uri="{FF2B5EF4-FFF2-40B4-BE49-F238E27FC236}">
                <a16:creationId xmlns:a16="http://schemas.microsoft.com/office/drawing/2014/main" id="{9331A02A-ACFF-BB05-1056-2F4FDAD643B1}"/>
              </a:ext>
            </a:extLst>
          </p:cNvPr>
          <p:cNvSpPr>
            <a:spLocks noGrp="1"/>
          </p:cNvSpPr>
          <p:nvPr>
            <p:ph idx="1"/>
          </p:nvPr>
        </p:nvSpPr>
        <p:spPr/>
        <p:txBody>
          <a:bodyPr>
            <a:normAutofit/>
          </a:bodyPr>
          <a:lstStyle/>
          <a:p>
            <a:pPr marL="0" indent="0">
              <a:buNone/>
            </a:pPr>
            <a:r>
              <a:rPr lang="de-DE" dirty="0"/>
              <a:t>70/71</a:t>
            </a:r>
          </a:p>
          <a:p>
            <a:pPr marL="0" indent="0">
              <a:buNone/>
            </a:pPr>
            <a:r>
              <a:rPr lang="de-DE" dirty="0"/>
              <a:t>»Mein Vater heißt </a:t>
            </a:r>
            <a:r>
              <a:rPr lang="de-DE" dirty="0" err="1"/>
              <a:t>Schalum</a:t>
            </a:r>
            <a:r>
              <a:rPr lang="de-DE" dirty="0"/>
              <a:t> Meisel, und war, ehe er erblindete, Lastträger. Meine Mutter handelt mit altem Eisen in der Ecke der goldenen Gasse«, antwortete der geschwätzige Knabe, dem dieses Examen schon zu lange dauerte. — »Nimm diese Goldstücke wieder«, sprach der Vorsteher, »bring sie deinen Eltern heim; ich hoffe, wir werden näher bekannt werden. Geh' mit Gott.« </a:t>
            </a:r>
          </a:p>
          <a:p>
            <a:pPr marL="0" indent="0">
              <a:buNone/>
            </a:pPr>
            <a:endParaRPr lang="sk-SK" dirty="0"/>
          </a:p>
        </p:txBody>
      </p:sp>
    </p:spTree>
    <p:extLst>
      <p:ext uri="{BB962C8B-B14F-4D97-AF65-F5344CB8AC3E}">
        <p14:creationId xmlns:p14="http://schemas.microsoft.com/office/powerpoint/2010/main" val="2570325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1FE2CC-843D-71DE-CB76-6F534FEE1456}"/>
              </a:ext>
            </a:extLst>
          </p:cNvPr>
          <p:cNvSpPr>
            <a:spLocks noGrp="1"/>
          </p:cNvSpPr>
          <p:nvPr>
            <p:ph type="title"/>
          </p:nvPr>
        </p:nvSpPr>
        <p:spPr/>
        <p:txBody>
          <a:bodyPr/>
          <a:lstStyle/>
          <a:p>
            <a:r>
              <a:rPr lang="de-DE" dirty="0"/>
              <a:t>mit Kindern mach' ich keinen Handel</a:t>
            </a:r>
            <a:endParaRPr lang="sk-SK" dirty="0"/>
          </a:p>
        </p:txBody>
      </p:sp>
      <p:sp>
        <p:nvSpPr>
          <p:cNvPr id="3" name="Zástupný objekt pre obsah 2">
            <a:extLst>
              <a:ext uri="{FF2B5EF4-FFF2-40B4-BE49-F238E27FC236}">
                <a16:creationId xmlns:a16="http://schemas.microsoft.com/office/drawing/2014/main" id="{9F627499-1BA0-35D9-70F5-274033BA8F82}"/>
              </a:ext>
            </a:extLst>
          </p:cNvPr>
          <p:cNvSpPr>
            <a:spLocks noGrp="1"/>
          </p:cNvSpPr>
          <p:nvPr>
            <p:ph idx="1"/>
          </p:nvPr>
        </p:nvSpPr>
        <p:spPr/>
        <p:txBody>
          <a:bodyPr/>
          <a:lstStyle/>
          <a:p>
            <a:pPr marL="0" indent="0">
              <a:buNone/>
            </a:pPr>
            <a:r>
              <a:rPr lang="de-DE" dirty="0"/>
              <a:t>73</a:t>
            </a:r>
          </a:p>
          <a:p>
            <a:pPr marL="0" indent="0">
              <a:buNone/>
            </a:pPr>
            <a:r>
              <a:rPr lang="de-DE" dirty="0"/>
              <a:t>»</a:t>
            </a:r>
            <a:r>
              <a:rPr lang="de-DE" dirty="0" err="1"/>
              <a:t>Mekasse</a:t>
            </a:r>
            <a:r>
              <a:rPr lang="de-DE" dirty="0"/>
              <a:t>! mit Kindern mach' ich keinen Handel«, entgegnete schnell der alte Vater. » Gott hat mir den Einzigen von acht Kindern gelassen, und er soll bei mir bleiben, bis ich sterbe. Wo Zwei satt werden, kann ein Drittes auch noch mitessen.« - »</a:t>
            </a:r>
            <a:r>
              <a:rPr lang="de-DE" dirty="0" err="1"/>
              <a:t>Laßt</a:t>
            </a:r>
            <a:r>
              <a:rPr lang="de-DE" dirty="0"/>
              <a:t> mich nur </a:t>
            </a:r>
            <a:r>
              <a:rPr lang="de-DE" dirty="0" err="1"/>
              <a:t>aus¬reden</a:t>
            </a:r>
            <a:r>
              <a:rPr lang="de-DE" dirty="0"/>
              <a:t>«, sprach R. Jizchak. »Ihr könnt ja Euren Sohn bei Euch behalten, er kann bei Euch essen und trinken; nur </a:t>
            </a:r>
            <a:r>
              <a:rPr lang="de-DE" dirty="0" err="1"/>
              <a:t>laßt</a:t>
            </a:r>
            <a:r>
              <a:rPr lang="de-DE" dirty="0"/>
              <a:t> ihn täglich zu mir auf einige Stunden, damit er etwas lerne und ein ordentlicher Mensch aus ihm werde.« </a:t>
            </a:r>
            <a:endParaRPr lang="sk-SK" dirty="0"/>
          </a:p>
        </p:txBody>
      </p:sp>
    </p:spTree>
    <p:extLst>
      <p:ext uri="{BB962C8B-B14F-4D97-AF65-F5344CB8AC3E}">
        <p14:creationId xmlns:p14="http://schemas.microsoft.com/office/powerpoint/2010/main" val="2976702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E5B291-D68B-05D4-76CC-EB1C74E7B9ED}"/>
              </a:ext>
            </a:extLst>
          </p:cNvPr>
          <p:cNvSpPr>
            <a:spLocks noGrp="1"/>
          </p:cNvSpPr>
          <p:nvPr>
            <p:ph type="title"/>
          </p:nvPr>
        </p:nvSpPr>
        <p:spPr/>
        <p:txBody>
          <a:bodyPr>
            <a:normAutofit/>
          </a:bodyPr>
          <a:lstStyle/>
          <a:p>
            <a:r>
              <a:rPr lang="de-DE" sz="3200" dirty="0"/>
              <a:t>Biblische Parallelen, Verzögerung des Happy Ends</a:t>
            </a:r>
            <a:endParaRPr lang="sk-SK" sz="3200" dirty="0"/>
          </a:p>
        </p:txBody>
      </p:sp>
      <p:sp>
        <p:nvSpPr>
          <p:cNvPr id="3" name="Zástupný objekt pre obsah 2">
            <a:extLst>
              <a:ext uri="{FF2B5EF4-FFF2-40B4-BE49-F238E27FC236}">
                <a16:creationId xmlns:a16="http://schemas.microsoft.com/office/drawing/2014/main" id="{77F22001-8C58-6ECA-9A03-FD6FAD7BA959}"/>
              </a:ext>
            </a:extLst>
          </p:cNvPr>
          <p:cNvSpPr>
            <a:spLocks noGrp="1"/>
          </p:cNvSpPr>
          <p:nvPr>
            <p:ph idx="1"/>
          </p:nvPr>
        </p:nvSpPr>
        <p:spPr/>
        <p:txBody>
          <a:bodyPr/>
          <a:lstStyle/>
          <a:p>
            <a:pPr marL="0" indent="0">
              <a:buNone/>
            </a:pPr>
            <a:r>
              <a:rPr lang="de-DE" dirty="0"/>
              <a:t>74</a:t>
            </a:r>
          </a:p>
          <a:p>
            <a:pPr marL="0" indent="0">
              <a:buNone/>
            </a:pPr>
            <a:r>
              <a:rPr lang="de-DE" dirty="0"/>
              <a:t>Fünf Jahre verflogen dem jungen Meisel schnell und angenehm, wie einst dem Erzvater Jakob die Dienstjahre um die geliebte Rachel. </a:t>
            </a:r>
          </a:p>
          <a:p>
            <a:pPr marL="0" indent="0">
              <a:buNone/>
            </a:pPr>
            <a:r>
              <a:rPr lang="de-DE" dirty="0"/>
              <a:t>R. Jizchak willigte gern ein, denn die getäuschte Hoffnung auf die </a:t>
            </a:r>
            <a:r>
              <a:rPr lang="de-DE" dirty="0" err="1"/>
              <a:t>unermeßlichen</a:t>
            </a:r>
            <a:r>
              <a:rPr lang="de-DE" dirty="0"/>
              <a:t> Reichtümer hatte ihn mit </a:t>
            </a:r>
            <a:r>
              <a:rPr lang="de-DE" dirty="0" err="1"/>
              <a:t>Haß</a:t>
            </a:r>
            <a:r>
              <a:rPr lang="de-DE" dirty="0"/>
              <a:t> gegen den Tochtermann erfüllt. Meisel übernahm das kleine Eisengeschäft seiner Mutter und erhob es bald durch Fleiß und Redlichkeit zu einer </a:t>
            </a:r>
            <a:r>
              <a:rPr lang="de-DE" dirty="0" err="1"/>
              <a:t>be</a:t>
            </a:r>
            <a:r>
              <a:rPr lang="de-DE" dirty="0"/>
              <a:t>-deutenden Handlung, so </a:t>
            </a:r>
            <a:r>
              <a:rPr lang="de-DE" dirty="0" err="1"/>
              <a:t>daß</a:t>
            </a:r>
            <a:r>
              <a:rPr lang="de-DE" dirty="0"/>
              <a:t> er ehrenvoll sein und der Eltern Haus, ohne die Unterstützung seines </a:t>
            </a:r>
            <a:r>
              <a:rPr lang="de-DE" dirty="0" err="1"/>
              <a:t>Schwieger¬vaters</a:t>
            </a:r>
            <a:r>
              <a:rPr lang="de-DE" dirty="0"/>
              <a:t> anzusprechen, besorgen und noch dabei manchen Groschen ersparen konnte.</a:t>
            </a:r>
          </a:p>
          <a:p>
            <a:pPr marL="0" indent="0">
              <a:buNone/>
            </a:pPr>
            <a:endParaRPr lang="de-DE" dirty="0"/>
          </a:p>
        </p:txBody>
      </p:sp>
    </p:spTree>
    <p:extLst>
      <p:ext uri="{BB962C8B-B14F-4D97-AF65-F5344CB8AC3E}">
        <p14:creationId xmlns:p14="http://schemas.microsoft.com/office/powerpoint/2010/main" val="1220680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9C6E18-B3B0-0DFE-844F-572528AA196F}"/>
              </a:ext>
            </a:extLst>
          </p:cNvPr>
          <p:cNvSpPr>
            <a:spLocks noGrp="1"/>
          </p:cNvSpPr>
          <p:nvPr>
            <p:ph type="title"/>
          </p:nvPr>
        </p:nvSpPr>
        <p:spPr/>
        <p:txBody>
          <a:bodyPr>
            <a:normAutofit/>
          </a:bodyPr>
          <a:lstStyle/>
          <a:p>
            <a:r>
              <a:rPr lang="de-DE" sz="3200" dirty="0" err="1"/>
              <a:t>Sulamith</a:t>
            </a:r>
            <a:r>
              <a:rPr lang="de-DE" sz="3200" dirty="0"/>
              <a:t> war eine der Biederfrauen, wie sie Salomo schildert:</a:t>
            </a:r>
            <a:endParaRPr lang="sk-SK" sz="3200" dirty="0"/>
          </a:p>
        </p:txBody>
      </p:sp>
      <p:sp>
        <p:nvSpPr>
          <p:cNvPr id="3" name="Zástupný objekt pre obsah 2">
            <a:extLst>
              <a:ext uri="{FF2B5EF4-FFF2-40B4-BE49-F238E27FC236}">
                <a16:creationId xmlns:a16="http://schemas.microsoft.com/office/drawing/2014/main" id="{90C0D172-E1BE-236E-8B1D-49874614F8B2}"/>
              </a:ext>
            </a:extLst>
          </p:cNvPr>
          <p:cNvSpPr>
            <a:spLocks noGrp="1"/>
          </p:cNvSpPr>
          <p:nvPr>
            <p:ph idx="1"/>
          </p:nvPr>
        </p:nvSpPr>
        <p:spPr/>
        <p:txBody>
          <a:bodyPr>
            <a:normAutofit fontScale="92500" lnSpcReduction="20000"/>
          </a:bodyPr>
          <a:lstStyle/>
          <a:p>
            <a:pPr marL="0" indent="0">
              <a:buNone/>
            </a:pPr>
            <a:r>
              <a:rPr lang="de-DE" dirty="0"/>
              <a:t>Auch der Eisenladen scheint gesegnet zu sein:</a:t>
            </a:r>
          </a:p>
          <a:p>
            <a:pPr marL="0" indent="0">
              <a:buNone/>
            </a:pPr>
            <a:r>
              <a:rPr lang="de-DE" dirty="0"/>
              <a:t>Der Bauer</a:t>
            </a:r>
          </a:p>
          <a:p>
            <a:pPr marL="0" indent="0">
              <a:buNone/>
            </a:pPr>
            <a:r>
              <a:rPr lang="de-DE" dirty="0"/>
              <a:t>Ich kenne Euch nicht, aber Euer Gesicht zeigt, </a:t>
            </a:r>
            <a:r>
              <a:rPr lang="de-DE" dirty="0" err="1"/>
              <a:t>daß</a:t>
            </a:r>
            <a:r>
              <a:rPr lang="de-DE" dirty="0"/>
              <a:t> Ihr mich nicht betrügen werdet. Gehet in Gottes Namen, und kommt, wenn Ihr etwas braucht, wieder.</a:t>
            </a:r>
          </a:p>
          <a:p>
            <a:pPr marL="0" indent="0">
              <a:buNone/>
            </a:pPr>
            <a:r>
              <a:rPr lang="de-DE" dirty="0"/>
              <a:t>78/79</a:t>
            </a:r>
          </a:p>
          <a:p>
            <a:pPr marL="0" indent="0">
              <a:buNone/>
            </a:pPr>
            <a:r>
              <a:rPr lang="de-DE" dirty="0"/>
              <a:t>denn er kannte die Schwachheit der Frauen, die ihre Zunge nicht bezähmen können, wenn es auch den Tod gälte. Nun war Meisel einer der reichsten Männer der </a:t>
            </a:r>
            <a:r>
              <a:rPr lang="de-DE" dirty="0" err="1"/>
              <a:t>Judenschaft</a:t>
            </a:r>
            <a:r>
              <a:rPr lang="de-DE" dirty="0"/>
              <a:t>, aber er hütete sich, es laut </a:t>
            </a:r>
            <a:r>
              <a:rPr lang="de-DE" dirty="0" err="1"/>
              <a:t>wer¬den</a:t>
            </a:r>
            <a:r>
              <a:rPr lang="de-DE" dirty="0"/>
              <a:t> zu lassen, denn immer glaubte er, der Bauer werde wiederkommen, und sein wahrhaft redliches Gewissen sträubte sich, von einem Schatze Gebrauch zu machen, der ihm nur durch die Einfalt und Unwissenheit eines Bauers zuteil ward. </a:t>
            </a:r>
          </a:p>
          <a:p>
            <a:pPr marL="0" indent="0">
              <a:buNone/>
            </a:pPr>
            <a:endParaRPr lang="sk-SK" dirty="0"/>
          </a:p>
        </p:txBody>
      </p:sp>
    </p:spTree>
    <p:extLst>
      <p:ext uri="{BB962C8B-B14F-4D97-AF65-F5344CB8AC3E}">
        <p14:creationId xmlns:p14="http://schemas.microsoft.com/office/powerpoint/2010/main" val="184355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55E086-0289-66DB-7177-9F64DA74A20B}"/>
              </a:ext>
            </a:extLst>
          </p:cNvPr>
          <p:cNvSpPr>
            <a:spLocks noGrp="1"/>
          </p:cNvSpPr>
          <p:nvPr>
            <p:ph type="title"/>
          </p:nvPr>
        </p:nvSpPr>
        <p:spPr/>
        <p:txBody>
          <a:bodyPr/>
          <a:lstStyle/>
          <a:p>
            <a:r>
              <a:rPr lang="de-DE" dirty="0"/>
              <a:t>Meisel hat keinen Sitz in der </a:t>
            </a:r>
            <a:r>
              <a:rPr lang="de-DE" dirty="0" err="1"/>
              <a:t>Schul</a:t>
            </a:r>
            <a:r>
              <a:rPr lang="de-DE" dirty="0"/>
              <a:t>'.</a:t>
            </a:r>
            <a:endParaRPr lang="sk-SK" dirty="0"/>
          </a:p>
        </p:txBody>
      </p:sp>
      <p:sp>
        <p:nvSpPr>
          <p:cNvPr id="3" name="Zástupný objekt pre obsah 2">
            <a:extLst>
              <a:ext uri="{FF2B5EF4-FFF2-40B4-BE49-F238E27FC236}">
                <a16:creationId xmlns:a16="http://schemas.microsoft.com/office/drawing/2014/main" id="{5F06F907-837E-58B5-70C8-308DA36F6B43}"/>
              </a:ext>
            </a:extLst>
          </p:cNvPr>
          <p:cNvSpPr>
            <a:spLocks noGrp="1"/>
          </p:cNvSpPr>
          <p:nvPr>
            <p:ph idx="1"/>
          </p:nvPr>
        </p:nvSpPr>
        <p:spPr/>
        <p:txBody>
          <a:bodyPr/>
          <a:lstStyle/>
          <a:p>
            <a:r>
              <a:rPr lang="de-DE" dirty="0"/>
              <a:t>An einem Festtage wurde die neue Synagoge eingeweiht. Die Vornehmsten der Stadt Prag waren zugegen, der Rabbi hielt eine herzliche Rede, deren </a:t>
            </a:r>
            <a:r>
              <a:rPr lang="de-DE" dirty="0" err="1"/>
              <a:t>Schluß</a:t>
            </a:r>
            <a:r>
              <a:rPr lang="de-DE" dirty="0"/>
              <a:t> folgendermaßen lautete: »Heil Dir, Israel! </a:t>
            </a:r>
            <a:r>
              <a:rPr lang="de-DE" dirty="0" err="1"/>
              <a:t>daß</a:t>
            </a:r>
            <a:r>
              <a:rPr lang="de-DE" dirty="0"/>
              <a:t> Du solche Biedermänner in Deiner Mitte hast. Tritt hervor, Du bescheidener Saul! warum verbirgst Du Dich unter der Volksmenge, wo Du doch einer der Ersten unter ihnen bist?« Dabei streckte der Rabbi seinen Arm nach der Gegend hin, wo der schamvolle Meisel in einem Winkel stand; das Volk schaute sämtlich dahin, doch </a:t>
            </a:r>
            <a:r>
              <a:rPr lang="de-DE" dirty="0" err="1"/>
              <a:t>wußte</a:t>
            </a:r>
            <a:r>
              <a:rPr lang="de-DE" dirty="0"/>
              <a:t> niemand, wen der Rabbi meine. »Tritt hervor aus der Dunkelheit, Du Leuchte des Herrn!« rief abermals der Rabbi mit begeisterter Stimme. »Dich, Mordechai Meisel! rufe ich.« </a:t>
            </a:r>
            <a:endParaRPr lang="sk-SK" dirty="0"/>
          </a:p>
        </p:txBody>
      </p:sp>
    </p:spTree>
    <p:extLst>
      <p:ext uri="{BB962C8B-B14F-4D97-AF65-F5344CB8AC3E}">
        <p14:creationId xmlns:p14="http://schemas.microsoft.com/office/powerpoint/2010/main" val="2266181095"/>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1139</Words>
  <Application>Microsoft Office PowerPoint</Application>
  <PresentationFormat>Širokouhlá</PresentationFormat>
  <Paragraphs>32</Paragraphs>
  <Slides>9</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9</vt:i4>
      </vt:variant>
    </vt:vector>
  </HeadingPairs>
  <TitlesOfParts>
    <vt:vector size="13" baseType="lpstr">
      <vt:lpstr>Arial</vt:lpstr>
      <vt:lpstr>Calibri</vt:lpstr>
      <vt:lpstr>Calibri Light</vt:lpstr>
      <vt:lpstr>Motív Office</vt:lpstr>
      <vt:lpstr>Mordechaj ben Samuel Meisel</vt:lpstr>
      <vt:lpstr>wohltätig und bescheiden zugleich </vt:lpstr>
      <vt:lpstr>ein Gassenbube barfuß, in zerrissenen Kleidern, mit rußigem Gesichte, 67 </vt:lpstr>
      <vt:lpstr>Selbst dem Feinde ein verlorenes Lamm zurückstellen</vt:lpstr>
      <vt:lpstr>Herkunft des Knaben</vt:lpstr>
      <vt:lpstr>mit Kindern mach' ich keinen Handel</vt:lpstr>
      <vt:lpstr>Biblische Parallelen, Verzögerung des Happy Ends</vt:lpstr>
      <vt:lpstr>Sulamith war eine der Biederfrauen, wie sie Salomo schildert:</vt:lpstr>
      <vt:lpstr>Meisel hat keinen Sitz in der Schul'.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Mordechaj (Markus) ben Samuel Meisel</dc:title>
  <dc:creator>Zdeněk Mareček</dc:creator>
  <cp:lastModifiedBy>Zdeněk Mareček</cp:lastModifiedBy>
  <cp:revision>2</cp:revision>
  <dcterms:created xsi:type="dcterms:W3CDTF">2023-02-23T00:58:39Z</dcterms:created>
  <dcterms:modified xsi:type="dcterms:W3CDTF">2023-02-23T01:45:47Z</dcterms:modified>
</cp:coreProperties>
</file>