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59" r:id="rId6"/>
    <p:sldId id="260" r:id="rId7"/>
    <p:sldId id="264" r:id="rId8"/>
    <p:sldId id="261" r:id="rId9"/>
    <p:sldId id="268" r:id="rId10"/>
    <p:sldId id="271" r:id="rId11"/>
    <p:sldId id="272" r:id="rId12"/>
    <p:sldId id="274" r:id="rId13"/>
    <p:sldId id="273" r:id="rId14"/>
    <p:sldId id="265" r:id="rId15"/>
    <p:sldId id="275" r:id="rId16"/>
    <p:sldId id="277" r:id="rId17"/>
    <p:sldId id="269" r:id="rId18"/>
    <p:sldId id="266" r:id="rId19"/>
    <p:sldId id="267" r:id="rId20"/>
    <p:sldId id="270" r:id="rId21"/>
    <p:sldId id="263" r:id="rId22"/>
    <p:sldId id="276" r:id="rId23"/>
    <p:sldId id="278" r:id="rId24"/>
    <p:sldId id="279" r:id="rId25"/>
    <p:sldId id="280"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4" d="100"/>
          <a:sy n="114" d="100"/>
        </p:scale>
        <p:origin x="3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FF666F-2CF3-425F-BD97-210F35F0140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9CE7E3E-1879-4211-B729-B7CD4126E0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121E82F0-F7B2-4A2D-8AFD-5018A29AC17B}"/>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E0E6CDE5-5B80-4682-9DEA-DF3B4E4948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EFBBF-B1A9-4A15-BA7A-7DB9CEBBF1BC}"/>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130050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B3B28-6D52-41E2-9998-3F2D976B669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DB694F0E-F381-4962-BE26-980258A3A44E}"/>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A649A3-DB24-4FAB-8438-7A70C6565D11}"/>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F68C8A9B-B09E-4EF4-BE84-5C50182DEE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B76B6F-82F0-4D07-A4CB-0A4DDC9C4DE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61877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DAB4AD4-2B0A-41B1-8367-4E80B0BC5E45}"/>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0A37243-A4F8-47A8-9458-A2DCF8239BA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F5C4A1-0660-4DDC-A2E9-BC92F386A108}"/>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DF7957FD-CFAD-407D-A733-1B75C21B8B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9EF327-3A4E-485B-990D-620D246D82F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029722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9FDB51-8A9B-48A2-9BF6-F447641DA04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1C49341-C07A-40AD-B48F-1284A11C206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3BD97B7-C12E-4874-8C2F-071C6118E0F0}"/>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AFD2F28E-3436-473E-B790-1B91557A6BD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B54FA77-04E1-4963-B835-D72D45562132}"/>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130938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BE74CC-441B-4A5B-9DEF-F3F03EA1F8B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CAC6788-E5E0-438A-8962-4DA7F30535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34AB7196-3F10-413A-AD69-86D4052ADB93}"/>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71BF5E67-CF6E-48D7-B9D8-1E7D498A93D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90E5637-41E4-4F69-B80F-F641D05470D6}"/>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096486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4BDE2F-B1E2-4589-BA86-9E453F5B2A0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176FBC8A-A545-43C1-8805-383F81E64760}"/>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58895B8-16DD-48D3-A397-BA8891F9FAB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0C95843-6C06-41C9-B0D8-62FD602C233E}"/>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6" name="Zástupný symbol pro zápatí 5">
            <a:extLst>
              <a:ext uri="{FF2B5EF4-FFF2-40B4-BE49-F238E27FC236}">
                <a16:creationId xmlns:a16="http://schemas.microsoft.com/office/drawing/2014/main" id="{026B8E2C-1A29-4610-B66A-6DA771E0C7D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8D55120-54E6-497F-81C1-F0A6D9176C55}"/>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249093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D977FE-D7F7-47ED-8E90-40EF620C703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DE6419A-BF23-416E-9EAA-68BE0A82EB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2AE99EC-8092-42C5-A735-58106F42190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F83D2BEB-BCE4-4C72-9064-1CEDFD699B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99EC37A-B9B2-468F-AC99-B309AA44C1F5}"/>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DD771EB-515E-41F8-B9D9-4DBD0C59548A}"/>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8" name="Zástupný symbol pro zápatí 7">
            <a:extLst>
              <a:ext uri="{FF2B5EF4-FFF2-40B4-BE49-F238E27FC236}">
                <a16:creationId xmlns:a16="http://schemas.microsoft.com/office/drawing/2014/main" id="{E3A3AD7C-BCDD-4310-8C5C-305F75AC23B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1ACADCB-4CA8-4C5A-ADD1-B5EE7E05EECB}"/>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819840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9BC7C3-F775-4D5E-8B33-E57F3C4E37B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F3451AE-F57A-4F17-A39A-DBDF416D9AEC}"/>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4" name="Zástupný symbol pro zápatí 3">
            <a:extLst>
              <a:ext uri="{FF2B5EF4-FFF2-40B4-BE49-F238E27FC236}">
                <a16:creationId xmlns:a16="http://schemas.microsoft.com/office/drawing/2014/main" id="{30A73D16-A217-449E-8BE6-494E520300C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42F8DDB-5AE6-4123-8AAF-2C9421A07B8A}"/>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249077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ABAB9E1-246D-4CF0-B8C4-2B3956A8A2A3}"/>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3" name="Zástupný symbol pro zápatí 2">
            <a:extLst>
              <a:ext uri="{FF2B5EF4-FFF2-40B4-BE49-F238E27FC236}">
                <a16:creationId xmlns:a16="http://schemas.microsoft.com/office/drawing/2014/main" id="{9D9D9D99-4B91-4819-AA42-0F531FA97C57}"/>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C624BB8B-137E-4568-9DC1-A43EB35234AC}"/>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394778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E020DE-1D6D-4C36-8059-32F04ECAA6D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4BEFD4-5EE7-41D4-AC2B-F79580126C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96EE8EB-BA66-48F0-B2EF-D3FD492433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CAD96B3-D1E5-434B-B264-3A7F99F7CDF4}"/>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6" name="Zástupný symbol pro zápatí 5">
            <a:extLst>
              <a:ext uri="{FF2B5EF4-FFF2-40B4-BE49-F238E27FC236}">
                <a16:creationId xmlns:a16="http://schemas.microsoft.com/office/drawing/2014/main" id="{969782AA-8DC9-4D90-9B3D-E370C36B18A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6856595-7AF0-4252-B3A3-D21ABA92D442}"/>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214841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8155D4-F739-4DC2-B036-970EDC11817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0E280DB-EF44-476F-B69B-FCF281047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8506665-8FD4-44EF-AA02-2465D7651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64F675-6E4D-41AE-8FEE-59515DA0B41F}"/>
              </a:ext>
            </a:extLst>
          </p:cNvPr>
          <p:cNvSpPr>
            <a:spLocks noGrp="1"/>
          </p:cNvSpPr>
          <p:nvPr>
            <p:ph type="dt" sz="half" idx="10"/>
          </p:nvPr>
        </p:nvSpPr>
        <p:spPr/>
        <p:txBody>
          <a:bodyPr/>
          <a:lstStyle/>
          <a:p>
            <a:fld id="{530A79E9-8055-4A3F-A8F8-B2C49A6A2CBA}" type="datetimeFigureOut">
              <a:rPr lang="cs-CZ" smtClean="0"/>
              <a:t>10.05.2023</a:t>
            </a:fld>
            <a:endParaRPr lang="cs-CZ"/>
          </a:p>
        </p:txBody>
      </p:sp>
      <p:sp>
        <p:nvSpPr>
          <p:cNvPr id="6" name="Zástupný symbol pro zápatí 5">
            <a:extLst>
              <a:ext uri="{FF2B5EF4-FFF2-40B4-BE49-F238E27FC236}">
                <a16:creationId xmlns:a16="http://schemas.microsoft.com/office/drawing/2014/main" id="{71765A84-365F-45FB-849D-CCB103B4567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CB35582-2396-4330-8D89-692DA11A511F}"/>
              </a:ext>
            </a:extLst>
          </p:cNvPr>
          <p:cNvSpPr>
            <a:spLocks noGrp="1"/>
          </p:cNvSpPr>
          <p:nvPr>
            <p:ph type="sldNum" sz="quarter" idx="12"/>
          </p:nvPr>
        </p:nvSpPr>
        <p:spPr/>
        <p:txBody>
          <a:bodyPr/>
          <a:lstStyle/>
          <a:p>
            <a:fld id="{F9A159E6-CFAF-4D4D-8316-24AC469B6929}" type="slidenum">
              <a:rPr lang="cs-CZ" smtClean="0"/>
              <a:t>‹#›</a:t>
            </a:fld>
            <a:endParaRPr lang="cs-CZ"/>
          </a:p>
        </p:txBody>
      </p:sp>
    </p:spTree>
    <p:extLst>
      <p:ext uri="{BB962C8B-B14F-4D97-AF65-F5344CB8AC3E}">
        <p14:creationId xmlns:p14="http://schemas.microsoft.com/office/powerpoint/2010/main" val="4282518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9EFE9D3-8769-4646-83EB-51681F7A3A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4D975256-1D7B-4B74-B4AD-3575EE214B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754D4B-944F-49A9-8A14-754EF387D6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A79E9-8055-4A3F-A8F8-B2C49A6A2CBA}" type="datetimeFigureOut">
              <a:rPr lang="cs-CZ" smtClean="0"/>
              <a:t>10.05.2023</a:t>
            </a:fld>
            <a:endParaRPr lang="cs-CZ"/>
          </a:p>
        </p:txBody>
      </p:sp>
      <p:sp>
        <p:nvSpPr>
          <p:cNvPr id="5" name="Zástupný symbol pro zápatí 4">
            <a:extLst>
              <a:ext uri="{FF2B5EF4-FFF2-40B4-BE49-F238E27FC236}">
                <a16:creationId xmlns:a16="http://schemas.microsoft.com/office/drawing/2014/main" id="{AFE17FD4-DC9A-442A-A195-2EBBF320DE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CD50D581-E95F-4178-9F21-D07EFBEB33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159E6-CFAF-4D4D-8316-24AC469B6929}" type="slidenum">
              <a:rPr lang="cs-CZ" smtClean="0"/>
              <a:t>‹#›</a:t>
            </a:fld>
            <a:endParaRPr lang="cs-CZ"/>
          </a:p>
        </p:txBody>
      </p:sp>
    </p:spTree>
    <p:extLst>
      <p:ext uri="{BB962C8B-B14F-4D97-AF65-F5344CB8AC3E}">
        <p14:creationId xmlns:p14="http://schemas.microsoft.com/office/powerpoint/2010/main" val="3270555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F104A0-F81A-4BDD-9B59-AA9AE21D7C92}"/>
              </a:ext>
            </a:extLst>
          </p:cNvPr>
          <p:cNvSpPr>
            <a:spLocks noGrp="1"/>
          </p:cNvSpPr>
          <p:nvPr>
            <p:ph type="ctrTitle"/>
          </p:nvPr>
        </p:nvSpPr>
        <p:spPr/>
        <p:txBody>
          <a:bodyPr>
            <a:normAutofit fontScale="90000"/>
          </a:bodyPr>
          <a:lstStyle/>
          <a:p>
            <a:r>
              <a:rPr lang="cs-CZ" dirty="0"/>
              <a:t>Johannes </a:t>
            </a:r>
            <a:r>
              <a:rPr lang="cs-CZ" dirty="0" err="1"/>
              <a:t>Urzidil</a:t>
            </a:r>
            <a:r>
              <a:rPr lang="cs-CZ" dirty="0"/>
              <a:t>, der </a:t>
            </a:r>
            <a:r>
              <a:rPr lang="cs-CZ" dirty="0" err="1"/>
              <a:t>letzte</a:t>
            </a:r>
            <a:r>
              <a:rPr lang="cs-CZ" dirty="0"/>
              <a:t> </a:t>
            </a:r>
            <a:r>
              <a:rPr lang="cs-CZ" dirty="0" err="1"/>
              <a:t>Landespatriot</a:t>
            </a:r>
            <a:r>
              <a:rPr lang="cs-CZ" dirty="0"/>
              <a:t> </a:t>
            </a:r>
            <a:r>
              <a:rPr lang="cs-CZ" dirty="0" err="1"/>
              <a:t>aus</a:t>
            </a:r>
            <a:r>
              <a:rPr lang="cs-CZ" dirty="0"/>
              <a:t> dem </a:t>
            </a:r>
            <a:r>
              <a:rPr lang="de-DE" dirty="0"/>
              <a:t>ö</a:t>
            </a:r>
            <a:r>
              <a:rPr lang="cs-CZ" dirty="0" err="1"/>
              <a:t>sterreichischen</a:t>
            </a:r>
            <a:r>
              <a:rPr lang="cs-CZ" dirty="0"/>
              <a:t> B</a:t>
            </a:r>
            <a:r>
              <a:rPr lang="de-DE" dirty="0"/>
              <a:t>ö</a:t>
            </a:r>
            <a:r>
              <a:rPr lang="cs-CZ" dirty="0" err="1"/>
              <a:t>hmen</a:t>
            </a:r>
            <a:endParaRPr lang="cs-CZ" dirty="0"/>
          </a:p>
        </p:txBody>
      </p:sp>
      <p:sp>
        <p:nvSpPr>
          <p:cNvPr id="3" name="Podnadpis 2">
            <a:extLst>
              <a:ext uri="{FF2B5EF4-FFF2-40B4-BE49-F238E27FC236}">
                <a16:creationId xmlns:a16="http://schemas.microsoft.com/office/drawing/2014/main" id="{CE7781C5-71E7-45E0-B621-03F0FB485031}"/>
              </a:ext>
            </a:extLst>
          </p:cNvPr>
          <p:cNvSpPr>
            <a:spLocks noGrp="1"/>
          </p:cNvSpPr>
          <p:nvPr>
            <p:ph type="subTitle" idx="1"/>
          </p:nvPr>
        </p:nvSpPr>
        <p:spPr/>
        <p:txBody>
          <a:bodyPr/>
          <a:lstStyle/>
          <a:p>
            <a:r>
              <a:rPr lang="cs-CZ" dirty="0"/>
              <a:t>1896-1970</a:t>
            </a:r>
          </a:p>
          <a:p>
            <a:r>
              <a:rPr lang="cs-CZ" dirty="0"/>
              <a:t>Palackého </a:t>
            </a:r>
            <a:r>
              <a:rPr lang="cs-CZ" dirty="0" err="1"/>
              <a:t>Nr</a:t>
            </a:r>
            <a:r>
              <a:rPr lang="cs-CZ" dirty="0"/>
              <a:t>. 147/75, Praha – Karlín / </a:t>
            </a:r>
            <a:r>
              <a:rPr lang="cs-CZ" dirty="0" err="1"/>
              <a:t>Karolinental</a:t>
            </a:r>
            <a:r>
              <a:rPr lang="cs-CZ" dirty="0"/>
              <a:t>, </a:t>
            </a:r>
            <a:r>
              <a:rPr lang="cs-CZ" dirty="0" err="1"/>
              <a:t>heute</a:t>
            </a:r>
            <a:r>
              <a:rPr lang="cs-CZ" dirty="0"/>
              <a:t> Křižíkova, (</a:t>
            </a:r>
            <a:r>
              <a:rPr lang="cs-CZ" dirty="0" err="1"/>
              <a:t>Hausbesitzerin</a:t>
            </a:r>
            <a:r>
              <a:rPr lang="cs-CZ" dirty="0"/>
              <a:t> Gertruda </a:t>
            </a:r>
            <a:r>
              <a:rPr lang="cs-CZ" dirty="0" err="1"/>
              <a:t>Spirk</a:t>
            </a:r>
            <a:r>
              <a:rPr lang="cs-CZ" dirty="0"/>
              <a:t>)</a:t>
            </a:r>
          </a:p>
          <a:p>
            <a:endParaRPr lang="cs-CZ" dirty="0"/>
          </a:p>
        </p:txBody>
      </p:sp>
    </p:spTree>
    <p:extLst>
      <p:ext uri="{BB962C8B-B14F-4D97-AF65-F5344CB8AC3E}">
        <p14:creationId xmlns:p14="http://schemas.microsoft.com/office/powerpoint/2010/main" val="1544362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E5AE3-3AA7-A2F8-251B-BA06719D823D}"/>
              </a:ext>
            </a:extLst>
          </p:cNvPr>
          <p:cNvSpPr>
            <a:spLocks noGrp="1"/>
          </p:cNvSpPr>
          <p:nvPr>
            <p:ph type="title"/>
          </p:nvPr>
        </p:nvSpPr>
        <p:spPr/>
        <p:txBody>
          <a:bodyPr/>
          <a:lstStyle/>
          <a:p>
            <a:r>
              <a:rPr lang="de-DE" dirty="0"/>
              <a:t>Inge </a:t>
            </a:r>
            <a:r>
              <a:rPr lang="de-DE" dirty="0" err="1"/>
              <a:t>Fialová</a:t>
            </a:r>
            <a:r>
              <a:rPr lang="de-DE" dirty="0"/>
              <a:t> in Echo</a:t>
            </a:r>
            <a:endParaRPr lang="sk-SK" dirty="0"/>
          </a:p>
        </p:txBody>
      </p:sp>
      <p:sp>
        <p:nvSpPr>
          <p:cNvPr id="3" name="Zástupný objekt pre obsah 2">
            <a:extLst>
              <a:ext uri="{FF2B5EF4-FFF2-40B4-BE49-F238E27FC236}">
                <a16:creationId xmlns:a16="http://schemas.microsoft.com/office/drawing/2014/main" id="{5E49679E-DB8D-5A0A-52DE-588840713A98}"/>
              </a:ext>
            </a:extLst>
          </p:cNvPr>
          <p:cNvSpPr>
            <a:spLocks noGrp="1"/>
          </p:cNvSpPr>
          <p:nvPr>
            <p:ph idx="1"/>
          </p:nvPr>
        </p:nvSpPr>
        <p:spPr/>
        <p:txBody>
          <a:bodyPr/>
          <a:lstStyle/>
          <a:p>
            <a:r>
              <a:rPr lang="sk-SK" dirty="0"/>
              <a:t>Už v </a:t>
            </a:r>
            <a:r>
              <a:rPr lang="sk-SK" dirty="0" err="1"/>
              <a:t>prosinci</a:t>
            </a:r>
            <a:r>
              <a:rPr lang="sk-SK" dirty="0"/>
              <a:t> 2009 inscenoval režisér </a:t>
            </a:r>
            <a:r>
              <a:rPr lang="sk-SK" b="1" dirty="0"/>
              <a:t>David </a:t>
            </a:r>
            <a:r>
              <a:rPr lang="sk-SK" b="1" dirty="0" err="1"/>
              <a:t>Jařab</a:t>
            </a:r>
            <a:r>
              <a:rPr lang="sk-SK" b="1" dirty="0"/>
              <a:t> </a:t>
            </a:r>
            <a:r>
              <a:rPr lang="sk-SK" dirty="0"/>
              <a:t>v Divadle </a:t>
            </a:r>
            <a:r>
              <a:rPr lang="sk-SK" dirty="0" err="1"/>
              <a:t>Komedie</a:t>
            </a:r>
            <a:r>
              <a:rPr lang="sk-SK" dirty="0"/>
              <a:t> </a:t>
            </a:r>
            <a:r>
              <a:rPr lang="sk-SK" dirty="0" err="1"/>
              <a:t>centrální</a:t>
            </a:r>
            <a:r>
              <a:rPr lang="sk-SK" dirty="0"/>
              <a:t> </a:t>
            </a:r>
            <a:r>
              <a:rPr lang="sk-SK" dirty="0" err="1"/>
              <a:t>povídku</a:t>
            </a:r>
            <a:r>
              <a:rPr lang="sk-SK" dirty="0"/>
              <a:t> Pražského triptychu, </a:t>
            </a:r>
            <a:r>
              <a:rPr lang="sk-SK" b="1" i="1" dirty="0" err="1"/>
              <a:t>Weißenstein</a:t>
            </a:r>
            <a:r>
              <a:rPr lang="sk-SK" b="1" i="1" dirty="0"/>
              <a:t> </a:t>
            </a:r>
            <a:r>
              <a:rPr lang="sk-SK" b="1" i="1" dirty="0" err="1"/>
              <a:t>Karl</a:t>
            </a:r>
            <a:r>
              <a:rPr lang="sk-SK" dirty="0"/>
              <a:t>, 13. </a:t>
            </a:r>
            <a:r>
              <a:rPr lang="sk-SK" dirty="0" err="1"/>
              <a:t>března</a:t>
            </a:r>
            <a:r>
              <a:rPr lang="sk-SK" dirty="0"/>
              <a:t> 2014 </a:t>
            </a:r>
            <a:r>
              <a:rPr lang="sk-SK" dirty="0" err="1"/>
              <a:t>uvedla</a:t>
            </a:r>
            <a:r>
              <a:rPr lang="sk-SK" dirty="0"/>
              <a:t> Nová scéna </a:t>
            </a:r>
            <a:r>
              <a:rPr lang="sk-SK" dirty="0" err="1"/>
              <a:t>Jařabovu</a:t>
            </a:r>
            <a:r>
              <a:rPr lang="sk-SK" dirty="0"/>
              <a:t> </a:t>
            </a:r>
            <a:r>
              <a:rPr lang="sk-SK" dirty="0" err="1"/>
              <a:t>inscenaci</a:t>
            </a:r>
            <a:r>
              <a:rPr lang="sk-SK" dirty="0"/>
              <a:t> </a:t>
            </a:r>
            <a:r>
              <a:rPr lang="sk-SK" dirty="0" err="1"/>
              <a:t>povídky</a:t>
            </a:r>
            <a:r>
              <a:rPr lang="sk-SK" dirty="0"/>
              <a:t> </a:t>
            </a:r>
            <a:r>
              <a:rPr lang="sk-SK" b="1" i="1" dirty="0" err="1"/>
              <a:t>Letztes</a:t>
            </a:r>
            <a:r>
              <a:rPr lang="sk-SK" b="1" i="1" dirty="0"/>
              <a:t> </a:t>
            </a:r>
            <a:r>
              <a:rPr lang="sk-SK" b="1" i="1" dirty="0" err="1"/>
              <a:t>Läuten</a:t>
            </a:r>
            <a:r>
              <a:rPr lang="sk-SK" b="1" i="1" dirty="0"/>
              <a:t> </a:t>
            </a:r>
            <a:r>
              <a:rPr lang="sk-SK" dirty="0"/>
              <a:t>pod  49  </a:t>
            </a:r>
            <a:r>
              <a:rPr lang="sk-SK" dirty="0" err="1"/>
              <a:t>titulem</a:t>
            </a:r>
            <a:r>
              <a:rPr lang="sk-SK" dirty="0"/>
              <a:t> </a:t>
            </a:r>
            <a:r>
              <a:rPr lang="sk-SK" b="1" i="1" dirty="0" err="1"/>
              <a:t>Kvartýr</a:t>
            </a:r>
            <a:r>
              <a:rPr lang="sk-SK" dirty="0"/>
              <a:t>. Próza </a:t>
            </a:r>
            <a:r>
              <a:rPr lang="sk-SK" dirty="0" err="1"/>
              <a:t>pochází</a:t>
            </a:r>
            <a:r>
              <a:rPr lang="sk-SK" dirty="0"/>
              <a:t> </a:t>
            </a:r>
            <a:r>
              <a:rPr lang="sk-SK" dirty="0" err="1"/>
              <a:t>ze</a:t>
            </a:r>
            <a:r>
              <a:rPr lang="sk-SK" dirty="0"/>
              <a:t> </a:t>
            </a:r>
            <a:r>
              <a:rPr lang="sk-SK" dirty="0" err="1"/>
              <a:t>sbírky</a:t>
            </a:r>
            <a:r>
              <a:rPr lang="sk-SK" dirty="0"/>
              <a:t> </a:t>
            </a:r>
            <a:r>
              <a:rPr lang="sk-SK" dirty="0" err="1"/>
              <a:t>Jsi</a:t>
            </a:r>
            <a:r>
              <a:rPr lang="sk-SK" dirty="0"/>
              <a:t> to ty, </a:t>
            </a:r>
            <a:r>
              <a:rPr lang="sk-SK" dirty="0" err="1"/>
              <a:t>Ronalde</a:t>
            </a:r>
            <a:r>
              <a:rPr lang="sk-SK" dirty="0"/>
              <a:t>? (</a:t>
            </a:r>
            <a:r>
              <a:rPr lang="sk-SK" b="1" i="1" dirty="0" err="1"/>
              <a:t>Bist</a:t>
            </a:r>
            <a:r>
              <a:rPr lang="sk-SK" b="1" i="1" dirty="0"/>
              <a:t> </a:t>
            </a:r>
            <a:r>
              <a:rPr lang="sk-SK" b="1" i="1" dirty="0" err="1"/>
              <a:t>du</a:t>
            </a:r>
            <a:r>
              <a:rPr lang="sk-SK" b="1" i="1" dirty="0"/>
              <a:t> es, </a:t>
            </a:r>
            <a:r>
              <a:rPr lang="sk-SK" b="1" i="1" dirty="0" err="1"/>
              <a:t>Ronald</a:t>
            </a:r>
            <a:r>
              <a:rPr lang="sk-SK" b="1" i="1" dirty="0"/>
              <a:t>?, </a:t>
            </a:r>
            <a:r>
              <a:rPr lang="sk-SK" dirty="0"/>
              <a:t>1968) a od roku 1996 je k </a:t>
            </a:r>
            <a:r>
              <a:rPr lang="sk-SK" dirty="0" err="1"/>
              <a:t>dispozici</a:t>
            </a:r>
            <a:r>
              <a:rPr lang="sk-SK" dirty="0"/>
              <a:t> i v </a:t>
            </a:r>
            <a:r>
              <a:rPr lang="sk-SK" dirty="0" err="1"/>
              <a:t>českém</a:t>
            </a:r>
            <a:r>
              <a:rPr lang="sk-SK" dirty="0"/>
              <a:t> </a:t>
            </a:r>
            <a:r>
              <a:rPr lang="sk-SK" dirty="0" err="1"/>
              <a:t>překladu</a:t>
            </a:r>
            <a:r>
              <a:rPr lang="sk-SK" dirty="0"/>
              <a:t> (v </a:t>
            </a:r>
            <a:r>
              <a:rPr lang="sk-SK" dirty="0" err="1"/>
              <a:t>knize</a:t>
            </a:r>
            <a:r>
              <a:rPr lang="sk-SK" dirty="0"/>
              <a:t> </a:t>
            </a:r>
            <a:r>
              <a:rPr lang="sk-SK" b="1" i="1" dirty="0"/>
              <a:t>Kde údolí končí</a:t>
            </a:r>
            <a:r>
              <a:rPr lang="sk-SK" dirty="0"/>
              <a:t>). </a:t>
            </a:r>
            <a:endParaRPr lang="de-DE" dirty="0"/>
          </a:p>
          <a:p>
            <a:r>
              <a:rPr lang="de-DE" dirty="0"/>
              <a:t>Aufgeführt zuerst am </a:t>
            </a:r>
            <a:r>
              <a:rPr lang="sk-SK" dirty="0"/>
              <a:t>13. 3. 2014</a:t>
            </a:r>
            <a:endParaRPr lang="de-DE" dirty="0"/>
          </a:p>
          <a:p>
            <a:r>
              <a:rPr lang="de-DE" dirty="0"/>
              <a:t>488, </a:t>
            </a:r>
            <a:r>
              <a:rPr lang="de-DE" b="1" i="1" dirty="0"/>
              <a:t>Urzidil wie Rothacker wie </a:t>
            </a:r>
            <a:r>
              <a:rPr lang="de-DE" b="1" i="1" dirty="0" err="1"/>
              <a:t>Watzlik</a:t>
            </a:r>
            <a:r>
              <a:rPr lang="de-DE" b="1" i="1" dirty="0"/>
              <a:t>? Johannes Urzidil als Grenzland-Dichter.</a:t>
            </a:r>
            <a:endParaRPr lang="sk-SK" b="1" i="1" dirty="0"/>
          </a:p>
        </p:txBody>
      </p:sp>
    </p:spTree>
    <p:extLst>
      <p:ext uri="{BB962C8B-B14F-4D97-AF65-F5344CB8AC3E}">
        <p14:creationId xmlns:p14="http://schemas.microsoft.com/office/powerpoint/2010/main" val="2783800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C8026F-33FF-C411-0A44-3895736BC00F}"/>
              </a:ext>
            </a:extLst>
          </p:cNvPr>
          <p:cNvSpPr>
            <a:spLocks noGrp="1"/>
          </p:cNvSpPr>
          <p:nvPr>
            <p:ph type="title"/>
          </p:nvPr>
        </p:nvSpPr>
        <p:spPr/>
        <p:txBody>
          <a:bodyPr>
            <a:normAutofit fontScale="90000"/>
          </a:bodyPr>
          <a:lstStyle/>
          <a:p>
            <a:r>
              <a:rPr lang="de-DE" sz="3600" dirty="0"/>
              <a:t>Gerhard </a:t>
            </a:r>
            <a:r>
              <a:rPr lang="de-DE" sz="3600" dirty="0" err="1"/>
              <a:t>Trapp:Kronika</a:t>
            </a:r>
            <a:r>
              <a:rPr lang="de-DE" sz="3600" dirty="0"/>
              <a:t> a </a:t>
            </a:r>
            <a:r>
              <a:rPr lang="de-DE" sz="3600" dirty="0" err="1"/>
              <a:t>mene</a:t>
            </a:r>
            <a:r>
              <a:rPr lang="de-DE" sz="3600" dirty="0"/>
              <a:t> </a:t>
            </a:r>
            <a:r>
              <a:rPr lang="de-DE" sz="3600" dirty="0" err="1"/>
              <a:t>tekel</a:t>
            </a:r>
            <a:r>
              <a:rPr lang="de-DE" sz="3600" dirty="0"/>
              <a:t>. Na </a:t>
            </a:r>
            <a:r>
              <a:rPr lang="de-DE" sz="3600" dirty="0" err="1"/>
              <a:t>okraj</a:t>
            </a:r>
            <a:r>
              <a:rPr lang="de-DE" sz="3600" dirty="0"/>
              <a:t> </a:t>
            </a:r>
            <a:r>
              <a:rPr lang="de-DE" sz="3600" dirty="0" err="1"/>
              <a:t>šumavských</a:t>
            </a:r>
            <a:r>
              <a:rPr lang="de-DE" sz="3600" dirty="0"/>
              <a:t> </a:t>
            </a:r>
            <a:r>
              <a:rPr lang="de-DE" sz="3600" dirty="0" err="1"/>
              <a:t>povídek</a:t>
            </a:r>
            <a:r>
              <a:rPr lang="de-DE" sz="3600" dirty="0"/>
              <a:t> </a:t>
            </a:r>
            <a:r>
              <a:rPr lang="de-DE" sz="3600" dirty="0" err="1"/>
              <a:t>Johannese</a:t>
            </a:r>
            <a:r>
              <a:rPr lang="de-DE" sz="3600" dirty="0"/>
              <a:t> </a:t>
            </a:r>
            <a:r>
              <a:rPr lang="de-DE" sz="3600" dirty="0" err="1"/>
              <a:t>Urzidila</a:t>
            </a:r>
            <a:r>
              <a:rPr lang="de-DE" dirty="0"/>
              <a:t> </a:t>
            </a:r>
            <a:r>
              <a:rPr lang="de-DE" sz="1200" dirty="0"/>
              <a:t>https://www.kohoutikriz.org/autor.html?id=urzid</a:t>
            </a:r>
            <a:endParaRPr lang="sk-SK" sz="1200" dirty="0"/>
          </a:p>
        </p:txBody>
      </p:sp>
      <p:sp>
        <p:nvSpPr>
          <p:cNvPr id="3" name="Zástupný objekt pre obsah 2">
            <a:extLst>
              <a:ext uri="{FF2B5EF4-FFF2-40B4-BE49-F238E27FC236}">
                <a16:creationId xmlns:a16="http://schemas.microsoft.com/office/drawing/2014/main" id="{1B3EC363-2DCF-D57E-9CFC-FD0EA1831305}"/>
              </a:ext>
            </a:extLst>
          </p:cNvPr>
          <p:cNvSpPr>
            <a:spLocks noGrp="1"/>
          </p:cNvSpPr>
          <p:nvPr>
            <p:ph idx="1"/>
          </p:nvPr>
        </p:nvSpPr>
        <p:spPr/>
        <p:txBody>
          <a:bodyPr/>
          <a:lstStyle/>
          <a:p>
            <a:r>
              <a:rPr lang="de-DE" dirty="0"/>
              <a:t>Vier Böhmerwald-Erzählungen:</a:t>
            </a:r>
          </a:p>
          <a:p>
            <a:r>
              <a:rPr lang="de-DE" b="0" dirty="0">
                <a:solidFill>
                  <a:srgbClr val="000000"/>
                </a:solidFill>
                <a:effectLst/>
                <a:latin typeface="Times New Roman" panose="02020603050405020304" pitchFamily="18" charset="0"/>
              </a:rPr>
              <a:t>Adresse: </a:t>
            </a:r>
            <a:r>
              <a:rPr lang="sk-SK" b="0" i="1" dirty="0" err="1">
                <a:solidFill>
                  <a:srgbClr val="000000"/>
                </a:solidFill>
                <a:effectLst/>
                <a:latin typeface="Times New Roman" panose="02020603050405020304" pitchFamily="18" charset="0"/>
              </a:rPr>
              <a:t>Josefsthal</a:t>
            </a:r>
            <a:r>
              <a:rPr lang="sk-SK" b="0" i="1" dirty="0">
                <a:solidFill>
                  <a:srgbClr val="000000"/>
                </a:solidFill>
                <a:effectLst/>
                <a:latin typeface="Times New Roman" panose="02020603050405020304" pitchFamily="18" charset="0"/>
              </a:rPr>
              <a:t>, Post </a:t>
            </a:r>
            <a:r>
              <a:rPr lang="sk-SK" b="0" i="1" dirty="0" err="1">
                <a:solidFill>
                  <a:srgbClr val="000000"/>
                </a:solidFill>
                <a:effectLst/>
                <a:latin typeface="Times New Roman" panose="02020603050405020304" pitchFamily="18" charset="0"/>
              </a:rPr>
              <a:t>Glöckelberg</a:t>
            </a:r>
            <a:r>
              <a:rPr lang="sk-SK" b="0" i="1" dirty="0">
                <a:solidFill>
                  <a:srgbClr val="000000"/>
                </a:solidFill>
                <a:effectLst/>
                <a:latin typeface="Times New Roman" panose="02020603050405020304" pitchFamily="18" charset="0"/>
              </a:rPr>
              <a:t>. </a:t>
            </a:r>
            <a:r>
              <a:rPr lang="sk-SK" b="0" i="1" dirty="0" err="1">
                <a:solidFill>
                  <a:srgbClr val="000000"/>
                </a:solidFill>
                <a:effectLst/>
                <a:latin typeface="Times New Roman" panose="02020603050405020304" pitchFamily="18" charset="0"/>
              </a:rPr>
              <a:t>Böhmerwald</a:t>
            </a:r>
            <a:endParaRPr lang="de-DE" dirty="0"/>
          </a:p>
          <a:p>
            <a:r>
              <a:rPr lang="de-DE" dirty="0"/>
              <a:t>Der letzte Gast, 1936 (Elefantenblatt)</a:t>
            </a:r>
          </a:p>
          <a:p>
            <a:r>
              <a:rPr lang="de-DE" dirty="0"/>
              <a:t>Grenzland, 1955, (Die verlorene Geliebte) über Ottilie Stifter, einer Selbstmörderin</a:t>
            </a:r>
          </a:p>
          <a:p>
            <a:r>
              <a:rPr lang="de-DE" dirty="0"/>
              <a:t>Der Trauermantel,</a:t>
            </a:r>
          </a:p>
          <a:p>
            <a:r>
              <a:rPr lang="sk-SK" b="0" dirty="0" err="1">
                <a:solidFill>
                  <a:srgbClr val="333333"/>
                </a:solidFill>
                <a:effectLst/>
                <a:latin typeface="Open Sans" panose="020B0606030504020204" pitchFamily="34" charset="0"/>
              </a:rPr>
              <a:t>Wo</a:t>
            </a:r>
            <a:r>
              <a:rPr lang="sk-SK" b="0" dirty="0">
                <a:solidFill>
                  <a:srgbClr val="333333"/>
                </a:solidFill>
                <a:effectLst/>
                <a:latin typeface="Open Sans" panose="020B0606030504020204" pitchFamily="34" charset="0"/>
              </a:rPr>
              <a:t> das </a:t>
            </a:r>
            <a:r>
              <a:rPr lang="sk-SK" b="0" dirty="0" err="1">
                <a:solidFill>
                  <a:srgbClr val="333333"/>
                </a:solidFill>
                <a:effectLst/>
                <a:latin typeface="Open Sans" panose="020B0606030504020204" pitchFamily="34" charset="0"/>
              </a:rPr>
              <a:t>Tal</a:t>
            </a:r>
            <a:r>
              <a:rPr lang="sk-SK" b="0" dirty="0">
                <a:solidFill>
                  <a:srgbClr val="333333"/>
                </a:solidFill>
                <a:effectLst/>
                <a:latin typeface="Open Sans" panose="020B0606030504020204" pitchFamily="34" charset="0"/>
              </a:rPr>
              <a:t> </a:t>
            </a:r>
            <a:r>
              <a:rPr lang="sk-SK" b="0" dirty="0" err="1">
                <a:solidFill>
                  <a:srgbClr val="333333"/>
                </a:solidFill>
                <a:effectLst/>
                <a:latin typeface="Open Sans" panose="020B0606030504020204" pitchFamily="34" charset="0"/>
              </a:rPr>
              <a:t>endet</a:t>
            </a:r>
            <a:r>
              <a:rPr lang="de-DE" b="0" dirty="0">
                <a:solidFill>
                  <a:srgbClr val="333333"/>
                </a:solidFill>
                <a:effectLst/>
                <a:latin typeface="Open Sans" panose="020B0606030504020204" pitchFamily="34" charset="0"/>
              </a:rPr>
              <a:t>,</a:t>
            </a:r>
            <a:r>
              <a:rPr lang="de-DE" dirty="0"/>
              <a:t> (Die verlorene Geliebte), über Dorftrottel Alois</a:t>
            </a:r>
            <a:r>
              <a:rPr lang="de-DE" b="0" i="1" dirty="0">
                <a:solidFill>
                  <a:srgbClr val="333333"/>
                </a:solidFill>
                <a:effectLst/>
                <a:latin typeface="Open Sans" panose="020B0606030504020204" pitchFamily="34" charset="0"/>
              </a:rPr>
              <a:t> </a:t>
            </a:r>
            <a:endParaRPr lang="de-DE" i="1" dirty="0"/>
          </a:p>
          <a:p>
            <a:endParaRPr lang="de-DE" dirty="0"/>
          </a:p>
          <a:p>
            <a:endParaRPr lang="sk-SK" dirty="0"/>
          </a:p>
        </p:txBody>
      </p:sp>
    </p:spTree>
    <p:extLst>
      <p:ext uri="{BB962C8B-B14F-4D97-AF65-F5344CB8AC3E}">
        <p14:creationId xmlns:p14="http://schemas.microsoft.com/office/powerpoint/2010/main" val="330947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45465A-1C43-6D7E-79A5-C3B029C85180}"/>
              </a:ext>
            </a:extLst>
          </p:cNvPr>
          <p:cNvSpPr>
            <a:spLocks noGrp="1"/>
          </p:cNvSpPr>
          <p:nvPr>
            <p:ph type="title"/>
          </p:nvPr>
        </p:nvSpPr>
        <p:spPr/>
        <p:txBody>
          <a:bodyPr/>
          <a:lstStyle/>
          <a:p>
            <a:r>
              <a:rPr lang="de-DE" dirty="0"/>
              <a:t>Grenzland, 125</a:t>
            </a:r>
            <a:endParaRPr lang="sk-SK" dirty="0"/>
          </a:p>
        </p:txBody>
      </p:sp>
      <p:sp>
        <p:nvSpPr>
          <p:cNvPr id="3" name="Zástupný objekt pre obsah 2">
            <a:extLst>
              <a:ext uri="{FF2B5EF4-FFF2-40B4-BE49-F238E27FC236}">
                <a16:creationId xmlns:a16="http://schemas.microsoft.com/office/drawing/2014/main" id="{CC2371DC-CE9E-E670-7F0D-0D69C5F5B90A}"/>
              </a:ext>
            </a:extLst>
          </p:cNvPr>
          <p:cNvSpPr>
            <a:spLocks noGrp="1"/>
          </p:cNvSpPr>
          <p:nvPr>
            <p:ph idx="1"/>
          </p:nvPr>
        </p:nvSpPr>
        <p:spPr/>
        <p:txBody>
          <a:bodyPr/>
          <a:lstStyle/>
          <a:p>
            <a:pPr marL="0" indent="0">
              <a:buNone/>
            </a:pPr>
            <a:r>
              <a:rPr lang="de-DE" dirty="0"/>
              <a:t>Selbst als die Gewalttätigkeit – verschiedenfarbig, aber gleich widersinnig – sich dieser Landschaft bemächtigte, lebten dort noch Menschen mit dem Namen Stifter, bis auch sie davongehen mussten und sich dann irgendwo in der Fremde verloren.</a:t>
            </a:r>
          </a:p>
          <a:p>
            <a:pPr marL="0" indent="0">
              <a:buNone/>
            </a:pPr>
            <a:endParaRPr lang="de-DE" dirty="0"/>
          </a:p>
          <a:p>
            <a:pPr marL="0" indent="0">
              <a:buNone/>
            </a:pPr>
            <a:r>
              <a:rPr lang="de-DE" dirty="0" err="1"/>
              <a:t>Stiassny</a:t>
            </a:r>
            <a:r>
              <a:rPr lang="de-DE" dirty="0"/>
              <a:t>, 85: in der Schule: </a:t>
            </a:r>
            <a:r>
              <a:rPr lang="de-DE" i="1" dirty="0"/>
              <a:t>Wenn man sie </a:t>
            </a:r>
            <a:r>
              <a:rPr lang="de-DE" i="1" dirty="0" err="1"/>
              <a:t>zumBeispiel</a:t>
            </a:r>
            <a:r>
              <a:rPr lang="de-DE" i="1" dirty="0"/>
              <a:t> </a:t>
            </a:r>
            <a:r>
              <a:rPr lang="de-DE" i="1" dirty="0" err="1"/>
              <a:t>fragt</a:t>
            </a:r>
            <a:r>
              <a:rPr lang="de-DE" dirty="0" err="1"/>
              <a:t>wer</a:t>
            </a:r>
            <a:r>
              <a:rPr lang="de-DE" dirty="0"/>
              <a:t> hat die Welt erschaffen? </a:t>
            </a:r>
            <a:r>
              <a:rPr lang="de-DE" i="1" dirty="0"/>
              <a:t>Dann sagt sie </a:t>
            </a:r>
            <a:r>
              <a:rPr lang="de-DE" dirty="0"/>
              <a:t>Ich hab die Welt </a:t>
            </a:r>
            <a:r>
              <a:rPr lang="de-DE" dirty="0" err="1"/>
              <a:t>erschaffern</a:t>
            </a:r>
            <a:r>
              <a:rPr lang="de-DE" dirty="0"/>
              <a:t>. </a:t>
            </a:r>
            <a:r>
              <a:rPr lang="en-GB" dirty="0"/>
              <a:t>[…] </a:t>
            </a:r>
            <a:r>
              <a:rPr lang="en-GB" i="1" dirty="0" err="1"/>
              <a:t>Wenn</a:t>
            </a:r>
            <a:r>
              <a:rPr lang="en-GB" i="1" dirty="0"/>
              <a:t> Sie </a:t>
            </a:r>
            <a:r>
              <a:rPr lang="en-GB" i="1" dirty="0" err="1"/>
              <a:t>mit</a:t>
            </a:r>
            <a:r>
              <a:rPr lang="en-GB" i="1" dirty="0"/>
              <a:t> </a:t>
            </a:r>
            <a:r>
              <a:rPr lang="en-GB" i="1" dirty="0" err="1"/>
              <a:t>anderen</a:t>
            </a:r>
            <a:r>
              <a:rPr lang="en-GB" i="1" dirty="0"/>
              <a:t> </a:t>
            </a:r>
            <a:r>
              <a:rPr lang="en-GB" i="1" dirty="0" err="1"/>
              <a:t>Kindern</a:t>
            </a:r>
            <a:r>
              <a:rPr lang="en-GB" i="1" dirty="0"/>
              <a:t> das </a:t>
            </a:r>
            <a:r>
              <a:rPr lang="en-GB" i="1" dirty="0" err="1"/>
              <a:t>Vaterunser</a:t>
            </a:r>
            <a:r>
              <a:rPr lang="en-GB" i="1" dirty="0"/>
              <a:t> </a:t>
            </a:r>
            <a:r>
              <a:rPr lang="en-GB" i="1" dirty="0" err="1"/>
              <a:t>beten</a:t>
            </a:r>
            <a:r>
              <a:rPr lang="en-GB" i="1" dirty="0"/>
              <a:t> </a:t>
            </a:r>
            <a:r>
              <a:rPr lang="en-GB" i="1" dirty="0" err="1"/>
              <a:t>soll</a:t>
            </a:r>
            <a:r>
              <a:rPr lang="en-GB" i="1" dirty="0"/>
              <a:t>, </a:t>
            </a:r>
            <a:r>
              <a:rPr lang="en-GB" i="1" dirty="0" err="1"/>
              <a:t>sagt</a:t>
            </a:r>
            <a:r>
              <a:rPr lang="en-GB" i="1" dirty="0"/>
              <a:t> </a:t>
            </a:r>
            <a:r>
              <a:rPr lang="en-GB" i="1" dirty="0" err="1"/>
              <a:t>sie</a:t>
            </a:r>
            <a:r>
              <a:rPr lang="en-GB" i="1" dirty="0"/>
              <a:t> </a:t>
            </a:r>
            <a:r>
              <a:rPr lang="en-GB" dirty="0" err="1"/>
              <a:t>Mutterunser</a:t>
            </a:r>
            <a:r>
              <a:rPr lang="en-GB" dirty="0"/>
              <a:t> …</a:t>
            </a:r>
            <a:endParaRPr lang="sk-SK" dirty="0"/>
          </a:p>
        </p:txBody>
      </p:sp>
    </p:spTree>
    <p:extLst>
      <p:ext uri="{BB962C8B-B14F-4D97-AF65-F5344CB8AC3E}">
        <p14:creationId xmlns:p14="http://schemas.microsoft.com/office/powerpoint/2010/main" val="17728724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3D8B6B-B574-5C96-C21C-A1FBB4AE34EF}"/>
              </a:ext>
            </a:extLst>
          </p:cNvPr>
          <p:cNvSpPr>
            <a:spLocks noGrp="1"/>
          </p:cNvSpPr>
          <p:nvPr>
            <p:ph type="title"/>
          </p:nvPr>
        </p:nvSpPr>
        <p:spPr/>
        <p:txBody>
          <a:bodyPr/>
          <a:lstStyle/>
          <a:p>
            <a:r>
              <a:rPr lang="de-DE" dirty="0"/>
              <a:t>Wo das Tal endet</a:t>
            </a:r>
            <a:endParaRPr lang="sk-SK" dirty="0"/>
          </a:p>
        </p:txBody>
      </p:sp>
      <p:sp>
        <p:nvSpPr>
          <p:cNvPr id="3" name="Zástupný objekt pre obsah 2">
            <a:extLst>
              <a:ext uri="{FF2B5EF4-FFF2-40B4-BE49-F238E27FC236}">
                <a16:creationId xmlns:a16="http://schemas.microsoft.com/office/drawing/2014/main" id="{62C6D6CB-BF26-5164-6435-1AEC656D4EB9}"/>
              </a:ext>
            </a:extLst>
          </p:cNvPr>
          <p:cNvSpPr>
            <a:spLocks noGrp="1"/>
          </p:cNvSpPr>
          <p:nvPr>
            <p:ph idx="1"/>
          </p:nvPr>
        </p:nvSpPr>
        <p:spPr/>
        <p:txBody>
          <a:bodyPr/>
          <a:lstStyle/>
          <a:p>
            <a:r>
              <a:rPr lang="de-DE" dirty="0"/>
              <a:t>155, apokalyptische Reiter und </a:t>
            </a:r>
            <a:r>
              <a:rPr lang="de-DE" dirty="0" err="1"/>
              <a:t>Sensemänner</a:t>
            </a:r>
            <a:r>
              <a:rPr lang="de-DE" dirty="0"/>
              <a:t> einer tieferen und </a:t>
            </a:r>
            <a:r>
              <a:rPr lang="de-DE" dirty="0" err="1"/>
              <a:t>gründicheren</a:t>
            </a:r>
            <a:r>
              <a:rPr lang="de-DE" dirty="0"/>
              <a:t> Vernichtung. Und nach dieser kam von unten her eine neue Macht, die auch hier das Angestammte aus dem Boden riss und vertrieb. Sie achtete keiner Uferseite. Sie </a:t>
            </a:r>
            <a:r>
              <a:rPr lang="de-DE" dirty="0" err="1"/>
              <a:t>zwan</a:t>
            </a:r>
            <a:r>
              <a:rPr lang="de-DE" dirty="0"/>
              <a:t> am Ende allen das Reisebündel auf. </a:t>
            </a:r>
            <a:r>
              <a:rPr lang="en-GB" dirty="0"/>
              <a:t>[…]</a:t>
            </a:r>
            <a:r>
              <a:rPr lang="de-DE" dirty="0"/>
              <a:t> Das Tal hatte sich in Niemandsland verwandelt.</a:t>
            </a:r>
            <a:endParaRPr lang="sk-SK" dirty="0"/>
          </a:p>
        </p:txBody>
      </p:sp>
    </p:spTree>
    <p:extLst>
      <p:ext uri="{BB962C8B-B14F-4D97-AF65-F5344CB8AC3E}">
        <p14:creationId xmlns:p14="http://schemas.microsoft.com/office/powerpoint/2010/main" val="601533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E8F1269-CCCB-4855-BCC7-E9D4F7BEBB99}"/>
              </a:ext>
            </a:extLst>
          </p:cNvPr>
          <p:cNvSpPr>
            <a:spLocks noGrp="1"/>
          </p:cNvSpPr>
          <p:nvPr>
            <p:ph type="title"/>
          </p:nvPr>
        </p:nvSpPr>
        <p:spPr/>
        <p:txBody>
          <a:bodyPr/>
          <a:lstStyle/>
          <a:p>
            <a:r>
              <a:rPr lang="de-DE" dirty="0"/>
              <a:t>Neujahrsrummel </a:t>
            </a:r>
            <a:r>
              <a:rPr lang="de-DE" sz="2400" dirty="0"/>
              <a:t>(Reclam, 1957)</a:t>
            </a:r>
            <a:r>
              <a:rPr lang="cs-CZ" sz="2400" dirty="0"/>
              <a:t> Novoroční mumraj</a:t>
            </a:r>
          </a:p>
        </p:txBody>
      </p:sp>
      <p:sp>
        <p:nvSpPr>
          <p:cNvPr id="5" name="Zástupný obsah 4">
            <a:extLst>
              <a:ext uri="{FF2B5EF4-FFF2-40B4-BE49-F238E27FC236}">
                <a16:creationId xmlns:a16="http://schemas.microsoft.com/office/drawing/2014/main" id="{53048E84-B187-40E1-BF8B-BD5565D57A2C}"/>
              </a:ext>
            </a:extLst>
          </p:cNvPr>
          <p:cNvSpPr>
            <a:spLocks noGrp="1"/>
          </p:cNvSpPr>
          <p:nvPr>
            <p:ph sz="half" idx="1"/>
          </p:nvPr>
        </p:nvSpPr>
        <p:spPr/>
        <p:txBody>
          <a:bodyPr>
            <a:normAutofit fontScale="77500" lnSpcReduction="20000"/>
          </a:bodyPr>
          <a:lstStyle/>
          <a:p>
            <a:r>
              <a:rPr lang="de-DE" i="0" dirty="0">
                <a:solidFill>
                  <a:srgbClr val="000000"/>
                </a:solidFill>
                <a:effectLst/>
                <a:latin typeface="Roboto" panose="02000000000000000000" pitchFamily="2" charset="0"/>
              </a:rPr>
              <a:t>„Der Knabe stapfte durch die Vorstadtgasse. Angestrengt arbeitete er sich weiter, denn der weiche Schnee lag fast schuhhoch, und es schneite noch immer. Es war kalt und zwei Uhr nachts. Warum mühte sich ein zwölfjähriger Knabe allein so spät in schlecht beleuchteten und einsamen Gassen durch wirbelnden Schnee und blickte immer wieder suchend auf den Gehsteig? Ich weiß es, ich bin so gegangen.“</a:t>
            </a:r>
          </a:p>
          <a:p>
            <a:r>
              <a:rPr lang="de-DE" dirty="0">
                <a:solidFill>
                  <a:srgbClr val="000000"/>
                </a:solidFill>
                <a:latin typeface="Roboto" panose="02000000000000000000" pitchFamily="2" charset="0"/>
              </a:rPr>
              <a:t>23: Er liebte den Vater. So, wie er war, liebte den Vater mitsamt seinem Jähzorn und seiner gottähnlichen, ohrenfeigenverteilenden Herrlichkeit.</a:t>
            </a:r>
            <a:endParaRPr lang="cs-CZ" dirty="0"/>
          </a:p>
        </p:txBody>
      </p:sp>
      <p:sp>
        <p:nvSpPr>
          <p:cNvPr id="6" name="Zástupný obsah 5">
            <a:extLst>
              <a:ext uri="{FF2B5EF4-FFF2-40B4-BE49-F238E27FC236}">
                <a16:creationId xmlns:a16="http://schemas.microsoft.com/office/drawing/2014/main" id="{7F79EFC5-0CB6-46B6-8FF2-31E651576B29}"/>
              </a:ext>
            </a:extLst>
          </p:cNvPr>
          <p:cNvSpPr>
            <a:spLocks noGrp="1"/>
          </p:cNvSpPr>
          <p:nvPr>
            <p:ph sz="half" idx="2"/>
          </p:nvPr>
        </p:nvSpPr>
        <p:spPr/>
        <p:txBody>
          <a:bodyPr>
            <a:normAutofit fontScale="77500" lnSpcReduction="20000"/>
          </a:bodyPr>
          <a:lstStyle/>
          <a:p>
            <a:r>
              <a:rPr lang="cs-CZ" dirty="0" err="1"/>
              <a:t>Reue</a:t>
            </a:r>
            <a:r>
              <a:rPr lang="cs-CZ" dirty="0"/>
              <a:t>, </a:t>
            </a:r>
            <a:r>
              <a:rPr lang="cs-CZ" dirty="0" err="1"/>
              <a:t>er</a:t>
            </a:r>
            <a:r>
              <a:rPr lang="cs-CZ" dirty="0"/>
              <a:t> </a:t>
            </a:r>
            <a:r>
              <a:rPr lang="cs-CZ" dirty="0" err="1"/>
              <a:t>sei</a:t>
            </a:r>
            <a:r>
              <a:rPr lang="cs-CZ" dirty="0"/>
              <a:t> dme </a:t>
            </a:r>
            <a:r>
              <a:rPr lang="cs-CZ" dirty="0" err="1"/>
              <a:t>Sykora</a:t>
            </a:r>
            <a:r>
              <a:rPr lang="cs-CZ" dirty="0"/>
              <a:t> </a:t>
            </a:r>
            <a:r>
              <a:rPr lang="cs-CZ" dirty="0" err="1"/>
              <a:t>davongelaufen</a:t>
            </a:r>
            <a:endParaRPr lang="cs-CZ" dirty="0"/>
          </a:p>
          <a:p>
            <a:r>
              <a:rPr lang="cs-CZ" dirty="0"/>
              <a:t>26, </a:t>
            </a:r>
            <a:r>
              <a:rPr lang="cs-CZ" dirty="0" err="1"/>
              <a:t>Und</a:t>
            </a:r>
            <a:r>
              <a:rPr lang="cs-CZ" dirty="0"/>
              <a:t> </a:t>
            </a:r>
            <a:r>
              <a:rPr lang="cs-CZ" dirty="0" err="1"/>
              <a:t>im</a:t>
            </a:r>
            <a:r>
              <a:rPr lang="cs-CZ" dirty="0"/>
              <a:t> </a:t>
            </a:r>
            <a:r>
              <a:rPr lang="cs-CZ" dirty="0" err="1"/>
              <a:t>Schwung</a:t>
            </a:r>
            <a:r>
              <a:rPr lang="cs-CZ" dirty="0"/>
              <a:t> </a:t>
            </a:r>
            <a:r>
              <a:rPr lang="cs-CZ" dirty="0" err="1"/>
              <a:t>stie</a:t>
            </a:r>
            <a:r>
              <a:rPr lang="de-DE" dirty="0"/>
              <a:t>ß sein Fuß auf einen dunklen Gegenstand aus dem Schnee. Er hob ihn gedankenlos und völlig unbeteiligt auf. Er hätte jetzt nach Hause gehen und einen großen Triumph auskosten können. Aber er ging nicht nach Hause. Er steckte den Fund in die Tasche und ging durch den wirbelnden Schneefall langsam zum Polizeiamt zurück.</a:t>
            </a:r>
          </a:p>
          <a:p>
            <a:r>
              <a:rPr lang="de-DE" dirty="0"/>
              <a:t>Warum geht ein Knabe allen und verlosen durch die fin</a:t>
            </a:r>
            <a:r>
              <a:rPr lang="cs-CZ" dirty="0"/>
              <a:t>s</a:t>
            </a:r>
            <a:r>
              <a:rPr lang="de-DE" dirty="0" err="1"/>
              <a:t>teren</a:t>
            </a:r>
            <a:r>
              <a:rPr lang="de-DE" dirty="0"/>
              <a:t> Gassen? Ich weiß es. Denn ich bin so </a:t>
            </a:r>
            <a:r>
              <a:rPr lang="de-DE" dirty="0" err="1"/>
              <a:t>gega</a:t>
            </a:r>
            <a:r>
              <a:rPr lang="cs-CZ" dirty="0"/>
              <a:t>n</a:t>
            </a:r>
            <a:r>
              <a:rPr lang="de-DE" dirty="0"/>
              <a:t>gen.</a:t>
            </a:r>
          </a:p>
          <a:p>
            <a:r>
              <a:rPr lang="de-DE" sz="1300" dirty="0"/>
              <a:t>In: „Die unheimliche Stadt“, Serie Piper 1377, Piper Verlag, München–Zürich, 1992, S. 146–154 </a:t>
            </a:r>
            <a:endParaRPr lang="cs-CZ" sz="1300" dirty="0"/>
          </a:p>
        </p:txBody>
      </p:sp>
    </p:spTree>
    <p:extLst>
      <p:ext uri="{BB962C8B-B14F-4D97-AF65-F5344CB8AC3E}">
        <p14:creationId xmlns:p14="http://schemas.microsoft.com/office/powerpoint/2010/main" val="8703103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C72C5-063A-DCD2-254A-1725C2E4F3F2}"/>
              </a:ext>
            </a:extLst>
          </p:cNvPr>
          <p:cNvSpPr>
            <a:spLocks noGrp="1"/>
          </p:cNvSpPr>
          <p:nvPr>
            <p:ph type="title"/>
          </p:nvPr>
        </p:nvSpPr>
        <p:spPr/>
        <p:txBody>
          <a:bodyPr/>
          <a:lstStyle/>
          <a:p>
            <a:r>
              <a:rPr lang="de-DE" dirty="0"/>
              <a:t>Stief und halb,</a:t>
            </a:r>
            <a:endParaRPr lang="sk-SK" dirty="0"/>
          </a:p>
        </p:txBody>
      </p:sp>
      <p:sp>
        <p:nvSpPr>
          <p:cNvPr id="5" name="Zástupný objekt pre obsah 4">
            <a:extLst>
              <a:ext uri="{FF2B5EF4-FFF2-40B4-BE49-F238E27FC236}">
                <a16:creationId xmlns:a16="http://schemas.microsoft.com/office/drawing/2014/main" id="{E0457843-1AE3-FD6A-1F8E-C6A7C14A0489}"/>
              </a:ext>
            </a:extLst>
          </p:cNvPr>
          <p:cNvSpPr>
            <a:spLocks noGrp="1"/>
          </p:cNvSpPr>
          <p:nvPr>
            <p:ph idx="1"/>
          </p:nvPr>
        </p:nvSpPr>
        <p:spPr/>
        <p:txBody>
          <a:bodyPr>
            <a:normAutofit fontScale="92500" lnSpcReduction="20000"/>
          </a:bodyPr>
          <a:lstStyle/>
          <a:p>
            <a:pPr marL="0" indent="0">
              <a:buNone/>
            </a:pPr>
            <a:r>
              <a:rPr lang="de-DE" dirty="0"/>
              <a:t>Machte die Stief nicht nur böse Sachen, man muss gerecht sein, kochte vorzüglich, hielt alles sauber </a:t>
            </a:r>
            <a:r>
              <a:rPr lang="en-GB" dirty="0"/>
              <a:t>[…] </a:t>
            </a:r>
            <a:r>
              <a:rPr lang="en-GB" dirty="0" err="1"/>
              <a:t>abscheulich</a:t>
            </a:r>
            <a:r>
              <a:rPr lang="en-GB" dirty="0"/>
              <a:t> </a:t>
            </a:r>
            <a:r>
              <a:rPr lang="en-GB" dirty="0" err="1"/>
              <a:t>selbst</a:t>
            </a:r>
            <a:r>
              <a:rPr lang="en-GB" dirty="0"/>
              <a:t> </a:t>
            </a:r>
            <a:r>
              <a:rPr lang="en-GB" dirty="0" err="1"/>
              <a:t>mit</a:t>
            </a:r>
            <a:r>
              <a:rPr lang="en-GB" dirty="0"/>
              <a:t> </a:t>
            </a:r>
            <a:r>
              <a:rPr lang="en-GB" dirty="0" err="1"/>
              <a:t>ihren</a:t>
            </a:r>
            <a:r>
              <a:rPr lang="en-GB" dirty="0"/>
              <a:t> </a:t>
            </a:r>
            <a:r>
              <a:rPr lang="en-GB" dirty="0" err="1"/>
              <a:t>Tugenden</a:t>
            </a:r>
            <a:r>
              <a:rPr lang="en-GB" dirty="0"/>
              <a:t>.</a:t>
            </a:r>
          </a:p>
          <a:p>
            <a:pPr marL="0" indent="0">
              <a:buNone/>
            </a:pPr>
            <a:r>
              <a:rPr lang="en-GB" dirty="0" err="1"/>
              <a:t>Mies</a:t>
            </a:r>
            <a:r>
              <a:rPr lang="en-GB" dirty="0"/>
              <a:t> an der </a:t>
            </a:r>
            <a:r>
              <a:rPr lang="en-GB" dirty="0" err="1"/>
              <a:t>Miesa</a:t>
            </a:r>
            <a:r>
              <a:rPr lang="en-GB" dirty="0"/>
              <a:t> (M</a:t>
            </a:r>
            <a:r>
              <a:rPr lang="cs-CZ" dirty="0"/>
              <a:t>že)</a:t>
            </a:r>
          </a:p>
          <a:p>
            <a:pPr marL="0" indent="0">
              <a:buNone/>
            </a:pPr>
            <a:r>
              <a:rPr lang="cs-CZ" dirty="0" err="1"/>
              <a:t>Wechsel</a:t>
            </a:r>
            <a:r>
              <a:rPr lang="cs-CZ" dirty="0"/>
              <a:t> </a:t>
            </a:r>
            <a:r>
              <a:rPr lang="cs-CZ" dirty="0" err="1"/>
              <a:t>vom</a:t>
            </a:r>
            <a:r>
              <a:rPr lang="cs-CZ" dirty="0"/>
              <a:t> </a:t>
            </a:r>
            <a:r>
              <a:rPr lang="cs-CZ" i="1" dirty="0"/>
              <a:t>E</a:t>
            </a:r>
            <a:r>
              <a:rPr lang="de-DE" i="1" dirty="0"/>
              <a:t>r</a:t>
            </a:r>
            <a:r>
              <a:rPr lang="cs-CZ" i="1" dirty="0"/>
              <a:t> </a:t>
            </a:r>
            <a:r>
              <a:rPr lang="cs-CZ" dirty="0" err="1"/>
              <a:t>zu</a:t>
            </a:r>
            <a:r>
              <a:rPr lang="cs-CZ" dirty="0"/>
              <a:t> </a:t>
            </a:r>
            <a:r>
              <a:rPr lang="cs-CZ" i="1" dirty="0" err="1"/>
              <a:t>Ich</a:t>
            </a:r>
            <a:endParaRPr lang="cs-CZ" i="1" dirty="0"/>
          </a:p>
          <a:p>
            <a:pPr marL="0" indent="0">
              <a:buNone/>
            </a:pPr>
            <a:r>
              <a:rPr lang="cs-CZ" dirty="0" err="1"/>
              <a:t>Im</a:t>
            </a:r>
            <a:r>
              <a:rPr lang="cs-CZ" dirty="0"/>
              <a:t> </a:t>
            </a:r>
            <a:r>
              <a:rPr lang="cs-CZ" dirty="0" err="1"/>
              <a:t>Nachlass</a:t>
            </a:r>
            <a:r>
              <a:rPr lang="cs-CZ" dirty="0"/>
              <a:t> </a:t>
            </a:r>
            <a:r>
              <a:rPr lang="cs-CZ" dirty="0" err="1"/>
              <a:t>gefunden</a:t>
            </a:r>
            <a:r>
              <a:rPr lang="cs-CZ" dirty="0"/>
              <a:t>: </a:t>
            </a:r>
            <a:r>
              <a:rPr lang="cs-CZ" dirty="0" err="1"/>
              <a:t>Zahlungen</a:t>
            </a:r>
            <a:r>
              <a:rPr lang="cs-CZ" dirty="0"/>
              <a:t> </a:t>
            </a:r>
            <a:r>
              <a:rPr lang="cs-CZ" dirty="0" err="1"/>
              <a:t>an</a:t>
            </a:r>
            <a:r>
              <a:rPr lang="cs-CZ" dirty="0"/>
              <a:t> Elisabeth </a:t>
            </a:r>
            <a:r>
              <a:rPr lang="cs-CZ" dirty="0" err="1"/>
              <a:t>Forstner</a:t>
            </a:r>
            <a:endParaRPr lang="cs-CZ" dirty="0"/>
          </a:p>
          <a:p>
            <a:pPr marL="0" indent="0">
              <a:buNone/>
            </a:pPr>
            <a:r>
              <a:rPr lang="cs-CZ" dirty="0"/>
              <a:t>35, </a:t>
            </a:r>
            <a:r>
              <a:rPr lang="cs-CZ" dirty="0" err="1"/>
              <a:t>Jahre</a:t>
            </a:r>
            <a:r>
              <a:rPr lang="cs-CZ" dirty="0"/>
              <a:t> kamen </a:t>
            </a:r>
            <a:r>
              <a:rPr lang="cs-CZ" dirty="0" err="1"/>
              <a:t>und</a:t>
            </a:r>
            <a:r>
              <a:rPr lang="cs-CZ" dirty="0"/>
              <a:t> </a:t>
            </a:r>
            <a:r>
              <a:rPr lang="cs-CZ" dirty="0" err="1"/>
              <a:t>gingen</a:t>
            </a:r>
            <a:r>
              <a:rPr lang="cs-CZ" dirty="0"/>
              <a:t> </a:t>
            </a:r>
            <a:r>
              <a:rPr lang="de-DE" dirty="0"/>
              <a:t> </a:t>
            </a:r>
            <a:r>
              <a:rPr lang="en-GB" dirty="0"/>
              <a:t>[…] </a:t>
            </a:r>
            <a:r>
              <a:rPr lang="cs-CZ" dirty="0"/>
              <a:t>He</a:t>
            </a:r>
            <a:r>
              <a:rPr lang="de-DE" dirty="0"/>
              <a:t>i</a:t>
            </a:r>
            <a:r>
              <a:rPr lang="cs-CZ" dirty="0"/>
              <a:t>maten </a:t>
            </a:r>
            <a:r>
              <a:rPr lang="cs-CZ" dirty="0" err="1"/>
              <a:t>wurden</a:t>
            </a:r>
            <a:r>
              <a:rPr lang="cs-CZ" dirty="0"/>
              <a:t> </a:t>
            </a:r>
            <a:r>
              <a:rPr lang="cs-CZ" dirty="0" err="1"/>
              <a:t>zerst</a:t>
            </a:r>
            <a:r>
              <a:rPr lang="de-DE" dirty="0"/>
              <a:t>ö</a:t>
            </a:r>
            <a:r>
              <a:rPr lang="cs-CZ" dirty="0" err="1"/>
              <a:t>rt</a:t>
            </a:r>
            <a:r>
              <a:rPr lang="cs-CZ" dirty="0"/>
              <a:t>. V</a:t>
            </a:r>
            <a:r>
              <a:rPr lang="de-DE" dirty="0"/>
              <a:t>ö</a:t>
            </a:r>
            <a:r>
              <a:rPr lang="cs-CZ" dirty="0" err="1"/>
              <a:t>lker</a:t>
            </a:r>
            <a:r>
              <a:rPr lang="de-DE" dirty="0"/>
              <a:t> entwurzelt  </a:t>
            </a:r>
            <a:r>
              <a:rPr lang="en-GB" dirty="0"/>
              <a:t>[…] </a:t>
            </a:r>
            <a:r>
              <a:rPr lang="en-GB" dirty="0" err="1"/>
              <a:t>Inmitten</a:t>
            </a:r>
            <a:r>
              <a:rPr lang="en-GB" dirty="0"/>
              <a:t> der </a:t>
            </a:r>
            <a:r>
              <a:rPr lang="en-GB" dirty="0" err="1"/>
              <a:t>Fremde</a:t>
            </a:r>
            <a:r>
              <a:rPr lang="en-GB" dirty="0"/>
              <a:t> bin ich </a:t>
            </a:r>
            <a:r>
              <a:rPr lang="en-GB" dirty="0" err="1"/>
              <a:t>daheim</a:t>
            </a:r>
            <a:r>
              <a:rPr lang="en-GB" dirty="0"/>
              <a:t>.</a:t>
            </a:r>
          </a:p>
          <a:p>
            <a:pPr marL="0" indent="0">
              <a:buNone/>
            </a:pPr>
            <a:r>
              <a:rPr lang="en-GB" dirty="0"/>
              <a:t>35</a:t>
            </a:r>
          </a:p>
          <a:p>
            <a:pPr marL="0" indent="0">
              <a:buNone/>
            </a:pPr>
            <a:r>
              <a:rPr lang="en-GB" dirty="0" err="1"/>
              <a:t>Elternzorn</a:t>
            </a:r>
            <a:r>
              <a:rPr lang="en-GB" dirty="0"/>
              <a:t> </a:t>
            </a:r>
            <a:r>
              <a:rPr lang="en-GB" dirty="0" err="1"/>
              <a:t>stieß</a:t>
            </a:r>
            <a:r>
              <a:rPr lang="en-GB" dirty="0"/>
              <a:t> auf </a:t>
            </a:r>
            <a:r>
              <a:rPr lang="en-GB" dirty="0" err="1"/>
              <a:t>sie</a:t>
            </a:r>
            <a:r>
              <a:rPr lang="en-GB" dirty="0"/>
              <a:t> </a:t>
            </a:r>
            <a:r>
              <a:rPr lang="en-GB" dirty="0" err="1"/>
              <a:t>nieder</a:t>
            </a:r>
            <a:r>
              <a:rPr lang="en-GB" dirty="0"/>
              <a:t>, und </a:t>
            </a:r>
            <a:r>
              <a:rPr lang="en-GB" dirty="0" err="1"/>
              <a:t>sie</a:t>
            </a:r>
            <a:r>
              <a:rPr lang="en-GB" dirty="0"/>
              <a:t> </a:t>
            </a:r>
            <a:r>
              <a:rPr lang="en-GB" dirty="0" err="1"/>
              <a:t>gebar</a:t>
            </a:r>
            <a:r>
              <a:rPr lang="en-GB" dirty="0"/>
              <a:t> </a:t>
            </a:r>
            <a:r>
              <a:rPr lang="en-GB" dirty="0" err="1"/>
              <a:t>wie</a:t>
            </a:r>
            <a:r>
              <a:rPr lang="en-GB" dirty="0"/>
              <a:t> </a:t>
            </a:r>
            <a:r>
              <a:rPr lang="en-GB" dirty="0" err="1"/>
              <a:t>ein</a:t>
            </a:r>
            <a:r>
              <a:rPr lang="en-GB" dirty="0"/>
              <a:t> </a:t>
            </a:r>
            <a:r>
              <a:rPr lang="en-GB" dirty="0" err="1"/>
              <a:t>Waldtier</a:t>
            </a:r>
            <a:r>
              <a:rPr lang="en-GB" dirty="0"/>
              <a:t> </a:t>
            </a:r>
            <a:r>
              <a:rPr lang="de-DE" dirty="0"/>
              <a:t> </a:t>
            </a:r>
            <a:r>
              <a:rPr lang="en-GB" dirty="0"/>
              <a:t>[…]  und </a:t>
            </a:r>
            <a:r>
              <a:rPr lang="en-GB" dirty="0" err="1"/>
              <a:t>wußest</a:t>
            </a:r>
            <a:r>
              <a:rPr lang="en-GB" dirty="0"/>
              <a:t> es </a:t>
            </a:r>
            <a:r>
              <a:rPr lang="en-GB" dirty="0" err="1"/>
              <a:t>wohl</a:t>
            </a:r>
            <a:r>
              <a:rPr lang="en-GB" dirty="0"/>
              <a:t>: </a:t>
            </a:r>
            <a:r>
              <a:rPr lang="en-GB" i="1" dirty="0"/>
              <a:t>Ich muss in der </a:t>
            </a:r>
            <a:r>
              <a:rPr lang="en-GB" i="1" dirty="0" err="1"/>
              <a:t>Fremde</a:t>
            </a:r>
            <a:r>
              <a:rPr lang="en-GB" i="1" dirty="0"/>
              <a:t> </a:t>
            </a:r>
            <a:r>
              <a:rPr lang="en-GB" i="1" dirty="0" err="1"/>
              <a:t>sterben</a:t>
            </a:r>
            <a:r>
              <a:rPr lang="en-GB" i="1" dirty="0"/>
              <a:t>. </a:t>
            </a:r>
            <a:r>
              <a:rPr lang="en-GB" dirty="0"/>
              <a:t>Du </a:t>
            </a:r>
            <a:r>
              <a:rPr lang="en-GB" dirty="0" err="1"/>
              <a:t>gingst</a:t>
            </a:r>
            <a:r>
              <a:rPr lang="en-GB" dirty="0"/>
              <a:t> in den </a:t>
            </a:r>
            <a:r>
              <a:rPr lang="en-GB" dirty="0" err="1"/>
              <a:t>Irrtum</a:t>
            </a:r>
            <a:r>
              <a:rPr lang="en-GB" dirty="0"/>
              <a:t>, und ich bin des </a:t>
            </a:r>
            <a:r>
              <a:rPr lang="en-GB" dirty="0" err="1"/>
              <a:t>Irrtums</a:t>
            </a:r>
            <a:r>
              <a:rPr lang="en-GB" dirty="0"/>
              <a:t> Kind. […] </a:t>
            </a:r>
            <a:r>
              <a:rPr lang="en-GB" dirty="0" err="1"/>
              <a:t>Meine</a:t>
            </a:r>
            <a:r>
              <a:rPr lang="en-GB" dirty="0"/>
              <a:t> Heimat </a:t>
            </a:r>
            <a:r>
              <a:rPr lang="en-GB" dirty="0" err="1"/>
              <a:t>ist</a:t>
            </a:r>
            <a:r>
              <a:rPr lang="en-GB" dirty="0"/>
              <a:t>, was ich </a:t>
            </a:r>
            <a:r>
              <a:rPr lang="en-GB" dirty="0" err="1"/>
              <a:t>schreibe</a:t>
            </a:r>
            <a:r>
              <a:rPr lang="en-GB" dirty="0"/>
              <a:t>. </a:t>
            </a:r>
            <a:r>
              <a:rPr lang="en-GB" dirty="0" err="1"/>
              <a:t>Eines</a:t>
            </a:r>
            <a:r>
              <a:rPr lang="en-GB" dirty="0"/>
              <a:t> Tages </a:t>
            </a:r>
            <a:r>
              <a:rPr lang="en-GB" dirty="0" err="1"/>
              <a:t>begreift</a:t>
            </a:r>
            <a:r>
              <a:rPr lang="en-GB" dirty="0"/>
              <a:t> man die </a:t>
            </a:r>
            <a:r>
              <a:rPr lang="en-GB" dirty="0" err="1"/>
              <a:t>Bedeutung</a:t>
            </a:r>
            <a:r>
              <a:rPr lang="en-GB" dirty="0"/>
              <a:t> der </a:t>
            </a:r>
            <a:r>
              <a:rPr lang="en-GB" dirty="0" err="1"/>
              <a:t>Abschiede</a:t>
            </a:r>
            <a:r>
              <a:rPr lang="en-GB" dirty="0"/>
              <a:t>.</a:t>
            </a:r>
            <a:endParaRPr lang="sk-SK" dirty="0"/>
          </a:p>
        </p:txBody>
      </p:sp>
    </p:spTree>
    <p:extLst>
      <p:ext uri="{BB962C8B-B14F-4D97-AF65-F5344CB8AC3E}">
        <p14:creationId xmlns:p14="http://schemas.microsoft.com/office/powerpoint/2010/main" val="365569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9C0308-D584-6596-C49C-9AB162F0FF7A}"/>
              </a:ext>
            </a:extLst>
          </p:cNvPr>
          <p:cNvSpPr>
            <a:spLocks noGrp="1"/>
          </p:cNvSpPr>
          <p:nvPr>
            <p:ph type="title"/>
          </p:nvPr>
        </p:nvSpPr>
        <p:spPr/>
        <p:txBody>
          <a:bodyPr/>
          <a:lstStyle/>
          <a:p>
            <a:r>
              <a:rPr lang="de-DE" dirty="0"/>
              <a:t>Väterliches aus Prag, </a:t>
            </a:r>
            <a:r>
              <a:rPr lang="de-DE" sz="2400" dirty="0"/>
              <a:t>KJ und VS, 71ff.</a:t>
            </a:r>
            <a:endParaRPr lang="sk-SK" sz="2400" dirty="0"/>
          </a:p>
        </p:txBody>
      </p:sp>
      <p:sp>
        <p:nvSpPr>
          <p:cNvPr id="3" name="Zástupný objekt pre obsah 2">
            <a:extLst>
              <a:ext uri="{FF2B5EF4-FFF2-40B4-BE49-F238E27FC236}">
                <a16:creationId xmlns:a16="http://schemas.microsoft.com/office/drawing/2014/main" id="{AB3399F9-98B4-C599-9DF3-9BC833B2B064}"/>
              </a:ext>
            </a:extLst>
          </p:cNvPr>
          <p:cNvSpPr>
            <a:spLocks noGrp="1"/>
          </p:cNvSpPr>
          <p:nvPr>
            <p:ph idx="1"/>
          </p:nvPr>
        </p:nvSpPr>
        <p:spPr/>
        <p:txBody>
          <a:bodyPr>
            <a:normAutofit lnSpcReduction="10000"/>
          </a:bodyPr>
          <a:lstStyle/>
          <a:p>
            <a:pPr marL="0" indent="0">
              <a:buNone/>
            </a:pPr>
            <a:r>
              <a:rPr lang="de-DE" dirty="0"/>
              <a:t>72, Mein Vater war ein Deutschnationaler und </a:t>
            </a:r>
            <a:r>
              <a:rPr lang="de-DE" dirty="0" err="1"/>
              <a:t>tasuchte</a:t>
            </a:r>
            <a:r>
              <a:rPr lang="de-DE" dirty="0"/>
              <a:t> mit dem radikalsten Chauvinisten der böhmischen Länder, </a:t>
            </a:r>
            <a:r>
              <a:rPr lang="de-DE" dirty="0" err="1"/>
              <a:t>em</a:t>
            </a:r>
            <a:r>
              <a:rPr lang="de-DE" dirty="0"/>
              <a:t> Abgeordneten Schönerer, stolz den Gruß </a:t>
            </a:r>
            <a:r>
              <a:rPr lang="de-DE" i="1" dirty="0"/>
              <a:t>Heil Alldeutschland. </a:t>
            </a:r>
            <a:r>
              <a:rPr lang="de-DE" dirty="0"/>
              <a:t>Er war sogenannter </a:t>
            </a:r>
            <a:r>
              <a:rPr lang="de-DE" i="1" dirty="0" err="1"/>
              <a:t>Tschechenfresser</a:t>
            </a:r>
            <a:r>
              <a:rPr lang="de-DE" i="1" dirty="0"/>
              <a:t>, und </a:t>
            </a:r>
            <a:r>
              <a:rPr lang="de-DE" dirty="0"/>
              <a:t>obwohl er vierzig Jahre lang in Prag inmitten unter den Tschechen lebte, sprach er weder, noch verstand er auch nur ein einziges tschechisches Wort. Aber er befahl mit auf das strengste, Tschechisch zu lernen, ja er heiratete in zweiter Ehe eine begeisterte Nationaltschechin, mit der er früh und spät nicht nur über Familien- sondern auch über politische Angelegenheiten in Teller werfendem Streit lag, selbstverständlich auch mich einbeziehend, der seinen Kampf gegen die Stiefmutter mit größter Heftigkeit und allen tückischen Tricks führte ..</a:t>
            </a:r>
            <a:endParaRPr lang="sk-SK" dirty="0"/>
          </a:p>
        </p:txBody>
      </p:sp>
    </p:spTree>
    <p:extLst>
      <p:ext uri="{BB962C8B-B14F-4D97-AF65-F5344CB8AC3E}">
        <p14:creationId xmlns:p14="http://schemas.microsoft.com/office/powerpoint/2010/main" val="2028852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12A5FD-801F-C0AD-A006-6FF1AC92BD37}"/>
              </a:ext>
            </a:extLst>
          </p:cNvPr>
          <p:cNvSpPr>
            <a:spLocks noGrp="1"/>
          </p:cNvSpPr>
          <p:nvPr>
            <p:ph type="title"/>
          </p:nvPr>
        </p:nvSpPr>
        <p:spPr/>
        <p:txBody>
          <a:bodyPr/>
          <a:lstStyle/>
          <a:p>
            <a:r>
              <a:rPr lang="de-DE" dirty="0"/>
              <a:t>Nachwort Urzidils, 1957</a:t>
            </a:r>
            <a:endParaRPr lang="sk-SK" dirty="0"/>
          </a:p>
        </p:txBody>
      </p:sp>
      <p:sp>
        <p:nvSpPr>
          <p:cNvPr id="3" name="Zástupný objekt pre obsah 2">
            <a:extLst>
              <a:ext uri="{FF2B5EF4-FFF2-40B4-BE49-F238E27FC236}">
                <a16:creationId xmlns:a16="http://schemas.microsoft.com/office/drawing/2014/main" id="{85EF0204-6972-1CCD-BD71-06AA930DB026}"/>
              </a:ext>
            </a:extLst>
          </p:cNvPr>
          <p:cNvSpPr>
            <a:spLocks noGrp="1"/>
          </p:cNvSpPr>
          <p:nvPr>
            <p:ph idx="1"/>
          </p:nvPr>
        </p:nvSpPr>
        <p:spPr/>
        <p:txBody>
          <a:bodyPr/>
          <a:lstStyle/>
          <a:p>
            <a:pPr marL="0" indent="0">
              <a:buNone/>
            </a:pPr>
            <a:r>
              <a:rPr lang="cs-CZ" dirty="0" err="1"/>
              <a:t>Das</a:t>
            </a:r>
            <a:r>
              <a:rPr lang="cs-CZ" dirty="0"/>
              <a:t> </a:t>
            </a:r>
            <a:r>
              <a:rPr lang="cs-CZ" dirty="0" err="1"/>
              <a:t>Unerreichbare</a:t>
            </a:r>
            <a:r>
              <a:rPr lang="cs-CZ" dirty="0"/>
              <a:t> </a:t>
            </a:r>
            <a:r>
              <a:rPr lang="cs-CZ" dirty="0" err="1"/>
              <a:t>und</a:t>
            </a:r>
            <a:r>
              <a:rPr lang="cs-CZ" dirty="0"/>
              <a:t> </a:t>
            </a:r>
            <a:r>
              <a:rPr lang="cs-CZ" dirty="0" err="1"/>
              <a:t>das</a:t>
            </a:r>
            <a:r>
              <a:rPr lang="cs-CZ" dirty="0"/>
              <a:t> </a:t>
            </a:r>
            <a:r>
              <a:rPr lang="cs-CZ" dirty="0" err="1"/>
              <a:t>Unentrinnbare</a:t>
            </a:r>
            <a:r>
              <a:rPr lang="cs-CZ" dirty="0"/>
              <a:t>, </a:t>
            </a:r>
            <a:r>
              <a:rPr lang="cs-CZ" dirty="0" err="1"/>
              <a:t>das</a:t>
            </a:r>
            <a:r>
              <a:rPr lang="cs-CZ" dirty="0"/>
              <a:t> </a:t>
            </a:r>
            <a:r>
              <a:rPr lang="cs-CZ" dirty="0" err="1"/>
              <a:t>Bleibende</a:t>
            </a:r>
            <a:r>
              <a:rPr lang="cs-CZ" dirty="0"/>
              <a:t> </a:t>
            </a:r>
            <a:r>
              <a:rPr lang="cs-CZ" dirty="0" err="1"/>
              <a:t>und</a:t>
            </a:r>
            <a:r>
              <a:rPr lang="cs-CZ" dirty="0"/>
              <a:t> </a:t>
            </a:r>
            <a:r>
              <a:rPr lang="cs-CZ" dirty="0" err="1"/>
              <a:t>das</a:t>
            </a:r>
            <a:r>
              <a:rPr lang="cs-CZ" dirty="0"/>
              <a:t> </a:t>
            </a:r>
            <a:r>
              <a:rPr lang="cs-CZ" dirty="0" err="1"/>
              <a:t>Vergehenden</a:t>
            </a:r>
            <a:endParaRPr lang="de-DE" dirty="0"/>
          </a:p>
          <a:p>
            <a:pPr marL="0" indent="0">
              <a:buNone/>
            </a:pPr>
            <a:r>
              <a:rPr lang="de-DE" dirty="0"/>
              <a:t>92, Widmung des Buches </a:t>
            </a:r>
            <a:r>
              <a:rPr lang="de-DE" i="1" dirty="0"/>
              <a:t>die verlorene Geliebte: </a:t>
            </a:r>
            <a:r>
              <a:rPr lang="de-DE" dirty="0"/>
              <a:t>an </a:t>
            </a:r>
            <a:r>
              <a:rPr lang="de-DE" dirty="0" err="1"/>
              <a:t>Bryher</a:t>
            </a:r>
            <a:r>
              <a:rPr lang="de-DE" dirty="0"/>
              <a:t> (Pseudonym nach den Inseln in Cornwall+, eigentlich Annie Winifred </a:t>
            </a:r>
            <a:r>
              <a:rPr lang="de-DE" dirty="0" err="1"/>
              <a:t>Ellerman</a:t>
            </a:r>
            <a:r>
              <a:rPr lang="de-DE" dirty="0"/>
              <a:t> (* 1894 in Margate, Kent; †  1983 in Vevey, Kanton Waadt) eine britische Schriftstellerin und Verlegerin, Tochter eines Großreeders)-</a:t>
            </a:r>
          </a:p>
          <a:p>
            <a:pPr marL="0" indent="0">
              <a:buNone/>
            </a:pPr>
            <a:r>
              <a:rPr lang="de-DE" dirty="0"/>
              <a:t>Gerhard Trapp, 436: Juli 1939 aus Triest, Schiffspassage Genua – </a:t>
            </a:r>
            <a:r>
              <a:rPr lang="de-DE" dirty="0" err="1"/>
              <a:t>Southhampton</a:t>
            </a:r>
            <a:r>
              <a:rPr lang="de-DE" dirty="0"/>
              <a:t>, eine monatliche Rente in England. Die Wiener </a:t>
            </a:r>
            <a:r>
              <a:rPr lang="de-DE" dirty="0" err="1"/>
              <a:t>Diss</a:t>
            </a:r>
            <a:r>
              <a:rPr lang="de-DE" dirty="0"/>
              <a:t> . von Herwig Pistorius.</a:t>
            </a:r>
            <a:endParaRPr lang="sk-SK" dirty="0"/>
          </a:p>
        </p:txBody>
      </p:sp>
    </p:spTree>
    <p:extLst>
      <p:ext uri="{BB962C8B-B14F-4D97-AF65-F5344CB8AC3E}">
        <p14:creationId xmlns:p14="http://schemas.microsoft.com/office/powerpoint/2010/main" val="3312131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93863896-B2FD-416B-B068-7CDF75614176}"/>
              </a:ext>
            </a:extLst>
          </p:cNvPr>
          <p:cNvSpPr>
            <a:spLocks noGrp="1"/>
          </p:cNvSpPr>
          <p:nvPr>
            <p:ph type="title"/>
          </p:nvPr>
        </p:nvSpPr>
        <p:spPr/>
        <p:txBody>
          <a:bodyPr/>
          <a:lstStyle/>
          <a:p>
            <a:r>
              <a:rPr lang="de-DE" dirty="0"/>
              <a:t>Nachwort Urzidils, 1957</a:t>
            </a:r>
            <a:endParaRPr lang="cs-CZ" dirty="0"/>
          </a:p>
        </p:txBody>
      </p:sp>
      <p:sp>
        <p:nvSpPr>
          <p:cNvPr id="6" name="Zástupný obsah 5">
            <a:extLst>
              <a:ext uri="{FF2B5EF4-FFF2-40B4-BE49-F238E27FC236}">
                <a16:creationId xmlns:a16="http://schemas.microsoft.com/office/drawing/2014/main" id="{5EF9A8E9-EE7C-4451-A480-7DB9ED4CE1CD}"/>
              </a:ext>
            </a:extLst>
          </p:cNvPr>
          <p:cNvSpPr>
            <a:spLocks noGrp="1"/>
          </p:cNvSpPr>
          <p:nvPr>
            <p:ph idx="1"/>
          </p:nvPr>
        </p:nvSpPr>
        <p:spPr/>
        <p:txBody>
          <a:bodyPr>
            <a:normAutofit/>
          </a:bodyPr>
          <a:lstStyle/>
          <a:p>
            <a:pPr marL="0" indent="0">
              <a:buNone/>
            </a:pPr>
            <a:r>
              <a:rPr lang="de-DE" sz="3200" dirty="0"/>
              <a:t>92, Ich verhehle nichts, nicht den winzigen Funken Lichtes in der tiefsten </a:t>
            </a:r>
            <a:r>
              <a:rPr lang="cs-CZ" sz="3200" dirty="0"/>
              <a:t>T</a:t>
            </a:r>
            <a:r>
              <a:rPr lang="de-DE" sz="3200" dirty="0" err="1"/>
              <a:t>iefe</a:t>
            </a:r>
            <a:r>
              <a:rPr lang="de-DE" sz="3200" dirty="0"/>
              <a:t> einer jeden Dunkelheit, nicht das Bittere am Grund aller Freude. Ich glaube erfahren zu haben, dass Elemente des Trostes und der Heiterkeit überall mitschwingen, auch mit dem Verlorenen und Verlassenen. Ich bin auf Seiten </a:t>
            </a:r>
            <a:r>
              <a:rPr lang="cs-CZ" sz="3200" dirty="0"/>
              <a:t>d</a:t>
            </a:r>
            <a:r>
              <a:rPr lang="de-DE" sz="3200" dirty="0"/>
              <a:t>er Armen, denn ihr ist das Reich der Himmel und daher der Dichter.</a:t>
            </a:r>
          </a:p>
          <a:p>
            <a:pPr marL="0" indent="0">
              <a:buNone/>
            </a:pPr>
            <a:r>
              <a:rPr lang="de-DE" sz="3200" dirty="0"/>
              <a:t>„Hilf mir, mein Leben besser zu deuten und lehre mich, im Tod nicht unterzugehen.“</a:t>
            </a:r>
            <a:endParaRPr lang="cs-CZ" sz="3200" dirty="0"/>
          </a:p>
        </p:txBody>
      </p:sp>
    </p:spTree>
    <p:extLst>
      <p:ext uri="{BB962C8B-B14F-4D97-AF65-F5344CB8AC3E}">
        <p14:creationId xmlns:p14="http://schemas.microsoft.com/office/powerpoint/2010/main" val="1343782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B2B5E-D435-4882-A269-A81E690DD72E}"/>
              </a:ext>
            </a:extLst>
          </p:cNvPr>
          <p:cNvSpPr>
            <a:spLocks noGrp="1"/>
          </p:cNvSpPr>
          <p:nvPr>
            <p:ph type="title"/>
          </p:nvPr>
        </p:nvSpPr>
        <p:spPr/>
        <p:txBody>
          <a:bodyPr/>
          <a:lstStyle/>
          <a:p>
            <a:r>
              <a:rPr lang="de-DE" dirty="0"/>
              <a:t>Psalm 90</a:t>
            </a:r>
            <a:endParaRPr lang="cs-CZ" dirty="0"/>
          </a:p>
        </p:txBody>
      </p:sp>
      <p:sp>
        <p:nvSpPr>
          <p:cNvPr id="3" name="Zástupný obsah 2">
            <a:extLst>
              <a:ext uri="{FF2B5EF4-FFF2-40B4-BE49-F238E27FC236}">
                <a16:creationId xmlns:a16="http://schemas.microsoft.com/office/drawing/2014/main" id="{9C8381D4-99FE-4848-A8EC-C1D2034525BF}"/>
              </a:ext>
            </a:extLst>
          </p:cNvPr>
          <p:cNvSpPr>
            <a:spLocks noGrp="1"/>
          </p:cNvSpPr>
          <p:nvPr>
            <p:ph idx="1"/>
          </p:nvPr>
        </p:nvSpPr>
        <p:spPr/>
        <p:txBody>
          <a:bodyPr/>
          <a:lstStyle/>
          <a:p>
            <a:r>
              <a:rPr lang="de-DE" dirty="0"/>
              <a:t>12 </a:t>
            </a:r>
            <a:r>
              <a:rPr lang="de-DE" b="1" i="1" dirty="0"/>
              <a:t>Unsere Tage zu zählen, lehre uns! Dann gewinnen wir ein weises Herz. </a:t>
            </a:r>
            <a:r>
              <a:rPr lang="de-DE" dirty="0"/>
              <a:t>13 Kehre doch um, HERR! - Wie lange noch? Um deiner Knechte willen lass es dich reuen! 14 Sättige uns am Morgen mit deiner Huld! Dann wollen wir jubeln und uns freuen all unsre Tage. 15 Erfreue uns so viele Tage, wie du uns gebeugt hast, so viele Jahre, wie wir Unheil sahn. 16 Dein Wirken werde sichtbar an deinen Knechten und deine Pracht an ihren Kindern. 17 Güte und Schönheit des Herrn, unseres Gottes, sei über uns! Lass gedeihen das Werk unserer Hände, ja, das Werk unserer Hände lass </a:t>
            </a:r>
            <a:r>
              <a:rPr lang="de-DE" dirty="0" err="1"/>
              <a:t>gedeihn</a:t>
            </a:r>
            <a:r>
              <a:rPr lang="de-DE" dirty="0"/>
              <a:t>!</a:t>
            </a:r>
            <a:endParaRPr lang="cs-CZ" dirty="0"/>
          </a:p>
        </p:txBody>
      </p:sp>
    </p:spTree>
    <p:extLst>
      <p:ext uri="{BB962C8B-B14F-4D97-AF65-F5344CB8AC3E}">
        <p14:creationId xmlns:p14="http://schemas.microsoft.com/office/powerpoint/2010/main" val="264627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2">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Nadpis 3">
            <a:extLst>
              <a:ext uri="{FF2B5EF4-FFF2-40B4-BE49-F238E27FC236}">
                <a16:creationId xmlns:a16="http://schemas.microsoft.com/office/drawing/2014/main" id="{0362A646-41D7-4272-936E-F1E98DA8168F}"/>
              </a:ext>
            </a:extLst>
          </p:cNvPr>
          <p:cNvSpPr>
            <a:spLocks noGrp="1"/>
          </p:cNvSpPr>
          <p:nvPr>
            <p:ph type="title"/>
          </p:nvPr>
        </p:nvSpPr>
        <p:spPr>
          <a:xfrm>
            <a:off x="5596501" y="489508"/>
            <a:ext cx="5754896" cy="1667569"/>
          </a:xfrm>
        </p:spPr>
        <p:txBody>
          <a:bodyPr vert="horz" lIns="91440" tIns="45720" rIns="91440" bIns="45720" rtlCol="0" anchor="b">
            <a:normAutofit/>
          </a:bodyPr>
          <a:lstStyle/>
          <a:p>
            <a:r>
              <a:rPr lang="cs-CZ" sz="4000" kern="1200" dirty="0" err="1">
                <a:solidFill>
                  <a:schemeClr val="tx1"/>
                </a:solidFill>
                <a:latin typeface="+mj-lt"/>
                <a:ea typeface="+mj-ea"/>
                <a:cs typeface="+mj-cs"/>
              </a:rPr>
              <a:t>Freimaurer</a:t>
            </a:r>
            <a:r>
              <a:rPr lang="de-DE" sz="4000" kern="1200" dirty="0">
                <a:solidFill>
                  <a:schemeClr val="tx1"/>
                </a:solidFill>
                <a:latin typeface="+mj-lt"/>
                <a:ea typeface="+mj-ea"/>
                <a:cs typeface="+mj-cs"/>
              </a:rPr>
              <a:t>: 1923 - 1938 Mitglied</a:t>
            </a:r>
            <a:endParaRPr lang="en-US" sz="4000" kern="1200" dirty="0">
              <a:solidFill>
                <a:schemeClr val="tx1"/>
              </a:solidFill>
              <a:latin typeface="+mj-lt"/>
              <a:ea typeface="+mj-ea"/>
              <a:cs typeface="+mj-cs"/>
            </a:endParaRPr>
          </a:p>
        </p:txBody>
      </p:sp>
      <p:pic>
        <p:nvPicPr>
          <p:cNvPr id="8" name="Zástupný obsah 7" descr="Obsah obrázku text&#10;&#10;Popis byl vytvořen automaticky">
            <a:extLst>
              <a:ext uri="{FF2B5EF4-FFF2-40B4-BE49-F238E27FC236}">
                <a16:creationId xmlns:a16="http://schemas.microsoft.com/office/drawing/2014/main" id="{F4EDFCE6-16AD-4D79-8632-4520E2FDBED2}"/>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68130" y="1507640"/>
            <a:ext cx="3876165" cy="3411025"/>
          </a:xfrm>
          <a:prstGeom prst="rect">
            <a:avLst/>
          </a:prstGeom>
        </p:spPr>
      </p:pic>
      <p:sp>
        <p:nvSpPr>
          <p:cNvPr id="6" name="Zástupný obsah 5">
            <a:extLst>
              <a:ext uri="{FF2B5EF4-FFF2-40B4-BE49-F238E27FC236}">
                <a16:creationId xmlns:a16="http://schemas.microsoft.com/office/drawing/2014/main" id="{F9AA0379-9F16-4173-AD13-4C61C02AAA56}"/>
              </a:ext>
            </a:extLst>
          </p:cNvPr>
          <p:cNvSpPr>
            <a:spLocks noGrp="1"/>
          </p:cNvSpPr>
          <p:nvPr>
            <p:ph sz="half" idx="2"/>
          </p:nvPr>
        </p:nvSpPr>
        <p:spPr>
          <a:xfrm>
            <a:off x="5596502" y="2405894"/>
            <a:ext cx="5754896" cy="3197464"/>
          </a:xfrm>
        </p:spPr>
        <p:txBody>
          <a:bodyPr vert="horz" lIns="91440" tIns="45720" rIns="91440" bIns="45720" rtlCol="0" anchor="t">
            <a:normAutofit/>
          </a:bodyPr>
          <a:lstStyle/>
          <a:p>
            <a:r>
              <a:rPr lang="cs-CZ" sz="1600" b="0" i="0" dirty="0">
                <a:solidFill>
                  <a:srgbClr val="333333"/>
                </a:solidFill>
                <a:effectLst/>
              </a:rPr>
              <a:t>Die Loge </a:t>
            </a:r>
            <a:r>
              <a:rPr lang="cs-CZ" sz="1600" b="0" i="0" dirty="0" err="1">
                <a:solidFill>
                  <a:srgbClr val="333333"/>
                </a:solidFill>
                <a:effectLst/>
              </a:rPr>
              <a:t>war</a:t>
            </a:r>
            <a:r>
              <a:rPr lang="cs-CZ" sz="1600" b="0" i="0" dirty="0">
                <a:solidFill>
                  <a:srgbClr val="333333"/>
                </a:solidFill>
                <a:effectLst/>
              </a:rPr>
              <a:t> </a:t>
            </a:r>
            <a:r>
              <a:rPr lang="cs-CZ" sz="1600" b="0" i="0" dirty="0" err="1">
                <a:solidFill>
                  <a:srgbClr val="333333"/>
                </a:solidFill>
                <a:effectLst/>
              </a:rPr>
              <a:t>zweisprachig</a:t>
            </a:r>
            <a:r>
              <a:rPr lang="cs-CZ" sz="1600" b="0" i="0" dirty="0">
                <a:solidFill>
                  <a:srgbClr val="333333"/>
                </a:solidFill>
                <a:effectLst/>
              </a:rPr>
              <a:t>, </a:t>
            </a:r>
            <a:r>
              <a:rPr lang="cs-CZ" sz="1600" b="0" i="0" dirty="0" err="1">
                <a:solidFill>
                  <a:srgbClr val="333333"/>
                </a:solidFill>
                <a:effectLst/>
              </a:rPr>
              <a:t>ein</a:t>
            </a:r>
            <a:r>
              <a:rPr lang="cs-CZ" sz="1600" b="0" i="0" dirty="0">
                <a:solidFill>
                  <a:srgbClr val="333333"/>
                </a:solidFill>
                <a:effectLst/>
              </a:rPr>
              <a:t> </a:t>
            </a:r>
            <a:r>
              <a:rPr lang="cs-CZ" sz="1600" b="0" i="0" dirty="0" err="1">
                <a:solidFill>
                  <a:srgbClr val="333333"/>
                </a:solidFill>
                <a:effectLst/>
              </a:rPr>
              <a:t>Viertel</a:t>
            </a:r>
            <a:r>
              <a:rPr lang="cs-CZ" sz="1600" b="0" i="0" dirty="0">
                <a:solidFill>
                  <a:srgbClr val="333333"/>
                </a:solidFill>
                <a:effectLst/>
              </a:rPr>
              <a:t> der </a:t>
            </a:r>
            <a:r>
              <a:rPr lang="cs-CZ" sz="1600" b="0" i="0" dirty="0" err="1">
                <a:solidFill>
                  <a:srgbClr val="333333"/>
                </a:solidFill>
                <a:effectLst/>
              </a:rPr>
              <a:t>Mitglieder</a:t>
            </a:r>
            <a:r>
              <a:rPr lang="cs-CZ" sz="1600" b="0" i="0" dirty="0">
                <a:solidFill>
                  <a:srgbClr val="333333"/>
                </a:solidFill>
                <a:effectLst/>
              </a:rPr>
              <a:t> </a:t>
            </a:r>
            <a:r>
              <a:rPr lang="cs-CZ" sz="1600" b="0" i="0" dirty="0" err="1">
                <a:solidFill>
                  <a:srgbClr val="333333"/>
                </a:solidFill>
                <a:effectLst/>
              </a:rPr>
              <a:t>machten</a:t>
            </a:r>
            <a:r>
              <a:rPr lang="cs-CZ" sz="1600" b="0" i="0" dirty="0">
                <a:solidFill>
                  <a:srgbClr val="333333"/>
                </a:solidFill>
                <a:effectLst/>
              </a:rPr>
              <a:t> </a:t>
            </a:r>
            <a:r>
              <a:rPr lang="cs-CZ" sz="1600" b="0" i="0" dirty="0" err="1">
                <a:solidFill>
                  <a:srgbClr val="333333"/>
                </a:solidFill>
                <a:effectLst/>
              </a:rPr>
              <a:t>Tschechen</a:t>
            </a:r>
            <a:r>
              <a:rPr lang="cs-CZ" sz="1600" b="0" i="0" dirty="0">
                <a:solidFill>
                  <a:srgbClr val="333333"/>
                </a:solidFill>
                <a:effectLst/>
              </a:rPr>
              <a:t> </a:t>
            </a:r>
            <a:r>
              <a:rPr lang="cs-CZ" sz="1600" b="0" i="0" dirty="0" err="1">
                <a:solidFill>
                  <a:srgbClr val="333333"/>
                </a:solidFill>
                <a:effectLst/>
              </a:rPr>
              <a:t>aus</a:t>
            </a:r>
            <a:r>
              <a:rPr lang="cs-CZ" sz="1600" b="0" i="0" dirty="0">
                <a:solidFill>
                  <a:srgbClr val="333333"/>
                </a:solidFill>
                <a:effectLst/>
              </a:rPr>
              <a:t>  (Alfred Baštýř). </a:t>
            </a:r>
            <a:r>
              <a:rPr lang="cs-CZ" sz="1600" b="0" i="0" dirty="0" err="1">
                <a:solidFill>
                  <a:srgbClr val="333333"/>
                </a:solidFill>
                <a:effectLst/>
              </a:rPr>
              <a:t>Seit</a:t>
            </a:r>
            <a:r>
              <a:rPr lang="cs-CZ" sz="1600" b="0" i="0" dirty="0">
                <a:solidFill>
                  <a:srgbClr val="333333"/>
                </a:solidFill>
                <a:effectLst/>
              </a:rPr>
              <a:t> 1923 </a:t>
            </a:r>
            <a:r>
              <a:rPr lang="cs-CZ" sz="1600" b="0" i="0" dirty="0" err="1">
                <a:solidFill>
                  <a:srgbClr val="333333"/>
                </a:solidFill>
                <a:effectLst/>
              </a:rPr>
              <a:t>war</a:t>
            </a:r>
            <a:r>
              <a:rPr lang="cs-CZ" sz="1600" b="0" i="0" dirty="0">
                <a:solidFill>
                  <a:srgbClr val="333333"/>
                </a:solidFill>
                <a:effectLst/>
              </a:rPr>
              <a:t> </a:t>
            </a:r>
            <a:r>
              <a:rPr lang="cs-CZ" sz="1600" b="0" i="0" dirty="0" err="1">
                <a:solidFill>
                  <a:srgbClr val="333333"/>
                </a:solidFill>
                <a:effectLst/>
              </a:rPr>
              <a:t>wohl</a:t>
            </a:r>
            <a:r>
              <a:rPr lang="cs-CZ" sz="1600" b="0" i="0" dirty="0">
                <a:solidFill>
                  <a:srgbClr val="333333"/>
                </a:solidFill>
                <a:effectLst/>
              </a:rPr>
              <a:t> </a:t>
            </a:r>
            <a:r>
              <a:rPr lang="cs-CZ" sz="1600" b="0" i="0" dirty="0" err="1">
                <a:solidFill>
                  <a:srgbClr val="333333"/>
                </a:solidFill>
                <a:effectLst/>
              </a:rPr>
              <a:t>auch</a:t>
            </a:r>
            <a:r>
              <a:rPr lang="cs-CZ" sz="1600" b="0" i="0" dirty="0">
                <a:solidFill>
                  <a:srgbClr val="333333"/>
                </a:solidFill>
                <a:effectLst/>
              </a:rPr>
              <a:t> Johannes </a:t>
            </a:r>
            <a:r>
              <a:rPr lang="cs-CZ" sz="1600" b="0" i="0" dirty="0" err="1">
                <a:solidFill>
                  <a:srgbClr val="333333"/>
                </a:solidFill>
                <a:effectLst/>
              </a:rPr>
              <a:t>Urzidil</a:t>
            </a:r>
            <a:r>
              <a:rPr lang="cs-CZ" sz="1600" b="0" i="0" dirty="0">
                <a:solidFill>
                  <a:srgbClr val="333333"/>
                </a:solidFill>
                <a:effectLst/>
              </a:rPr>
              <a:t> </a:t>
            </a:r>
            <a:r>
              <a:rPr lang="cs-CZ" sz="1600" b="0" i="0" dirty="0" err="1">
                <a:solidFill>
                  <a:srgbClr val="333333"/>
                </a:solidFill>
                <a:effectLst/>
              </a:rPr>
              <a:t>ihr</a:t>
            </a:r>
            <a:r>
              <a:rPr lang="cs-CZ" sz="1600" b="0" i="0" dirty="0">
                <a:solidFill>
                  <a:srgbClr val="333333"/>
                </a:solidFill>
                <a:effectLst/>
              </a:rPr>
              <a:t> </a:t>
            </a:r>
            <a:r>
              <a:rPr lang="cs-CZ" sz="1600" b="0" i="0" dirty="0" err="1">
                <a:solidFill>
                  <a:srgbClr val="333333"/>
                </a:solidFill>
                <a:effectLst/>
              </a:rPr>
              <a:t>Mitglied</a:t>
            </a:r>
            <a:r>
              <a:rPr lang="cs-CZ" sz="1600" b="0" i="0" dirty="0">
                <a:solidFill>
                  <a:srgbClr val="333333"/>
                </a:solidFill>
                <a:effectLst/>
              </a:rPr>
              <a:t>, </a:t>
            </a:r>
            <a:r>
              <a:rPr lang="cs-CZ" sz="1600" b="0" i="0" dirty="0" err="1">
                <a:solidFill>
                  <a:srgbClr val="333333"/>
                </a:solidFill>
                <a:effectLst/>
              </a:rPr>
              <a:t>neben</a:t>
            </a:r>
            <a:r>
              <a:rPr lang="cs-CZ" sz="1600" b="0" i="0" dirty="0">
                <a:solidFill>
                  <a:srgbClr val="333333"/>
                </a:solidFill>
                <a:effectLst/>
              </a:rPr>
              <a:t> Leo </a:t>
            </a:r>
            <a:r>
              <a:rPr lang="cs-CZ" sz="1600" b="0" i="0" dirty="0" err="1">
                <a:solidFill>
                  <a:srgbClr val="333333"/>
                </a:solidFill>
                <a:effectLst/>
              </a:rPr>
              <a:t>Perutz</a:t>
            </a:r>
            <a:r>
              <a:rPr lang="cs-CZ" sz="1600" b="0" i="0" dirty="0">
                <a:solidFill>
                  <a:srgbClr val="333333"/>
                </a:solidFill>
                <a:effectLst/>
              </a:rPr>
              <a:t>).</a:t>
            </a:r>
          </a:p>
          <a:p>
            <a:r>
              <a:rPr lang="en-US" sz="1600" dirty="0"/>
              <a:t>ANTONÍN, </a:t>
            </a:r>
            <a:r>
              <a:rPr lang="en-US" sz="1600" dirty="0" err="1"/>
              <a:t>Luboš</a:t>
            </a:r>
            <a:r>
              <a:rPr lang="en-US" sz="1600" dirty="0"/>
              <a:t>, LACHMANOVÁ, Eva. </a:t>
            </a:r>
            <a:r>
              <a:rPr lang="en-US" sz="1600" dirty="0" err="1"/>
              <a:t>Knihovna</a:t>
            </a:r>
            <a:r>
              <a:rPr lang="en-US" sz="1600" dirty="0"/>
              <a:t> </a:t>
            </a:r>
            <a:r>
              <a:rPr lang="en-US" sz="1600" dirty="0" err="1"/>
              <a:t>lóže</a:t>
            </a:r>
            <a:r>
              <a:rPr lang="en-US" sz="1600" dirty="0"/>
              <a:t> </a:t>
            </a:r>
            <a:r>
              <a:rPr lang="en-US" sz="1600" dirty="0" err="1"/>
              <a:t>Harmonie.Sborník</a:t>
            </a:r>
            <a:r>
              <a:rPr lang="en-US" sz="1600" dirty="0"/>
              <a:t> </a:t>
            </a:r>
            <a:r>
              <a:rPr lang="en-US" sz="1600" dirty="0" err="1"/>
              <a:t>Národního</a:t>
            </a:r>
            <a:r>
              <a:rPr lang="en-US" sz="1600" dirty="0"/>
              <a:t> </a:t>
            </a:r>
            <a:r>
              <a:rPr lang="en-US" sz="1600" dirty="0" err="1"/>
              <a:t>muzea</a:t>
            </a:r>
            <a:r>
              <a:rPr lang="en-US" sz="1600" dirty="0"/>
              <a:t> v </a:t>
            </a:r>
            <a:r>
              <a:rPr lang="en-US" sz="1600" dirty="0" err="1"/>
              <a:t>Praze</a:t>
            </a:r>
            <a:r>
              <a:rPr lang="en-US" sz="1600" dirty="0"/>
              <a:t>, </a:t>
            </a:r>
            <a:r>
              <a:rPr lang="en-US" sz="1600" dirty="0" err="1"/>
              <a:t>Řada</a:t>
            </a:r>
            <a:r>
              <a:rPr lang="en-US" sz="1600" dirty="0"/>
              <a:t> C – </a:t>
            </a:r>
            <a:r>
              <a:rPr lang="en-US" sz="1600" dirty="0" err="1"/>
              <a:t>Literární</a:t>
            </a:r>
            <a:r>
              <a:rPr lang="en-US" sz="1600" dirty="0"/>
              <a:t> </a:t>
            </a:r>
            <a:r>
              <a:rPr lang="en-US" sz="1600" dirty="0" err="1"/>
              <a:t>historie</a:t>
            </a:r>
            <a:r>
              <a:rPr lang="en-US" sz="1600" dirty="0"/>
              <a:t>. 2015, </a:t>
            </a:r>
            <a:r>
              <a:rPr lang="en-US" sz="1600" dirty="0" err="1"/>
              <a:t>roč</a:t>
            </a:r>
            <a:r>
              <a:rPr lang="en-US" sz="1600" dirty="0"/>
              <a:t>. 60, č. 3–4, s.17-26.</a:t>
            </a:r>
          </a:p>
          <a:p>
            <a:r>
              <a:rPr lang="en-US" sz="1600" dirty="0"/>
              <a:t>NOVOTNÝ, Miloslav. </a:t>
            </a:r>
            <a:r>
              <a:rPr lang="en-US" sz="1600" dirty="0" err="1"/>
              <a:t>Knihovna</a:t>
            </a:r>
            <a:r>
              <a:rPr lang="en-US" sz="1600" dirty="0"/>
              <a:t> </a:t>
            </a:r>
            <a:r>
              <a:rPr lang="en-US" sz="1600" dirty="0" err="1"/>
              <a:t>Národního</a:t>
            </a:r>
            <a:r>
              <a:rPr lang="en-US" sz="1600" dirty="0"/>
              <a:t> </a:t>
            </a:r>
            <a:r>
              <a:rPr lang="en-US" sz="1600" dirty="0" err="1"/>
              <a:t>musea</a:t>
            </a:r>
            <a:r>
              <a:rPr lang="en-US" sz="1600" dirty="0"/>
              <a:t>: 1818–1948. Praha, 1949, s.18.</a:t>
            </a:r>
          </a:p>
          <a:p>
            <a:r>
              <a:rPr lang="en-US" sz="1600" dirty="0"/>
              <a:t>HAENSEL, Paul. Sankt </a:t>
            </a:r>
            <a:r>
              <a:rPr lang="en-US" sz="1600" dirty="0" err="1"/>
              <a:t>Johanis</a:t>
            </a:r>
            <a:r>
              <a:rPr lang="en-US" sz="1600" dirty="0"/>
              <a:t> </a:t>
            </a:r>
            <a:r>
              <a:rPr lang="en-US" sz="1600" dirty="0" err="1"/>
              <a:t>Freimaurer</a:t>
            </a:r>
            <a:r>
              <a:rPr lang="en-US" sz="1600" dirty="0"/>
              <a:t>-Loge Harmonie: </a:t>
            </a:r>
            <a:r>
              <a:rPr lang="en-US" sz="1600" dirty="0" err="1"/>
              <a:t>Prag</a:t>
            </a:r>
            <a:r>
              <a:rPr lang="en-US" sz="1600" dirty="0"/>
              <a:t>: (1870–1930). Prag,1930.</a:t>
            </a:r>
          </a:p>
        </p:txBody>
      </p:sp>
      <p:sp>
        <p:nvSpPr>
          <p:cNvPr id="20" name="Rectangle 14">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6">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589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5A361-DD13-8561-13F5-EC23AE887924}"/>
              </a:ext>
            </a:extLst>
          </p:cNvPr>
          <p:cNvSpPr>
            <a:spLocks noGrp="1"/>
          </p:cNvSpPr>
          <p:nvPr>
            <p:ph type="title"/>
          </p:nvPr>
        </p:nvSpPr>
        <p:spPr/>
        <p:txBody>
          <a:bodyPr/>
          <a:lstStyle/>
          <a:p>
            <a:r>
              <a:rPr lang="de-DE" i="1" dirty="0"/>
              <a:t>Die Fremden, im engl. Exil entstanden, </a:t>
            </a:r>
            <a:endParaRPr lang="sk-SK" i="1" dirty="0"/>
          </a:p>
        </p:txBody>
      </p:sp>
      <p:sp>
        <p:nvSpPr>
          <p:cNvPr id="3" name="Zástupný objekt pre obsah 2">
            <a:extLst>
              <a:ext uri="{FF2B5EF4-FFF2-40B4-BE49-F238E27FC236}">
                <a16:creationId xmlns:a16="http://schemas.microsoft.com/office/drawing/2014/main" id="{C115A9B1-ED4E-EF26-93DD-F688CC14DDAE}"/>
              </a:ext>
            </a:extLst>
          </p:cNvPr>
          <p:cNvSpPr>
            <a:spLocks noGrp="1"/>
          </p:cNvSpPr>
          <p:nvPr>
            <p:ph idx="1"/>
          </p:nvPr>
        </p:nvSpPr>
        <p:spPr/>
        <p:txBody>
          <a:bodyPr>
            <a:normAutofit lnSpcReduction="10000"/>
          </a:bodyPr>
          <a:lstStyle/>
          <a:p>
            <a:pPr marL="0" indent="0">
              <a:buNone/>
            </a:pPr>
            <a:r>
              <a:rPr lang="de-DE" dirty="0"/>
              <a:t>„das ist Ovid und Dante und Comenius, , </a:t>
            </a:r>
            <a:r>
              <a:rPr lang="de-DE" dirty="0" err="1"/>
              <a:t>Rouseau</a:t>
            </a:r>
            <a:r>
              <a:rPr lang="de-DE" dirty="0"/>
              <a:t> und Heine …aber darüber hinaus auch all die zahllosen, unbekannten Menschen verlassen mussten und sie nur </a:t>
            </a:r>
            <a:r>
              <a:rPr lang="de-DE" dirty="0" err="1"/>
              <a:t>innoger</a:t>
            </a:r>
            <a:r>
              <a:rPr lang="de-DE" dirty="0"/>
              <a:t> und reiner on ihrer Seele zu retten vermochten.“</a:t>
            </a:r>
          </a:p>
          <a:p>
            <a:pPr marL="0" indent="0">
              <a:buNone/>
            </a:pPr>
            <a:r>
              <a:rPr lang="de-DE" dirty="0"/>
              <a:t>88, Wer sagt, dass der Mensch frei sei in seinen Entschlüssen? Und wenn auch, wer sagt, dass er frei sei in seinen Taten? Und wenn selbst dies, welche Freiheiten lässt er dann übrig für seine Brüder? Der Fremde hatte den Abschied nicht selbst beschlossen. Abschied war in ihm von Kindheit an, hielt sich verborgen unter den verlockenden Täuschungen gelegentlicher Dauer und trat gebieterisch hervor, wenn seine Stunde schlug.</a:t>
            </a:r>
            <a:endParaRPr lang="sk-SK" dirty="0"/>
          </a:p>
        </p:txBody>
      </p:sp>
    </p:spTree>
    <p:extLst>
      <p:ext uri="{BB962C8B-B14F-4D97-AF65-F5344CB8AC3E}">
        <p14:creationId xmlns:p14="http://schemas.microsoft.com/office/powerpoint/2010/main" val="23938606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57FF9-FE1C-49EC-A44E-D170F74801A5}"/>
              </a:ext>
            </a:extLst>
          </p:cNvPr>
          <p:cNvSpPr>
            <a:spLocks noGrp="1"/>
          </p:cNvSpPr>
          <p:nvPr>
            <p:ph type="title"/>
          </p:nvPr>
        </p:nvSpPr>
        <p:spPr/>
        <p:txBody>
          <a:bodyPr>
            <a:normAutofit/>
          </a:bodyPr>
          <a:lstStyle/>
          <a:p>
            <a:r>
              <a:rPr lang="cs-CZ" sz="2800" dirty="0"/>
              <a:t>Alle </a:t>
            </a:r>
            <a:r>
              <a:rPr lang="cs-CZ" sz="2800" dirty="0" err="1"/>
              <a:t>Dinge</a:t>
            </a:r>
            <a:r>
              <a:rPr lang="cs-CZ" sz="2800" dirty="0"/>
              <a:t> </a:t>
            </a:r>
            <a:r>
              <a:rPr lang="cs-CZ" sz="2800" dirty="0" err="1"/>
              <a:t>drei</a:t>
            </a:r>
            <a:r>
              <a:rPr lang="cs-CZ" sz="2800" dirty="0"/>
              <a:t> </a:t>
            </a:r>
            <a:r>
              <a:rPr lang="cs-CZ" sz="2800" dirty="0" err="1"/>
              <a:t>Namen</a:t>
            </a:r>
            <a:r>
              <a:rPr lang="cs-CZ" sz="2800" dirty="0"/>
              <a:t> </a:t>
            </a:r>
            <a:r>
              <a:rPr lang="cs-CZ" sz="2800" dirty="0" err="1"/>
              <a:t>haben</a:t>
            </a:r>
            <a:br>
              <a:rPr lang="cs-CZ" sz="2800" dirty="0"/>
            </a:br>
            <a:r>
              <a:rPr lang="de-DE" sz="2400" b="0" dirty="0">
                <a:solidFill>
                  <a:srgbClr val="000000"/>
                </a:solidFill>
                <a:effectLst/>
                <a:latin typeface="Times New Roman" panose="02020603050405020304" pitchFamily="18" charset="0"/>
              </a:rPr>
              <a:t>Geschenke des Lebens (1962), s. 31</a:t>
            </a:r>
            <a:endParaRPr lang="cs-CZ" sz="2400" dirty="0"/>
          </a:p>
        </p:txBody>
      </p:sp>
      <p:sp>
        <p:nvSpPr>
          <p:cNvPr id="3" name="Zástupný obsah 2">
            <a:extLst>
              <a:ext uri="{FF2B5EF4-FFF2-40B4-BE49-F238E27FC236}">
                <a16:creationId xmlns:a16="http://schemas.microsoft.com/office/drawing/2014/main" id="{C8A27A9C-AF45-411C-B948-7DB05129E8A0}"/>
              </a:ext>
            </a:extLst>
          </p:cNvPr>
          <p:cNvSpPr>
            <a:spLocks noGrp="1"/>
          </p:cNvSpPr>
          <p:nvPr>
            <p:ph sz="half" idx="1"/>
          </p:nvPr>
        </p:nvSpPr>
        <p:spPr/>
        <p:txBody>
          <a:bodyPr>
            <a:normAutofit fontScale="77500" lnSpcReduction="20000"/>
          </a:bodyPr>
          <a:lstStyle/>
          <a:p>
            <a:pPr marL="0" indent="0">
              <a:buNone/>
            </a:pPr>
            <a:r>
              <a:rPr lang="cs-CZ" dirty="0"/>
              <a:t>Alle </a:t>
            </a:r>
            <a:r>
              <a:rPr lang="cs-CZ" dirty="0" err="1"/>
              <a:t>Dinge</a:t>
            </a:r>
            <a:r>
              <a:rPr lang="cs-CZ" dirty="0"/>
              <a:t> </a:t>
            </a:r>
            <a:r>
              <a:rPr lang="cs-CZ" dirty="0" err="1"/>
              <a:t>drei</a:t>
            </a:r>
            <a:r>
              <a:rPr lang="cs-CZ" dirty="0"/>
              <a:t> </a:t>
            </a:r>
            <a:r>
              <a:rPr lang="cs-CZ" dirty="0" err="1"/>
              <a:t>Namen</a:t>
            </a:r>
            <a:r>
              <a:rPr lang="cs-CZ" dirty="0"/>
              <a:t> </a:t>
            </a:r>
            <a:r>
              <a:rPr lang="cs-CZ" dirty="0" err="1"/>
              <a:t>haben</a:t>
            </a:r>
            <a:r>
              <a:rPr lang="cs-CZ" dirty="0"/>
              <a:t>:</a:t>
            </a:r>
          </a:p>
          <a:p>
            <a:pPr marL="0" indent="0">
              <a:buNone/>
            </a:pPr>
            <a:r>
              <a:rPr lang="cs-CZ" dirty="0" err="1"/>
              <a:t>einen</a:t>
            </a:r>
            <a:r>
              <a:rPr lang="cs-CZ" dirty="0"/>
              <a:t>, den man </a:t>
            </a:r>
            <a:r>
              <a:rPr lang="cs-CZ" dirty="0" err="1"/>
              <a:t>die</a:t>
            </a:r>
            <a:r>
              <a:rPr lang="cs-CZ" dirty="0"/>
              <a:t> </a:t>
            </a:r>
            <a:r>
              <a:rPr lang="cs-CZ" dirty="0" err="1"/>
              <a:t>Kinder</a:t>
            </a:r>
            <a:r>
              <a:rPr lang="cs-CZ" dirty="0"/>
              <a:t> </a:t>
            </a:r>
            <a:r>
              <a:rPr lang="cs-CZ" dirty="0" err="1"/>
              <a:t>lehrt</a:t>
            </a:r>
            <a:r>
              <a:rPr lang="cs-CZ" dirty="0"/>
              <a:t>,</a:t>
            </a:r>
          </a:p>
          <a:p>
            <a:pPr marL="0" indent="0">
              <a:buNone/>
            </a:pPr>
            <a:r>
              <a:rPr lang="cs-CZ" dirty="0" err="1"/>
              <a:t>einen</a:t>
            </a:r>
            <a:r>
              <a:rPr lang="cs-CZ" dirty="0"/>
              <a:t>, den </a:t>
            </a:r>
            <a:r>
              <a:rPr lang="cs-CZ" dirty="0" err="1"/>
              <a:t>ihnen</a:t>
            </a:r>
            <a:r>
              <a:rPr lang="cs-CZ" dirty="0"/>
              <a:t> </a:t>
            </a:r>
            <a:r>
              <a:rPr lang="cs-CZ" dirty="0" err="1"/>
              <a:t>die</a:t>
            </a:r>
            <a:r>
              <a:rPr lang="cs-CZ" dirty="0"/>
              <a:t> </a:t>
            </a:r>
            <a:r>
              <a:rPr lang="cs-CZ" dirty="0" err="1"/>
              <a:t>Kinder</a:t>
            </a:r>
            <a:r>
              <a:rPr lang="cs-CZ" dirty="0"/>
              <a:t> </a:t>
            </a:r>
            <a:r>
              <a:rPr lang="cs-CZ" dirty="0" err="1"/>
              <a:t>gaben</a:t>
            </a:r>
            <a:r>
              <a:rPr lang="cs-CZ" dirty="0"/>
              <a:t>,</a:t>
            </a:r>
          </a:p>
          <a:p>
            <a:pPr marL="0" indent="0">
              <a:buNone/>
            </a:pPr>
            <a:r>
              <a:rPr lang="cs-CZ" dirty="0" err="1"/>
              <a:t>einen</a:t>
            </a:r>
            <a:r>
              <a:rPr lang="cs-CZ" dirty="0"/>
              <a:t>, den </a:t>
            </a:r>
            <a:r>
              <a:rPr lang="cs-CZ" dirty="0" err="1"/>
              <a:t>ihnen</a:t>
            </a:r>
            <a:r>
              <a:rPr lang="cs-CZ" dirty="0"/>
              <a:t> </a:t>
            </a:r>
            <a:r>
              <a:rPr lang="cs-CZ" dirty="0" err="1"/>
              <a:t>selbst</a:t>
            </a:r>
            <a:r>
              <a:rPr lang="cs-CZ" dirty="0"/>
              <a:t> </a:t>
            </a:r>
            <a:r>
              <a:rPr lang="cs-CZ" dirty="0" err="1"/>
              <a:t>gehört</a:t>
            </a:r>
            <a:r>
              <a:rPr lang="cs-CZ" dirty="0"/>
              <a:t>.</a:t>
            </a:r>
          </a:p>
          <a:p>
            <a:endParaRPr lang="cs-CZ" dirty="0"/>
          </a:p>
          <a:p>
            <a:pPr marL="0" indent="0">
              <a:buNone/>
            </a:pPr>
            <a:r>
              <a:rPr lang="cs-CZ" dirty="0"/>
              <a:t>In den </a:t>
            </a:r>
            <a:r>
              <a:rPr lang="cs-CZ" dirty="0" err="1"/>
              <a:t>vielhundert</a:t>
            </a:r>
            <a:r>
              <a:rPr lang="cs-CZ" dirty="0"/>
              <a:t> </a:t>
            </a:r>
            <a:r>
              <a:rPr lang="cs-CZ" dirty="0" err="1"/>
              <a:t>Sprachen</a:t>
            </a:r>
            <a:r>
              <a:rPr lang="cs-CZ" dirty="0"/>
              <a:t> der </a:t>
            </a:r>
            <a:r>
              <a:rPr lang="cs-CZ" dirty="0" err="1"/>
              <a:t>Erde</a:t>
            </a:r>
            <a:endParaRPr lang="cs-CZ" dirty="0"/>
          </a:p>
          <a:p>
            <a:pPr marL="0" indent="0">
              <a:buNone/>
            </a:pPr>
            <a:r>
              <a:rPr lang="cs-CZ" dirty="0" err="1"/>
              <a:t>heißt</a:t>
            </a:r>
            <a:r>
              <a:rPr lang="cs-CZ" dirty="0"/>
              <a:t> </a:t>
            </a:r>
            <a:r>
              <a:rPr lang="cs-CZ" dirty="0" err="1"/>
              <a:t>ein</a:t>
            </a:r>
            <a:r>
              <a:rPr lang="cs-CZ" dirty="0"/>
              <a:t> Stein </a:t>
            </a:r>
            <a:r>
              <a:rPr lang="cs-CZ" dirty="0" err="1"/>
              <a:t>vielhundertfach</a:t>
            </a:r>
            <a:r>
              <a:rPr lang="cs-CZ" dirty="0"/>
              <a:t> Stein.</a:t>
            </a:r>
          </a:p>
          <a:p>
            <a:pPr marL="0" indent="0">
              <a:buNone/>
            </a:pPr>
            <a:r>
              <a:rPr lang="cs-CZ" dirty="0" err="1"/>
              <a:t>Sollten</a:t>
            </a:r>
            <a:r>
              <a:rPr lang="cs-CZ" dirty="0"/>
              <a:t> </a:t>
            </a:r>
            <a:r>
              <a:rPr lang="cs-CZ" dirty="0" err="1"/>
              <a:t>verstummen</a:t>
            </a:r>
            <a:r>
              <a:rPr lang="cs-CZ" dirty="0"/>
              <a:t> </a:t>
            </a:r>
            <a:r>
              <a:rPr lang="cs-CZ" dirty="0" err="1"/>
              <a:t>die</a:t>
            </a:r>
            <a:r>
              <a:rPr lang="cs-CZ" dirty="0"/>
              <a:t> </a:t>
            </a:r>
            <a:r>
              <a:rPr lang="cs-CZ" dirty="0" err="1"/>
              <a:t>Sprachen</a:t>
            </a:r>
            <a:r>
              <a:rPr lang="cs-CZ" dirty="0"/>
              <a:t> der </a:t>
            </a:r>
            <a:r>
              <a:rPr lang="cs-CZ" dirty="0" err="1"/>
              <a:t>Erde</a:t>
            </a:r>
            <a:r>
              <a:rPr lang="cs-CZ" dirty="0"/>
              <a:t>,</a:t>
            </a:r>
          </a:p>
          <a:p>
            <a:pPr marL="0" indent="0">
              <a:buNone/>
            </a:pPr>
            <a:r>
              <a:rPr lang="cs-CZ" dirty="0" err="1"/>
              <a:t>würden</a:t>
            </a:r>
            <a:r>
              <a:rPr lang="cs-CZ" dirty="0"/>
              <a:t> - so </a:t>
            </a:r>
            <a:r>
              <a:rPr lang="cs-CZ" dirty="0" err="1"/>
              <a:t>sprach</a:t>
            </a:r>
            <a:r>
              <a:rPr lang="cs-CZ" dirty="0"/>
              <a:t> ER - </a:t>
            </a:r>
            <a:r>
              <a:rPr lang="cs-CZ" dirty="0" err="1"/>
              <a:t>die</a:t>
            </a:r>
            <a:r>
              <a:rPr lang="cs-CZ" dirty="0"/>
              <a:t> Steine </a:t>
            </a:r>
            <a:r>
              <a:rPr lang="cs-CZ" dirty="0" err="1"/>
              <a:t>schrei'n</a:t>
            </a:r>
            <a:r>
              <a:rPr lang="cs-CZ" dirty="0"/>
              <a:t>.</a:t>
            </a:r>
          </a:p>
          <a:p>
            <a:endParaRPr lang="cs-CZ" dirty="0"/>
          </a:p>
          <a:p>
            <a:endParaRPr lang="cs-CZ" dirty="0"/>
          </a:p>
        </p:txBody>
      </p:sp>
      <p:sp>
        <p:nvSpPr>
          <p:cNvPr id="4" name="Zástupný obsah 3">
            <a:extLst>
              <a:ext uri="{FF2B5EF4-FFF2-40B4-BE49-F238E27FC236}">
                <a16:creationId xmlns:a16="http://schemas.microsoft.com/office/drawing/2014/main" id="{C8A84991-98C7-4B2B-9C33-AB6B94C38A02}"/>
              </a:ext>
            </a:extLst>
          </p:cNvPr>
          <p:cNvSpPr>
            <a:spLocks noGrp="1"/>
          </p:cNvSpPr>
          <p:nvPr>
            <p:ph sz="half" idx="2"/>
          </p:nvPr>
        </p:nvSpPr>
        <p:spPr/>
        <p:txBody>
          <a:bodyPr>
            <a:normAutofit fontScale="77500" lnSpcReduction="20000"/>
          </a:bodyPr>
          <a:lstStyle/>
          <a:p>
            <a:pPr marL="0" indent="0">
              <a:buNone/>
            </a:pPr>
            <a:r>
              <a:rPr lang="cs-CZ" dirty="0"/>
              <a:t>In den </a:t>
            </a:r>
            <a:r>
              <a:rPr lang="cs-CZ" dirty="0" err="1"/>
              <a:t>unzähligen</a:t>
            </a:r>
            <a:r>
              <a:rPr lang="cs-CZ" dirty="0"/>
              <a:t> </a:t>
            </a:r>
            <a:r>
              <a:rPr lang="cs-CZ" dirty="0" err="1"/>
              <a:t>Reden</a:t>
            </a:r>
            <a:r>
              <a:rPr lang="cs-CZ" dirty="0"/>
              <a:t> der </a:t>
            </a:r>
            <a:r>
              <a:rPr lang="cs-CZ" dirty="0" err="1"/>
              <a:t>Kinder</a:t>
            </a:r>
            <a:endParaRPr lang="cs-CZ" dirty="0"/>
          </a:p>
          <a:p>
            <a:pPr marL="0" indent="0">
              <a:buNone/>
            </a:pPr>
            <a:r>
              <a:rPr lang="cs-CZ" dirty="0" err="1"/>
              <a:t>heißen</a:t>
            </a:r>
            <a:r>
              <a:rPr lang="cs-CZ" dirty="0"/>
              <a:t> </a:t>
            </a:r>
            <a:r>
              <a:rPr lang="cs-CZ" dirty="0" err="1"/>
              <a:t>die</a:t>
            </a:r>
            <a:r>
              <a:rPr lang="cs-CZ" dirty="0"/>
              <a:t> </a:t>
            </a:r>
            <a:r>
              <a:rPr lang="cs-CZ" dirty="0" err="1"/>
              <a:t>Dinge</a:t>
            </a:r>
            <a:r>
              <a:rPr lang="cs-CZ" dirty="0"/>
              <a:t> </a:t>
            </a:r>
            <a:r>
              <a:rPr lang="cs-CZ" dirty="0" err="1"/>
              <a:t>unzähligemal</a:t>
            </a:r>
            <a:r>
              <a:rPr lang="cs-CZ" dirty="0"/>
              <a:t>.</a:t>
            </a:r>
          </a:p>
          <a:p>
            <a:pPr marL="0" indent="0">
              <a:buNone/>
            </a:pPr>
            <a:r>
              <a:rPr lang="cs-CZ" dirty="0" err="1"/>
              <a:t>Doch</a:t>
            </a:r>
            <a:r>
              <a:rPr lang="cs-CZ" dirty="0"/>
              <a:t> </a:t>
            </a:r>
            <a:r>
              <a:rPr lang="cs-CZ" dirty="0" err="1"/>
              <a:t>bald</a:t>
            </a:r>
            <a:r>
              <a:rPr lang="cs-CZ" dirty="0"/>
              <a:t> </a:t>
            </a:r>
            <a:r>
              <a:rPr lang="cs-CZ" dirty="0" err="1"/>
              <a:t>versiegen</a:t>
            </a:r>
            <a:r>
              <a:rPr lang="cs-CZ" dirty="0"/>
              <a:t> </a:t>
            </a:r>
            <a:r>
              <a:rPr lang="cs-CZ" dirty="0" err="1"/>
              <a:t>die</a:t>
            </a:r>
            <a:r>
              <a:rPr lang="cs-CZ" dirty="0"/>
              <a:t> </a:t>
            </a:r>
            <a:r>
              <a:rPr lang="cs-CZ" dirty="0" err="1"/>
              <a:t>Namenserfinder</a:t>
            </a:r>
            <a:r>
              <a:rPr lang="cs-CZ" dirty="0"/>
              <a:t>,</a:t>
            </a:r>
          </a:p>
          <a:p>
            <a:pPr marL="0" indent="0">
              <a:buNone/>
            </a:pPr>
            <a:r>
              <a:rPr lang="cs-CZ" dirty="0" err="1"/>
              <a:t>nennen</a:t>
            </a:r>
            <a:r>
              <a:rPr lang="cs-CZ" dirty="0"/>
              <a:t> </a:t>
            </a:r>
            <a:r>
              <a:rPr lang="cs-CZ" dirty="0" err="1"/>
              <a:t>die</a:t>
            </a:r>
            <a:r>
              <a:rPr lang="cs-CZ" dirty="0"/>
              <a:t> </a:t>
            </a:r>
            <a:r>
              <a:rPr lang="cs-CZ" dirty="0" err="1"/>
              <a:t>Dinge</a:t>
            </a:r>
            <a:r>
              <a:rPr lang="cs-CZ" dirty="0"/>
              <a:t>, </a:t>
            </a:r>
            <a:r>
              <a:rPr lang="cs-CZ" dirty="0" err="1"/>
              <a:t>wie</a:t>
            </a:r>
            <a:r>
              <a:rPr lang="cs-CZ" dirty="0"/>
              <a:t> </a:t>
            </a:r>
            <a:r>
              <a:rPr lang="cs-CZ" dirty="0" err="1"/>
              <a:t>man's</a:t>
            </a:r>
            <a:r>
              <a:rPr lang="cs-CZ" dirty="0"/>
              <a:t> </a:t>
            </a:r>
            <a:r>
              <a:rPr lang="cs-CZ" dirty="0" err="1"/>
              <a:t>befahl</a:t>
            </a:r>
            <a:r>
              <a:rPr lang="cs-CZ" dirty="0"/>
              <a:t>.</a:t>
            </a:r>
          </a:p>
          <a:p>
            <a:endParaRPr lang="cs-CZ" dirty="0"/>
          </a:p>
          <a:p>
            <a:pPr marL="0" indent="0">
              <a:buNone/>
            </a:pPr>
            <a:r>
              <a:rPr lang="cs-CZ" dirty="0" err="1"/>
              <a:t>Weißt</a:t>
            </a:r>
            <a:r>
              <a:rPr lang="cs-CZ" dirty="0"/>
              <a:t> </a:t>
            </a:r>
            <a:r>
              <a:rPr lang="cs-CZ" dirty="0" err="1"/>
              <a:t>du</a:t>
            </a:r>
            <a:r>
              <a:rPr lang="cs-CZ" dirty="0"/>
              <a:t>, </a:t>
            </a:r>
            <a:r>
              <a:rPr lang="cs-CZ" dirty="0" err="1"/>
              <a:t>die</a:t>
            </a:r>
            <a:r>
              <a:rPr lang="cs-CZ" dirty="0"/>
              <a:t> </a:t>
            </a:r>
            <a:r>
              <a:rPr lang="cs-CZ" dirty="0" err="1"/>
              <a:t>eigensten</a:t>
            </a:r>
            <a:r>
              <a:rPr lang="cs-CZ" dirty="0"/>
              <a:t> </a:t>
            </a:r>
            <a:r>
              <a:rPr lang="cs-CZ" dirty="0" err="1"/>
              <a:t>Namen</a:t>
            </a:r>
            <a:r>
              <a:rPr lang="cs-CZ" dirty="0"/>
              <a:t> der </a:t>
            </a:r>
            <a:r>
              <a:rPr lang="cs-CZ" dirty="0" err="1"/>
              <a:t>Dinge</a:t>
            </a:r>
            <a:r>
              <a:rPr lang="cs-CZ" dirty="0"/>
              <a:t>?</a:t>
            </a:r>
          </a:p>
          <a:p>
            <a:pPr marL="0" indent="0">
              <a:buNone/>
            </a:pPr>
            <a:r>
              <a:rPr lang="cs-CZ" dirty="0" err="1"/>
              <a:t>Lauschtest</a:t>
            </a:r>
            <a:r>
              <a:rPr lang="cs-CZ" dirty="0"/>
              <a:t>, </a:t>
            </a:r>
            <a:r>
              <a:rPr lang="cs-CZ" dirty="0" err="1"/>
              <a:t>wie</a:t>
            </a:r>
            <a:r>
              <a:rPr lang="cs-CZ" dirty="0"/>
              <a:t> </a:t>
            </a:r>
            <a:r>
              <a:rPr lang="cs-CZ" dirty="0" err="1"/>
              <a:t>jedes</a:t>
            </a:r>
            <a:r>
              <a:rPr lang="cs-CZ" dirty="0"/>
              <a:t> </a:t>
            </a:r>
            <a:r>
              <a:rPr lang="cs-CZ" dirty="0" err="1"/>
              <a:t>sich</a:t>
            </a:r>
            <a:r>
              <a:rPr lang="cs-CZ" dirty="0"/>
              <a:t> </a:t>
            </a:r>
            <a:r>
              <a:rPr lang="cs-CZ" dirty="0" err="1"/>
              <a:t>nennen</a:t>
            </a:r>
            <a:r>
              <a:rPr lang="cs-CZ" dirty="0"/>
              <a:t> </a:t>
            </a:r>
            <a:r>
              <a:rPr lang="cs-CZ" dirty="0" err="1"/>
              <a:t>mag</a:t>
            </a:r>
            <a:r>
              <a:rPr lang="cs-CZ" dirty="0"/>
              <a:t>?</a:t>
            </a:r>
          </a:p>
          <a:p>
            <a:pPr marL="0" indent="0">
              <a:buNone/>
            </a:pPr>
            <a:r>
              <a:rPr lang="cs-CZ" dirty="0"/>
              <a:t>Mir </a:t>
            </a:r>
            <a:r>
              <a:rPr lang="cs-CZ" dirty="0" err="1"/>
              <a:t>schrie</a:t>
            </a:r>
            <a:r>
              <a:rPr lang="cs-CZ" dirty="0"/>
              <a:t> der </a:t>
            </a:r>
            <a:r>
              <a:rPr lang="cs-CZ" dirty="0" err="1"/>
              <a:t>Fels</a:t>
            </a:r>
            <a:r>
              <a:rPr lang="cs-CZ" dirty="0"/>
              <a:t>. </a:t>
            </a:r>
            <a:r>
              <a:rPr lang="cs-CZ" dirty="0" err="1"/>
              <a:t>Das</a:t>
            </a:r>
            <a:r>
              <a:rPr lang="cs-CZ" dirty="0"/>
              <a:t> </a:t>
            </a:r>
            <a:r>
              <a:rPr lang="cs-CZ" dirty="0" err="1"/>
              <a:t>ist</a:t>
            </a:r>
            <a:r>
              <a:rPr lang="cs-CZ" dirty="0"/>
              <a:t>, </a:t>
            </a:r>
            <a:r>
              <a:rPr lang="cs-CZ" dirty="0" err="1"/>
              <a:t>was</a:t>
            </a:r>
            <a:r>
              <a:rPr lang="cs-CZ" dirty="0"/>
              <a:t> </a:t>
            </a:r>
            <a:r>
              <a:rPr lang="cs-CZ" dirty="0" err="1"/>
              <a:t>ich</a:t>
            </a:r>
            <a:r>
              <a:rPr lang="cs-CZ" dirty="0"/>
              <a:t> </a:t>
            </a:r>
            <a:r>
              <a:rPr lang="cs-CZ" dirty="0" err="1"/>
              <a:t>singe</a:t>
            </a:r>
            <a:r>
              <a:rPr lang="cs-CZ" dirty="0"/>
              <a:t>.</a:t>
            </a:r>
          </a:p>
          <a:p>
            <a:pPr marL="0" indent="0">
              <a:buNone/>
            </a:pPr>
            <a:r>
              <a:rPr lang="cs-CZ" dirty="0"/>
              <a:t>Mir </a:t>
            </a:r>
            <a:r>
              <a:rPr lang="cs-CZ" dirty="0" err="1"/>
              <a:t>weint</a:t>
            </a:r>
            <a:r>
              <a:rPr lang="cs-CZ" dirty="0"/>
              <a:t> der </a:t>
            </a:r>
            <a:r>
              <a:rPr lang="cs-CZ" dirty="0" err="1"/>
              <a:t>Abgrund</a:t>
            </a:r>
            <a:r>
              <a:rPr lang="cs-CZ" dirty="0"/>
              <a:t>. </a:t>
            </a:r>
            <a:r>
              <a:rPr lang="cs-CZ" dirty="0" err="1"/>
              <a:t>Das</a:t>
            </a:r>
            <a:r>
              <a:rPr lang="cs-CZ" dirty="0"/>
              <a:t> </a:t>
            </a:r>
            <a:r>
              <a:rPr lang="cs-CZ" dirty="0" err="1"/>
              <a:t>ist</a:t>
            </a:r>
            <a:r>
              <a:rPr lang="cs-CZ" dirty="0"/>
              <a:t>, </a:t>
            </a:r>
            <a:r>
              <a:rPr lang="cs-CZ" dirty="0" err="1"/>
              <a:t>was</a:t>
            </a:r>
            <a:r>
              <a:rPr lang="cs-CZ" dirty="0"/>
              <a:t> </a:t>
            </a:r>
            <a:r>
              <a:rPr lang="cs-CZ" dirty="0" err="1"/>
              <a:t>ich</a:t>
            </a:r>
            <a:r>
              <a:rPr lang="cs-CZ" dirty="0"/>
              <a:t> </a:t>
            </a:r>
            <a:r>
              <a:rPr lang="cs-CZ" dirty="0" err="1"/>
              <a:t>sag</a:t>
            </a:r>
            <a:r>
              <a:rPr lang="cs-CZ" dirty="0"/>
              <a:t>.	</a:t>
            </a:r>
          </a:p>
        </p:txBody>
      </p:sp>
    </p:spTree>
    <p:extLst>
      <p:ext uri="{BB962C8B-B14F-4D97-AF65-F5344CB8AC3E}">
        <p14:creationId xmlns:p14="http://schemas.microsoft.com/office/powerpoint/2010/main" val="148101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AA3F890C-C04C-944E-748C-DAF4FC722991}"/>
              </a:ext>
            </a:extLst>
          </p:cNvPr>
          <p:cNvSpPr>
            <a:spLocks noGrp="1"/>
          </p:cNvSpPr>
          <p:nvPr>
            <p:ph type="title"/>
          </p:nvPr>
        </p:nvSpPr>
        <p:spPr/>
        <p:txBody>
          <a:bodyPr>
            <a:normAutofit/>
          </a:bodyPr>
          <a:lstStyle/>
          <a:p>
            <a:r>
              <a:rPr lang="de-DE" dirty="0"/>
              <a:t>Fragen zu </a:t>
            </a:r>
            <a:r>
              <a:rPr lang="de-DE" i="1" dirty="0"/>
              <a:t>Ein letzter Dienst </a:t>
            </a:r>
            <a:br>
              <a:rPr lang="de-DE" i="1" dirty="0"/>
            </a:br>
            <a:r>
              <a:rPr lang="de-DE" sz="1300" dirty="0"/>
              <a:t>(Spiele und Tränen. Stief und Halb. Neujahrsrummel. Dienstmann Kubat. Repetent Bäumel. Eine Schreckensnacht. Grenzland. Wo das Tal endet. Ein letzter Dienst. Die Fremden. Die Tat, Zürich, 24, 1959, Nr. 67 (9.3.1959) – Nr. 113 (26.4.1959) </a:t>
            </a:r>
            <a:endParaRPr lang="sk-SK" sz="1300" dirty="0"/>
          </a:p>
        </p:txBody>
      </p:sp>
      <p:sp>
        <p:nvSpPr>
          <p:cNvPr id="6" name="Zástupný objekt pre obsah 5">
            <a:extLst>
              <a:ext uri="{FF2B5EF4-FFF2-40B4-BE49-F238E27FC236}">
                <a16:creationId xmlns:a16="http://schemas.microsoft.com/office/drawing/2014/main" id="{F43668F8-44EF-FC2D-2CC0-0A3EDE68078D}"/>
              </a:ext>
            </a:extLst>
          </p:cNvPr>
          <p:cNvSpPr>
            <a:spLocks noGrp="1"/>
          </p:cNvSpPr>
          <p:nvPr>
            <p:ph idx="1"/>
          </p:nvPr>
        </p:nvSpPr>
        <p:spPr/>
        <p:txBody>
          <a:bodyPr/>
          <a:lstStyle/>
          <a:p>
            <a:pPr marL="0" indent="0">
              <a:buNone/>
            </a:pPr>
            <a:r>
              <a:rPr lang="de-DE" dirty="0"/>
              <a:t>85</a:t>
            </a:r>
          </a:p>
          <a:p>
            <a:pPr marL="0" indent="0">
              <a:buNone/>
            </a:pPr>
            <a:r>
              <a:rPr lang="de-DE" dirty="0"/>
              <a:t>Wie wird Svatopluk Janda charakterisiert?</a:t>
            </a:r>
          </a:p>
          <a:p>
            <a:pPr marL="0" indent="0">
              <a:buNone/>
            </a:pPr>
            <a:r>
              <a:rPr lang="de-DE" dirty="0"/>
              <a:t>Woher kennen Sie sich?</a:t>
            </a:r>
          </a:p>
          <a:p>
            <a:pPr marL="0" indent="0">
              <a:buNone/>
            </a:pPr>
            <a:r>
              <a:rPr lang="de-DE" dirty="0"/>
              <a:t>Warum ist Jakub Janda dem  Ich- Erzähler für mehr als drei Jahrzehnte „abhanden gekommen“?</a:t>
            </a:r>
          </a:p>
          <a:p>
            <a:pPr marL="0" indent="0">
              <a:buNone/>
            </a:pPr>
            <a:r>
              <a:rPr lang="de-DE" dirty="0"/>
              <a:t>86</a:t>
            </a:r>
          </a:p>
          <a:p>
            <a:pPr marL="0" indent="0">
              <a:buNone/>
            </a:pPr>
            <a:r>
              <a:rPr lang="de-DE" dirty="0"/>
              <a:t>Warum humpelt er auf dem Stelzbein?</a:t>
            </a:r>
          </a:p>
          <a:p>
            <a:pPr marL="0" indent="0">
              <a:buNone/>
            </a:pPr>
            <a:r>
              <a:rPr lang="de-DE" dirty="0"/>
              <a:t>Welche Vorurteile hat Janda über Reiche?</a:t>
            </a:r>
            <a:endParaRPr lang="sk-SK" dirty="0"/>
          </a:p>
        </p:txBody>
      </p:sp>
    </p:spTree>
    <p:extLst>
      <p:ext uri="{BB962C8B-B14F-4D97-AF65-F5344CB8AC3E}">
        <p14:creationId xmlns:p14="http://schemas.microsoft.com/office/powerpoint/2010/main" val="3958850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51A067A-BAF9-58BB-6AEA-0DDE29B315D5}"/>
              </a:ext>
            </a:extLst>
          </p:cNvPr>
          <p:cNvSpPr>
            <a:spLocks noGrp="1"/>
          </p:cNvSpPr>
          <p:nvPr>
            <p:ph type="title"/>
          </p:nvPr>
        </p:nvSpPr>
        <p:spPr/>
        <p:txBody>
          <a:bodyPr/>
          <a:lstStyle/>
          <a:p>
            <a:r>
              <a:rPr lang="de-DE" dirty="0"/>
              <a:t>Fragen zu </a:t>
            </a:r>
            <a:r>
              <a:rPr lang="de-DE" i="1" dirty="0"/>
              <a:t>Ein letzter Dienst</a:t>
            </a:r>
            <a:endParaRPr lang="sk-SK" dirty="0"/>
          </a:p>
        </p:txBody>
      </p:sp>
      <p:sp>
        <p:nvSpPr>
          <p:cNvPr id="3" name="Zástupný objekt pre obsah 2">
            <a:extLst>
              <a:ext uri="{FF2B5EF4-FFF2-40B4-BE49-F238E27FC236}">
                <a16:creationId xmlns:a16="http://schemas.microsoft.com/office/drawing/2014/main" id="{4C05A973-A011-014F-00BC-B889E451609E}"/>
              </a:ext>
            </a:extLst>
          </p:cNvPr>
          <p:cNvSpPr>
            <a:spLocks noGrp="1"/>
          </p:cNvSpPr>
          <p:nvPr>
            <p:ph idx="1"/>
          </p:nvPr>
        </p:nvSpPr>
        <p:spPr/>
        <p:txBody>
          <a:bodyPr>
            <a:normAutofit fontScale="92500"/>
          </a:bodyPr>
          <a:lstStyle/>
          <a:p>
            <a:pPr marL="0" indent="0">
              <a:buNone/>
            </a:pPr>
            <a:r>
              <a:rPr lang="de-DE" dirty="0"/>
              <a:t>87</a:t>
            </a:r>
          </a:p>
          <a:p>
            <a:pPr marL="0" indent="0">
              <a:buNone/>
            </a:pPr>
            <a:r>
              <a:rPr lang="de-DE" dirty="0"/>
              <a:t>Welche </a:t>
            </a:r>
            <a:r>
              <a:rPr lang="de-DE" dirty="0" err="1"/>
              <a:t>Bohemismen</a:t>
            </a:r>
            <a:r>
              <a:rPr lang="de-DE" dirty="0"/>
              <a:t> haben Sie im Text entdeckt? (stehen, statt </a:t>
            </a:r>
            <a:r>
              <a:rPr lang="de-DE" i="1" dirty="0"/>
              <a:t>Pfand ….</a:t>
            </a:r>
            <a:r>
              <a:rPr lang="de-DE" dirty="0"/>
              <a:t>)</a:t>
            </a:r>
          </a:p>
          <a:p>
            <a:pPr marL="0" indent="0">
              <a:buNone/>
            </a:pPr>
            <a:r>
              <a:rPr lang="de-DE" dirty="0"/>
              <a:t>Wo liegt </a:t>
            </a:r>
            <a:r>
              <a:rPr lang="de-DE" dirty="0" err="1"/>
              <a:t>Theingäßchen</a:t>
            </a:r>
            <a:r>
              <a:rPr lang="de-DE" dirty="0"/>
              <a:t>? </a:t>
            </a:r>
            <a:r>
              <a:rPr lang="de-DE" dirty="0" err="1"/>
              <a:t>Welcghe</a:t>
            </a:r>
            <a:r>
              <a:rPr lang="de-DE" dirty="0"/>
              <a:t> </a:t>
            </a:r>
            <a:r>
              <a:rPr lang="de-DE" dirty="0" err="1"/>
              <a:t>memtonymische</a:t>
            </a:r>
            <a:r>
              <a:rPr lang="de-DE" dirty="0"/>
              <a:t> Bedeutung hat </a:t>
            </a:r>
            <a:r>
              <a:rPr lang="de-DE" i="1" dirty="0" err="1"/>
              <a:t>Pankráz</a:t>
            </a:r>
            <a:r>
              <a:rPr lang="de-DE" dirty="0"/>
              <a:t>?</a:t>
            </a:r>
          </a:p>
          <a:p>
            <a:pPr marL="0" indent="0">
              <a:buNone/>
            </a:pPr>
            <a:r>
              <a:rPr lang="de-DE" dirty="0"/>
              <a:t>90</a:t>
            </a:r>
            <a:endParaRPr lang="sk-SK" dirty="0"/>
          </a:p>
          <a:p>
            <a:pPr marL="0" indent="0">
              <a:buNone/>
            </a:pPr>
            <a:r>
              <a:rPr lang="de-DE" dirty="0"/>
              <a:t>Woher kommt seine verstümmelte Hand?</a:t>
            </a:r>
          </a:p>
          <a:p>
            <a:pPr marL="0" indent="0">
              <a:buNone/>
            </a:pPr>
            <a:r>
              <a:rPr lang="de-DE" dirty="0"/>
              <a:t>91</a:t>
            </a:r>
          </a:p>
          <a:p>
            <a:pPr marL="0" indent="0">
              <a:buNone/>
            </a:pPr>
            <a:r>
              <a:rPr lang="de-DE" dirty="0"/>
              <a:t>Wie gehen deren Meinungen </a:t>
            </a:r>
            <a:r>
              <a:rPr lang="de-DE" dirty="0" err="1"/>
              <a:t>auseinnader</a:t>
            </a:r>
            <a:r>
              <a:rPr lang="de-DE" dirty="0"/>
              <a:t>, wer „</a:t>
            </a:r>
            <a:r>
              <a:rPr lang="de-DE" dirty="0" err="1"/>
              <a:t>dieeigenen</a:t>
            </a:r>
            <a:r>
              <a:rPr lang="de-DE" dirty="0"/>
              <a:t> Leute sind“?</a:t>
            </a:r>
          </a:p>
          <a:p>
            <a:pPr marL="0" indent="0">
              <a:buNone/>
            </a:pPr>
            <a:r>
              <a:rPr lang="de-DE" dirty="0"/>
              <a:t>Was heißt </a:t>
            </a:r>
            <a:r>
              <a:rPr lang="de-DE" i="1" dirty="0"/>
              <a:t>ein Ding drehen?</a:t>
            </a:r>
          </a:p>
          <a:p>
            <a:pPr marL="0" indent="0">
              <a:buNone/>
            </a:pPr>
            <a:r>
              <a:rPr lang="de-DE" dirty="0"/>
              <a:t>Womit hat ihn Janda beschenkt?</a:t>
            </a:r>
            <a:endParaRPr lang="sk-SK" dirty="0"/>
          </a:p>
        </p:txBody>
      </p:sp>
    </p:spTree>
    <p:extLst>
      <p:ext uri="{BB962C8B-B14F-4D97-AF65-F5344CB8AC3E}">
        <p14:creationId xmlns:p14="http://schemas.microsoft.com/office/powerpoint/2010/main" val="882724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A4634B-1C6F-BDFB-104A-A036ED6BB1F2}"/>
              </a:ext>
            </a:extLst>
          </p:cNvPr>
          <p:cNvSpPr>
            <a:spLocks noGrp="1"/>
          </p:cNvSpPr>
          <p:nvPr>
            <p:ph type="title"/>
          </p:nvPr>
        </p:nvSpPr>
        <p:spPr/>
        <p:txBody>
          <a:bodyPr/>
          <a:lstStyle/>
          <a:p>
            <a:r>
              <a:rPr lang="de-DE" dirty="0"/>
              <a:t>Fragen zu </a:t>
            </a:r>
            <a:r>
              <a:rPr lang="de-DE" i="1" dirty="0"/>
              <a:t>Ein letzter Dienst</a:t>
            </a:r>
            <a:endParaRPr lang="sk-SK" dirty="0"/>
          </a:p>
        </p:txBody>
      </p:sp>
      <p:sp>
        <p:nvSpPr>
          <p:cNvPr id="3" name="Zástupný objekt pre obsah 2">
            <a:extLst>
              <a:ext uri="{FF2B5EF4-FFF2-40B4-BE49-F238E27FC236}">
                <a16:creationId xmlns:a16="http://schemas.microsoft.com/office/drawing/2014/main" id="{1EF9F758-4F4C-754E-1B00-E2E276F6C0B8}"/>
              </a:ext>
            </a:extLst>
          </p:cNvPr>
          <p:cNvSpPr>
            <a:spLocks noGrp="1"/>
          </p:cNvSpPr>
          <p:nvPr>
            <p:ph idx="1"/>
          </p:nvPr>
        </p:nvSpPr>
        <p:spPr/>
        <p:txBody>
          <a:bodyPr>
            <a:normAutofit fontScale="92500"/>
          </a:bodyPr>
          <a:lstStyle/>
          <a:p>
            <a:pPr marL="0" indent="0">
              <a:buNone/>
            </a:pPr>
            <a:r>
              <a:rPr lang="de-DE" dirty="0"/>
              <a:t>93</a:t>
            </a:r>
          </a:p>
          <a:p>
            <a:pPr marL="0" indent="0">
              <a:buNone/>
            </a:pPr>
            <a:r>
              <a:rPr lang="de-DE" dirty="0"/>
              <a:t>Wo versteckt sich der Erzähler, dem eine Verhaftung droht?</a:t>
            </a:r>
          </a:p>
          <a:p>
            <a:pPr marL="0" indent="0">
              <a:buNone/>
            </a:pPr>
            <a:r>
              <a:rPr lang="de-DE" dirty="0"/>
              <a:t>94</a:t>
            </a:r>
          </a:p>
          <a:p>
            <a:pPr marL="0" indent="0">
              <a:buNone/>
            </a:pPr>
            <a:r>
              <a:rPr lang="de-DE" dirty="0"/>
              <a:t>Wie versuchte man der Briefzensur zu </a:t>
            </a:r>
            <a:r>
              <a:rPr lang="de-DE" dirty="0" err="1"/>
              <a:t>entgeehen</a:t>
            </a:r>
            <a:r>
              <a:rPr lang="de-DE" dirty="0"/>
              <a:t>?</a:t>
            </a:r>
          </a:p>
          <a:p>
            <a:pPr marL="0" indent="0">
              <a:buNone/>
            </a:pPr>
            <a:r>
              <a:rPr lang="de-DE" dirty="0"/>
              <a:t>95</a:t>
            </a:r>
          </a:p>
          <a:p>
            <a:pPr marL="0" indent="0">
              <a:buNone/>
            </a:pPr>
            <a:r>
              <a:rPr lang="de-DE" dirty="0"/>
              <a:t>Wer war Alfred König</a:t>
            </a:r>
            <a:r>
              <a:rPr lang="cs-CZ" dirty="0"/>
              <a:t>?</a:t>
            </a:r>
          </a:p>
          <a:p>
            <a:pPr marL="0" indent="0">
              <a:buNone/>
            </a:pPr>
            <a:r>
              <a:rPr lang="sk-SK" dirty="0"/>
              <a:t> </a:t>
            </a:r>
            <a:r>
              <a:rPr lang="sk-SK" dirty="0" err="1"/>
              <a:t>Fuchs</a:t>
            </a:r>
            <a:r>
              <a:rPr lang="sk-SK" dirty="0"/>
              <a:t>, Alfréd: </a:t>
            </a:r>
            <a:r>
              <a:rPr lang="sk-SK" dirty="0" err="1"/>
              <a:t>Oltář</a:t>
            </a:r>
            <a:r>
              <a:rPr lang="sk-SK" dirty="0"/>
              <a:t> a rotačka. </a:t>
            </a:r>
            <a:r>
              <a:rPr lang="sk-SK" dirty="0" err="1"/>
              <a:t>Sfinx</a:t>
            </a:r>
            <a:r>
              <a:rPr lang="sk-SK" dirty="0"/>
              <a:t>, </a:t>
            </a:r>
            <a:r>
              <a:rPr lang="sk-SK" dirty="0" err="1"/>
              <a:t>Janda</a:t>
            </a:r>
            <a:r>
              <a:rPr lang="sk-SK" dirty="0"/>
              <a:t>, 1930. Ten </a:t>
            </a:r>
            <a:r>
              <a:rPr lang="sk-SK" dirty="0" err="1"/>
              <a:t>ovšem</a:t>
            </a:r>
            <a:r>
              <a:rPr lang="sk-SK" dirty="0"/>
              <a:t> </a:t>
            </a:r>
            <a:r>
              <a:rPr lang="sk-SK" dirty="0" err="1"/>
              <a:t>zatčen</a:t>
            </a:r>
            <a:r>
              <a:rPr lang="sk-SK" dirty="0"/>
              <a:t> až 1940.</a:t>
            </a:r>
          </a:p>
          <a:p>
            <a:pPr marL="0" indent="0">
              <a:buNone/>
            </a:pPr>
            <a:r>
              <a:rPr lang="sk-SK" dirty="0"/>
              <a:t>97</a:t>
            </a:r>
          </a:p>
          <a:p>
            <a:pPr marL="0" indent="0">
              <a:buNone/>
            </a:pPr>
            <a:r>
              <a:rPr lang="sk-SK" dirty="0" err="1"/>
              <a:t>Warum</a:t>
            </a:r>
            <a:r>
              <a:rPr lang="sk-SK" dirty="0"/>
              <a:t> </a:t>
            </a:r>
            <a:r>
              <a:rPr lang="sk-SK" dirty="0" err="1"/>
              <a:t>wird</a:t>
            </a:r>
            <a:r>
              <a:rPr lang="sk-SK" dirty="0"/>
              <a:t> </a:t>
            </a:r>
            <a:r>
              <a:rPr lang="sk-SK" dirty="0" err="1"/>
              <a:t>Frau</a:t>
            </a:r>
            <a:r>
              <a:rPr lang="sk-SK" dirty="0"/>
              <a:t> </a:t>
            </a:r>
            <a:r>
              <a:rPr lang="sk-SK" dirty="0" err="1"/>
              <a:t>Dobrohlávek</a:t>
            </a:r>
            <a:r>
              <a:rPr lang="sk-SK" dirty="0"/>
              <a:t> </a:t>
            </a:r>
            <a:r>
              <a:rPr lang="sk-SK" dirty="0" err="1"/>
              <a:t>eingeladen</a:t>
            </a:r>
            <a:r>
              <a:rPr lang="sk-SK" dirty="0"/>
              <a:t>?</a:t>
            </a:r>
          </a:p>
          <a:p>
            <a:pPr marL="0" indent="0">
              <a:buNone/>
            </a:pPr>
            <a:endParaRPr lang="sk-SK" dirty="0"/>
          </a:p>
        </p:txBody>
      </p:sp>
    </p:spTree>
    <p:extLst>
      <p:ext uri="{BB962C8B-B14F-4D97-AF65-F5344CB8AC3E}">
        <p14:creationId xmlns:p14="http://schemas.microsoft.com/office/powerpoint/2010/main" val="40767805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C00B8D-AEBF-6FC5-3B87-0FA3CD1CE05C}"/>
              </a:ext>
            </a:extLst>
          </p:cNvPr>
          <p:cNvSpPr>
            <a:spLocks noGrp="1"/>
          </p:cNvSpPr>
          <p:nvPr>
            <p:ph type="title"/>
          </p:nvPr>
        </p:nvSpPr>
        <p:spPr/>
        <p:txBody>
          <a:bodyPr/>
          <a:lstStyle/>
          <a:p>
            <a:r>
              <a:rPr lang="de-DE" dirty="0"/>
              <a:t>Fragen zu </a:t>
            </a:r>
            <a:r>
              <a:rPr lang="de-DE" i="1" dirty="0"/>
              <a:t>Ein letzter Dienst</a:t>
            </a:r>
            <a:endParaRPr lang="sk-SK" dirty="0"/>
          </a:p>
        </p:txBody>
      </p:sp>
      <p:sp>
        <p:nvSpPr>
          <p:cNvPr id="3" name="Zástupný objekt pre obsah 2">
            <a:extLst>
              <a:ext uri="{FF2B5EF4-FFF2-40B4-BE49-F238E27FC236}">
                <a16:creationId xmlns:a16="http://schemas.microsoft.com/office/drawing/2014/main" id="{B2FF6647-6083-7252-5D8F-35D5BF818BC9}"/>
              </a:ext>
            </a:extLst>
          </p:cNvPr>
          <p:cNvSpPr>
            <a:spLocks noGrp="1"/>
          </p:cNvSpPr>
          <p:nvPr>
            <p:ph idx="1"/>
          </p:nvPr>
        </p:nvSpPr>
        <p:spPr/>
        <p:txBody>
          <a:bodyPr/>
          <a:lstStyle/>
          <a:p>
            <a:pPr marL="0" indent="0">
              <a:buNone/>
            </a:pPr>
            <a:r>
              <a:rPr lang="cs-CZ" dirty="0"/>
              <a:t>98</a:t>
            </a:r>
          </a:p>
          <a:p>
            <a:pPr marL="0" indent="0">
              <a:buNone/>
            </a:pPr>
            <a:r>
              <a:rPr lang="cs-CZ" dirty="0" err="1"/>
              <a:t>Welche</a:t>
            </a:r>
            <a:r>
              <a:rPr lang="cs-CZ" dirty="0"/>
              <a:t> </a:t>
            </a:r>
            <a:r>
              <a:rPr lang="cs-CZ" dirty="0" err="1"/>
              <a:t>ethnische</a:t>
            </a:r>
            <a:r>
              <a:rPr lang="cs-CZ" dirty="0"/>
              <a:t> </a:t>
            </a:r>
            <a:r>
              <a:rPr lang="cs-CZ" dirty="0" err="1"/>
              <a:t>Herkunft</a:t>
            </a:r>
            <a:r>
              <a:rPr lang="cs-CZ" dirty="0"/>
              <a:t> </a:t>
            </a:r>
            <a:r>
              <a:rPr lang="cs-CZ" dirty="0" err="1"/>
              <a:t>ist</a:t>
            </a:r>
            <a:r>
              <a:rPr lang="cs-CZ" dirty="0"/>
              <a:t> </a:t>
            </a:r>
            <a:r>
              <a:rPr lang="cs-CZ" dirty="0" err="1"/>
              <a:t>mit</a:t>
            </a:r>
            <a:r>
              <a:rPr lang="cs-CZ" dirty="0"/>
              <a:t> </a:t>
            </a:r>
            <a:r>
              <a:rPr lang="cs-CZ" dirty="0" err="1"/>
              <a:t>Ruzickas</a:t>
            </a:r>
            <a:r>
              <a:rPr lang="cs-CZ" dirty="0"/>
              <a:t> </a:t>
            </a:r>
            <a:r>
              <a:rPr lang="cs-CZ" dirty="0" err="1"/>
              <a:t>assoziiert</a:t>
            </a:r>
            <a:r>
              <a:rPr lang="cs-CZ" dirty="0"/>
              <a:t>?</a:t>
            </a:r>
          </a:p>
          <a:p>
            <a:pPr marL="0" indent="0">
              <a:buNone/>
            </a:pPr>
            <a:r>
              <a:rPr lang="cs-CZ" dirty="0"/>
              <a:t>102</a:t>
            </a:r>
          </a:p>
          <a:p>
            <a:pPr marL="0" indent="0">
              <a:buNone/>
            </a:pPr>
            <a:r>
              <a:rPr lang="cs-CZ" dirty="0" err="1"/>
              <a:t>Was</a:t>
            </a:r>
            <a:r>
              <a:rPr lang="cs-CZ" dirty="0"/>
              <a:t> kann </a:t>
            </a:r>
            <a:r>
              <a:rPr lang="cs-CZ" dirty="0" err="1"/>
              <a:t>die</a:t>
            </a:r>
            <a:r>
              <a:rPr lang="cs-CZ" dirty="0"/>
              <a:t> </a:t>
            </a:r>
            <a:r>
              <a:rPr lang="cs-CZ" dirty="0" err="1"/>
              <a:t>Dobrohlawek</a:t>
            </a:r>
            <a:r>
              <a:rPr lang="cs-CZ" dirty="0"/>
              <a:t> dem </a:t>
            </a:r>
            <a:r>
              <a:rPr lang="cs-CZ" dirty="0" err="1"/>
              <a:t>Erz§hler</a:t>
            </a:r>
            <a:r>
              <a:rPr lang="cs-CZ" dirty="0"/>
              <a:t> </a:t>
            </a:r>
            <a:r>
              <a:rPr lang="cs-CZ" dirty="0" err="1"/>
              <a:t>aus</a:t>
            </a:r>
            <a:r>
              <a:rPr lang="cs-CZ" dirty="0"/>
              <a:t> der Hand </a:t>
            </a:r>
            <a:r>
              <a:rPr lang="cs-CZ" dirty="0" err="1"/>
              <a:t>lesen</a:t>
            </a:r>
            <a:r>
              <a:rPr lang="cs-CZ" dirty="0"/>
              <a:t>?</a:t>
            </a:r>
          </a:p>
          <a:p>
            <a:pPr marL="0" indent="0">
              <a:buNone/>
            </a:pPr>
            <a:r>
              <a:rPr lang="cs-CZ" i="1" dirty="0"/>
              <a:t>Je </a:t>
            </a:r>
            <a:r>
              <a:rPr lang="cs-CZ" i="1" dirty="0" err="1"/>
              <a:t>kleiner</a:t>
            </a:r>
            <a:r>
              <a:rPr lang="cs-CZ" i="1" dirty="0"/>
              <a:t> </a:t>
            </a:r>
            <a:r>
              <a:rPr lang="cs-CZ" i="1" dirty="0" err="1"/>
              <a:t>das</a:t>
            </a:r>
            <a:r>
              <a:rPr lang="cs-CZ" i="1" dirty="0"/>
              <a:t> </a:t>
            </a:r>
            <a:r>
              <a:rPr lang="cs-CZ" i="1" dirty="0" err="1"/>
              <a:t>Sandk</a:t>
            </a:r>
            <a:r>
              <a:rPr lang="de-DE" i="1" dirty="0" err="1"/>
              <a:t>örndel</a:t>
            </a:r>
            <a:r>
              <a:rPr lang="de-DE" i="1" dirty="0"/>
              <a:t>, um so machtloser die </a:t>
            </a:r>
            <a:r>
              <a:rPr lang="de-DE" i="1" dirty="0" err="1"/>
              <a:t>Stzraßenwalze</a:t>
            </a:r>
            <a:r>
              <a:rPr lang="de-DE" i="1" dirty="0"/>
              <a:t>.</a:t>
            </a:r>
          </a:p>
          <a:p>
            <a:pPr marL="0" indent="0">
              <a:buNone/>
            </a:pPr>
            <a:r>
              <a:rPr lang="de-DE" dirty="0"/>
              <a:t>103 welche Dienste sind m wichtigsten; </a:t>
            </a:r>
          </a:p>
          <a:p>
            <a:pPr marL="0" indent="0">
              <a:buNone/>
            </a:pPr>
            <a:r>
              <a:rPr lang="de-DE" dirty="0"/>
              <a:t>104, Wie gelingt es dem Erzähler </a:t>
            </a:r>
            <a:r>
              <a:rPr lang="de-DE"/>
              <a:t>Grenzkontrolle abzulenken?</a:t>
            </a:r>
            <a:endParaRPr lang="sk-SK" dirty="0"/>
          </a:p>
        </p:txBody>
      </p:sp>
    </p:spTree>
    <p:extLst>
      <p:ext uri="{BB962C8B-B14F-4D97-AF65-F5344CB8AC3E}">
        <p14:creationId xmlns:p14="http://schemas.microsoft.com/office/powerpoint/2010/main" val="385858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168446-5102-497C-B2FE-257D4869E98C}"/>
              </a:ext>
            </a:extLst>
          </p:cNvPr>
          <p:cNvSpPr>
            <a:spLocks noGrp="1"/>
          </p:cNvSpPr>
          <p:nvPr>
            <p:ph type="title"/>
          </p:nvPr>
        </p:nvSpPr>
        <p:spPr/>
        <p:txBody>
          <a:bodyPr>
            <a:normAutofit fontScale="90000"/>
          </a:bodyPr>
          <a:lstStyle/>
          <a:p>
            <a:pPr algn="ctr"/>
            <a:r>
              <a:rPr lang="de-DE" dirty="0"/>
              <a:t>Gertrude </a:t>
            </a:r>
            <a:r>
              <a:rPr lang="de-DE" dirty="0" err="1"/>
              <a:t>Thieberger</a:t>
            </a:r>
            <a:r>
              <a:rPr lang="de-DE" dirty="0"/>
              <a:t> </a:t>
            </a:r>
            <a:r>
              <a:rPr lang="de-DE" sz="3600" dirty="0"/>
              <a:t>https://www.kohoutikriz.org/autor.html?id=urzig&amp;t=p</a:t>
            </a:r>
            <a:br>
              <a:rPr lang="de-DE" sz="3600" dirty="0"/>
            </a:br>
            <a:endParaRPr lang="cs-CZ" sz="3600" dirty="0"/>
          </a:p>
        </p:txBody>
      </p:sp>
      <p:sp>
        <p:nvSpPr>
          <p:cNvPr id="3" name="Zástupný obsah 2">
            <a:extLst>
              <a:ext uri="{FF2B5EF4-FFF2-40B4-BE49-F238E27FC236}">
                <a16:creationId xmlns:a16="http://schemas.microsoft.com/office/drawing/2014/main" id="{F0AD7C90-AB27-48AC-AD21-78DDDF13B62F}"/>
              </a:ext>
            </a:extLst>
          </p:cNvPr>
          <p:cNvSpPr>
            <a:spLocks noGrp="1"/>
          </p:cNvSpPr>
          <p:nvPr>
            <p:ph sz="half" idx="1"/>
          </p:nvPr>
        </p:nvSpPr>
        <p:spPr/>
        <p:txBody>
          <a:bodyPr>
            <a:normAutofit lnSpcReduction="10000"/>
          </a:bodyPr>
          <a:lstStyle/>
          <a:p>
            <a:r>
              <a:rPr lang="de-DE" dirty="0"/>
              <a:t>Christiana </a:t>
            </a:r>
            <a:r>
              <a:rPr lang="de-DE" dirty="0" err="1"/>
              <a:t>Puschak</a:t>
            </a:r>
            <a:r>
              <a:rPr lang="de-DE" dirty="0"/>
              <a:t>,</a:t>
            </a:r>
            <a:r>
              <a:rPr lang="cs-CZ" dirty="0"/>
              <a:t> </a:t>
            </a:r>
            <a:r>
              <a:rPr lang="de-DE" dirty="0"/>
              <a:t>Jürgen Krämer „Ein Herzstück blieb in Prag zurück. In Amerika leb ich auf Reisen“ – ein Lebensbild. Die Dichterin Gertrude Urzidil (1898–1977) zwischen Prag und New York. 2016.</a:t>
            </a:r>
          </a:p>
          <a:p>
            <a:r>
              <a:rPr lang="cs-CZ" dirty="0"/>
              <a:t>Gertrud</a:t>
            </a:r>
            <a:r>
              <a:rPr lang="en-US" dirty="0"/>
              <a:t>e</a:t>
            </a:r>
            <a:r>
              <a:rPr lang="cs-CZ" dirty="0"/>
              <a:t> </a:t>
            </a:r>
            <a:r>
              <a:rPr lang="cs-CZ" dirty="0" err="1"/>
              <a:t>Urzidil</a:t>
            </a:r>
            <a:r>
              <a:rPr lang="en-US" dirty="0"/>
              <a:t>, </a:t>
            </a:r>
            <a:r>
              <a:rPr lang="cs-CZ" dirty="0" err="1"/>
              <a:t>Bohemi</a:t>
            </a:r>
            <a:r>
              <a:rPr lang="en-US" dirty="0"/>
              <a:t>a</a:t>
            </a:r>
            <a:r>
              <a:rPr lang="cs-CZ" dirty="0"/>
              <a:t> 30. 1. 1927</a:t>
            </a:r>
            <a:endParaRPr lang="en-US" dirty="0"/>
          </a:p>
          <a:p>
            <a:r>
              <a:rPr lang="en-US" dirty="0" err="1"/>
              <a:t>Ehekrisen</a:t>
            </a:r>
            <a:r>
              <a:rPr lang="en-US" dirty="0"/>
              <a:t> </a:t>
            </a:r>
            <a:r>
              <a:rPr lang="cs-CZ" dirty="0"/>
              <a:t>(</a:t>
            </a:r>
            <a:r>
              <a:rPr lang="en-US" dirty="0"/>
              <a:t>er </a:t>
            </a:r>
            <a:r>
              <a:rPr lang="en-US" dirty="0" err="1"/>
              <a:t>mit</a:t>
            </a:r>
            <a:r>
              <a:rPr lang="en-US" dirty="0"/>
              <a:t> </a:t>
            </a:r>
            <a:r>
              <a:rPr lang="cs-CZ" dirty="0"/>
              <a:t>Trud</a:t>
            </a:r>
            <a:r>
              <a:rPr lang="en-US" dirty="0"/>
              <a:t>e</a:t>
            </a:r>
            <a:r>
              <a:rPr lang="cs-CZ" dirty="0"/>
              <a:t> Eger, </a:t>
            </a:r>
            <a:r>
              <a:rPr lang="en-US" dirty="0" err="1"/>
              <a:t>sie</a:t>
            </a:r>
            <a:r>
              <a:rPr lang="en-US" dirty="0"/>
              <a:t> </a:t>
            </a:r>
            <a:r>
              <a:rPr lang="en-US" dirty="0" err="1"/>
              <a:t>mit</a:t>
            </a:r>
            <a:r>
              <a:rPr lang="en-US" dirty="0"/>
              <a:t> </a:t>
            </a:r>
            <a:r>
              <a:rPr lang="cs-CZ" dirty="0"/>
              <a:t>Willy Haas)</a:t>
            </a:r>
          </a:p>
        </p:txBody>
      </p:sp>
      <p:pic>
        <p:nvPicPr>
          <p:cNvPr id="6" name="Zástupný obsah 5" descr="Obsah obrázku text&#10;&#10;Popis byl vytvořen automaticky">
            <a:extLst>
              <a:ext uri="{FF2B5EF4-FFF2-40B4-BE49-F238E27FC236}">
                <a16:creationId xmlns:a16="http://schemas.microsoft.com/office/drawing/2014/main" id="{D28B65B3-74AE-419A-B3EA-FC08E7AD536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72141" y="1825625"/>
            <a:ext cx="2781717" cy="4351338"/>
          </a:xfrm>
        </p:spPr>
      </p:pic>
    </p:spTree>
    <p:extLst>
      <p:ext uri="{BB962C8B-B14F-4D97-AF65-F5344CB8AC3E}">
        <p14:creationId xmlns:p14="http://schemas.microsoft.com/office/powerpoint/2010/main" val="4031824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C63F1C-BB70-4591-B152-ED7786BC21C6}"/>
              </a:ext>
            </a:extLst>
          </p:cNvPr>
          <p:cNvSpPr>
            <a:spLocks noGrp="1"/>
          </p:cNvSpPr>
          <p:nvPr>
            <p:ph type="title"/>
          </p:nvPr>
        </p:nvSpPr>
        <p:spPr>
          <a:xfrm>
            <a:off x="648929" y="629266"/>
            <a:ext cx="3505495" cy="1622321"/>
          </a:xfrm>
        </p:spPr>
        <p:txBody>
          <a:bodyPr vert="horz" lIns="91440" tIns="45720" rIns="91440" bIns="45720" rtlCol="0" anchor="ctr">
            <a:normAutofit/>
          </a:bodyPr>
          <a:lstStyle/>
          <a:p>
            <a:r>
              <a:rPr lang="cs-CZ" sz="2400" kern="1200" dirty="0" err="1">
                <a:solidFill>
                  <a:schemeClr val="tx1"/>
                </a:solidFill>
                <a:latin typeface="+mj-lt"/>
                <a:ea typeface="+mj-ea"/>
                <a:cs typeface="+mj-cs"/>
              </a:rPr>
              <a:t>Hinter</a:t>
            </a:r>
            <a:r>
              <a:rPr lang="cs-CZ" sz="2400" kern="1200" dirty="0">
                <a:solidFill>
                  <a:schemeClr val="tx1"/>
                </a:solidFill>
                <a:latin typeface="+mj-lt"/>
                <a:ea typeface="+mj-ea"/>
                <a:cs typeface="+mj-cs"/>
              </a:rPr>
              <a:t> </a:t>
            </a:r>
            <a:r>
              <a:rPr lang="de-DE" sz="2400" kern="1200" dirty="0">
                <a:solidFill>
                  <a:schemeClr val="tx1"/>
                </a:solidFill>
                <a:latin typeface="+mj-lt"/>
                <a:ea typeface="+mj-ea"/>
                <a:cs typeface="+mj-cs"/>
              </a:rPr>
              <a:t>–</a:t>
            </a:r>
            <a:r>
              <a:rPr lang="cs-CZ" sz="2400" kern="1200" dirty="0" err="1">
                <a:solidFill>
                  <a:schemeClr val="tx1"/>
                </a:solidFill>
                <a:latin typeface="+mj-lt"/>
                <a:ea typeface="+mj-ea"/>
                <a:cs typeface="+mj-cs"/>
              </a:rPr>
              <a:t>Gl</a:t>
            </a:r>
            <a:r>
              <a:rPr lang="de-DE" sz="2400" kern="1200" dirty="0">
                <a:solidFill>
                  <a:schemeClr val="tx1"/>
                </a:solidFill>
                <a:latin typeface="+mj-lt"/>
                <a:ea typeface="+mj-ea"/>
                <a:cs typeface="+mj-cs"/>
              </a:rPr>
              <a:t>ö</a:t>
            </a:r>
            <a:r>
              <a:rPr lang="cs-CZ" sz="2400" kern="1200" dirty="0" err="1">
                <a:solidFill>
                  <a:schemeClr val="tx1"/>
                </a:solidFill>
                <a:latin typeface="+mj-lt"/>
                <a:ea typeface="+mj-ea"/>
                <a:cs typeface="+mj-cs"/>
              </a:rPr>
              <a:t>cke</a:t>
            </a:r>
            <a:r>
              <a:rPr lang="de-DE" sz="2400" kern="1200" dirty="0">
                <a:solidFill>
                  <a:schemeClr val="tx1"/>
                </a:solidFill>
                <a:latin typeface="+mj-lt"/>
                <a:ea typeface="+mj-ea"/>
                <a:cs typeface="+mj-cs"/>
              </a:rPr>
              <a:t>l</a:t>
            </a:r>
            <a:r>
              <a:rPr lang="cs-CZ" sz="2400" kern="1200" dirty="0" err="1">
                <a:solidFill>
                  <a:schemeClr val="tx1"/>
                </a:solidFill>
                <a:latin typeface="+mj-lt"/>
                <a:ea typeface="+mj-ea"/>
                <a:cs typeface="+mj-cs"/>
              </a:rPr>
              <a:t>berg</a:t>
            </a:r>
            <a:br>
              <a:rPr lang="de-DE" sz="2400" kern="1200" dirty="0">
                <a:solidFill>
                  <a:schemeClr val="tx1"/>
                </a:solidFill>
                <a:latin typeface="+mj-lt"/>
                <a:ea typeface="+mj-ea"/>
                <a:cs typeface="+mj-cs"/>
              </a:rPr>
            </a:br>
            <a:r>
              <a:rPr lang="cs-CZ" sz="2400" b="0" i="0" dirty="0">
                <a:solidFill>
                  <a:srgbClr val="666666"/>
                </a:solidFill>
                <a:effectLst/>
                <a:latin typeface="Georgia CE"/>
              </a:rPr>
              <a:t> Společnost Johannese </a:t>
            </a:r>
            <a:r>
              <a:rPr lang="cs-CZ" sz="2400" b="0" i="0" dirty="0" err="1">
                <a:solidFill>
                  <a:srgbClr val="666666"/>
                </a:solidFill>
                <a:effectLst/>
                <a:latin typeface="Georgia CE"/>
              </a:rPr>
              <a:t>Urzidila</a:t>
            </a:r>
            <a:r>
              <a:rPr lang="cs-CZ" sz="2400" b="0" i="0" dirty="0">
                <a:solidFill>
                  <a:srgbClr val="666666"/>
                </a:solidFill>
                <a:effectLst/>
                <a:latin typeface="Georgia CE"/>
              </a:rPr>
              <a:t>, Větrná 1467/72a, 370 05 České Budějovice, </a:t>
            </a:r>
            <a:endParaRPr lang="en-US" sz="2400" kern="1200" dirty="0">
              <a:solidFill>
                <a:schemeClr val="tx1"/>
              </a:solidFill>
              <a:latin typeface="+mj-lt"/>
              <a:ea typeface="+mj-ea"/>
              <a:cs typeface="+mj-cs"/>
            </a:endParaRPr>
          </a:p>
        </p:txBody>
      </p:sp>
      <p:pic>
        <p:nvPicPr>
          <p:cNvPr id="8" name="Zástupný obsah 7" descr="Obsah obrázku tráva, exteriér, strom, obloha&#10;&#10;Popis byl vytvořen automaticky">
            <a:extLst>
              <a:ext uri="{FF2B5EF4-FFF2-40B4-BE49-F238E27FC236}">
                <a16:creationId xmlns:a16="http://schemas.microsoft.com/office/drawing/2014/main" id="{5CB601AD-2AB2-4160-AFB2-9AE1BCFC1E94}"/>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49288" y="3016222"/>
            <a:ext cx="3505200" cy="2630544"/>
          </a:xfrm>
        </p:spPr>
      </p:pic>
      <p:sp>
        <p:nvSpPr>
          <p:cNvPr id="14" name="Rectangle 10">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Zástupný obsah 5" descr="Obsah obrázku text, obloha, exteriér, pole&#10;&#10;Popis byl vytvořen automaticky">
            <a:extLst>
              <a:ext uri="{FF2B5EF4-FFF2-40B4-BE49-F238E27FC236}">
                <a16:creationId xmlns:a16="http://schemas.microsoft.com/office/drawing/2014/main" id="{5B0F2446-A978-439B-88D5-7C9DAADC809B}"/>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05862" y="1252894"/>
            <a:ext cx="6019331" cy="4348966"/>
          </a:xfrm>
          <a:prstGeom prst="rect">
            <a:avLst/>
          </a:prstGeom>
          <a:effectLst/>
        </p:spPr>
      </p:pic>
    </p:spTree>
    <p:extLst>
      <p:ext uri="{BB962C8B-B14F-4D97-AF65-F5344CB8AC3E}">
        <p14:creationId xmlns:p14="http://schemas.microsoft.com/office/powerpoint/2010/main" val="1882186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01DA1638-CBFD-44D2-928B-87E6AEC7EDD4}"/>
              </a:ext>
            </a:extLst>
          </p:cNvPr>
          <p:cNvSpPr>
            <a:spLocks noGrp="1"/>
          </p:cNvSpPr>
          <p:nvPr>
            <p:ph type="title"/>
          </p:nvPr>
        </p:nvSpPr>
        <p:spPr/>
        <p:txBody>
          <a:bodyPr>
            <a:normAutofit/>
          </a:bodyPr>
          <a:lstStyle/>
          <a:p>
            <a:r>
              <a:rPr lang="pl-PL" sz="3200" dirty="0"/>
              <a:t>Am 30. Ju</a:t>
            </a:r>
            <a:r>
              <a:rPr lang="de-DE" sz="3200" dirty="0"/>
              <a:t>li</a:t>
            </a:r>
            <a:r>
              <a:rPr lang="pl-PL" sz="3200" dirty="0"/>
              <a:t> 1939</a:t>
            </a:r>
            <a:r>
              <a:rPr lang="de-DE" sz="3200" dirty="0"/>
              <a:t> haben er und seine Frau</a:t>
            </a:r>
            <a:r>
              <a:rPr lang="cs-CZ" sz="3200" dirty="0"/>
              <a:t> </a:t>
            </a:r>
            <a:r>
              <a:rPr lang="de-DE" sz="3200" dirty="0"/>
              <a:t>Gertrude </a:t>
            </a:r>
            <a:r>
              <a:rPr lang="de-DE" sz="3200" dirty="0" err="1"/>
              <a:t>Thieberger</a:t>
            </a:r>
            <a:r>
              <a:rPr lang="de-DE" sz="3200" dirty="0"/>
              <a:t> Prag mit gefälschten Durchreisevisa für immer verlassen</a:t>
            </a:r>
            <a:endParaRPr lang="cs-CZ" sz="3200" dirty="0"/>
          </a:p>
        </p:txBody>
      </p:sp>
      <p:sp>
        <p:nvSpPr>
          <p:cNvPr id="6" name="Zástupný obsah 5">
            <a:extLst>
              <a:ext uri="{FF2B5EF4-FFF2-40B4-BE49-F238E27FC236}">
                <a16:creationId xmlns:a16="http://schemas.microsoft.com/office/drawing/2014/main" id="{A73FD1D2-C821-4AB5-AE90-72656EAFED98}"/>
              </a:ext>
            </a:extLst>
          </p:cNvPr>
          <p:cNvSpPr>
            <a:spLocks noGrp="1"/>
          </p:cNvSpPr>
          <p:nvPr>
            <p:ph sz="half" idx="1"/>
          </p:nvPr>
        </p:nvSpPr>
        <p:spPr/>
        <p:txBody>
          <a:bodyPr>
            <a:normAutofit fontScale="62500" lnSpcReduction="20000"/>
          </a:bodyPr>
          <a:lstStyle/>
          <a:p>
            <a:r>
              <a:rPr lang="de-DE" dirty="0"/>
              <a:t>Der Vater aus </a:t>
            </a:r>
            <a:r>
              <a:rPr lang="de-DE" dirty="0" err="1"/>
              <a:t>Schippin</a:t>
            </a:r>
            <a:r>
              <a:rPr lang="de-DE" dirty="0"/>
              <a:t> (</a:t>
            </a:r>
            <a:r>
              <a:rPr lang="de-DE" dirty="0" err="1"/>
              <a:t>Šipín</a:t>
            </a:r>
            <a:r>
              <a:rPr lang="de-DE" dirty="0"/>
              <a:t>) bei </a:t>
            </a:r>
            <a:r>
              <a:rPr lang="de-DE" dirty="0" err="1"/>
              <a:t>Konstantinsbad</a:t>
            </a:r>
            <a:r>
              <a:rPr lang="de-DE" dirty="0"/>
              <a:t> </a:t>
            </a:r>
          </a:p>
          <a:p>
            <a:r>
              <a:rPr lang="de-DE" dirty="0"/>
              <a:t>Seine jüdische Mutter Elise, </a:t>
            </a:r>
            <a:r>
              <a:rPr lang="cs-CZ" dirty="0" err="1"/>
              <a:t>geb</a:t>
            </a:r>
            <a:r>
              <a:rPr lang="cs-CZ" dirty="0"/>
              <a:t>.</a:t>
            </a:r>
            <a:r>
              <a:rPr lang="de-DE" dirty="0"/>
              <a:t> </a:t>
            </a:r>
            <a:r>
              <a:rPr lang="de-DE" dirty="0" err="1"/>
              <a:t>Metzeles</a:t>
            </a:r>
            <a:r>
              <a:rPr lang="cs-CZ" dirty="0"/>
              <a:t>, </a:t>
            </a:r>
            <a:r>
              <a:rPr lang="de-DE" dirty="0"/>
              <a:t>starb</a:t>
            </a:r>
            <a:r>
              <a:rPr lang="cs-CZ" dirty="0"/>
              <a:t> 1900</a:t>
            </a:r>
            <a:r>
              <a:rPr lang="de-DE" dirty="0"/>
              <a:t>, als der Junge  vier Jahre alt war</a:t>
            </a:r>
          </a:p>
          <a:p>
            <a:r>
              <a:rPr lang="de-DE" dirty="0"/>
              <a:t>1906-1914, Gymnasium, Am Graben 16, Germanistik, Slawistik, Kunstgeschichte</a:t>
            </a:r>
          </a:p>
          <a:p>
            <a:r>
              <a:rPr lang="de-DE" b="0" i="0" dirty="0">
                <a:solidFill>
                  <a:srgbClr val="000000"/>
                </a:solidFill>
                <a:effectLst/>
                <a:latin typeface="Georgia CE"/>
              </a:rPr>
              <a:t>Deutsche Botschaft </a:t>
            </a:r>
            <a:r>
              <a:rPr lang="cs-CZ" b="0" i="0" dirty="0">
                <a:solidFill>
                  <a:srgbClr val="000000"/>
                </a:solidFill>
                <a:effectLst/>
                <a:latin typeface="Georgia CE"/>
              </a:rPr>
              <a:t>(</a:t>
            </a:r>
            <a:r>
              <a:rPr lang="de-DE" b="0" i="0" dirty="0">
                <a:solidFill>
                  <a:srgbClr val="000000"/>
                </a:solidFill>
                <a:effectLst/>
                <a:latin typeface="Georgia CE"/>
              </a:rPr>
              <a:t>seit </a:t>
            </a:r>
            <a:r>
              <a:rPr lang="cs-CZ" b="0" i="0" dirty="0">
                <a:solidFill>
                  <a:srgbClr val="000000"/>
                </a:solidFill>
                <a:effectLst/>
                <a:latin typeface="Georgia CE"/>
              </a:rPr>
              <a:t>1922: Thunovská ulice č. 16, Malá Strana) – </a:t>
            </a:r>
            <a:r>
              <a:rPr lang="de-DE" b="0" i="0" dirty="0">
                <a:solidFill>
                  <a:srgbClr val="000000"/>
                </a:solidFill>
                <a:effectLst/>
                <a:latin typeface="Georgia CE"/>
              </a:rPr>
              <a:t>seit</a:t>
            </a:r>
            <a:r>
              <a:rPr lang="cs-CZ" b="0" i="0" dirty="0">
                <a:solidFill>
                  <a:srgbClr val="000000"/>
                </a:solidFill>
                <a:effectLst/>
                <a:latin typeface="Georgia CE"/>
              </a:rPr>
              <a:t> 1920: </a:t>
            </a:r>
            <a:r>
              <a:rPr lang="de-DE" b="0" i="0" dirty="0">
                <a:solidFill>
                  <a:srgbClr val="000000"/>
                </a:solidFill>
                <a:effectLst/>
                <a:latin typeface="Georgia CE"/>
              </a:rPr>
              <a:t>Pressereferent</a:t>
            </a:r>
            <a:r>
              <a:rPr lang="cs-CZ" b="0" i="0" dirty="0">
                <a:solidFill>
                  <a:srgbClr val="000000"/>
                </a:solidFill>
                <a:effectLst/>
                <a:latin typeface="Georgia CE"/>
              </a:rPr>
              <a:t>; </a:t>
            </a:r>
            <a:r>
              <a:rPr lang="de-DE" b="0" i="0" dirty="0">
                <a:solidFill>
                  <a:srgbClr val="000000"/>
                </a:solidFill>
                <a:effectLst/>
                <a:latin typeface="Georgia CE"/>
              </a:rPr>
              <a:t>Dez. </a:t>
            </a:r>
            <a:r>
              <a:rPr lang="cs-CZ" b="0" i="0" dirty="0">
                <a:solidFill>
                  <a:srgbClr val="000000"/>
                </a:solidFill>
                <a:effectLst/>
                <a:latin typeface="Georgia CE"/>
              </a:rPr>
              <a:t>1921–1933: </a:t>
            </a:r>
            <a:r>
              <a:rPr lang="de-DE" b="0" i="0" dirty="0">
                <a:solidFill>
                  <a:srgbClr val="000000"/>
                </a:solidFill>
                <a:effectLst/>
                <a:latin typeface="Georgia CE"/>
              </a:rPr>
              <a:t>Presserat</a:t>
            </a:r>
            <a:r>
              <a:rPr lang="cs-CZ" b="0" i="0" dirty="0">
                <a:solidFill>
                  <a:srgbClr val="000000"/>
                </a:solidFill>
                <a:effectLst/>
                <a:latin typeface="Georgia CE"/>
              </a:rPr>
              <a:t>; </a:t>
            </a:r>
            <a:r>
              <a:rPr lang="de-DE" b="0" i="0" dirty="0">
                <a:solidFill>
                  <a:srgbClr val="000000"/>
                </a:solidFill>
                <a:effectLst/>
                <a:latin typeface="Georgia CE"/>
              </a:rPr>
              <a:t>Februar </a:t>
            </a:r>
            <a:r>
              <a:rPr lang="cs-CZ" b="0" i="0" dirty="0">
                <a:solidFill>
                  <a:srgbClr val="000000"/>
                </a:solidFill>
                <a:effectLst/>
                <a:latin typeface="Georgia CE"/>
              </a:rPr>
              <a:t>1934: </a:t>
            </a:r>
            <a:r>
              <a:rPr lang="de-DE" b="0" i="0" dirty="0">
                <a:solidFill>
                  <a:srgbClr val="000000"/>
                </a:solidFill>
                <a:effectLst/>
                <a:latin typeface="Georgia CE"/>
              </a:rPr>
              <a:t>entlassen)</a:t>
            </a:r>
          </a:p>
          <a:p>
            <a:r>
              <a:rPr lang="de-DE" b="0" i="0" dirty="0">
                <a:solidFill>
                  <a:srgbClr val="000000"/>
                </a:solidFill>
                <a:effectLst/>
                <a:latin typeface="Georgia CE"/>
              </a:rPr>
              <a:t>für </a:t>
            </a:r>
            <a:r>
              <a:rPr lang="de-DE" dirty="0">
                <a:solidFill>
                  <a:srgbClr val="000000"/>
                </a:solidFill>
                <a:latin typeface="Georgia CE"/>
              </a:rPr>
              <a:t>di</a:t>
            </a:r>
            <a:r>
              <a:rPr lang="de-DE" b="0" i="0" dirty="0">
                <a:solidFill>
                  <a:srgbClr val="000000"/>
                </a:solidFill>
                <a:effectLst/>
                <a:latin typeface="Georgia CE"/>
              </a:rPr>
              <a:t>e Ausreise in die USA notwendige Londoner Untersuchung am 4. Dezember 1940 durch </a:t>
            </a:r>
            <a:r>
              <a:rPr lang="de-DE" b="0" i="0" dirty="0" err="1">
                <a:solidFill>
                  <a:srgbClr val="000000"/>
                </a:solidFill>
                <a:effectLst/>
                <a:latin typeface="Georgia CE"/>
              </a:rPr>
              <a:t>František</a:t>
            </a:r>
            <a:r>
              <a:rPr lang="cs-CZ" b="0" i="0" dirty="0">
                <a:solidFill>
                  <a:srgbClr val="000000"/>
                </a:solidFill>
                <a:effectLst/>
                <a:latin typeface="Georgia CE"/>
              </a:rPr>
              <a:t> </a:t>
            </a:r>
            <a:r>
              <a:rPr lang="de-DE" b="0" i="0" dirty="0">
                <a:solidFill>
                  <a:srgbClr val="000000"/>
                </a:solidFill>
                <a:effectLst/>
                <a:latin typeface="Georgia CE"/>
              </a:rPr>
              <a:t>Langer (1888- 1965), Militärarzt in der tschechoslowakischen Auslandsarmee</a:t>
            </a:r>
          </a:p>
          <a:p>
            <a:r>
              <a:rPr lang="en-US" b="0" i="0" dirty="0">
                <a:solidFill>
                  <a:srgbClr val="000000"/>
                </a:solidFill>
                <a:effectLst/>
                <a:latin typeface="Georgia CE"/>
              </a:rPr>
              <a:t>Voice of America, </a:t>
            </a:r>
            <a:r>
              <a:rPr lang="en-US" b="0" i="0" dirty="0" err="1">
                <a:solidFill>
                  <a:srgbClr val="000000"/>
                </a:solidFill>
                <a:effectLst/>
                <a:latin typeface="Georgia CE"/>
              </a:rPr>
              <a:t>österr</a:t>
            </a:r>
            <a:r>
              <a:rPr lang="en-US" b="0" i="0" dirty="0">
                <a:solidFill>
                  <a:srgbClr val="000000"/>
                </a:solidFill>
                <a:effectLst/>
                <a:latin typeface="Georgia CE"/>
              </a:rPr>
              <a:t>. Abt. (New York) – April 1951 – August 1953)</a:t>
            </a:r>
          </a:p>
          <a:p>
            <a:r>
              <a:rPr lang="en-US" dirty="0">
                <a:solidFill>
                  <a:srgbClr val="000000"/>
                </a:solidFill>
                <a:latin typeface="Georgia CE"/>
              </a:rPr>
              <a:t>1956 </a:t>
            </a:r>
            <a:r>
              <a:rPr lang="en-US" i="1" dirty="0">
                <a:solidFill>
                  <a:srgbClr val="000000"/>
                </a:solidFill>
                <a:latin typeface="Georgia CE"/>
              </a:rPr>
              <a:t>Die </a:t>
            </a:r>
            <a:r>
              <a:rPr lang="en-US" i="1" dirty="0" err="1">
                <a:solidFill>
                  <a:srgbClr val="000000"/>
                </a:solidFill>
                <a:latin typeface="Georgia CE"/>
              </a:rPr>
              <a:t>verlorene</a:t>
            </a:r>
            <a:r>
              <a:rPr lang="en-US" i="1" dirty="0">
                <a:solidFill>
                  <a:srgbClr val="000000"/>
                </a:solidFill>
                <a:latin typeface="Georgia CE"/>
              </a:rPr>
              <a:t> </a:t>
            </a:r>
            <a:r>
              <a:rPr lang="en-US" i="1" dirty="0" err="1">
                <a:solidFill>
                  <a:srgbClr val="000000"/>
                </a:solidFill>
                <a:latin typeface="Georgia CE"/>
              </a:rPr>
              <a:t>Geliebte</a:t>
            </a:r>
            <a:endParaRPr lang="de-DE" b="0" i="1" dirty="0">
              <a:solidFill>
                <a:srgbClr val="000000"/>
              </a:solidFill>
              <a:effectLst/>
              <a:latin typeface="Georgia CE"/>
            </a:endParaRPr>
          </a:p>
          <a:p>
            <a:endParaRPr lang="cs-CZ" dirty="0"/>
          </a:p>
        </p:txBody>
      </p:sp>
      <p:pic>
        <p:nvPicPr>
          <p:cNvPr id="9" name="Zástupný obsah 8" descr="Obsah obrázku budova, osoba, muž, exteriér&#10;&#10;Popis byl vytvořen automaticky">
            <a:extLst>
              <a:ext uri="{FF2B5EF4-FFF2-40B4-BE49-F238E27FC236}">
                <a16:creationId xmlns:a16="http://schemas.microsoft.com/office/drawing/2014/main" id="{0E68B94E-162D-4463-B22D-1B0BCC371318}"/>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0" y="2470367"/>
            <a:ext cx="5181600" cy="3061854"/>
          </a:xfrm>
        </p:spPr>
      </p:pic>
    </p:spTree>
    <p:extLst>
      <p:ext uri="{BB962C8B-B14F-4D97-AF65-F5344CB8AC3E}">
        <p14:creationId xmlns:p14="http://schemas.microsoft.com/office/powerpoint/2010/main" val="3272098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5460FD-03AB-47BC-AB5E-54E985C5B6D6}"/>
              </a:ext>
            </a:extLst>
          </p:cNvPr>
          <p:cNvSpPr>
            <a:spLocks noGrp="1"/>
          </p:cNvSpPr>
          <p:nvPr>
            <p:ph type="title"/>
          </p:nvPr>
        </p:nvSpPr>
        <p:spPr/>
        <p:txBody>
          <a:bodyPr>
            <a:normAutofit/>
          </a:bodyPr>
          <a:lstStyle/>
          <a:p>
            <a:r>
              <a:rPr lang="de-DE" sz="2000" dirty="0"/>
              <a:t>Der Mensch - Monatsschrift für Kultur Jahrgang 1 1918 Heft 1 bis 8-10</a:t>
            </a:r>
            <a:br>
              <a:rPr lang="de-DE" sz="2000" dirty="0"/>
            </a:br>
            <a:r>
              <a:rPr lang="de-DE" sz="2000" dirty="0" err="1"/>
              <a:t>Reiss</a:t>
            </a:r>
            <a:r>
              <a:rPr lang="de-DE" sz="2000" dirty="0"/>
              <a:t>, Leo:</a:t>
            </a:r>
            <a:br>
              <a:rPr lang="de-DE" sz="2000" dirty="0"/>
            </a:br>
            <a:r>
              <a:rPr lang="de-DE" sz="2000" dirty="0"/>
              <a:t>Kraus Reprint,, 1969</a:t>
            </a:r>
            <a:endParaRPr lang="cs-CZ" sz="2000" dirty="0"/>
          </a:p>
        </p:txBody>
      </p:sp>
      <p:sp>
        <p:nvSpPr>
          <p:cNvPr id="3" name="Zástupný obsah 2">
            <a:extLst>
              <a:ext uri="{FF2B5EF4-FFF2-40B4-BE49-F238E27FC236}">
                <a16:creationId xmlns:a16="http://schemas.microsoft.com/office/drawing/2014/main" id="{46765A63-8107-45AB-9CCA-DAED5DB1F524}"/>
              </a:ext>
            </a:extLst>
          </p:cNvPr>
          <p:cNvSpPr>
            <a:spLocks noGrp="1"/>
          </p:cNvSpPr>
          <p:nvPr>
            <p:ph sz="half" idx="1"/>
          </p:nvPr>
        </p:nvSpPr>
        <p:spPr/>
        <p:txBody>
          <a:bodyPr>
            <a:normAutofit fontScale="85000" lnSpcReduction="20000"/>
          </a:bodyPr>
          <a:lstStyle/>
          <a:p>
            <a:r>
              <a:rPr lang="cs-CZ" dirty="0"/>
              <a:t>ANTOŠÍKOVÁ, Lucie a Jan BUDŇÁK. Časopis Der </a:t>
            </a:r>
            <a:r>
              <a:rPr lang="cs-CZ" dirty="0" err="1"/>
              <a:t>Mensch</a:t>
            </a:r>
            <a:r>
              <a:rPr lang="cs-CZ" dirty="0"/>
              <a:t> (1918) v poli moravského expresionismu. In Kubíček, Tomáš; </a:t>
            </a:r>
            <a:r>
              <a:rPr lang="cs-CZ" dirty="0" err="1"/>
              <a:t>Wiendl</a:t>
            </a:r>
            <a:r>
              <a:rPr lang="cs-CZ" dirty="0"/>
              <a:t>, Jan. "Vykoupeni z mlh a chaosu...". Brněnský expresionismus v poli meziválečné literatury. První vydání. Brno: Moravská zemská knihovna, 2017. s. 159-178.</a:t>
            </a:r>
            <a:endParaRPr lang="en-US" dirty="0"/>
          </a:p>
          <a:p>
            <a:endParaRPr lang="cs-CZ" dirty="0"/>
          </a:p>
        </p:txBody>
      </p:sp>
      <p:sp>
        <p:nvSpPr>
          <p:cNvPr id="4" name="Zástupný obsah 3">
            <a:extLst>
              <a:ext uri="{FF2B5EF4-FFF2-40B4-BE49-F238E27FC236}">
                <a16:creationId xmlns:a16="http://schemas.microsoft.com/office/drawing/2014/main" id="{86E827BE-7CFE-45F2-8CB6-909C79F86E28}"/>
              </a:ext>
            </a:extLst>
          </p:cNvPr>
          <p:cNvSpPr>
            <a:spLocks noGrp="1"/>
          </p:cNvSpPr>
          <p:nvPr>
            <p:ph sz="half" idx="2"/>
          </p:nvPr>
        </p:nvSpPr>
        <p:spPr/>
        <p:txBody>
          <a:bodyPr>
            <a:normAutofit fontScale="85000" lnSpcReduction="20000"/>
          </a:bodyPr>
          <a:lstStyle/>
          <a:p>
            <a:r>
              <a:rPr lang="hu-HU" dirty="0"/>
              <a:t>Johannes Urzidil </a:t>
            </a:r>
            <a:r>
              <a:rPr lang="de-DE" dirty="0"/>
              <a:t>und</a:t>
            </a:r>
            <a:r>
              <a:rPr lang="hu-HU" dirty="0"/>
              <a:t> Josef M</a:t>
            </a:r>
            <a:r>
              <a:rPr lang="de-DE" dirty="0"/>
              <a:t>ü</a:t>
            </a:r>
            <a:r>
              <a:rPr lang="hu-HU" dirty="0"/>
              <a:t>hlberger</a:t>
            </a:r>
          </a:p>
          <a:p>
            <a:r>
              <a:rPr lang="hu-HU" dirty="0"/>
              <a:t>Veronika Bednářová</a:t>
            </a:r>
            <a:endParaRPr lang="de-DE" dirty="0"/>
          </a:p>
          <a:p>
            <a:r>
              <a:rPr lang="de-DE" dirty="0"/>
              <a:t>In der Zeitschrift </a:t>
            </a:r>
            <a:r>
              <a:rPr lang="de-DE" i="1" dirty="0" err="1"/>
              <a:t>Witiko</a:t>
            </a:r>
            <a:r>
              <a:rPr lang="de-DE" dirty="0"/>
              <a:t> veröffentlichte Johannes Urzidil die Erzählung ,Spiele und Tränen‛)</a:t>
            </a:r>
          </a:p>
          <a:p>
            <a:r>
              <a:rPr lang="de-DE" dirty="0"/>
              <a:t>Mühlberger, Josef: Ein Abend im Waldsteingarten. </a:t>
            </a:r>
            <a:r>
              <a:rPr lang="de-DE" sz="1400" dirty="0"/>
              <a:t>Esslingen: Die Künstlergilde, 1981. </a:t>
            </a:r>
          </a:p>
          <a:p>
            <a:r>
              <a:rPr lang="de-DE" dirty="0"/>
              <a:t>Urzidil, Johannes: Ein kleiner Begleiter durch die Geschichte Böhmens/</a:t>
            </a:r>
            <a:r>
              <a:rPr lang="de-DE" dirty="0" err="1"/>
              <a:t>Malý</a:t>
            </a:r>
            <a:r>
              <a:rPr lang="de-DE" dirty="0"/>
              <a:t> </a:t>
            </a:r>
            <a:r>
              <a:rPr lang="de-DE" dirty="0" err="1"/>
              <a:t>průvodce</a:t>
            </a:r>
            <a:r>
              <a:rPr lang="de-DE" dirty="0"/>
              <a:t> </a:t>
            </a:r>
            <a:r>
              <a:rPr lang="de-DE" dirty="0" err="1"/>
              <a:t>dějinami</a:t>
            </a:r>
            <a:r>
              <a:rPr lang="de-DE" dirty="0"/>
              <a:t> </a:t>
            </a:r>
            <a:r>
              <a:rPr lang="de-DE" dirty="0" err="1"/>
              <a:t>Čech</a:t>
            </a:r>
            <a:r>
              <a:rPr lang="de-DE" dirty="0"/>
              <a:t>. Zweisprachige Ausgabe mit einem Vorwort von Gerhard Trapp. </a:t>
            </a:r>
            <a:r>
              <a:rPr lang="de-DE" dirty="0" err="1"/>
              <a:t>Fraktál</a:t>
            </a:r>
            <a:r>
              <a:rPr lang="de-DE" dirty="0"/>
              <a:t>, 2005. </a:t>
            </a:r>
          </a:p>
          <a:p>
            <a:endParaRPr lang="cs-CZ" dirty="0"/>
          </a:p>
        </p:txBody>
      </p:sp>
    </p:spTree>
    <p:extLst>
      <p:ext uri="{BB962C8B-B14F-4D97-AF65-F5344CB8AC3E}">
        <p14:creationId xmlns:p14="http://schemas.microsoft.com/office/powerpoint/2010/main" val="750915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A98327-1853-4B09-8CAA-C677276F1152}"/>
              </a:ext>
            </a:extLst>
          </p:cNvPr>
          <p:cNvSpPr>
            <a:spLocks noGrp="1"/>
          </p:cNvSpPr>
          <p:nvPr>
            <p:ph type="title"/>
          </p:nvPr>
        </p:nvSpPr>
        <p:spPr/>
        <p:txBody>
          <a:bodyPr/>
          <a:lstStyle/>
          <a:p>
            <a:r>
              <a:rPr lang="cs-CZ" dirty="0"/>
              <a:t>Goethe in B</a:t>
            </a:r>
            <a:r>
              <a:rPr lang="de-DE" dirty="0"/>
              <a:t>ö</a:t>
            </a:r>
            <a:r>
              <a:rPr lang="cs-CZ" dirty="0" err="1"/>
              <a:t>hmen</a:t>
            </a:r>
            <a:r>
              <a:rPr lang="de-DE" dirty="0"/>
              <a:t> + </a:t>
            </a:r>
            <a:r>
              <a:rPr lang="de-DE" dirty="0" err="1"/>
              <a:t>Hinternational</a:t>
            </a:r>
            <a:endParaRPr lang="cs-CZ" dirty="0"/>
          </a:p>
        </p:txBody>
      </p:sp>
      <p:sp>
        <p:nvSpPr>
          <p:cNvPr id="3" name="Zástupný obsah 2">
            <a:extLst>
              <a:ext uri="{FF2B5EF4-FFF2-40B4-BE49-F238E27FC236}">
                <a16:creationId xmlns:a16="http://schemas.microsoft.com/office/drawing/2014/main" id="{9236E142-B71B-47C3-BCE9-9778D700DFCD}"/>
              </a:ext>
            </a:extLst>
          </p:cNvPr>
          <p:cNvSpPr>
            <a:spLocks noGrp="1"/>
          </p:cNvSpPr>
          <p:nvPr>
            <p:ph sz="half" idx="1"/>
          </p:nvPr>
        </p:nvSpPr>
        <p:spPr/>
        <p:txBody>
          <a:bodyPr>
            <a:normAutofit fontScale="55000" lnSpcReduction="20000"/>
          </a:bodyPr>
          <a:lstStyle/>
          <a:p>
            <a:r>
              <a:rPr lang="de-DE" dirty="0" err="1"/>
              <a:t>Ústí</a:t>
            </a:r>
            <a:r>
              <a:rPr lang="de-DE" dirty="0"/>
              <a:t> </a:t>
            </a:r>
            <a:r>
              <a:rPr lang="de-DE" dirty="0" err="1"/>
              <a:t>nad</a:t>
            </a:r>
            <a:r>
              <a:rPr lang="de-DE" dirty="0"/>
              <a:t> </a:t>
            </a:r>
            <a:r>
              <a:rPr lang="de-DE" dirty="0" err="1"/>
              <a:t>Labem</a:t>
            </a:r>
            <a:r>
              <a:rPr lang="de-DE" dirty="0"/>
              <a:t> / </a:t>
            </a:r>
            <a:r>
              <a:rPr lang="de-DE" dirty="0" err="1"/>
              <a:t>Aussig</a:t>
            </a:r>
            <a:r>
              <a:rPr lang="de-DE" dirty="0"/>
              <a:t>, 600 S. „Ein ´</a:t>
            </a:r>
            <a:r>
              <a:rPr lang="de-DE" dirty="0" err="1"/>
              <a:t>hinternationaler</a:t>
            </a:r>
            <a:r>
              <a:rPr lang="de-DE" dirty="0"/>
              <a:t>´ Schriftsteller zwischen Böhmen und New York“. </a:t>
            </a:r>
          </a:p>
          <a:p>
            <a:r>
              <a:rPr lang="de-DE" dirty="0"/>
              <a:t>Hrsg. Klaus Johann, Steffen Höhne und Mirek </a:t>
            </a:r>
            <a:r>
              <a:rPr lang="de-DE" dirty="0" err="1"/>
              <a:t>Němec</a:t>
            </a:r>
            <a:r>
              <a:rPr lang="de-DE" dirty="0"/>
              <a:t>. </a:t>
            </a:r>
          </a:p>
          <a:p>
            <a:r>
              <a:rPr lang="de-DE" dirty="0"/>
              <a:t>Jitka K</a:t>
            </a:r>
            <a:r>
              <a:rPr lang="cs-CZ" dirty="0" err="1"/>
              <a:t>řesálková</a:t>
            </a:r>
            <a:r>
              <a:rPr lang="cs-CZ" dirty="0"/>
              <a:t>: </a:t>
            </a:r>
            <a:r>
              <a:rPr lang="cs-CZ" dirty="0" err="1"/>
              <a:t>Freimauerer</a:t>
            </a:r>
            <a:r>
              <a:rPr lang="cs-CZ" dirty="0"/>
              <a:t> </a:t>
            </a:r>
            <a:r>
              <a:rPr lang="cs-CZ" dirty="0" err="1"/>
              <a:t>Zft</a:t>
            </a:r>
            <a:r>
              <a:rPr lang="cs-CZ" dirty="0"/>
              <a:t>. </a:t>
            </a:r>
            <a:r>
              <a:rPr lang="cs-CZ" i="1" dirty="0"/>
              <a:t>Die </a:t>
            </a:r>
            <a:r>
              <a:rPr lang="cs-CZ" i="1" dirty="0" err="1"/>
              <a:t>Drei</a:t>
            </a:r>
            <a:r>
              <a:rPr lang="cs-CZ" i="1" dirty="0"/>
              <a:t> </a:t>
            </a:r>
            <a:r>
              <a:rPr lang="cs-CZ" i="1" dirty="0" err="1"/>
              <a:t>Ringe</a:t>
            </a:r>
            <a:r>
              <a:rPr lang="cs-CZ" i="1" dirty="0"/>
              <a:t>, </a:t>
            </a:r>
            <a:r>
              <a:rPr lang="cs-CZ" dirty="0" err="1"/>
              <a:t>Korrespondenz</a:t>
            </a:r>
            <a:r>
              <a:rPr lang="cs-CZ" dirty="0"/>
              <a:t> </a:t>
            </a:r>
            <a:r>
              <a:rPr lang="cs-CZ" dirty="0" err="1"/>
              <a:t>mit</a:t>
            </a:r>
            <a:r>
              <a:rPr lang="cs-CZ" dirty="0"/>
              <a:t> Josef Matouš.</a:t>
            </a:r>
          </a:p>
          <a:p>
            <a:r>
              <a:rPr lang="cs-CZ" dirty="0"/>
              <a:t>Václav </a:t>
            </a:r>
            <a:r>
              <a:rPr lang="cs-CZ" dirty="0" err="1"/>
              <a:t>Petrbok</a:t>
            </a:r>
            <a:r>
              <a:rPr lang="cs-CZ" dirty="0"/>
              <a:t>: </a:t>
            </a:r>
            <a:r>
              <a:rPr lang="cs-CZ" dirty="0" err="1"/>
              <a:t>GiB</a:t>
            </a:r>
            <a:r>
              <a:rPr lang="cs-CZ" dirty="0"/>
              <a:t> </a:t>
            </a:r>
            <a:r>
              <a:rPr lang="cs-CZ" dirty="0" err="1"/>
              <a:t>im</a:t>
            </a:r>
            <a:r>
              <a:rPr lang="cs-CZ" dirty="0"/>
              <a:t> Kontext der </a:t>
            </a:r>
            <a:r>
              <a:rPr lang="cs-CZ" dirty="0" err="1"/>
              <a:t>tschechoslowakischen</a:t>
            </a:r>
            <a:r>
              <a:rPr lang="cs-CZ" dirty="0"/>
              <a:t> Goethe-</a:t>
            </a:r>
            <a:r>
              <a:rPr lang="cs-CZ" dirty="0" err="1"/>
              <a:t>Feiern</a:t>
            </a:r>
            <a:r>
              <a:rPr lang="cs-CZ" dirty="0"/>
              <a:t> 1932.</a:t>
            </a:r>
          </a:p>
          <a:p>
            <a:r>
              <a:rPr lang="cs-CZ" dirty="0"/>
              <a:t>Fiala-F</a:t>
            </a:r>
            <a:r>
              <a:rPr lang="de-DE" dirty="0"/>
              <a:t>ü</a:t>
            </a:r>
            <a:r>
              <a:rPr lang="cs-CZ" dirty="0" err="1"/>
              <a:t>rst</a:t>
            </a:r>
            <a:r>
              <a:rPr lang="cs-CZ" dirty="0"/>
              <a:t>:</a:t>
            </a:r>
            <a:r>
              <a:rPr lang="de-DE" dirty="0"/>
              <a:t> Urzidil wie Rothacker wie </a:t>
            </a:r>
            <a:r>
              <a:rPr lang="de-DE" dirty="0" err="1"/>
              <a:t>Watzlik</a:t>
            </a:r>
            <a:r>
              <a:rPr lang="de-DE" dirty="0"/>
              <a:t>? Johannes Urzidil als Grenzland-Dichter</a:t>
            </a:r>
            <a:r>
              <a:rPr lang="cs-CZ" dirty="0"/>
              <a:t>.</a:t>
            </a:r>
            <a:endParaRPr lang="de-DE" dirty="0"/>
          </a:p>
          <a:p>
            <a:r>
              <a:rPr lang="de-DE" dirty="0"/>
              <a:t>Mirek N</a:t>
            </a:r>
            <a:r>
              <a:rPr lang="cs-CZ" dirty="0"/>
              <a:t>ě</a:t>
            </a:r>
            <a:r>
              <a:rPr lang="de-DE" dirty="0" err="1"/>
              <a:t>mec</a:t>
            </a:r>
            <a:r>
              <a:rPr lang="de-DE" dirty="0"/>
              <a:t>: „Urzidil hat in der Erzählung 'Prager Triptychon', die er im Exil geschrieben hat, darauf aufmerksam gemacht, dass er '</a:t>
            </a:r>
            <a:r>
              <a:rPr lang="de-DE" dirty="0" err="1"/>
              <a:t>hinternational</a:t>
            </a:r>
            <a:r>
              <a:rPr lang="de-DE" dirty="0"/>
              <a:t>' sei. Es bedeutet: 'Hinter den Nationen', nicht über oder unter ihnen. Nur so ließ es sich leben. Er will damit ausdrücken, dass er sich von der Ideologie des Nationalismus aus dem 19. und 20. Jahrhundert distanziert, dass er versucht, diese Ideologie zu überwinden. Es war keine Ideologie, die für sein Schreiben oder für seine Tätigkeit als Journalist oder Kunsthistoriker prägend war.“</a:t>
            </a:r>
            <a:endParaRPr lang="cs-CZ" dirty="0"/>
          </a:p>
        </p:txBody>
      </p:sp>
      <p:pic>
        <p:nvPicPr>
          <p:cNvPr id="6" name="Zástupný obsah 5" descr="Obsah obrázku text, podepsat&#10;&#10;Popis byl vytvořen automaticky">
            <a:extLst>
              <a:ext uri="{FF2B5EF4-FFF2-40B4-BE49-F238E27FC236}">
                <a16:creationId xmlns:a16="http://schemas.microsoft.com/office/drawing/2014/main" id="{DF83A2E5-675C-4193-91CE-8EE75BA5068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67852" y="1825625"/>
            <a:ext cx="2790295" cy="4351338"/>
          </a:xfrm>
        </p:spPr>
      </p:pic>
    </p:spTree>
    <p:extLst>
      <p:ext uri="{BB962C8B-B14F-4D97-AF65-F5344CB8AC3E}">
        <p14:creationId xmlns:p14="http://schemas.microsoft.com/office/powerpoint/2010/main" val="201425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B0C6CD-16E1-4F1E-AE86-8A01DA7635D8}"/>
              </a:ext>
            </a:extLst>
          </p:cNvPr>
          <p:cNvSpPr>
            <a:spLocks noGrp="1"/>
          </p:cNvSpPr>
          <p:nvPr>
            <p:ph type="title"/>
          </p:nvPr>
        </p:nvSpPr>
        <p:spPr/>
        <p:txBody>
          <a:bodyPr>
            <a:noAutofit/>
          </a:bodyPr>
          <a:lstStyle/>
          <a:p>
            <a:r>
              <a:rPr lang="en-US" sz="2400" dirty="0"/>
              <a:t>Das </a:t>
            </a:r>
            <a:r>
              <a:rPr lang="en-US" sz="2400" dirty="0" err="1"/>
              <a:t>Werk</a:t>
            </a:r>
            <a:r>
              <a:rPr lang="en-US" sz="2400" dirty="0"/>
              <a:t> </a:t>
            </a:r>
            <a:r>
              <a:rPr lang="de-DE" sz="2400" dirty="0"/>
              <a:t>(in Amerika geschrieben): </a:t>
            </a:r>
            <a:br>
              <a:rPr lang="de-DE" sz="2400" dirty="0"/>
            </a:br>
            <a:r>
              <a:rPr lang="de-DE" sz="2400" dirty="0"/>
              <a:t>,Wir standen Spalier‛: „Wir deutschen Mitschüler riefen ,Hoch‛. Neben uns die tschechischen verharrten in eisigem, feindseligem Schweigen.“</a:t>
            </a:r>
            <a:endParaRPr lang="cs-CZ" sz="2400" dirty="0"/>
          </a:p>
        </p:txBody>
      </p:sp>
      <p:sp>
        <p:nvSpPr>
          <p:cNvPr id="5" name="Zástupný obsah 4">
            <a:extLst>
              <a:ext uri="{FF2B5EF4-FFF2-40B4-BE49-F238E27FC236}">
                <a16:creationId xmlns:a16="http://schemas.microsoft.com/office/drawing/2014/main" id="{265192C4-B3D8-428B-B841-A209C7227618}"/>
              </a:ext>
            </a:extLst>
          </p:cNvPr>
          <p:cNvSpPr>
            <a:spLocks noGrp="1"/>
          </p:cNvSpPr>
          <p:nvPr>
            <p:ph idx="1"/>
          </p:nvPr>
        </p:nvSpPr>
        <p:spPr/>
        <p:txBody>
          <a:bodyPr/>
          <a:lstStyle/>
          <a:p>
            <a:r>
              <a:rPr lang="de-DE" dirty="0"/>
              <a:t>Prager Triptychon. München: </a:t>
            </a:r>
            <a:r>
              <a:rPr lang="de-DE" sz="2400" dirty="0"/>
              <a:t>Albert Langen, Georg Müller Verlag, 1960.</a:t>
            </a:r>
          </a:p>
          <a:p>
            <a:r>
              <a:rPr lang="de-DE" sz="2400" dirty="0"/>
              <a:t> Da geht Kafka. Zürich, 1965.</a:t>
            </a:r>
            <a:endParaRPr lang="cs-CZ" sz="2400" dirty="0"/>
          </a:p>
          <a:p>
            <a:r>
              <a:rPr lang="de-DE" dirty="0"/>
              <a:t>Väterliches aus Prag und Handwerkliches aus New York. Zürich-Stuttgart,</a:t>
            </a:r>
            <a:r>
              <a:rPr lang="cs-CZ" dirty="0"/>
              <a:t> </a:t>
            </a:r>
            <a:r>
              <a:rPr lang="de-DE" dirty="0"/>
              <a:t>Artemis,1968</a:t>
            </a:r>
            <a:endParaRPr lang="cs-CZ" dirty="0"/>
          </a:p>
          <a:p>
            <a:r>
              <a:rPr lang="de-DE" dirty="0"/>
              <a:t>Morgen fahr' ich Heim</a:t>
            </a:r>
            <a:r>
              <a:rPr lang="cs-CZ" dirty="0"/>
              <a:t>.</a:t>
            </a:r>
            <a:r>
              <a:rPr lang="de-DE" dirty="0"/>
              <a:t> Langen-Müller Verlag</a:t>
            </a:r>
            <a:r>
              <a:rPr lang="cs-CZ" dirty="0"/>
              <a:t> </a:t>
            </a:r>
            <a:r>
              <a:rPr lang="de-DE" dirty="0"/>
              <a:t>1971</a:t>
            </a:r>
            <a:endParaRPr lang="cs-CZ" dirty="0"/>
          </a:p>
          <a:p>
            <a:r>
              <a:rPr lang="de-DE" dirty="0"/>
              <a:t>Die letzte Tombola. Erzählungen. Zürich: Artemis</a:t>
            </a:r>
            <a:r>
              <a:rPr lang="cs-CZ" dirty="0"/>
              <a:t> </a:t>
            </a:r>
            <a:r>
              <a:rPr lang="de-DE" dirty="0"/>
              <a:t>Verlag, 1971</a:t>
            </a:r>
          </a:p>
          <a:p>
            <a:r>
              <a:rPr lang="de-DE" dirty="0"/>
              <a:t>Bekenntnisse eines Pedanten. Erzählungen und Essays aus dem autobiographischen Nachlass. Zürich: Artemis Verlag, 1972.</a:t>
            </a:r>
          </a:p>
          <a:p>
            <a:endParaRPr lang="cs-CZ" dirty="0"/>
          </a:p>
        </p:txBody>
      </p:sp>
    </p:spTree>
    <p:extLst>
      <p:ext uri="{BB962C8B-B14F-4D97-AF65-F5344CB8AC3E}">
        <p14:creationId xmlns:p14="http://schemas.microsoft.com/office/powerpoint/2010/main" val="941161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3CC0F1-7407-4BF0-A99F-9DFFAA1891F9}"/>
              </a:ext>
            </a:extLst>
          </p:cNvPr>
          <p:cNvSpPr>
            <a:spLocks noGrp="1"/>
          </p:cNvSpPr>
          <p:nvPr>
            <p:ph type="title"/>
          </p:nvPr>
        </p:nvSpPr>
        <p:spPr/>
        <p:txBody>
          <a:bodyPr/>
          <a:lstStyle/>
          <a:p>
            <a:r>
              <a:rPr lang="de-DE" dirty="0"/>
              <a:t>Veronika </a:t>
            </a:r>
            <a:r>
              <a:rPr lang="de-DE" dirty="0" err="1"/>
              <a:t>Bedn</a:t>
            </a:r>
            <a:r>
              <a:rPr lang="cs-CZ" dirty="0" err="1"/>
              <a:t>ářová</a:t>
            </a:r>
            <a:endParaRPr lang="cs-CZ" dirty="0"/>
          </a:p>
        </p:txBody>
      </p:sp>
      <p:sp>
        <p:nvSpPr>
          <p:cNvPr id="3" name="Zástupný obsah 2">
            <a:extLst>
              <a:ext uri="{FF2B5EF4-FFF2-40B4-BE49-F238E27FC236}">
                <a16:creationId xmlns:a16="http://schemas.microsoft.com/office/drawing/2014/main" id="{352C1C9C-12C2-4C64-8C0A-0D4F85FF0C1D}"/>
              </a:ext>
            </a:extLst>
          </p:cNvPr>
          <p:cNvSpPr>
            <a:spLocks noGrp="1"/>
          </p:cNvSpPr>
          <p:nvPr>
            <p:ph idx="1"/>
          </p:nvPr>
        </p:nvSpPr>
        <p:spPr/>
        <p:txBody>
          <a:bodyPr>
            <a:normAutofit fontScale="92500" lnSpcReduction="20000"/>
          </a:bodyPr>
          <a:lstStyle/>
          <a:p>
            <a:pPr marL="0" indent="0">
              <a:buNone/>
            </a:pPr>
            <a:r>
              <a:rPr lang="cs-CZ" dirty="0" err="1"/>
              <a:t>zitiert</a:t>
            </a:r>
            <a:r>
              <a:rPr lang="cs-CZ" dirty="0"/>
              <a:t> </a:t>
            </a:r>
            <a:r>
              <a:rPr lang="cs-CZ" dirty="0" err="1"/>
              <a:t>aus</a:t>
            </a:r>
            <a:r>
              <a:rPr lang="cs-CZ" dirty="0"/>
              <a:t> </a:t>
            </a:r>
            <a:r>
              <a:rPr lang="cs-CZ" b="1" i="1" dirty="0"/>
              <a:t>Da </a:t>
            </a:r>
            <a:r>
              <a:rPr lang="cs-CZ" b="1" i="1" dirty="0" err="1"/>
              <a:t>geht</a:t>
            </a:r>
            <a:r>
              <a:rPr lang="cs-CZ" b="1" i="1" dirty="0"/>
              <a:t> Kafka</a:t>
            </a:r>
            <a:r>
              <a:rPr lang="cs-CZ" dirty="0"/>
              <a:t>:</a:t>
            </a:r>
          </a:p>
          <a:p>
            <a:pPr marL="0" indent="0">
              <a:buNone/>
            </a:pPr>
            <a:r>
              <a:rPr lang="cs-CZ" dirty="0"/>
              <a:t>D</a:t>
            </a:r>
            <a:r>
              <a:rPr lang="de-DE" dirty="0" err="1"/>
              <a:t>ie</a:t>
            </a:r>
            <a:r>
              <a:rPr lang="de-DE" dirty="0"/>
              <a:t> Prager deutschen Dichter und Schriftsteller hatten gleichzeitig Zugang zu mindestens</a:t>
            </a:r>
            <a:r>
              <a:rPr lang="cs-CZ" dirty="0"/>
              <a:t> </a:t>
            </a:r>
            <a:r>
              <a:rPr lang="de-DE" dirty="0"/>
              <a:t>vier ethnischen Quellen: dem Deutschtum selbstverständlich, dem sie kulturell und</a:t>
            </a:r>
            <a:r>
              <a:rPr lang="cs-CZ" dirty="0"/>
              <a:t> </a:t>
            </a:r>
            <a:r>
              <a:rPr lang="de-DE" dirty="0"/>
              <a:t>sprachlich angehörten; dem </a:t>
            </a:r>
            <a:r>
              <a:rPr lang="de-DE" dirty="0" err="1"/>
              <a:t>Tschechentum</a:t>
            </a:r>
            <a:r>
              <a:rPr lang="de-DE" dirty="0"/>
              <a:t>, das sie überall als Lebenselement umgab;</a:t>
            </a:r>
            <a:r>
              <a:rPr lang="cs-CZ" dirty="0"/>
              <a:t> </a:t>
            </a:r>
            <a:r>
              <a:rPr lang="de-DE" dirty="0"/>
              <a:t>dem Judentum, auch wenn sie selbst nicht Juden waren, da es einen geschichtlichen,</a:t>
            </a:r>
            <a:r>
              <a:rPr lang="cs-CZ" dirty="0"/>
              <a:t> </a:t>
            </a:r>
            <a:r>
              <a:rPr lang="de-DE" dirty="0"/>
              <a:t>allenthalben fühlbaren Hauptfaktor der Stadt bildete; und dem </a:t>
            </a:r>
            <a:r>
              <a:rPr lang="de-DE" dirty="0" err="1"/>
              <a:t>Österreichertum</a:t>
            </a:r>
            <a:r>
              <a:rPr lang="de-DE" dirty="0"/>
              <a:t>, darin sie</a:t>
            </a:r>
            <a:r>
              <a:rPr lang="cs-CZ" dirty="0"/>
              <a:t> </a:t>
            </a:r>
            <a:r>
              <a:rPr lang="de-DE" dirty="0"/>
              <a:t>alle geboren und erzogen waren und das sie schicksalhaft mitbestimmte</a:t>
            </a:r>
            <a:r>
              <a:rPr lang="cs-CZ" dirty="0"/>
              <a:t>.</a:t>
            </a:r>
          </a:p>
          <a:p>
            <a:pPr marL="0" indent="0">
              <a:buNone/>
            </a:pPr>
            <a:endParaRPr lang="de-DE" dirty="0"/>
          </a:p>
          <a:p>
            <a:r>
              <a:rPr lang="de-DE" dirty="0"/>
              <a:t>Urzidil</a:t>
            </a:r>
            <a:r>
              <a:rPr lang="cs-CZ" dirty="0"/>
              <a:t>s</a:t>
            </a:r>
            <a:r>
              <a:rPr lang="de-DE" dirty="0"/>
              <a:t> Erzählung ,Kafkas Flucht‛</a:t>
            </a:r>
            <a:r>
              <a:rPr lang="cs-CZ" dirty="0"/>
              <a:t>: </a:t>
            </a:r>
            <a:r>
              <a:rPr lang="de-DE" dirty="0"/>
              <a:t>Kafka</a:t>
            </a:r>
            <a:r>
              <a:rPr lang="cs-CZ" dirty="0"/>
              <a:t> </a:t>
            </a:r>
            <a:r>
              <a:rPr lang="de-DE" dirty="0"/>
              <a:t>unter dem Namen Key </a:t>
            </a:r>
            <a:r>
              <a:rPr lang="cs-CZ" dirty="0" err="1"/>
              <a:t>als</a:t>
            </a:r>
            <a:r>
              <a:rPr lang="cs-CZ" dirty="0"/>
              <a:t> </a:t>
            </a:r>
            <a:r>
              <a:rPr lang="de-DE" dirty="0"/>
              <a:t>achtzigjähriger verwitweter Gärtner auf Long Island in</a:t>
            </a:r>
            <a:r>
              <a:rPr lang="cs-CZ" dirty="0"/>
              <a:t> </a:t>
            </a:r>
            <a:r>
              <a:rPr lang="de-DE" dirty="0"/>
              <a:t>Amerika </a:t>
            </a:r>
          </a:p>
          <a:p>
            <a:r>
              <a:rPr lang="de-DE" dirty="0"/>
              <a:t>,Kafka und Cervantes</a:t>
            </a:r>
            <a:endParaRPr lang="cs-CZ" dirty="0"/>
          </a:p>
        </p:txBody>
      </p:sp>
    </p:spTree>
    <p:extLst>
      <p:ext uri="{BB962C8B-B14F-4D97-AF65-F5344CB8AC3E}">
        <p14:creationId xmlns:p14="http://schemas.microsoft.com/office/powerpoint/2010/main" val="49675623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606</TotalTime>
  <Words>2625</Words>
  <Application>Microsoft Office PowerPoint</Application>
  <PresentationFormat>Širokouhlá</PresentationFormat>
  <Paragraphs>149</Paragraphs>
  <Slides>25</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25</vt:i4>
      </vt:variant>
    </vt:vector>
  </HeadingPairs>
  <TitlesOfParts>
    <vt:vector size="33" baseType="lpstr">
      <vt:lpstr>Arial</vt:lpstr>
      <vt:lpstr>Calibri</vt:lpstr>
      <vt:lpstr>Calibri Light</vt:lpstr>
      <vt:lpstr>Georgia CE</vt:lpstr>
      <vt:lpstr>Open Sans</vt:lpstr>
      <vt:lpstr>Roboto</vt:lpstr>
      <vt:lpstr>Times New Roman</vt:lpstr>
      <vt:lpstr>Motiv Office</vt:lpstr>
      <vt:lpstr>Johannes Urzidil, der letzte Landespatriot aus dem österreichischen Böhmen</vt:lpstr>
      <vt:lpstr>Freimaurer: 1923 - 1938 Mitglied</vt:lpstr>
      <vt:lpstr>Gertrude Thieberger https://www.kohoutikriz.org/autor.html?id=urzig&amp;t=p </vt:lpstr>
      <vt:lpstr>Hinter –Glöckelberg  Společnost Johannese Urzidila, Větrná 1467/72a, 370 05 České Budějovice, </vt:lpstr>
      <vt:lpstr>Am 30. Juli 1939 haben er und seine Frau Gertrude Thieberger Prag mit gefälschten Durchreisevisa für immer verlassen</vt:lpstr>
      <vt:lpstr>Der Mensch - Monatsschrift für Kultur Jahrgang 1 1918 Heft 1 bis 8-10 Reiss, Leo: Kraus Reprint,, 1969</vt:lpstr>
      <vt:lpstr>Goethe in Böhmen + Hinternational</vt:lpstr>
      <vt:lpstr>Das Werk (in Amerika geschrieben):  ,Wir standen Spalier‛: „Wir deutschen Mitschüler riefen ,Hoch‛. Neben uns die tschechischen verharrten in eisigem, feindseligem Schweigen.“</vt:lpstr>
      <vt:lpstr>Veronika Bednářová</vt:lpstr>
      <vt:lpstr>Inge Fialová in Echo</vt:lpstr>
      <vt:lpstr>Gerhard Trapp:Kronika a mene tekel. Na okraj šumavských povídek Johannese Urzidila https://www.kohoutikriz.org/autor.html?id=urzid</vt:lpstr>
      <vt:lpstr>Grenzland, 125</vt:lpstr>
      <vt:lpstr>Wo das Tal endet</vt:lpstr>
      <vt:lpstr>Neujahrsrummel (Reclam, 1957) Novoroční mumraj</vt:lpstr>
      <vt:lpstr>Stief und halb,</vt:lpstr>
      <vt:lpstr>Väterliches aus Prag, KJ und VS, 71ff.</vt:lpstr>
      <vt:lpstr>Nachwort Urzidils, 1957</vt:lpstr>
      <vt:lpstr>Nachwort Urzidils, 1957</vt:lpstr>
      <vt:lpstr>Psalm 90</vt:lpstr>
      <vt:lpstr>Die Fremden, im engl. Exil entstanden, </vt:lpstr>
      <vt:lpstr>Alle Dinge drei Namen haben Geschenke des Lebens (1962), s. 31</vt:lpstr>
      <vt:lpstr>Fragen zu Ein letzter Dienst  (Spiele und Tränen. Stief und Halb. Neujahrsrummel. Dienstmann Kubat. Repetent Bäumel. Eine Schreckensnacht. Grenzland. Wo das Tal endet. Ein letzter Dienst. Die Fremden. Die Tat, Zürich, 24, 1959, Nr. 67 (9.3.1959) – Nr. 113 (26.4.1959) </vt:lpstr>
      <vt:lpstr>Fragen zu Ein letzter Dienst</vt:lpstr>
      <vt:lpstr>Fragen zu Ein letzter Dienst</vt:lpstr>
      <vt:lpstr>Fragen zu Ein letzter Dienst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Johannes Urzidil</dc:title>
  <dc:creator>Zdeněk Mareček</dc:creator>
  <cp:lastModifiedBy>Zdeněk Mareček</cp:lastModifiedBy>
  <cp:revision>22</cp:revision>
  <dcterms:created xsi:type="dcterms:W3CDTF">2021-05-10T11:20:21Z</dcterms:created>
  <dcterms:modified xsi:type="dcterms:W3CDTF">2023-05-11T01:34:42Z</dcterms:modified>
</cp:coreProperties>
</file>