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3" r:id="rId6"/>
    <p:sldId id="274" r:id="rId7"/>
    <p:sldId id="258" r:id="rId8"/>
    <p:sldId id="259" r:id="rId9"/>
    <p:sldId id="267" r:id="rId10"/>
    <p:sldId id="260" r:id="rId11"/>
    <p:sldId id="262" r:id="rId12"/>
    <p:sldId id="263" r:id="rId13"/>
    <p:sldId id="271" r:id="rId14"/>
    <p:sldId id="272" r:id="rId15"/>
    <p:sldId id="270" r:id="rId16"/>
    <p:sldId id="268" r:id="rId17"/>
    <p:sldId id="269" r:id="rId18"/>
    <p:sldId id="261" r:id="rId19"/>
    <p:sldId id="257"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170FC-F78F-396D-4C25-CDE7CEEE7002}" v="15" dt="2023-04-18T11:48:23.145"/>
    <p1510:client id="{D2AA151F-CED4-453B-95AF-994B07EF975C}" v="9" dt="2021-11-14T18:20:03.704"/>
    <p1510:client id="{F6E350EB-59CC-4E80-A071-B40AD5B64B05}" v="12" dt="2021-11-15T07:08:13.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A51B4-1C9B-40DE-A23F-D9D1283932A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7F2C740-B277-4BF2-94FC-527D1CD2F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A91B23C-BE0E-4ECE-9D0E-DAB8D52091EB}"/>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9840E524-AD5D-4611-9C87-21D354C91A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646F30-10CC-40F2-94A6-15E69ED2EF86}"/>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241436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958926-618F-4C09-9282-1D5878DAC6B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18E09CB-D536-468D-B1D2-5360E6DB51A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CDC210-80DD-441E-A51C-CDD3C58345BC}"/>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C515C50A-9F9B-49EF-832C-EACF720DA4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DE81BFF-9E1F-4454-A558-FCC9E42B238A}"/>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262123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7F2CC2-72F0-41FC-AEAB-CA8F17EADDB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711D37E-9B79-48A6-8763-EBF49B4D2AB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231421-0C14-4191-ADC6-3C054190D968}"/>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907FE6AB-13BF-4739-BF21-86A05D1229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43CDD7C-5AB3-45DF-86C0-49EAACDC01EF}"/>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192502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A1702B-C764-41C1-8AEC-8119319247A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802CD60-1283-423B-94AC-885FA4D13B9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BA8DE5-9BCB-4DC3-8324-F6A0912A7908}"/>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1483D89B-63A5-446B-BF5E-5C4EB3D2BB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E24BC0-605B-48F2-BD77-77DD1FF97E4D}"/>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279209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156B56-8154-47A3-8C7E-638BA7CEF44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639C8EA-C3B1-4A74-BBA3-437F833BC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F94D8D0-C74F-484B-AD08-1BB75F3A533A}"/>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14E7B371-1F7C-4BCE-88F8-4D2306A6E6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59183F0-25AE-4D05-985E-D45F2FD0FB01}"/>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89120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BB9DB3-34C4-421D-A443-5D331F59623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1215370-BEB9-4166-B8E9-2F3B9AA6027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1ADCFF0-5E20-4C6C-8BFB-6BF7B3B3903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075EF01-170B-40D6-ACE9-82DE18DD2920}"/>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6" name="Zástupný symbol pro zápatí 5">
            <a:extLst>
              <a:ext uri="{FF2B5EF4-FFF2-40B4-BE49-F238E27FC236}">
                <a16:creationId xmlns:a16="http://schemas.microsoft.com/office/drawing/2014/main" id="{63662B24-BADC-4989-AAA2-C200868EDD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FC9A4E4-414E-4650-A468-F8FFC9E7AE77}"/>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187545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4FD3A-34DB-43D1-8FC9-C58FF8B4BD1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C893C78-1030-4356-9D9B-A9F50123B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AFA95D1-586B-484A-B511-AE2476B1919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8902EDB-865A-4C97-95DC-83BAD796D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60369D-822B-4D58-B7C3-4E327B01C77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05899A7-8F92-411F-ACD4-F780C9EEE194}"/>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8" name="Zástupný symbol pro zápatí 7">
            <a:extLst>
              <a:ext uri="{FF2B5EF4-FFF2-40B4-BE49-F238E27FC236}">
                <a16:creationId xmlns:a16="http://schemas.microsoft.com/office/drawing/2014/main" id="{B54B827D-2656-4EC1-977B-4011197D0A0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830D00D-80BC-4114-82B2-9B6482E531AA}"/>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28824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559F9-4A5B-4128-9F49-9B8EDD1A918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4D93343-863D-4AF9-A3CE-A2E9A488C17B}"/>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4" name="Zástupný symbol pro zápatí 3">
            <a:extLst>
              <a:ext uri="{FF2B5EF4-FFF2-40B4-BE49-F238E27FC236}">
                <a16:creationId xmlns:a16="http://schemas.microsoft.com/office/drawing/2014/main" id="{CCCD9E0C-D298-43B1-80DE-6FF4E2A9BE3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1166302-CCC3-492E-A2CD-D7F9B3DD208E}"/>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413618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3586064-B843-4542-A20C-4658DCA4EB6A}"/>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3" name="Zástupný symbol pro zápatí 2">
            <a:extLst>
              <a:ext uri="{FF2B5EF4-FFF2-40B4-BE49-F238E27FC236}">
                <a16:creationId xmlns:a16="http://schemas.microsoft.com/office/drawing/2014/main" id="{23FBD604-25FF-4804-B4DE-5A96AA5A564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091FA79-F2D4-456D-BED5-694FD21E9F02}"/>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148938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8C5FA-876A-4BEC-A6A3-1AE8FEFDE9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779C20-3AAD-470E-9BF4-A5D13C485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2C354FE-7881-49DA-A078-D4501ED97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B629A59-BF9E-48BB-802D-25F9A05394B0}"/>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6" name="Zástupný symbol pro zápatí 5">
            <a:extLst>
              <a:ext uri="{FF2B5EF4-FFF2-40B4-BE49-F238E27FC236}">
                <a16:creationId xmlns:a16="http://schemas.microsoft.com/office/drawing/2014/main" id="{775D4A32-FC17-4792-BF47-E76E77CCE58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C9E430E-3B66-4FC0-9AC8-BAF49349DA91}"/>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401673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8DAAB-0C3F-4A1D-B8AB-D0EA5280E93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3BCC68C-7275-40ED-9373-D368CA72F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DF3D4B1-D856-4FA3-8378-99D87537A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6D983B8-D618-4C94-BB56-9D47FAED228F}"/>
              </a:ext>
            </a:extLst>
          </p:cNvPr>
          <p:cNvSpPr>
            <a:spLocks noGrp="1"/>
          </p:cNvSpPr>
          <p:nvPr>
            <p:ph type="dt" sz="half" idx="10"/>
          </p:nvPr>
        </p:nvSpPr>
        <p:spPr/>
        <p:txBody>
          <a:bodyPr/>
          <a:lstStyle/>
          <a:p>
            <a:fld id="{93AD85D1-367F-41B3-A216-CB7C524D4BC5}" type="datetimeFigureOut">
              <a:rPr lang="cs-CZ" smtClean="0"/>
              <a:t>18.04.2023</a:t>
            </a:fld>
            <a:endParaRPr lang="cs-CZ"/>
          </a:p>
        </p:txBody>
      </p:sp>
      <p:sp>
        <p:nvSpPr>
          <p:cNvPr id="6" name="Zástupný symbol pro zápatí 5">
            <a:extLst>
              <a:ext uri="{FF2B5EF4-FFF2-40B4-BE49-F238E27FC236}">
                <a16:creationId xmlns:a16="http://schemas.microsoft.com/office/drawing/2014/main" id="{D7153255-63BF-4338-B294-3D7D9AA86DF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CD0D6C1-362C-491C-882F-42D774036CBF}"/>
              </a:ext>
            </a:extLst>
          </p:cNvPr>
          <p:cNvSpPr>
            <a:spLocks noGrp="1"/>
          </p:cNvSpPr>
          <p:nvPr>
            <p:ph type="sldNum" sz="quarter" idx="12"/>
          </p:nvPr>
        </p:nvSpPr>
        <p:spPr/>
        <p:txBody>
          <a:bodyPr/>
          <a:lstStyle/>
          <a:p>
            <a:fld id="{B91BA4E4-4FD4-47E6-94FF-99342B8BA86C}" type="slidenum">
              <a:rPr lang="cs-CZ" smtClean="0"/>
              <a:t>‹#›</a:t>
            </a:fld>
            <a:endParaRPr lang="cs-CZ"/>
          </a:p>
        </p:txBody>
      </p:sp>
    </p:spTree>
    <p:extLst>
      <p:ext uri="{BB962C8B-B14F-4D97-AF65-F5344CB8AC3E}">
        <p14:creationId xmlns:p14="http://schemas.microsoft.com/office/powerpoint/2010/main" val="142572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F4852C9-C502-4552-A4AC-6FDD43166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A4C8124-343B-4A63-84B0-47C53FFE5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1E9AF85-64CC-4F0E-BA21-EB6411BCA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D85D1-367F-41B3-A216-CB7C524D4BC5}" type="datetimeFigureOut">
              <a:rPr lang="cs-CZ" smtClean="0"/>
              <a:t>18.04.2023</a:t>
            </a:fld>
            <a:endParaRPr lang="cs-CZ"/>
          </a:p>
        </p:txBody>
      </p:sp>
      <p:sp>
        <p:nvSpPr>
          <p:cNvPr id="5" name="Zástupný symbol pro zápatí 4">
            <a:extLst>
              <a:ext uri="{FF2B5EF4-FFF2-40B4-BE49-F238E27FC236}">
                <a16:creationId xmlns:a16="http://schemas.microsoft.com/office/drawing/2014/main" id="{D120F9F7-7A4F-41E4-BC56-20AFE2D66D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8EAB15B-F812-41E6-BC50-9EC89C415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BA4E4-4FD4-47E6-94FF-99342B8BA86C}" type="slidenum">
              <a:rPr lang="cs-CZ" smtClean="0"/>
              <a:t>‹#›</a:t>
            </a:fld>
            <a:endParaRPr lang="cs-CZ"/>
          </a:p>
        </p:txBody>
      </p:sp>
    </p:spTree>
    <p:extLst>
      <p:ext uri="{BB962C8B-B14F-4D97-AF65-F5344CB8AC3E}">
        <p14:creationId xmlns:p14="http://schemas.microsoft.com/office/powerpoint/2010/main" val="190647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idenzverlag.com/en/buecher/verzeichnis?book_search%5Bauthor%5D=Marie%20von%20Ebner-Eschenbach" TargetMode="External"/><Relationship Id="rId2" Type="http://schemas.openxmlformats.org/officeDocument/2006/relationships/hyperlink" Target="https://dspace.cuni.cz/handle/20.500.11956/12379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ipsl.cz/index.php?id=1387&amp;menu=&amp;sub=&amp;str=aktualita.ph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636FD1-2317-4A5B-8D78-6591F3E40E86}"/>
              </a:ext>
            </a:extLst>
          </p:cNvPr>
          <p:cNvSpPr>
            <a:spLocks noGrp="1"/>
          </p:cNvSpPr>
          <p:nvPr>
            <p:ph type="ctrTitle"/>
          </p:nvPr>
        </p:nvSpPr>
        <p:spPr>
          <a:xfrm>
            <a:off x="795338" y="1566473"/>
            <a:ext cx="10601325" cy="2166723"/>
          </a:xfrm>
        </p:spPr>
        <p:txBody>
          <a:bodyPr>
            <a:normAutofit/>
          </a:bodyPr>
          <a:lstStyle/>
          <a:p>
            <a:r>
              <a:rPr lang="de-DE" sz="4600"/>
              <a:t>Österreichische/mährische Realisten: Marie von Ebner-Eschenbach, Ferdinand von Saar</a:t>
            </a:r>
            <a:endParaRPr lang="cs-CZ" sz="4600"/>
          </a:p>
        </p:txBody>
      </p:sp>
      <p:sp>
        <p:nvSpPr>
          <p:cNvPr id="3" name="Podnadpis 2">
            <a:extLst>
              <a:ext uri="{FF2B5EF4-FFF2-40B4-BE49-F238E27FC236}">
                <a16:creationId xmlns:a16="http://schemas.microsoft.com/office/drawing/2014/main" id="{ED65731E-DAF2-49CF-B235-49F11D2A14AC}"/>
              </a:ext>
            </a:extLst>
          </p:cNvPr>
          <p:cNvSpPr>
            <a:spLocks noGrp="1"/>
          </p:cNvSpPr>
          <p:nvPr>
            <p:ph type="subTitle" idx="1"/>
          </p:nvPr>
        </p:nvSpPr>
        <p:spPr>
          <a:xfrm>
            <a:off x="795338" y="4092320"/>
            <a:ext cx="10601325" cy="1144884"/>
          </a:xfrm>
        </p:spPr>
        <p:txBody>
          <a:bodyPr vert="horz" lIns="91440" tIns="45720" rIns="91440" bIns="45720" rtlCol="0" anchor="t">
            <a:normAutofit/>
          </a:bodyPr>
          <a:lstStyle/>
          <a:p>
            <a:r>
              <a:rPr lang="pl-PL" dirty="0"/>
              <a:t>NJI_14A </a:t>
            </a:r>
            <a:r>
              <a:rPr lang="pl-PL" dirty="0" err="1"/>
              <a:t>Kapitoly</a:t>
            </a:r>
            <a:r>
              <a:rPr lang="pl-PL" dirty="0"/>
              <a:t> z </a:t>
            </a:r>
            <a:r>
              <a:rPr lang="pl-PL" dirty="0" err="1"/>
              <a:t>dějin</a:t>
            </a:r>
            <a:r>
              <a:rPr lang="pl-PL" dirty="0"/>
              <a:t> </a:t>
            </a:r>
            <a:r>
              <a:rPr lang="pl-PL" dirty="0" err="1"/>
              <a:t>německé</a:t>
            </a:r>
            <a:r>
              <a:rPr lang="pl-PL" dirty="0"/>
              <a:t> literatury II</a:t>
            </a:r>
            <a:endParaRPr lang="cs-CZ" dirty="0"/>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A88673D-73B4-4803-94DA-5B7538FA9210}"/>
              </a:ext>
            </a:extLst>
          </p:cNvPr>
          <p:cNvSpPr>
            <a:spLocks noGrp="1"/>
          </p:cNvSpPr>
          <p:nvPr>
            <p:ph type="title"/>
          </p:nvPr>
        </p:nvSpPr>
        <p:spPr>
          <a:xfrm>
            <a:off x="838200" y="704088"/>
            <a:ext cx="3529953" cy="2980944"/>
          </a:xfrm>
        </p:spPr>
        <p:txBody>
          <a:bodyPr>
            <a:normAutofit/>
          </a:bodyPr>
          <a:lstStyle/>
          <a:p>
            <a:r>
              <a:rPr lang="de-DE" sz="3700">
                <a:solidFill>
                  <a:schemeClr val="bg1"/>
                </a:solidFill>
              </a:rPr>
              <a:t>Lehrer Habrecht (</a:t>
            </a:r>
            <a:r>
              <a:rPr lang="de-DE" sz="3700" i="1">
                <a:solidFill>
                  <a:schemeClr val="bg1"/>
                </a:solidFill>
              </a:rPr>
              <a:t>Gemeindekind</a:t>
            </a:r>
            <a:r>
              <a:rPr lang="de-DE" sz="3700">
                <a:solidFill>
                  <a:schemeClr val="bg1"/>
                </a:solidFill>
              </a:rPr>
              <a:t>) als thematischer Knotenpunkt</a:t>
            </a:r>
            <a:endParaRPr lang="cs-CZ" sz="3700">
              <a:solidFill>
                <a:schemeClr val="bg1"/>
              </a:solidFill>
            </a:endParaRPr>
          </a:p>
        </p:txBody>
      </p:sp>
      <p:sp>
        <p:nvSpPr>
          <p:cNvPr id="3" name="Zástupný obsah 2">
            <a:extLst>
              <a:ext uri="{FF2B5EF4-FFF2-40B4-BE49-F238E27FC236}">
                <a16:creationId xmlns:a16="http://schemas.microsoft.com/office/drawing/2014/main" id="{3303D698-750F-4419-8933-A762F265B0DE}"/>
              </a:ext>
            </a:extLst>
          </p:cNvPr>
          <p:cNvSpPr>
            <a:spLocks noGrp="1"/>
          </p:cNvSpPr>
          <p:nvPr>
            <p:ph idx="1"/>
          </p:nvPr>
        </p:nvSpPr>
        <p:spPr>
          <a:xfrm>
            <a:off x="6212410" y="704088"/>
            <a:ext cx="5135293" cy="5248656"/>
          </a:xfrm>
        </p:spPr>
        <p:txBody>
          <a:bodyPr anchor="ctr">
            <a:normAutofit/>
          </a:bodyPr>
          <a:lstStyle/>
          <a:p>
            <a:r>
              <a:rPr lang="de-DE" sz="2400"/>
              <a:t>Alternativen zum Nationalismus</a:t>
            </a:r>
          </a:p>
          <a:p>
            <a:pPr lvl="1"/>
            <a:r>
              <a:rPr lang="de-DE" dirty="0"/>
              <a:t>„Es gibt eine Nation, ja, eine, die leitet, die führt, die voranleuchtet; alle tüchtigen Menschen – der anzugehören wäre ich stolz … Was jeden anderen Nationalitätenstolz betrifft […], Narrheit, unwürdig des Jahrhunderts. Das ist mein Gefühl.“</a:t>
            </a:r>
          </a:p>
          <a:p>
            <a:r>
              <a:rPr lang="de-DE" sz="2400"/>
              <a:t>Alternativen zum Katholizismus</a:t>
            </a:r>
          </a:p>
          <a:p>
            <a:pPr lvl="1"/>
            <a:r>
              <a:rPr lang="de-DE" dirty="0"/>
              <a:t>Ethische Bewegung (USA) („Verbreitung moralischer Kultur“; „Anknüpfung mit dem Jenseits“</a:t>
            </a:r>
          </a:p>
          <a:p>
            <a:pPr lvl="1"/>
            <a:r>
              <a:rPr lang="de-DE" dirty="0"/>
              <a:t>Vgl. Parabel </a:t>
            </a:r>
            <a:r>
              <a:rPr lang="de-DE" i="1" dirty="0"/>
              <a:t>Der Gottesleugner</a:t>
            </a:r>
            <a:endParaRPr lang="cs-CZ" dirty="0"/>
          </a:p>
        </p:txBody>
      </p:sp>
    </p:spTree>
    <p:extLst>
      <p:ext uri="{BB962C8B-B14F-4D97-AF65-F5344CB8AC3E}">
        <p14:creationId xmlns:p14="http://schemas.microsoft.com/office/powerpoint/2010/main" val="87280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D7910D4-9EE3-4232-9005-74DE6DD86E3D}"/>
              </a:ext>
            </a:extLst>
          </p:cNvPr>
          <p:cNvSpPr>
            <a:spLocks noGrp="1"/>
          </p:cNvSpPr>
          <p:nvPr>
            <p:ph type="title"/>
          </p:nvPr>
        </p:nvSpPr>
        <p:spPr>
          <a:xfrm>
            <a:off x="838200" y="704088"/>
            <a:ext cx="3529953" cy="2980944"/>
          </a:xfrm>
        </p:spPr>
        <p:txBody>
          <a:bodyPr>
            <a:normAutofit/>
          </a:bodyPr>
          <a:lstStyle/>
          <a:p>
            <a:endParaRPr lang="cs-CZ">
              <a:solidFill>
                <a:schemeClr val="bg1"/>
              </a:solidFill>
            </a:endParaRPr>
          </a:p>
        </p:txBody>
      </p:sp>
      <p:sp>
        <p:nvSpPr>
          <p:cNvPr id="3" name="Zástupný obsah 2">
            <a:extLst>
              <a:ext uri="{FF2B5EF4-FFF2-40B4-BE49-F238E27FC236}">
                <a16:creationId xmlns:a16="http://schemas.microsoft.com/office/drawing/2014/main" id="{0507CB25-C594-4C76-AA5E-7FCF306C5810}"/>
              </a:ext>
            </a:extLst>
          </p:cNvPr>
          <p:cNvSpPr>
            <a:spLocks noGrp="1"/>
          </p:cNvSpPr>
          <p:nvPr>
            <p:ph idx="1"/>
          </p:nvPr>
        </p:nvSpPr>
        <p:spPr>
          <a:xfrm>
            <a:off x="6212410" y="704088"/>
            <a:ext cx="5135293" cy="5248656"/>
          </a:xfrm>
        </p:spPr>
        <p:txBody>
          <a:bodyPr anchor="ctr">
            <a:normAutofit/>
          </a:bodyPr>
          <a:lstStyle/>
          <a:p>
            <a:pPr marL="0" indent="0">
              <a:buNone/>
            </a:pPr>
            <a:r>
              <a:rPr lang="de-DE" sz="2400" dirty="0"/>
              <a:t>„Gefällt euch mein Name </a:t>
            </a:r>
            <a:r>
              <a:rPr lang="de-DE" sz="2400" dirty="0" err="1"/>
              <a:t>Habrecht</a:t>
            </a:r>
            <a:r>
              <a:rPr lang="de-DE" sz="2400" dirty="0"/>
              <a:t> nicht – sagte ich, nennt mich </a:t>
            </a:r>
            <a:r>
              <a:rPr lang="de-DE" sz="2400" dirty="0" err="1"/>
              <a:t>Mamprav</a:t>
            </a:r>
            <a:r>
              <a:rPr lang="de-DE" sz="2400" dirty="0"/>
              <a:t>, mir gilt das gleich … Nun, damit, dass ich bereit war, ihnen auch die der Sache nachzugeben, damit hab </a:t>
            </a:r>
            <a:r>
              <a:rPr lang="de-DE" sz="2400" dirty="0" err="1"/>
              <a:t>ichs</a:t>
            </a:r>
            <a:r>
              <a:rPr lang="de-DE" sz="2400" dirty="0"/>
              <a:t> ganz verschüttet. Jetzt war ich ein Spion. […] Und jetzt trat ich auf Schlangen bei Tritt und Schritt. Zuletzt konnte ich beim Bäcker kein Stück Brot mehr bekommen für mein gutes Geld und bei der Hökerin keinen Apfel … O, die Menschen, die Menschen! Man muss sie lieben – und will ja – aber manchmal graut einem. Es graut einem sogar sehr oft.“</a:t>
            </a:r>
            <a:endParaRPr lang="cs-CZ" sz="2400" dirty="0"/>
          </a:p>
        </p:txBody>
      </p:sp>
    </p:spTree>
    <p:extLst>
      <p:ext uri="{BB962C8B-B14F-4D97-AF65-F5344CB8AC3E}">
        <p14:creationId xmlns:p14="http://schemas.microsoft.com/office/powerpoint/2010/main" val="304506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5AC1641-576C-4A65-B599-AC398BE501A4}"/>
              </a:ext>
            </a:extLst>
          </p:cNvPr>
          <p:cNvSpPr>
            <a:spLocks noGrp="1"/>
          </p:cNvSpPr>
          <p:nvPr>
            <p:ph type="title"/>
          </p:nvPr>
        </p:nvSpPr>
        <p:spPr>
          <a:xfrm>
            <a:off x="838200" y="704088"/>
            <a:ext cx="3529953" cy="2980944"/>
          </a:xfrm>
        </p:spPr>
        <p:txBody>
          <a:bodyPr>
            <a:normAutofit/>
          </a:bodyPr>
          <a:lstStyle/>
          <a:p>
            <a:r>
              <a:rPr lang="de-DE">
                <a:solidFill>
                  <a:schemeClr val="bg1"/>
                </a:solidFill>
              </a:rPr>
              <a:t>(stellenweise) modernes, skeptisches Erzählen</a:t>
            </a:r>
            <a:endParaRPr lang="cs-CZ">
              <a:solidFill>
                <a:schemeClr val="bg1"/>
              </a:solidFill>
            </a:endParaRPr>
          </a:p>
        </p:txBody>
      </p:sp>
      <p:sp>
        <p:nvSpPr>
          <p:cNvPr id="3" name="Zástupný obsah 2">
            <a:extLst>
              <a:ext uri="{FF2B5EF4-FFF2-40B4-BE49-F238E27FC236}">
                <a16:creationId xmlns:a16="http://schemas.microsoft.com/office/drawing/2014/main" id="{783DE719-D663-4E84-9D40-DF03F53F42D1}"/>
              </a:ext>
            </a:extLst>
          </p:cNvPr>
          <p:cNvSpPr>
            <a:spLocks noGrp="1"/>
          </p:cNvSpPr>
          <p:nvPr>
            <p:ph idx="1"/>
          </p:nvPr>
        </p:nvSpPr>
        <p:spPr>
          <a:xfrm>
            <a:off x="6212410" y="704088"/>
            <a:ext cx="5135293" cy="5248656"/>
          </a:xfrm>
        </p:spPr>
        <p:txBody>
          <a:bodyPr anchor="ctr">
            <a:normAutofit/>
          </a:bodyPr>
          <a:lstStyle/>
          <a:p>
            <a:r>
              <a:rPr lang="de-DE" sz="2400" i="1"/>
              <a:t>Das Schädliche </a:t>
            </a:r>
            <a:r>
              <a:rPr lang="de-DE" sz="2400"/>
              <a:t>(1894)</a:t>
            </a:r>
          </a:p>
          <a:p>
            <a:pPr lvl="1"/>
            <a:r>
              <a:rPr lang="de-DE" dirty="0"/>
              <a:t>„Generalbeichte“ des Ich-Erzählers. „Es ist gut und recht, das Schädliche wegzuschaffen aus der Welt.“</a:t>
            </a:r>
          </a:p>
          <a:p>
            <a:r>
              <a:rPr lang="de-DE" sz="2400" i="1"/>
              <a:t>Die Reisegefährten</a:t>
            </a:r>
            <a:r>
              <a:rPr lang="cs-CZ" sz="2400" i="1"/>
              <a:t> </a:t>
            </a:r>
            <a:r>
              <a:rPr lang="de-DE" sz="2400"/>
              <a:t>(1899)</a:t>
            </a:r>
          </a:p>
          <a:p>
            <a:r>
              <a:rPr lang="de-DE" sz="2400" i="1"/>
              <a:t>Der Vorzugsschüler</a:t>
            </a:r>
            <a:r>
              <a:rPr lang="de-DE" sz="2400"/>
              <a:t> (1898)</a:t>
            </a:r>
            <a:endParaRPr lang="de-DE" sz="2400" i="1"/>
          </a:p>
          <a:p>
            <a:endParaRPr lang="cs-CZ" sz="2400" i="1"/>
          </a:p>
        </p:txBody>
      </p:sp>
    </p:spTree>
    <p:extLst>
      <p:ext uri="{BB962C8B-B14F-4D97-AF65-F5344CB8AC3E}">
        <p14:creationId xmlns:p14="http://schemas.microsoft.com/office/powerpoint/2010/main" val="146172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B058ACD-DC47-495D-85BC-5835B09831B7}"/>
              </a:ext>
            </a:extLst>
          </p:cNvPr>
          <p:cNvSpPr>
            <a:spLocks noGrp="1"/>
          </p:cNvSpPr>
          <p:nvPr>
            <p:ph type="title"/>
          </p:nvPr>
        </p:nvSpPr>
        <p:spPr>
          <a:xfrm>
            <a:off x="838200" y="704088"/>
            <a:ext cx="3529953" cy="2980944"/>
          </a:xfrm>
        </p:spPr>
        <p:txBody>
          <a:bodyPr>
            <a:normAutofit/>
          </a:bodyPr>
          <a:lstStyle/>
          <a:p>
            <a:r>
              <a:rPr lang="de-DE">
                <a:solidFill>
                  <a:schemeClr val="bg1"/>
                </a:solidFill>
              </a:rPr>
              <a:t>Ebner-Eschenbach als „Aktivistin“</a:t>
            </a:r>
            <a:endParaRPr lang="cs-CZ">
              <a:solidFill>
                <a:schemeClr val="bg1"/>
              </a:solidFill>
            </a:endParaRPr>
          </a:p>
        </p:txBody>
      </p:sp>
      <p:sp>
        <p:nvSpPr>
          <p:cNvPr id="3" name="Zástupný obsah 2">
            <a:extLst>
              <a:ext uri="{FF2B5EF4-FFF2-40B4-BE49-F238E27FC236}">
                <a16:creationId xmlns:a16="http://schemas.microsoft.com/office/drawing/2014/main" id="{DC94A06A-5B19-49B6-8A42-A72402BBECB6}"/>
              </a:ext>
            </a:extLst>
          </p:cNvPr>
          <p:cNvSpPr>
            <a:spLocks noGrp="1"/>
          </p:cNvSpPr>
          <p:nvPr>
            <p:ph idx="1"/>
          </p:nvPr>
        </p:nvSpPr>
        <p:spPr>
          <a:xfrm>
            <a:off x="6212410" y="704088"/>
            <a:ext cx="5135293" cy="5248656"/>
          </a:xfrm>
        </p:spPr>
        <p:txBody>
          <a:bodyPr anchor="ctr">
            <a:normAutofit/>
          </a:bodyPr>
          <a:lstStyle/>
          <a:p>
            <a:r>
              <a:rPr lang="de-DE" sz="2400" dirty="0"/>
              <a:t>„Waldfräulein von </a:t>
            </a:r>
            <a:r>
              <a:rPr lang="de-DE" sz="2400" dirty="0" err="1"/>
              <a:t>Zdislawitz</a:t>
            </a:r>
            <a:r>
              <a:rPr lang="de-DE" sz="2400"/>
              <a:t>“ (</a:t>
            </a:r>
            <a:r>
              <a:rPr lang="de-DE" sz="2400" i="1" dirty="0"/>
              <a:t>Meine Kinder- und Lehrjahre</a:t>
            </a:r>
            <a:r>
              <a:rPr lang="de-DE" sz="2400" dirty="0"/>
              <a:t>, 1906)</a:t>
            </a:r>
          </a:p>
          <a:p>
            <a:r>
              <a:rPr lang="de-DE" sz="2400" dirty="0"/>
              <a:t>Gegen den Antisemitismus ( x G. von Schönerer)</a:t>
            </a:r>
          </a:p>
          <a:p>
            <a:pPr lvl="1"/>
            <a:r>
              <a:rPr lang="de-DE" dirty="0"/>
              <a:t>1885 Linzer Programm der Deutschnationalen</a:t>
            </a:r>
          </a:p>
          <a:p>
            <a:pPr lvl="1"/>
            <a:r>
              <a:rPr lang="de-DE" dirty="0"/>
              <a:t>„Wäre ich in Wien, ich würde nur noch in jüdischen Geschäften kaufen.“</a:t>
            </a:r>
          </a:p>
          <a:p>
            <a:pPr lvl="1"/>
            <a:r>
              <a:rPr lang="de-DE" dirty="0"/>
              <a:t>1883 </a:t>
            </a:r>
            <a:r>
              <a:rPr lang="de-DE" i="1" dirty="0"/>
              <a:t>Der Kreisphysikus</a:t>
            </a:r>
            <a:endParaRPr lang="de-DE" dirty="0"/>
          </a:p>
          <a:p>
            <a:r>
              <a:rPr lang="de-DE" sz="2400" dirty="0"/>
              <a:t>Pazifistin ( - Bert</a:t>
            </a:r>
            <a:r>
              <a:rPr lang="cs-CZ" sz="2400" dirty="0"/>
              <a:t>h</a:t>
            </a:r>
            <a:r>
              <a:rPr lang="de-DE" sz="2400" dirty="0"/>
              <a:t>a von Suttner)</a:t>
            </a:r>
          </a:p>
        </p:txBody>
      </p:sp>
    </p:spTree>
    <p:extLst>
      <p:ext uri="{BB962C8B-B14F-4D97-AF65-F5344CB8AC3E}">
        <p14:creationId xmlns:p14="http://schemas.microsoft.com/office/powerpoint/2010/main" val="29724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E480F44-B773-4E74-BFEF-ABE38942D5A7}"/>
              </a:ext>
            </a:extLst>
          </p:cNvPr>
          <p:cNvSpPr>
            <a:spLocks noGrp="1"/>
          </p:cNvSpPr>
          <p:nvPr>
            <p:ph type="title"/>
          </p:nvPr>
        </p:nvSpPr>
        <p:spPr>
          <a:xfrm>
            <a:off x="838200" y="704088"/>
            <a:ext cx="3529953" cy="2980944"/>
          </a:xfrm>
        </p:spPr>
        <p:txBody>
          <a:bodyPr>
            <a:normAutofit/>
          </a:bodyPr>
          <a:lstStyle/>
          <a:p>
            <a:r>
              <a:rPr lang="de-DE">
                <a:solidFill>
                  <a:schemeClr val="bg1"/>
                </a:solidFill>
              </a:rPr>
              <a:t>„Literarische Aktivistin“</a:t>
            </a:r>
            <a:endParaRPr lang="cs-CZ">
              <a:solidFill>
                <a:schemeClr val="bg1"/>
              </a:solidFill>
            </a:endParaRPr>
          </a:p>
        </p:txBody>
      </p:sp>
      <p:sp>
        <p:nvSpPr>
          <p:cNvPr id="3" name="Zástupný obsah 2">
            <a:extLst>
              <a:ext uri="{FF2B5EF4-FFF2-40B4-BE49-F238E27FC236}">
                <a16:creationId xmlns:a16="http://schemas.microsoft.com/office/drawing/2014/main" id="{C1D0AEA0-EA78-45B4-938E-D2E38D17A3D0}"/>
              </a:ext>
            </a:extLst>
          </p:cNvPr>
          <p:cNvSpPr>
            <a:spLocks noGrp="1"/>
          </p:cNvSpPr>
          <p:nvPr>
            <p:ph idx="1"/>
          </p:nvPr>
        </p:nvSpPr>
        <p:spPr>
          <a:xfrm>
            <a:off x="6212410" y="704088"/>
            <a:ext cx="5135293" cy="5248656"/>
          </a:xfrm>
        </p:spPr>
        <p:txBody>
          <a:bodyPr anchor="ctr">
            <a:normAutofit/>
          </a:bodyPr>
          <a:lstStyle/>
          <a:p>
            <a:r>
              <a:rPr lang="de-DE" sz="2400" i="1"/>
              <a:t>Ihr Beruf </a:t>
            </a:r>
            <a:r>
              <a:rPr lang="de-DE" sz="2400"/>
              <a:t>(Erzählung, Nonne X Pflege eines verwaisten Kindes)</a:t>
            </a:r>
          </a:p>
          <a:p>
            <a:pPr lvl="1"/>
            <a:r>
              <a:rPr lang="de-DE" dirty="0"/>
              <a:t>Dasselbe Motiv: Lehrer </a:t>
            </a:r>
            <a:r>
              <a:rPr lang="de-DE"/>
              <a:t>Habrecht</a:t>
            </a:r>
            <a:r>
              <a:rPr lang="de-DE" dirty="0"/>
              <a:t> in </a:t>
            </a:r>
            <a:r>
              <a:rPr lang="de-DE" i="1" dirty="0"/>
              <a:t>Gemeindekind</a:t>
            </a:r>
            <a:r>
              <a:rPr lang="de-DE" dirty="0"/>
              <a:t>. „[D]</a:t>
            </a:r>
            <a:r>
              <a:rPr lang="de-DE"/>
              <a:t>as</a:t>
            </a:r>
            <a:r>
              <a:rPr lang="de-DE" dirty="0"/>
              <a:t> ist der größte Wahn, daß man eigene Kinder haben müsse – es gibt Kinder genug auf der Welt …“.</a:t>
            </a:r>
            <a:endParaRPr lang="cs-CZ" dirty="0"/>
          </a:p>
          <a:p>
            <a:r>
              <a:rPr lang="de-DE" sz="2400"/>
              <a:t>Menschen – Tiere</a:t>
            </a:r>
          </a:p>
          <a:p>
            <a:pPr lvl="1"/>
            <a:r>
              <a:rPr lang="de-DE" i="1" dirty="0"/>
              <a:t>Krambambuli, Die </a:t>
            </a:r>
            <a:r>
              <a:rPr lang="de-DE" i="1"/>
              <a:t>Spitzin</a:t>
            </a:r>
            <a:r>
              <a:rPr lang="de-DE" i="1" dirty="0"/>
              <a:t> </a:t>
            </a:r>
            <a:r>
              <a:rPr lang="de-DE" dirty="0"/>
              <a:t>(</a:t>
            </a:r>
            <a:r>
              <a:rPr lang="de-DE"/>
              <a:t>Provi</a:t>
            </a:r>
            <a:r>
              <a:rPr lang="de-DE" dirty="0"/>
              <a:t> Kirchhof)</a:t>
            </a:r>
            <a:r>
              <a:rPr lang="de-DE" i="1" dirty="0"/>
              <a:t>, Der Fink</a:t>
            </a:r>
            <a:endParaRPr lang="de-DE" dirty="0"/>
          </a:p>
          <a:p>
            <a:endParaRPr lang="de-DE" sz="2400" i="1"/>
          </a:p>
          <a:p>
            <a:pPr lvl="1"/>
            <a:endParaRPr lang="de-DE" dirty="0"/>
          </a:p>
          <a:p>
            <a:endParaRPr lang="de-DE" sz="2400"/>
          </a:p>
          <a:p>
            <a:endParaRPr lang="cs-CZ" sz="2400" i="1"/>
          </a:p>
        </p:txBody>
      </p:sp>
    </p:spTree>
    <p:extLst>
      <p:ext uri="{BB962C8B-B14F-4D97-AF65-F5344CB8AC3E}">
        <p14:creationId xmlns:p14="http://schemas.microsoft.com/office/powerpoint/2010/main" val="171576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4F6F85-F1A8-4C57-A084-FC646A89B5D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Ferdinand von Saar</a:t>
            </a:r>
          </a:p>
        </p:txBody>
      </p:sp>
      <p:sp>
        <p:nvSpPr>
          <p:cNvPr id="5" name="Zástupný obsah 4">
            <a:extLst>
              <a:ext uri="{FF2B5EF4-FFF2-40B4-BE49-F238E27FC236}">
                <a16:creationId xmlns:a16="http://schemas.microsoft.com/office/drawing/2014/main" id="{D3DE8B8E-B3E0-4048-B8B4-6D741C59E56F}"/>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2000"/>
              <a:t>Großprojekt: </a:t>
            </a:r>
            <a:r>
              <a:rPr lang="en-US" sz="2000" i="1"/>
              <a:t>Novellen aus Österreich</a:t>
            </a:r>
            <a:endParaRPr lang="en-US" sz="2000"/>
          </a:p>
          <a:p>
            <a:endParaRPr lang="en-US" sz="2000"/>
          </a:p>
          <a:p>
            <a:endParaRPr lang="en-US" sz="2000"/>
          </a:p>
          <a:p>
            <a:r>
              <a:rPr lang="en-US" sz="2000" i="1"/>
              <a:t>Innocens</a:t>
            </a:r>
          </a:p>
          <a:p>
            <a:r>
              <a:rPr lang="en-US" sz="2000" i="1"/>
              <a:t>Troglodytin</a:t>
            </a:r>
          </a:p>
          <a:p>
            <a:r>
              <a:rPr lang="en-US" sz="2000" i="1"/>
              <a:t>Herr Fridolin und sein Glück</a:t>
            </a:r>
          </a:p>
          <a:p>
            <a:r>
              <a:rPr lang="en-US" sz="2000" i="1"/>
              <a:t>Die Steinklopfer</a:t>
            </a:r>
          </a:p>
          <a:p>
            <a:r>
              <a:rPr lang="en-US" sz="2000" i="1"/>
              <a:t>…</a:t>
            </a:r>
          </a:p>
        </p:txBody>
      </p:sp>
      <p:pic>
        <p:nvPicPr>
          <p:cNvPr id="6" name="Zástupný obsah 5">
            <a:extLst>
              <a:ext uri="{FF2B5EF4-FFF2-40B4-BE49-F238E27FC236}">
                <a16:creationId xmlns:a16="http://schemas.microsoft.com/office/drawing/2014/main" id="{DDB2FBA5-82CF-409B-838B-080D4E336BF7}"/>
              </a:ext>
            </a:extLst>
          </p:cNvPr>
          <p:cNvPicPr>
            <a:picLocks noGrp="1" noChangeAspect="1"/>
          </p:cNvPicPr>
          <p:nvPr>
            <p:ph sz="half" idx="1"/>
          </p:nvPr>
        </p:nvPicPr>
        <p:blipFill rotWithShape="1">
          <a:blip r:embed="rId2"/>
          <a:srcRect r="59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4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91A44B1-35D7-4626-A41C-50C2852293A2}"/>
              </a:ext>
            </a:extLst>
          </p:cNvPr>
          <p:cNvSpPr>
            <a:spLocks noGrp="1"/>
          </p:cNvSpPr>
          <p:nvPr>
            <p:ph type="title"/>
          </p:nvPr>
        </p:nvSpPr>
        <p:spPr>
          <a:xfrm>
            <a:off x="804672" y="640080"/>
            <a:ext cx="3282696" cy="5257800"/>
          </a:xfrm>
        </p:spPr>
        <p:txBody>
          <a:bodyPr>
            <a:normAutofit/>
          </a:bodyPr>
          <a:lstStyle/>
          <a:p>
            <a:r>
              <a:rPr lang="de-DE">
                <a:solidFill>
                  <a:schemeClr val="bg1"/>
                </a:solidFill>
              </a:rPr>
              <a:t>Literatur</a:t>
            </a:r>
            <a:endParaRPr lang="cs-CZ">
              <a:solidFill>
                <a:schemeClr val="bg1"/>
              </a:solidFill>
            </a:endParaRPr>
          </a:p>
        </p:txBody>
      </p:sp>
      <p:sp>
        <p:nvSpPr>
          <p:cNvPr id="3" name="Zástupný obsah 2">
            <a:extLst>
              <a:ext uri="{FF2B5EF4-FFF2-40B4-BE49-F238E27FC236}">
                <a16:creationId xmlns:a16="http://schemas.microsoft.com/office/drawing/2014/main" id="{4EBC9F3D-06D2-42ED-9E9B-3EE37F1628B6}"/>
              </a:ext>
            </a:extLst>
          </p:cNvPr>
          <p:cNvSpPr>
            <a:spLocks noGrp="1"/>
          </p:cNvSpPr>
          <p:nvPr>
            <p:ph idx="1"/>
          </p:nvPr>
        </p:nvSpPr>
        <p:spPr>
          <a:xfrm>
            <a:off x="5358384" y="640081"/>
            <a:ext cx="6024654" cy="5257800"/>
          </a:xfrm>
        </p:spPr>
        <p:txBody>
          <a:bodyPr anchor="ctr">
            <a:normAutofit fontScale="92500" lnSpcReduction="10000"/>
          </a:bodyPr>
          <a:lstStyle/>
          <a:p>
            <a:r>
              <a:rPr lang="de-DE" sz="2000" dirty="0"/>
              <a:t>Hugo Aust: Realismus. Lehrbuch Germanistik (2006, verfügbar: IS)</a:t>
            </a:r>
          </a:p>
          <a:p>
            <a:r>
              <a:rPr lang="de-DE" sz="2000" dirty="0"/>
              <a:t>Maria </a:t>
            </a:r>
            <a:r>
              <a:rPr lang="de-DE" sz="2000" dirty="0" err="1"/>
              <a:t>Piok</a:t>
            </a:r>
            <a:r>
              <a:rPr lang="de-DE" sz="2000" dirty="0"/>
              <a:t>, Ulrike Tanzer, Kyra Waldner (</a:t>
            </a:r>
            <a:r>
              <a:rPr lang="de-DE" sz="2000" dirty="0" err="1"/>
              <a:t>Hg</a:t>
            </a:r>
            <a:r>
              <a:rPr lang="de-DE" sz="2000" dirty="0"/>
              <a:t>.): Marie von Ebner‑‑Eschenbach. Schriftstellerin zwischen den Welten. Innsbruck, 2018, </a:t>
            </a:r>
            <a:r>
              <a:rPr lang="de-DE" sz="2000" dirty="0">
                <a:hlinkClick r:id="rId2"/>
              </a:rPr>
              <a:t>Rezension</a:t>
            </a:r>
            <a:endParaRPr lang="de-DE" sz="2000" dirty="0"/>
          </a:p>
          <a:p>
            <a:r>
              <a:rPr lang="de-DE" sz="2000" dirty="0"/>
              <a:t>Daniela </a:t>
            </a:r>
            <a:r>
              <a:rPr lang="de-DE" sz="2000" dirty="0" err="1"/>
              <a:t>Strigl</a:t>
            </a:r>
            <a:r>
              <a:rPr lang="de-DE" sz="2000" dirty="0"/>
              <a:t>: Berühmt sein ist nichts. Eine Biographie (2016, verfügbar: MZK), Rezension</a:t>
            </a:r>
          </a:p>
          <a:p>
            <a:r>
              <a:rPr lang="de-DE" sz="2000" dirty="0"/>
              <a:t>Giselheid Wagner: Harmoniezwang und Verstörung: Voyeurismus, Weiblichkeit und Stadt bei Ferdinand von Saar (2005, verfügbar: MZK)</a:t>
            </a:r>
          </a:p>
          <a:p>
            <a:r>
              <a:rPr lang="de-DE" sz="2000" dirty="0"/>
              <a:t>Marianne </a:t>
            </a:r>
            <a:r>
              <a:rPr lang="de-DE" sz="2000" dirty="0" err="1"/>
              <a:t>Wintersteiner</a:t>
            </a:r>
            <a:r>
              <a:rPr lang="de-DE" sz="2000" dirty="0"/>
              <a:t>: Ein kleines Lied, wie fängts nur an…. Eine erzählende Biographie (1989, verfügbar: MZK)</a:t>
            </a:r>
          </a:p>
          <a:p>
            <a:r>
              <a:rPr lang="de-DE" sz="2000" dirty="0"/>
              <a:t>Viele Übersetzungen von Ebner-Eschenbach und Saar ins Tschechische</a:t>
            </a:r>
          </a:p>
          <a:p>
            <a:endParaRPr lang="de-DE" sz="2000" dirty="0"/>
          </a:p>
          <a:p>
            <a:r>
              <a:rPr lang="de-DE" sz="2000" dirty="0">
                <a:hlinkClick r:id="rId3"/>
              </a:rPr>
              <a:t>Leseausgabe</a:t>
            </a:r>
            <a:r>
              <a:rPr lang="de-DE" sz="2000" dirty="0"/>
              <a:t> Ebner-Eschenbachs im Residenzverlag aktuell neu herausgegeben (</a:t>
            </a:r>
            <a:r>
              <a:rPr lang="de-DE" sz="2000" dirty="0" err="1"/>
              <a:t>hg</a:t>
            </a:r>
            <a:r>
              <a:rPr lang="de-DE" sz="2000" dirty="0"/>
              <a:t>. Ulrike Tanzer)</a:t>
            </a:r>
            <a:endParaRPr lang="cs-CZ" sz="2000" dirty="0"/>
          </a:p>
        </p:txBody>
      </p:sp>
    </p:spTree>
    <p:extLst>
      <p:ext uri="{BB962C8B-B14F-4D97-AF65-F5344CB8AC3E}">
        <p14:creationId xmlns:p14="http://schemas.microsoft.com/office/powerpoint/2010/main" val="264396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27">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sah 6">
            <a:extLst>
              <a:ext uri="{FF2B5EF4-FFF2-40B4-BE49-F238E27FC236}">
                <a16:creationId xmlns:a16="http://schemas.microsoft.com/office/drawing/2014/main" id="{8DDC309E-D475-479F-8460-12C090C77F51}"/>
              </a:ext>
            </a:extLst>
          </p:cNvPr>
          <p:cNvPicPr>
            <a:picLocks noChangeAspect="1"/>
          </p:cNvPicPr>
          <p:nvPr/>
        </p:nvPicPr>
        <p:blipFill rotWithShape="1">
          <a:blip r:embed="rId2"/>
          <a:srcRect l="5062" r="2187"/>
          <a:stretch/>
        </p:blipFill>
        <p:spPr>
          <a:xfrm>
            <a:off x="20" y="10"/>
            <a:ext cx="4977364" cy="6857990"/>
          </a:xfrm>
          <a:prstGeom prst="rect">
            <a:avLst/>
          </a:prstGeom>
        </p:spPr>
      </p:pic>
      <p:pic>
        <p:nvPicPr>
          <p:cNvPr id="8" name="Zástupný obsah 7">
            <a:extLst>
              <a:ext uri="{FF2B5EF4-FFF2-40B4-BE49-F238E27FC236}">
                <a16:creationId xmlns:a16="http://schemas.microsoft.com/office/drawing/2014/main" id="{FD7B0A04-83A7-4924-8C0D-29A44CE7845A}"/>
              </a:ext>
            </a:extLst>
          </p:cNvPr>
          <p:cNvPicPr>
            <a:picLocks noGrp="1" noChangeAspect="1"/>
          </p:cNvPicPr>
          <p:nvPr>
            <p:ph sz="half" idx="2"/>
          </p:nvPr>
        </p:nvPicPr>
        <p:blipFill rotWithShape="1">
          <a:blip r:embed="rId3"/>
          <a:srcRect r="3" b="2758"/>
          <a:stretch/>
        </p:blipFill>
        <p:spPr>
          <a:xfrm>
            <a:off x="4977384" y="10"/>
            <a:ext cx="7214616" cy="6857990"/>
          </a:xfrm>
          <a:prstGeom prst="rect">
            <a:avLst/>
          </a:prstGeom>
        </p:spPr>
      </p:pic>
      <p:sp>
        <p:nvSpPr>
          <p:cNvPr id="59" name="Rectangle 29">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Rounded Corners 31">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Nadpis 3">
            <a:extLst>
              <a:ext uri="{FF2B5EF4-FFF2-40B4-BE49-F238E27FC236}">
                <a16:creationId xmlns:a16="http://schemas.microsoft.com/office/drawing/2014/main" id="{DB3B15B8-1120-4B97-865C-0B522F9E263B}"/>
              </a:ext>
            </a:extLst>
          </p:cNvPr>
          <p:cNvSpPr>
            <a:spLocks noGrp="1"/>
          </p:cNvSpPr>
          <p:nvPr>
            <p:ph type="title"/>
          </p:nvPr>
        </p:nvSpPr>
        <p:spPr>
          <a:xfrm>
            <a:off x="6772758" y="3949157"/>
            <a:ext cx="4324351" cy="539496"/>
          </a:xfrm>
        </p:spPr>
        <p:txBody>
          <a:bodyPr vert="horz" lIns="91440" tIns="45720" rIns="91440" bIns="45720" rtlCol="0" anchor="ctr">
            <a:normAutofit/>
          </a:bodyPr>
          <a:lstStyle/>
          <a:p>
            <a:pPr algn="ctr"/>
            <a:r>
              <a:rPr lang="en-US" sz="2700" kern="1200">
                <a:solidFill>
                  <a:schemeClr val="bg1"/>
                </a:solidFill>
                <a:latin typeface="+mj-lt"/>
                <a:ea typeface="+mj-ea"/>
                <a:cs typeface="+mj-cs"/>
              </a:rPr>
              <a:t>1830–1916</a:t>
            </a:r>
          </a:p>
        </p:txBody>
      </p:sp>
      <p:sp>
        <p:nvSpPr>
          <p:cNvPr id="12" name="Content Placeholder 11">
            <a:extLst>
              <a:ext uri="{FF2B5EF4-FFF2-40B4-BE49-F238E27FC236}">
                <a16:creationId xmlns:a16="http://schemas.microsoft.com/office/drawing/2014/main" id="{2DCC6E2E-45E1-40E5-A507-2A418786ED50}"/>
              </a:ext>
            </a:extLst>
          </p:cNvPr>
          <p:cNvSpPr>
            <a:spLocks noGrp="1"/>
          </p:cNvSpPr>
          <p:nvPr>
            <p:ph sz="half" idx="1"/>
          </p:nvPr>
        </p:nvSpPr>
        <p:spPr>
          <a:xfrm>
            <a:off x="6431138" y="4697298"/>
            <a:ext cx="5040034" cy="1435608"/>
          </a:xfrm>
        </p:spPr>
        <p:txBody>
          <a:bodyPr vert="horz" lIns="91440" tIns="45720" rIns="91440" bIns="45720" rtlCol="0" anchor="ctr">
            <a:noAutofit/>
          </a:bodyPr>
          <a:lstStyle/>
          <a:p>
            <a:pPr algn="ctr"/>
            <a:r>
              <a:rPr lang="en-US" sz="1600" dirty="0"/>
              <a:t>"</a:t>
            </a:r>
            <a:r>
              <a:rPr lang="en-US" sz="1600" dirty="0" err="1"/>
              <a:t>Dichterin</a:t>
            </a:r>
            <a:r>
              <a:rPr lang="en-US" sz="1600" dirty="0"/>
              <a:t> der </a:t>
            </a:r>
            <a:r>
              <a:rPr lang="en-US" sz="1600" dirty="0" err="1"/>
              <a:t>Güte</a:t>
            </a:r>
            <a:r>
              <a:rPr lang="en-US" sz="1600" dirty="0"/>
              <a:t>"?, </a:t>
            </a:r>
            <a:r>
              <a:rPr lang="en-US" sz="1600" dirty="0" err="1"/>
              <a:t>literarische</a:t>
            </a:r>
            <a:r>
              <a:rPr lang="en-US" sz="1600" dirty="0"/>
              <a:t> Institution</a:t>
            </a:r>
          </a:p>
          <a:p>
            <a:pPr algn="ctr"/>
            <a:r>
              <a:rPr lang="en-US" sz="1600" dirty="0" err="1"/>
              <a:t>Zdislawitz</a:t>
            </a:r>
            <a:r>
              <a:rPr lang="en-US" sz="1600" dirty="0"/>
              <a:t>, </a:t>
            </a:r>
            <a:r>
              <a:rPr lang="en-US" sz="1600" dirty="0" err="1"/>
              <a:t>Znaim</a:t>
            </a:r>
            <a:r>
              <a:rPr lang="en-US" sz="1600" dirty="0"/>
              <a:t>, </a:t>
            </a:r>
            <a:r>
              <a:rPr lang="en-US" sz="1600" dirty="0" err="1"/>
              <a:t>Lisitz</a:t>
            </a:r>
            <a:r>
              <a:rPr lang="en-US" sz="1600" dirty="0"/>
              <a:t>, Wien...</a:t>
            </a:r>
          </a:p>
          <a:p>
            <a:pPr algn="ctr"/>
            <a:r>
              <a:rPr lang="en-US" sz="1600" dirty="0" err="1"/>
              <a:t>Dramen</a:t>
            </a:r>
            <a:r>
              <a:rPr lang="en-US" sz="1600" dirty="0"/>
              <a:t>, </a:t>
            </a:r>
            <a:r>
              <a:rPr lang="en-US" sz="1600" dirty="0" err="1"/>
              <a:t>Gedichte</a:t>
            </a:r>
            <a:r>
              <a:rPr lang="en-US" sz="1600" dirty="0"/>
              <a:t>, </a:t>
            </a:r>
            <a:r>
              <a:rPr lang="en-US" sz="1600" dirty="0" err="1"/>
              <a:t>Aphorismen</a:t>
            </a:r>
            <a:r>
              <a:rPr lang="en-US" sz="1600" dirty="0"/>
              <a:t>, </a:t>
            </a:r>
            <a:r>
              <a:rPr lang="en-US" sz="1600" dirty="0" err="1"/>
              <a:t>Erzählungen</a:t>
            </a:r>
            <a:r>
              <a:rPr lang="en-US" sz="1600" dirty="0"/>
              <a:t>, Romane, </a:t>
            </a:r>
            <a:r>
              <a:rPr lang="en-US" sz="1600" dirty="0" err="1"/>
              <a:t>Erinnerungen</a:t>
            </a:r>
            <a:r>
              <a:rPr lang="en-US" sz="1600" dirty="0"/>
              <a:t>, </a:t>
            </a:r>
            <a:r>
              <a:rPr lang="en-US" sz="1600" dirty="0" err="1"/>
              <a:t>Tagebücher</a:t>
            </a:r>
            <a:endParaRPr lang="en-US" sz="1600" dirty="0"/>
          </a:p>
        </p:txBody>
      </p:sp>
    </p:spTree>
    <p:extLst>
      <p:ext uri="{BB962C8B-B14F-4D97-AF65-F5344CB8AC3E}">
        <p14:creationId xmlns:p14="http://schemas.microsoft.com/office/powerpoint/2010/main" val="187335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85F06D-7DA7-49B1-B9D5-57296375CF8F}"/>
              </a:ext>
            </a:extLst>
          </p:cNvPr>
          <p:cNvSpPr>
            <a:spLocks noGrp="1"/>
          </p:cNvSpPr>
          <p:nvPr>
            <p:ph type="title"/>
          </p:nvPr>
        </p:nvSpPr>
        <p:spPr/>
        <p:txBody>
          <a:bodyPr/>
          <a:lstStyle/>
          <a:p>
            <a:r>
              <a:rPr lang="de-DE" dirty="0"/>
              <a:t>Mythos „des guten Menschen von </a:t>
            </a:r>
            <a:r>
              <a:rPr lang="de-DE" dirty="0" err="1"/>
              <a:t>Zdißlawitz</a:t>
            </a:r>
            <a:r>
              <a:rPr lang="de-DE" dirty="0"/>
              <a:t>“</a:t>
            </a:r>
            <a:endParaRPr lang="cs-CZ" dirty="0"/>
          </a:p>
        </p:txBody>
      </p:sp>
      <p:sp>
        <p:nvSpPr>
          <p:cNvPr id="3" name="Zástupný obsah 2">
            <a:extLst>
              <a:ext uri="{FF2B5EF4-FFF2-40B4-BE49-F238E27FC236}">
                <a16:creationId xmlns:a16="http://schemas.microsoft.com/office/drawing/2014/main" id="{3AD5AE1F-A541-4FDE-9472-8C2E32062A71}"/>
              </a:ext>
            </a:extLst>
          </p:cNvPr>
          <p:cNvSpPr>
            <a:spLocks noGrp="1"/>
          </p:cNvSpPr>
          <p:nvPr>
            <p:ph sz="half" idx="1"/>
          </p:nvPr>
        </p:nvSpPr>
        <p:spPr/>
        <p:txBody>
          <a:bodyPr>
            <a:normAutofit fontScale="92500" lnSpcReduction="10000"/>
          </a:bodyPr>
          <a:lstStyle/>
          <a:p>
            <a:r>
              <a:rPr lang="de-DE" dirty="0"/>
              <a:t>„Dass Ebner-Eschenbach als Figur aber heute in irgendeiner Weise sexy wäre, wird kaum jemand behaupten. Man verbindet mit ihr das etwas angestaubte Bild einer Matrone und einen Tugendkatalog ganz nach dem Geschmack des 19. Jahrhunderts: Güte, Mitleid, Weisheit, Mütterlichkeit, Mitmenschlichkeit, Tierliebe, Herzenswärme.“ (</a:t>
            </a:r>
            <a:r>
              <a:rPr lang="de-DE" dirty="0" err="1"/>
              <a:t>Strigl</a:t>
            </a:r>
            <a:r>
              <a:rPr lang="de-DE" dirty="0"/>
              <a:t> 2016: 11)</a:t>
            </a:r>
            <a:endParaRPr lang="cs-CZ" dirty="0"/>
          </a:p>
        </p:txBody>
      </p:sp>
      <p:sp>
        <p:nvSpPr>
          <p:cNvPr id="4" name="Zástupný obsah 3">
            <a:extLst>
              <a:ext uri="{FF2B5EF4-FFF2-40B4-BE49-F238E27FC236}">
                <a16:creationId xmlns:a16="http://schemas.microsoft.com/office/drawing/2014/main" id="{93AEEE94-8314-48F9-9C47-72E52ACC7263}"/>
              </a:ext>
            </a:extLst>
          </p:cNvPr>
          <p:cNvSpPr>
            <a:spLocks noGrp="1"/>
          </p:cNvSpPr>
          <p:nvPr>
            <p:ph sz="half" idx="2"/>
          </p:nvPr>
        </p:nvSpPr>
        <p:spPr/>
        <p:txBody>
          <a:bodyPr>
            <a:normAutofit fontScale="92500" lnSpcReduction="10000"/>
          </a:bodyPr>
          <a:lstStyle/>
          <a:p>
            <a:r>
              <a:rPr lang="de-DE" dirty="0"/>
              <a:t> „eine Zerrissene zwischen den Epochen, den politischen und den literarischen Strömungen,“ (14), eine Dichterin, die „nicht nur liebevoll über Menschen in ihrer Umgebung dachte und schrieb, sondern auch mit Ironie, Witz und einiger Bosheit“ und die „Romane und Erzählungen [verfasste], die sich, gegen den ersten Anschein, bei der Lektüre als subversiv, mitunter auch explosiv erweisen.“ (15), vgl. </a:t>
            </a:r>
            <a:r>
              <a:rPr lang="de-DE" dirty="0">
                <a:hlinkClick r:id="rId2"/>
              </a:rPr>
              <a:t>Fiala-Fürst</a:t>
            </a:r>
            <a:endParaRPr lang="cs-CZ" dirty="0"/>
          </a:p>
        </p:txBody>
      </p:sp>
    </p:spTree>
    <p:extLst>
      <p:ext uri="{BB962C8B-B14F-4D97-AF65-F5344CB8AC3E}">
        <p14:creationId xmlns:p14="http://schemas.microsoft.com/office/powerpoint/2010/main" val="320282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Nadpis 4">
            <a:extLst>
              <a:ext uri="{FF2B5EF4-FFF2-40B4-BE49-F238E27FC236}">
                <a16:creationId xmlns:a16="http://schemas.microsoft.com/office/drawing/2014/main" id="{6983B5E5-1216-479D-9544-6A628C2D6F8B}"/>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cs-CZ" sz="2600" kern="1200" dirty="0" err="1">
                <a:solidFill>
                  <a:srgbClr val="FFFFFF"/>
                </a:solidFill>
                <a:latin typeface="+mj-lt"/>
                <a:ea typeface="+mj-ea"/>
                <a:cs typeface="+mj-cs"/>
              </a:rPr>
              <a:t>Aphorismen</a:t>
            </a:r>
            <a:endParaRPr lang="en-US" sz="2600" kern="1200" dirty="0">
              <a:solidFill>
                <a:srgbClr val="FFFFFF"/>
              </a:solidFill>
              <a:latin typeface="+mj-lt"/>
              <a:ea typeface="+mj-ea"/>
              <a:cs typeface="+mj-cs"/>
            </a:endParaRPr>
          </a:p>
        </p:txBody>
      </p:sp>
      <p:pic>
        <p:nvPicPr>
          <p:cNvPr id="4" name="Zástupný obsah 3">
            <a:extLst>
              <a:ext uri="{FF2B5EF4-FFF2-40B4-BE49-F238E27FC236}">
                <a16:creationId xmlns:a16="http://schemas.microsoft.com/office/drawing/2014/main" id="{4F52CDE5-7DB1-41FE-A515-AF1758CF716D}"/>
              </a:ext>
            </a:extLst>
          </p:cNvPr>
          <p:cNvPicPr>
            <a:picLocks noGrp="1" noChangeAspect="1"/>
          </p:cNvPicPr>
          <p:nvPr>
            <p:ph sz="half" idx="1"/>
          </p:nvPr>
        </p:nvPicPr>
        <p:blipFill>
          <a:blip r:embed="rId2"/>
          <a:stretch>
            <a:fillRect/>
          </a:stretch>
        </p:blipFill>
        <p:spPr>
          <a:xfrm>
            <a:off x="4038600" y="1313299"/>
            <a:ext cx="6182292" cy="3091146"/>
          </a:xfrm>
          <a:prstGeom prst="rect">
            <a:avLst/>
          </a:prstGeom>
        </p:spPr>
      </p:pic>
      <p:sp>
        <p:nvSpPr>
          <p:cNvPr id="6" name="Zástupný obsah 5">
            <a:extLst>
              <a:ext uri="{FF2B5EF4-FFF2-40B4-BE49-F238E27FC236}">
                <a16:creationId xmlns:a16="http://schemas.microsoft.com/office/drawing/2014/main" id="{86C36108-97CC-40E4-90B9-56CA032EBAE8}"/>
              </a:ext>
            </a:extLst>
          </p:cNvPr>
          <p:cNvSpPr>
            <a:spLocks noGrp="1"/>
          </p:cNvSpPr>
          <p:nvPr>
            <p:ph sz="half" idx="2"/>
          </p:nvPr>
        </p:nvSpPr>
        <p:spPr>
          <a:xfrm>
            <a:off x="4038600" y="4655890"/>
            <a:ext cx="7188199" cy="1534856"/>
          </a:xfrm>
        </p:spPr>
        <p:txBody>
          <a:bodyPr vert="horz" lIns="91440" tIns="45720" rIns="91440" bIns="45720" rtlCol="0">
            <a:normAutofit fontScale="62500" lnSpcReduction="20000"/>
          </a:bodyPr>
          <a:lstStyle/>
          <a:p>
            <a:pPr marL="0" indent="0">
              <a:buNone/>
            </a:pPr>
            <a:r>
              <a:rPr lang="de-DE" sz="1800" dirty="0"/>
              <a:t>Die Eintagsfliege, wie so manche Leute,</a:t>
            </a:r>
          </a:p>
          <a:p>
            <a:pPr marL="0" indent="0">
              <a:buNone/>
            </a:pPr>
            <a:r>
              <a:rPr lang="de-DE" sz="1800" dirty="0"/>
              <a:t>Vergönnt sich keine Freude an dem Heute,</a:t>
            </a:r>
          </a:p>
          <a:p>
            <a:pPr marL="0" indent="0">
              <a:buNone/>
            </a:pPr>
            <a:r>
              <a:rPr lang="de-DE" sz="1800" dirty="0"/>
              <a:t>Denn ruh- und rastlos </a:t>
            </a:r>
            <a:r>
              <a:rPr lang="de-DE" sz="1800" dirty="0" err="1"/>
              <a:t>muß</a:t>
            </a:r>
            <a:r>
              <a:rPr lang="de-DE" sz="1800" dirty="0"/>
              <a:t> sie sorgen,</a:t>
            </a:r>
          </a:p>
          <a:p>
            <a:pPr marL="0" indent="0">
              <a:buNone/>
            </a:pPr>
            <a:r>
              <a:rPr lang="de-DE" sz="1800" dirty="0"/>
              <a:t>Die arme Eintagsfliege – für das Morgen.</a:t>
            </a:r>
          </a:p>
          <a:p>
            <a:pPr marL="0" indent="0">
              <a:buNone/>
            </a:pPr>
            <a:endParaRPr lang="en-US" sz="1800" dirty="0"/>
          </a:p>
          <a:p>
            <a:pPr marL="0" indent="0">
              <a:buNone/>
            </a:pPr>
            <a:r>
              <a:rPr lang="en-US" sz="1800" dirty="0"/>
              <a:t>An </a:t>
            </a:r>
            <a:r>
              <a:rPr lang="en-US" sz="1800" dirty="0" err="1"/>
              <a:t>Rheumatismen</a:t>
            </a:r>
            <a:r>
              <a:rPr lang="en-US" sz="1800" dirty="0"/>
              <a:t> und an </a:t>
            </a:r>
            <a:r>
              <a:rPr lang="en-US" sz="1800" dirty="0" err="1"/>
              <a:t>wahre</a:t>
            </a:r>
            <a:r>
              <a:rPr lang="en-US" sz="1800" dirty="0"/>
              <a:t> Liebe </a:t>
            </a:r>
            <a:r>
              <a:rPr lang="en-US" sz="1800" dirty="0" err="1"/>
              <a:t>glaubt</a:t>
            </a:r>
            <a:r>
              <a:rPr lang="en-US" sz="1800" dirty="0"/>
              <a:t> man erst, </a:t>
            </a:r>
            <a:r>
              <a:rPr lang="en-US" sz="1800" dirty="0" err="1"/>
              <a:t>wenn</a:t>
            </a:r>
            <a:r>
              <a:rPr lang="en-US" sz="1800" dirty="0"/>
              <a:t> man </a:t>
            </a:r>
            <a:r>
              <a:rPr lang="en-US" sz="1800" dirty="0" err="1"/>
              <a:t>davon</a:t>
            </a:r>
            <a:r>
              <a:rPr lang="en-US" sz="1800" dirty="0"/>
              <a:t> befallen </a:t>
            </a:r>
            <a:r>
              <a:rPr lang="en-US" sz="1800" dirty="0" err="1"/>
              <a:t>wird</a:t>
            </a:r>
            <a:r>
              <a:rPr lang="en-US" sz="1800" dirty="0"/>
              <a:t>.</a:t>
            </a:r>
          </a:p>
          <a:p>
            <a:pPr marL="0" indent="0">
              <a:buNone/>
            </a:pPr>
            <a:endParaRPr lang="en-US" sz="1800" dirty="0"/>
          </a:p>
        </p:txBody>
      </p:sp>
    </p:spTree>
    <p:extLst>
      <p:ext uri="{BB962C8B-B14F-4D97-AF65-F5344CB8AC3E}">
        <p14:creationId xmlns:p14="http://schemas.microsoft.com/office/powerpoint/2010/main" val="265482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Nadpis 4">
            <a:extLst>
              <a:ext uri="{FF2B5EF4-FFF2-40B4-BE49-F238E27FC236}">
                <a16:creationId xmlns:a16="http://schemas.microsoft.com/office/drawing/2014/main" id="{B01BFBB7-B870-45AF-9863-E1832BC50459}"/>
              </a:ext>
            </a:extLst>
          </p:cNvPr>
          <p:cNvSpPr>
            <a:spLocks noGrp="1"/>
          </p:cNvSpPr>
          <p:nvPr>
            <p:ph type="title"/>
          </p:nvPr>
        </p:nvSpPr>
        <p:spPr>
          <a:xfrm>
            <a:off x="804672" y="640080"/>
            <a:ext cx="3282696" cy="5257800"/>
          </a:xfrm>
        </p:spPr>
        <p:txBody>
          <a:bodyPr>
            <a:normAutofit/>
          </a:bodyPr>
          <a:lstStyle/>
          <a:p>
            <a:r>
              <a:rPr lang="cs-CZ">
                <a:solidFill>
                  <a:schemeClr val="bg1"/>
                </a:solidFill>
              </a:rPr>
              <a:t>„Engagierte Realistin</a:t>
            </a:r>
            <a:r>
              <a:rPr lang="de-DE">
                <a:solidFill>
                  <a:schemeClr val="bg1"/>
                </a:solidFill>
              </a:rPr>
              <a:t>“</a:t>
            </a:r>
            <a:endParaRPr lang="cs-CZ">
              <a:solidFill>
                <a:schemeClr val="bg1"/>
              </a:solidFill>
            </a:endParaRPr>
          </a:p>
        </p:txBody>
      </p:sp>
      <p:sp>
        <p:nvSpPr>
          <p:cNvPr id="6" name="Zástupný obsah 5">
            <a:extLst>
              <a:ext uri="{FF2B5EF4-FFF2-40B4-BE49-F238E27FC236}">
                <a16:creationId xmlns:a16="http://schemas.microsoft.com/office/drawing/2014/main" id="{CD16A183-0377-4B74-887B-16131EF12DBC}"/>
              </a:ext>
            </a:extLst>
          </p:cNvPr>
          <p:cNvSpPr>
            <a:spLocks noGrp="1"/>
          </p:cNvSpPr>
          <p:nvPr>
            <p:ph idx="1"/>
          </p:nvPr>
        </p:nvSpPr>
        <p:spPr>
          <a:xfrm>
            <a:off x="5358384" y="640081"/>
            <a:ext cx="6024654" cy="5257800"/>
          </a:xfrm>
        </p:spPr>
        <p:txBody>
          <a:bodyPr anchor="ctr">
            <a:normAutofit/>
          </a:bodyPr>
          <a:lstStyle/>
          <a:p>
            <a:pPr marL="0" indent="0">
              <a:buNone/>
            </a:pPr>
            <a:r>
              <a:rPr lang="de-DE" sz="2400" dirty="0"/>
              <a:t>„Ebner-Eschenbach gehört zu den engagierten Realisten, die Geschichten erzählen, um auf </a:t>
            </a:r>
            <a:r>
              <a:rPr lang="de-DE" sz="2400" dirty="0">
                <a:highlight>
                  <a:srgbClr val="FFFF00"/>
                </a:highlight>
              </a:rPr>
              <a:t>soziale Missstände</a:t>
            </a:r>
            <a:r>
              <a:rPr lang="de-DE" sz="2400" dirty="0"/>
              <a:t> im Umfeld einer </a:t>
            </a:r>
            <a:r>
              <a:rPr lang="de-DE" sz="2400" dirty="0">
                <a:highlight>
                  <a:srgbClr val="FFFF00"/>
                </a:highlight>
              </a:rPr>
              <a:t>auf Expansion bedachten Umwelt</a:t>
            </a:r>
            <a:r>
              <a:rPr lang="de-DE" sz="2400" dirty="0"/>
              <a:t> aufmerksam zu machen; sie erzählt von ‚</a:t>
            </a:r>
            <a:r>
              <a:rPr lang="de-DE" sz="2400" dirty="0">
                <a:highlight>
                  <a:srgbClr val="00FF00"/>
                </a:highlight>
              </a:rPr>
              <a:t>Fällen</a:t>
            </a:r>
            <a:r>
              <a:rPr lang="de-DE" sz="2400" dirty="0"/>
              <a:t>‘ und – darin spiegelt sich das </a:t>
            </a:r>
            <a:r>
              <a:rPr lang="de-DE" sz="2400" dirty="0">
                <a:highlight>
                  <a:srgbClr val="00FF00"/>
                </a:highlight>
              </a:rPr>
              <a:t>realistische</a:t>
            </a:r>
            <a:r>
              <a:rPr lang="de-DE" sz="2400" dirty="0"/>
              <a:t> </a:t>
            </a:r>
            <a:r>
              <a:rPr lang="de-DE" sz="2400" dirty="0">
                <a:highlight>
                  <a:srgbClr val="00FF00"/>
                </a:highlight>
              </a:rPr>
              <a:t>Verklärung</a:t>
            </a:r>
            <a:r>
              <a:rPr lang="de-DE" sz="2400" dirty="0"/>
              <a:t>skonzept – legt Perspektiven aus, die zu erkennen geben, durch welche </a:t>
            </a:r>
            <a:r>
              <a:rPr lang="de-DE" sz="2400" dirty="0">
                <a:highlight>
                  <a:srgbClr val="00FF00"/>
                </a:highlight>
              </a:rPr>
              <a:t>Reformmaßnahmen</a:t>
            </a:r>
            <a:r>
              <a:rPr lang="de-DE" sz="2400" dirty="0"/>
              <a:t> die jeweiligen Konflikte zu vermeiden oder zu lösen wären.“ (Aust 2006: 116)</a:t>
            </a:r>
            <a:endParaRPr lang="cs-CZ" sz="2400" dirty="0"/>
          </a:p>
        </p:txBody>
      </p:sp>
    </p:spTree>
    <p:extLst>
      <p:ext uri="{BB962C8B-B14F-4D97-AF65-F5344CB8AC3E}">
        <p14:creationId xmlns:p14="http://schemas.microsoft.com/office/powerpoint/2010/main" val="294162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sah 6">
            <a:extLst>
              <a:ext uri="{FF2B5EF4-FFF2-40B4-BE49-F238E27FC236}">
                <a16:creationId xmlns:a16="http://schemas.microsoft.com/office/drawing/2014/main" id="{B60DCB0D-ED72-47B7-9668-CD0CA129E0E5}"/>
              </a:ext>
            </a:extLst>
          </p:cNvPr>
          <p:cNvPicPr>
            <a:picLocks noGrp="1" noChangeAspect="1"/>
          </p:cNvPicPr>
          <p:nvPr>
            <p:ph sz="half" idx="1"/>
          </p:nvPr>
        </p:nvPicPr>
        <p:blipFill>
          <a:blip r:embed="rId2"/>
          <a:stretch>
            <a:fillRect/>
          </a:stretch>
        </p:blipFill>
        <p:spPr>
          <a:xfrm>
            <a:off x="4038600" y="960438"/>
            <a:ext cx="3079750" cy="3806825"/>
          </a:xfrm>
        </p:spPr>
      </p:pic>
      <p:pic>
        <p:nvPicPr>
          <p:cNvPr id="9" name="Zástupný obsah 8">
            <a:extLst>
              <a:ext uri="{FF2B5EF4-FFF2-40B4-BE49-F238E27FC236}">
                <a16:creationId xmlns:a16="http://schemas.microsoft.com/office/drawing/2014/main" id="{1B58B55A-409C-4D92-A156-1AB644D21D5E}"/>
              </a:ext>
            </a:extLst>
          </p:cNvPr>
          <p:cNvPicPr>
            <a:picLocks noGrp="1" noChangeAspect="1"/>
          </p:cNvPicPr>
          <p:nvPr>
            <p:ph sz="half" idx="2"/>
          </p:nvPr>
        </p:nvPicPr>
        <p:blipFill>
          <a:blip r:embed="rId3"/>
          <a:stretch>
            <a:fillRect/>
          </a:stretch>
        </p:blipFill>
        <p:spPr>
          <a:xfrm>
            <a:off x="4038600" y="4827588"/>
            <a:ext cx="3079750" cy="1063625"/>
          </a:xfrm>
        </p:spPr>
      </p:pic>
      <p:pic>
        <p:nvPicPr>
          <p:cNvPr id="13" name="Obrázek 12">
            <a:extLst>
              <a:ext uri="{FF2B5EF4-FFF2-40B4-BE49-F238E27FC236}">
                <a16:creationId xmlns:a16="http://schemas.microsoft.com/office/drawing/2014/main" id="{02AEFF24-CD9C-448A-B5D8-4E8747942F63}"/>
              </a:ext>
            </a:extLst>
          </p:cNvPr>
          <p:cNvPicPr>
            <a:picLocks noChangeAspect="1"/>
          </p:cNvPicPr>
          <p:nvPr/>
        </p:nvPicPr>
        <p:blipFill>
          <a:blip r:embed="rId4"/>
          <a:stretch>
            <a:fillRect/>
          </a:stretch>
        </p:blipFill>
        <p:spPr>
          <a:xfrm>
            <a:off x="7262650" y="4884737"/>
            <a:ext cx="4046538" cy="973138"/>
          </a:xfrm>
          <a:prstGeom prst="rect">
            <a:avLst/>
          </a:prstGeom>
        </p:spPr>
      </p:pic>
      <p:pic>
        <p:nvPicPr>
          <p:cNvPr id="11" name="Obrázek 10">
            <a:extLst>
              <a:ext uri="{FF2B5EF4-FFF2-40B4-BE49-F238E27FC236}">
                <a16:creationId xmlns:a16="http://schemas.microsoft.com/office/drawing/2014/main" id="{85A4E156-0492-48C9-A42C-7A1481B7441F}"/>
              </a:ext>
            </a:extLst>
          </p:cNvPr>
          <p:cNvPicPr>
            <a:picLocks noChangeAspect="1"/>
          </p:cNvPicPr>
          <p:nvPr/>
        </p:nvPicPr>
        <p:blipFill>
          <a:blip r:embed="rId5"/>
          <a:stretch>
            <a:fillRect/>
          </a:stretch>
        </p:blipFill>
        <p:spPr>
          <a:xfrm>
            <a:off x="7262650" y="960438"/>
            <a:ext cx="4046538" cy="3897313"/>
          </a:xfrm>
          <a:prstGeom prst="rect">
            <a:avLst/>
          </a:prstGeom>
        </p:spPr>
      </p:pic>
      <p:sp>
        <p:nvSpPr>
          <p:cNvPr id="2" name="Nadpis 1">
            <a:extLst>
              <a:ext uri="{FF2B5EF4-FFF2-40B4-BE49-F238E27FC236}">
                <a16:creationId xmlns:a16="http://schemas.microsoft.com/office/drawing/2014/main" id="{70770892-7F13-4143-9591-A0DF9957F47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„Die Sünderin“ (1914) Erzählung</a:t>
            </a:r>
          </a:p>
        </p:txBody>
      </p:sp>
    </p:spTree>
    <p:extLst>
      <p:ext uri="{BB962C8B-B14F-4D97-AF65-F5344CB8AC3E}">
        <p14:creationId xmlns:p14="http://schemas.microsoft.com/office/powerpoint/2010/main" val="425694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C358F37-AD6A-4BEB-A559-E3A7FA73C70C}"/>
              </a:ext>
            </a:extLst>
          </p:cNvPr>
          <p:cNvSpPr>
            <a:spLocks noGrp="1"/>
          </p:cNvSpPr>
          <p:nvPr>
            <p:ph type="title"/>
          </p:nvPr>
        </p:nvSpPr>
        <p:spPr>
          <a:xfrm>
            <a:off x="838200" y="704088"/>
            <a:ext cx="3529953" cy="2980944"/>
          </a:xfrm>
        </p:spPr>
        <p:txBody>
          <a:bodyPr>
            <a:normAutofit/>
          </a:bodyPr>
          <a:lstStyle/>
          <a:p>
            <a:r>
              <a:rPr lang="cs-CZ" sz="3100" i="1" dirty="0" err="1">
                <a:solidFill>
                  <a:schemeClr val="bg1"/>
                </a:solidFill>
              </a:rPr>
              <a:t>Dorf</a:t>
            </a:r>
            <a:r>
              <a:rPr lang="cs-CZ" sz="3100" i="1" dirty="0">
                <a:solidFill>
                  <a:schemeClr val="bg1"/>
                </a:solidFill>
              </a:rPr>
              <a:t>- </a:t>
            </a:r>
            <a:r>
              <a:rPr lang="cs-CZ" sz="3100" i="1" dirty="0" err="1">
                <a:solidFill>
                  <a:schemeClr val="bg1"/>
                </a:solidFill>
              </a:rPr>
              <a:t>und</a:t>
            </a:r>
            <a:r>
              <a:rPr lang="cs-CZ" sz="3100" i="1" dirty="0">
                <a:solidFill>
                  <a:schemeClr val="bg1"/>
                </a:solidFill>
              </a:rPr>
              <a:t> </a:t>
            </a:r>
            <a:r>
              <a:rPr lang="cs-CZ" sz="3100" i="1" dirty="0" err="1">
                <a:solidFill>
                  <a:schemeClr val="bg1"/>
                </a:solidFill>
              </a:rPr>
              <a:t>Schlossgeschichten</a:t>
            </a:r>
            <a:endParaRPr lang="cs-CZ" sz="3100" dirty="0">
              <a:solidFill>
                <a:schemeClr val="bg1"/>
              </a:solidFill>
            </a:endParaRPr>
          </a:p>
        </p:txBody>
      </p:sp>
      <p:sp>
        <p:nvSpPr>
          <p:cNvPr id="3" name="Zástupný obsah 2">
            <a:extLst>
              <a:ext uri="{FF2B5EF4-FFF2-40B4-BE49-F238E27FC236}">
                <a16:creationId xmlns:a16="http://schemas.microsoft.com/office/drawing/2014/main" id="{3FF40A9E-0AD4-4FA1-BBC0-566BE9F0BF25}"/>
              </a:ext>
            </a:extLst>
          </p:cNvPr>
          <p:cNvSpPr>
            <a:spLocks noGrp="1"/>
          </p:cNvSpPr>
          <p:nvPr>
            <p:ph idx="1"/>
          </p:nvPr>
        </p:nvSpPr>
        <p:spPr>
          <a:xfrm>
            <a:off x="6212410" y="704088"/>
            <a:ext cx="5135293" cy="5248656"/>
          </a:xfrm>
        </p:spPr>
        <p:txBody>
          <a:bodyPr anchor="ctr">
            <a:normAutofit/>
          </a:bodyPr>
          <a:lstStyle/>
          <a:p>
            <a:pPr marL="0" indent="0">
              <a:buNone/>
            </a:pPr>
            <a:r>
              <a:rPr lang="de-DE" sz="2400" dirty="0"/>
              <a:t>„Zum ‚Markenzeichen‘ von Ebner-Eschenbachs Erzählkunst wurden freilich die </a:t>
            </a:r>
            <a:r>
              <a:rPr lang="de-DE" sz="2400" i="1" dirty="0"/>
              <a:t>Dorf- und </a:t>
            </a:r>
            <a:r>
              <a:rPr lang="de-DE" sz="2400" i="1" dirty="0" err="1"/>
              <a:t>Schloßgeschichten</a:t>
            </a:r>
            <a:r>
              <a:rPr lang="de-DE" sz="2400" dirty="0"/>
              <a:t>, die in der mährischen oder galizischen Welt spielen und hier die ebenso politischen wie sozialen und mentalen Spannungen zwischen Schloss und Dorf in den Mittelpunkt rücken.“ (Aust 2006: 116)</a:t>
            </a:r>
            <a:endParaRPr lang="cs-CZ" sz="2400" dirty="0"/>
          </a:p>
        </p:txBody>
      </p:sp>
    </p:spTree>
    <p:extLst>
      <p:ext uri="{BB962C8B-B14F-4D97-AF65-F5344CB8AC3E}">
        <p14:creationId xmlns:p14="http://schemas.microsoft.com/office/powerpoint/2010/main" val="112168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01901-FED5-4C7A-A055-4BE729C79452}"/>
              </a:ext>
            </a:extLst>
          </p:cNvPr>
          <p:cNvSpPr>
            <a:spLocks noGrp="1"/>
          </p:cNvSpPr>
          <p:nvPr>
            <p:ph type="title"/>
          </p:nvPr>
        </p:nvSpPr>
        <p:spPr>
          <a:xfrm>
            <a:off x="838200" y="723578"/>
            <a:ext cx="4595071" cy="1645501"/>
          </a:xfrm>
        </p:spPr>
        <p:txBody>
          <a:bodyPr vert="horz" lIns="91440" tIns="45720" rIns="91440" bIns="45720" rtlCol="0" anchor="ctr">
            <a:normAutofit fontScale="90000"/>
          </a:bodyPr>
          <a:lstStyle/>
          <a:p>
            <a:r>
              <a:rPr lang="en-US" dirty="0"/>
              <a:t>Dorf- und </a:t>
            </a:r>
            <a:r>
              <a:rPr lang="en-US" dirty="0" err="1"/>
              <a:t>Schlossgeschichten</a:t>
            </a:r>
            <a:r>
              <a:rPr lang="en-US" dirty="0"/>
              <a:t>, 1883 u. 1886</a:t>
            </a:r>
          </a:p>
        </p:txBody>
      </p:sp>
      <p:sp>
        <p:nvSpPr>
          <p:cNvPr id="3" name="Zástupný obsah 2">
            <a:extLst>
              <a:ext uri="{FF2B5EF4-FFF2-40B4-BE49-F238E27FC236}">
                <a16:creationId xmlns:a16="http://schemas.microsoft.com/office/drawing/2014/main" id="{0A98E719-83EE-491C-99DF-E3B1A47F0DC6}"/>
              </a:ext>
            </a:extLst>
          </p:cNvPr>
          <p:cNvSpPr>
            <a:spLocks noGrp="1"/>
          </p:cNvSpPr>
          <p:nvPr>
            <p:ph sz="half" idx="1"/>
          </p:nvPr>
        </p:nvSpPr>
        <p:spPr>
          <a:xfrm>
            <a:off x="838200" y="2548467"/>
            <a:ext cx="4595071" cy="3628495"/>
          </a:xfrm>
        </p:spPr>
        <p:txBody>
          <a:bodyPr vert="horz" lIns="91440" tIns="45720" rIns="91440" bIns="45720" rtlCol="0">
            <a:normAutofit/>
          </a:bodyPr>
          <a:lstStyle/>
          <a:p>
            <a:r>
              <a:rPr lang="en-US" sz="2000" i="1" dirty="0"/>
              <a:t>Er </a:t>
            </a:r>
            <a:r>
              <a:rPr lang="en-US" sz="2000" i="1" dirty="0" err="1"/>
              <a:t>lasst</a:t>
            </a:r>
            <a:r>
              <a:rPr lang="en-US" sz="2000" i="1" dirty="0"/>
              <a:t> die Hand </a:t>
            </a:r>
            <a:r>
              <a:rPr lang="en-US" sz="2000" i="1" dirty="0" err="1"/>
              <a:t>küssen</a:t>
            </a:r>
            <a:endParaRPr lang="en-US" sz="2000" i="1" dirty="0"/>
          </a:p>
          <a:p>
            <a:r>
              <a:rPr lang="en-US" sz="2000" i="1" dirty="0" err="1"/>
              <a:t>Krambambuli</a:t>
            </a:r>
            <a:endParaRPr lang="en-US" sz="2000" i="1" dirty="0"/>
          </a:p>
          <a:p>
            <a:r>
              <a:rPr lang="en-US" sz="2000" i="1" dirty="0"/>
              <a:t>Der </a:t>
            </a:r>
            <a:r>
              <a:rPr lang="en-US" sz="2000" i="1" dirty="0" err="1"/>
              <a:t>Kreisphysikus</a:t>
            </a:r>
            <a:endParaRPr lang="en-US" sz="2000" dirty="0"/>
          </a:p>
          <a:p>
            <a:r>
              <a:rPr lang="en-US" sz="2000" i="1" dirty="0"/>
              <a:t>Die </a:t>
            </a:r>
            <a:r>
              <a:rPr lang="en-US" sz="2000" i="1" dirty="0" err="1"/>
              <a:t>Resel</a:t>
            </a:r>
            <a:endParaRPr lang="en-US" sz="2000" i="1" dirty="0"/>
          </a:p>
          <a:p>
            <a:r>
              <a:rPr lang="en-US" sz="2000" i="1" dirty="0"/>
              <a:t>Der </a:t>
            </a:r>
            <a:r>
              <a:rPr lang="en-US" sz="2000" i="1" dirty="0" err="1"/>
              <a:t>gute</a:t>
            </a:r>
            <a:r>
              <a:rPr lang="en-US" sz="2000" i="1" dirty="0"/>
              <a:t> Mond</a:t>
            </a:r>
          </a:p>
          <a:p>
            <a:r>
              <a:rPr lang="en-US" sz="2000" i="1" dirty="0"/>
              <a:t>...</a:t>
            </a:r>
          </a:p>
          <a:p>
            <a:endParaRPr lang="en-US" sz="2000" dirty="0"/>
          </a:p>
          <a:p>
            <a:endParaRPr lang="en-US" sz="2000" dirty="0"/>
          </a:p>
          <a:p>
            <a:pPr marL="0"/>
            <a:endParaRPr lang="en-US" sz="2000" dirty="0"/>
          </a:p>
        </p:txBody>
      </p:sp>
      <p:sp>
        <p:nvSpPr>
          <p:cNvPr id="22" name="Rectangle 12">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4">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8">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Obrázek 7">
            <a:extLst>
              <a:ext uri="{FF2B5EF4-FFF2-40B4-BE49-F238E27FC236}">
                <a16:creationId xmlns:a16="http://schemas.microsoft.com/office/drawing/2014/main" id="{8678DE37-C859-42BE-BDF8-F250278CCF16}"/>
              </a:ext>
            </a:extLst>
          </p:cNvPr>
          <p:cNvPicPr>
            <a:picLocks noChangeAspect="1"/>
          </p:cNvPicPr>
          <p:nvPr/>
        </p:nvPicPr>
        <p:blipFill>
          <a:blip r:embed="rId2"/>
          <a:stretch>
            <a:fillRect/>
          </a:stretch>
        </p:blipFill>
        <p:spPr>
          <a:xfrm>
            <a:off x="6767423" y="321734"/>
            <a:ext cx="1671286" cy="2739814"/>
          </a:xfrm>
          <a:prstGeom prst="rect">
            <a:avLst/>
          </a:prstGeom>
        </p:spPr>
      </p:pic>
      <p:sp>
        <p:nvSpPr>
          <p:cNvPr id="21" name="Rectangle 20">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ázek 6">
            <a:extLst>
              <a:ext uri="{FF2B5EF4-FFF2-40B4-BE49-F238E27FC236}">
                <a16:creationId xmlns:a16="http://schemas.microsoft.com/office/drawing/2014/main" id="{F6053B69-9B64-44A0-9574-975A91E3C00C}"/>
              </a:ext>
            </a:extLst>
          </p:cNvPr>
          <p:cNvPicPr>
            <a:picLocks noChangeAspect="1"/>
          </p:cNvPicPr>
          <p:nvPr/>
        </p:nvPicPr>
        <p:blipFill>
          <a:blip r:embed="rId3"/>
          <a:stretch>
            <a:fillRect/>
          </a:stretch>
        </p:blipFill>
        <p:spPr>
          <a:xfrm>
            <a:off x="9847768" y="321734"/>
            <a:ext cx="1674330" cy="2739814"/>
          </a:xfrm>
          <a:prstGeom prst="rect">
            <a:avLst/>
          </a:prstGeom>
        </p:spPr>
      </p:pic>
      <p:pic>
        <p:nvPicPr>
          <p:cNvPr id="5" name="Zástupný obsah 4">
            <a:extLst>
              <a:ext uri="{FF2B5EF4-FFF2-40B4-BE49-F238E27FC236}">
                <a16:creationId xmlns:a16="http://schemas.microsoft.com/office/drawing/2014/main" id="{647A4643-FEF3-4D60-86E7-73062ABB8C68}"/>
              </a:ext>
            </a:extLst>
          </p:cNvPr>
          <p:cNvPicPr>
            <a:picLocks noGrp="1" noChangeAspect="1"/>
          </p:cNvPicPr>
          <p:nvPr>
            <p:ph sz="half" idx="2"/>
          </p:nvPr>
        </p:nvPicPr>
        <p:blipFill>
          <a:blip r:embed="rId4"/>
          <a:stretch>
            <a:fillRect/>
          </a:stretch>
        </p:blipFill>
        <p:spPr>
          <a:xfrm>
            <a:off x="6774300" y="3796452"/>
            <a:ext cx="1657533" cy="2559898"/>
          </a:xfrm>
          <a:prstGeom prst="rect">
            <a:avLst/>
          </a:prstGeom>
        </p:spPr>
      </p:pic>
      <p:pic>
        <p:nvPicPr>
          <p:cNvPr id="6" name="Obrázek 5">
            <a:extLst>
              <a:ext uri="{FF2B5EF4-FFF2-40B4-BE49-F238E27FC236}">
                <a16:creationId xmlns:a16="http://schemas.microsoft.com/office/drawing/2014/main" id="{9C7A457A-4347-40DC-9B9F-2BB7C4DC8EF5}"/>
              </a:ext>
            </a:extLst>
          </p:cNvPr>
          <p:cNvPicPr>
            <a:picLocks noChangeAspect="1"/>
          </p:cNvPicPr>
          <p:nvPr/>
        </p:nvPicPr>
        <p:blipFill>
          <a:blip r:embed="rId5"/>
          <a:stretch>
            <a:fillRect/>
          </a:stretch>
        </p:blipFill>
        <p:spPr>
          <a:xfrm>
            <a:off x="9664475" y="3796452"/>
            <a:ext cx="2064433" cy="2559898"/>
          </a:xfrm>
          <a:prstGeom prst="rect">
            <a:avLst/>
          </a:prstGeom>
        </p:spPr>
      </p:pic>
    </p:spTree>
    <p:extLst>
      <p:ext uri="{BB962C8B-B14F-4D97-AF65-F5344CB8AC3E}">
        <p14:creationId xmlns:p14="http://schemas.microsoft.com/office/powerpoint/2010/main" val="8393375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9946489-DC92-4454-9AD2-F39E658C7B08}"/>
              </a:ext>
            </a:extLst>
          </p:cNvPr>
          <p:cNvSpPr>
            <a:spLocks noGrp="1"/>
          </p:cNvSpPr>
          <p:nvPr>
            <p:ph type="title"/>
          </p:nvPr>
        </p:nvSpPr>
        <p:spPr>
          <a:xfrm>
            <a:off x="804672" y="640080"/>
            <a:ext cx="3282696" cy="5257800"/>
          </a:xfrm>
        </p:spPr>
        <p:txBody>
          <a:bodyPr>
            <a:normAutofit/>
          </a:bodyPr>
          <a:lstStyle/>
          <a:p>
            <a:r>
              <a:rPr lang="de-DE" sz="4100">
                <a:solidFill>
                  <a:schemeClr val="bg1"/>
                </a:solidFill>
              </a:rPr>
              <a:t>Das Gemeindekind (1887)</a:t>
            </a:r>
            <a:endParaRPr lang="cs-CZ" sz="4100">
              <a:solidFill>
                <a:schemeClr val="bg1"/>
              </a:solidFill>
            </a:endParaRPr>
          </a:p>
        </p:txBody>
      </p:sp>
      <p:sp>
        <p:nvSpPr>
          <p:cNvPr id="3" name="Zástupný obsah 2">
            <a:extLst>
              <a:ext uri="{FF2B5EF4-FFF2-40B4-BE49-F238E27FC236}">
                <a16:creationId xmlns:a16="http://schemas.microsoft.com/office/drawing/2014/main" id="{2B5AC7E4-B104-4E21-AB1C-F0119906B285}"/>
              </a:ext>
            </a:extLst>
          </p:cNvPr>
          <p:cNvSpPr>
            <a:spLocks noGrp="1"/>
          </p:cNvSpPr>
          <p:nvPr>
            <p:ph idx="1"/>
          </p:nvPr>
        </p:nvSpPr>
        <p:spPr>
          <a:xfrm>
            <a:off x="5358384" y="640081"/>
            <a:ext cx="6024654" cy="5257800"/>
          </a:xfrm>
        </p:spPr>
        <p:txBody>
          <a:bodyPr anchor="ctr">
            <a:normAutofit/>
          </a:bodyPr>
          <a:lstStyle/>
          <a:p>
            <a:r>
              <a:rPr lang="de-DE" sz="2400"/>
              <a:t>1860, Landeshauptstadt B., Martin und Barbara Holub</a:t>
            </a:r>
          </a:p>
          <a:p>
            <a:r>
              <a:rPr lang="de-DE" sz="2400"/>
              <a:t>Pavel Holub, Milada Holub, alte Schlossherrin</a:t>
            </a:r>
          </a:p>
          <a:p>
            <a:r>
              <a:rPr lang="de-DE" sz="2400"/>
              <a:t>Hirte Virgil, Tochter Vinska</a:t>
            </a:r>
          </a:p>
          <a:p>
            <a:r>
              <a:rPr lang="de-DE" sz="2400"/>
              <a:t>Dorfgemeinde</a:t>
            </a:r>
          </a:p>
          <a:p>
            <a:r>
              <a:rPr lang="de-DE" sz="2400"/>
              <a:t>Kloster (Nonnen: „unendlich fromm, unendlich teilnahmslos“)</a:t>
            </a:r>
          </a:p>
          <a:p>
            <a:endParaRPr lang="de-DE" sz="2400"/>
          </a:p>
          <a:p>
            <a:r>
              <a:rPr lang="de-DE" sz="2400"/>
              <a:t>Entwicklungs-, Bildungsroman: Mitleid (vgl. </a:t>
            </a:r>
            <a:r>
              <a:rPr lang="de-DE" sz="2400" i="1"/>
              <a:t>Die Spitzin</a:t>
            </a:r>
            <a:r>
              <a:rPr lang="de-DE" sz="2400"/>
              <a:t>), Ethik, Besitz, Sprache</a:t>
            </a:r>
            <a:endParaRPr lang="cs-CZ" sz="2400"/>
          </a:p>
        </p:txBody>
      </p:sp>
    </p:spTree>
    <p:extLst>
      <p:ext uri="{BB962C8B-B14F-4D97-AF65-F5344CB8AC3E}">
        <p14:creationId xmlns:p14="http://schemas.microsoft.com/office/powerpoint/2010/main" val="172344893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0A1B037DD1A0E489BA25F0DCD0C6D93" ma:contentTypeVersion="12" ma:contentTypeDescription="Vytvoří nový dokument" ma:contentTypeScope="" ma:versionID="aea4a53e7edbeb68430efde3de547b39">
  <xsd:schema xmlns:xsd="http://www.w3.org/2001/XMLSchema" xmlns:xs="http://www.w3.org/2001/XMLSchema" xmlns:p="http://schemas.microsoft.com/office/2006/metadata/properties" xmlns:ns3="0a4d777f-aadb-4192-819a-6dd8ba01e105" xmlns:ns4="d64b5fb5-c9db-4617-9a62-64f49fae5538" targetNamespace="http://schemas.microsoft.com/office/2006/metadata/properties" ma:root="true" ma:fieldsID="e091d4fac43f03da58a3e9d32d1a421f" ns3:_="" ns4:_="">
    <xsd:import namespace="0a4d777f-aadb-4192-819a-6dd8ba01e105"/>
    <xsd:import namespace="d64b5fb5-c9db-4617-9a62-64f49fae55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777f-aadb-4192-819a-6dd8ba01e10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4b5fb5-c9db-4617-9a62-64f49fae553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E02AD7-74D7-4458-8E86-70A451532435}">
  <ds:schemaRefs>
    <ds:schemaRef ds:uri="http://schemas.microsoft.com/sharepoint/v3/contenttype/forms"/>
  </ds:schemaRefs>
</ds:datastoreItem>
</file>

<file path=customXml/itemProps2.xml><?xml version="1.0" encoding="utf-8"?>
<ds:datastoreItem xmlns:ds="http://schemas.openxmlformats.org/officeDocument/2006/customXml" ds:itemID="{861DACC5-AB27-4991-95DF-E60B134341B5}">
  <ds:schemaRefs>
    <ds:schemaRef ds:uri="http://purl.org/dc/terms/"/>
    <ds:schemaRef ds:uri="http://www.w3.org/XML/1998/namespace"/>
    <ds:schemaRef ds:uri="d64b5fb5-c9db-4617-9a62-64f49fae5538"/>
    <ds:schemaRef ds:uri="http://schemas.microsoft.com/office/2006/documentManagement/types"/>
    <ds:schemaRef ds:uri="http://schemas.microsoft.com/office/infopath/2007/PartnerControls"/>
    <ds:schemaRef ds:uri="0a4d777f-aadb-4192-819a-6dd8ba01e105"/>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ADBF221-CC2B-44CF-B1D2-90887C26B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777f-aadb-4192-819a-6dd8ba01e105"/>
    <ds:schemaRef ds:uri="d64b5fb5-c9db-4617-9a62-64f49fae5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Širokoúhlá obrazovka</PresentationFormat>
  <Paragraphs>81</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Office</vt:lpstr>
      <vt:lpstr>Österreichische/mährische Realisten: Marie von Ebner-Eschenbach, Ferdinand von Saar</vt:lpstr>
      <vt:lpstr>1830–1916</vt:lpstr>
      <vt:lpstr>Mythos „des guten Menschen von Zdißlawitz“</vt:lpstr>
      <vt:lpstr>Aphorismen</vt:lpstr>
      <vt:lpstr>„Engagierte Realistin“</vt:lpstr>
      <vt:lpstr>„Die Sünderin“ (1914) Erzählung</vt:lpstr>
      <vt:lpstr>Dorf- und Schlossgeschichten</vt:lpstr>
      <vt:lpstr>Dorf- und Schlossgeschichten, 1883 u. 1886</vt:lpstr>
      <vt:lpstr>Das Gemeindekind (1887)</vt:lpstr>
      <vt:lpstr>Lehrer Habrecht (Gemeindekind) als thematischer Knotenpunkt</vt:lpstr>
      <vt:lpstr>Prezentace aplikace PowerPoint</vt:lpstr>
      <vt:lpstr>(stellenweise) modernes, skeptisches Erzählen</vt:lpstr>
      <vt:lpstr>Ebner-Eschenbach als „Aktivistin“</vt:lpstr>
      <vt:lpstr>„Literarische Aktivistin“</vt:lpstr>
      <vt:lpstr>Ferdinand von Saar</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Österreichische/mährische Realisten: Marie von Ebner-Eschenbach, Ferdinand von Saar</dc:title>
  <dc:creator>Jan Budňák</dc:creator>
  <cp:lastModifiedBy>Jan Budňák</cp:lastModifiedBy>
  <cp:revision>7</cp:revision>
  <dcterms:created xsi:type="dcterms:W3CDTF">2021-11-12T19:52:00Z</dcterms:created>
  <dcterms:modified xsi:type="dcterms:W3CDTF">2023-04-18T11:48:57Z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0x01010020A1B037DD1A0E489BA25F0DCD0C6D93</vt:lpwstr>
  </property>
</Properties>
</file>