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D812A9-AA04-7F43-EE02-887EAAD29A8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311C70D-91E0-6BFD-192C-4DDF9D92C8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4F66B05-BC92-39E2-285B-70D97B035779}"/>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5" name="Fußzeilenplatzhalter 4">
            <a:extLst>
              <a:ext uri="{FF2B5EF4-FFF2-40B4-BE49-F238E27FC236}">
                <a16:creationId xmlns:a16="http://schemas.microsoft.com/office/drawing/2014/main" id="{48C3A28E-0586-7EE1-32A0-04AF01B4825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D35F469-334F-CA99-7DDF-AB9E82690C16}"/>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311050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D6EBA1-FFE3-E066-FD60-ED2B82DF627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E92DC2A-1C63-5F7D-5EC0-33370B1EF07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CD015C3-C42C-F088-3110-9C27A4AB8EC7}"/>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5" name="Fußzeilenplatzhalter 4">
            <a:extLst>
              <a:ext uri="{FF2B5EF4-FFF2-40B4-BE49-F238E27FC236}">
                <a16:creationId xmlns:a16="http://schemas.microsoft.com/office/drawing/2014/main" id="{97F9E1E9-467E-F80C-64B8-A597A49BB3D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45D0116-F0BF-6752-3E7D-F11C52E595BA}"/>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2882814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E16C0FC-A094-F2A9-769D-FBF02DF43A3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DD40FF0-BBAD-4346-2681-D42BDBF02A4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546967A-1DB0-34D8-C8F7-113D67138C50}"/>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5" name="Fußzeilenplatzhalter 4">
            <a:extLst>
              <a:ext uri="{FF2B5EF4-FFF2-40B4-BE49-F238E27FC236}">
                <a16:creationId xmlns:a16="http://schemas.microsoft.com/office/drawing/2014/main" id="{E29F32E4-E4EE-BB89-0412-D62BF2532B7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227A1-A651-0FB8-6AC4-E62A6EC55C22}"/>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1157756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F95866-F340-A4A9-26E4-500D392AECE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9C37762-0FFB-25FD-8315-CFC728C2CED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28D672-0E99-0ADE-D603-BEA3FFC846F3}"/>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5" name="Fußzeilenplatzhalter 4">
            <a:extLst>
              <a:ext uri="{FF2B5EF4-FFF2-40B4-BE49-F238E27FC236}">
                <a16:creationId xmlns:a16="http://schemas.microsoft.com/office/drawing/2014/main" id="{B961BFAE-70CC-0B5A-042F-08590BB62FA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4B16034-B88C-4C19-50C1-DF2ECB59C828}"/>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459031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09E06E-D9C0-460E-88D1-89F12BEC341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C7D4408-7FAA-DEAB-F8A6-F7BA26A823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A390012-5A32-19E0-3EA0-497885B9560B}"/>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5" name="Fußzeilenplatzhalter 4">
            <a:extLst>
              <a:ext uri="{FF2B5EF4-FFF2-40B4-BE49-F238E27FC236}">
                <a16:creationId xmlns:a16="http://schemas.microsoft.com/office/drawing/2014/main" id="{BCB775C4-A3F7-0D68-BD8A-EE92C710F8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CC7E31A-303D-FD3F-6016-CD0432572F48}"/>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24877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7DB08D-19C3-2E26-9A2C-6CC6B00EA3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B373EFB-E9D5-E4CE-5942-C54260DFA46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3505322-2682-C9A2-16E7-0A42444B592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4300AAE-0C9D-C26A-6815-E73603B632C3}"/>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6" name="Fußzeilenplatzhalter 5">
            <a:extLst>
              <a:ext uri="{FF2B5EF4-FFF2-40B4-BE49-F238E27FC236}">
                <a16:creationId xmlns:a16="http://schemas.microsoft.com/office/drawing/2014/main" id="{84C386D7-9460-0A71-3140-B68ADAD0D9A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9116FA5-3C88-F40E-3493-A99A4011207B}"/>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3408268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9D743-D995-C79D-C567-8DB6B810136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FDFE41C-AC32-442D-05B5-A923346B02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B466297-E776-5CE8-1AB1-60A4D6B56EA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2A680EE-D0A6-77AE-696A-6549381E3B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538FD3E-44BA-A602-215F-72B7D95EEB8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27526D9-ADC4-0D0F-894A-C1A715C29AE4}"/>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8" name="Fußzeilenplatzhalter 7">
            <a:extLst>
              <a:ext uri="{FF2B5EF4-FFF2-40B4-BE49-F238E27FC236}">
                <a16:creationId xmlns:a16="http://schemas.microsoft.com/office/drawing/2014/main" id="{7ED2B278-E3A8-D756-CB68-46562D37C46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C8E0306-10B9-C1FE-13FA-B3457C52EAC7}"/>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220679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49E03A-7C63-829F-BFD6-4C1386D982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75C61C0-52E7-A88F-E138-4636F553B3FB}"/>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4" name="Fußzeilenplatzhalter 3">
            <a:extLst>
              <a:ext uri="{FF2B5EF4-FFF2-40B4-BE49-F238E27FC236}">
                <a16:creationId xmlns:a16="http://schemas.microsoft.com/office/drawing/2014/main" id="{2A204234-2969-D3F4-8274-2AF1DAA306B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9370F51-33E0-371A-D40E-FC918CD93515}"/>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314424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12686A2-6A50-3DC0-82C1-D7F0AE6F7109}"/>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3" name="Fußzeilenplatzhalter 2">
            <a:extLst>
              <a:ext uri="{FF2B5EF4-FFF2-40B4-BE49-F238E27FC236}">
                <a16:creationId xmlns:a16="http://schemas.microsoft.com/office/drawing/2014/main" id="{AB1851F0-D7D2-7877-9530-57C78E1DB8FA}"/>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A17700F-051A-42A3-494F-56914046069C}"/>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1233846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63DA69-DB65-3F32-F42E-42FD2A49187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0842149-EF51-4CA2-C393-665BA41970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364DD12-80BE-DF33-77E3-8E03E4C45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46714F9-C157-10C5-35F4-AA82F4EAA668}"/>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6" name="Fußzeilenplatzhalter 5">
            <a:extLst>
              <a:ext uri="{FF2B5EF4-FFF2-40B4-BE49-F238E27FC236}">
                <a16:creationId xmlns:a16="http://schemas.microsoft.com/office/drawing/2014/main" id="{234C64DB-0952-87A4-1368-5DED4A1EF93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ED0604-51CB-7D60-9C44-A6AA4F17FDF4}"/>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301920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A67BAF-66CF-D795-82C6-8A9C470EA6A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4CC40C4-AAF3-0934-3911-62A792DA6A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DE447DA-C5A9-9723-29E8-9D5229294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EEF020A-7F33-4CD9-1E59-292C847DB445}"/>
              </a:ext>
            </a:extLst>
          </p:cNvPr>
          <p:cNvSpPr>
            <a:spLocks noGrp="1"/>
          </p:cNvSpPr>
          <p:nvPr>
            <p:ph type="dt" sz="half" idx="10"/>
          </p:nvPr>
        </p:nvSpPr>
        <p:spPr/>
        <p:txBody>
          <a:bodyPr/>
          <a:lstStyle/>
          <a:p>
            <a:fld id="{8D662432-ACD2-4D14-ADB5-AE84E6E3634A}" type="datetimeFigureOut">
              <a:rPr lang="de-DE" smtClean="0"/>
              <a:t>23.04.2023</a:t>
            </a:fld>
            <a:endParaRPr lang="de-DE"/>
          </a:p>
        </p:txBody>
      </p:sp>
      <p:sp>
        <p:nvSpPr>
          <p:cNvPr id="6" name="Fußzeilenplatzhalter 5">
            <a:extLst>
              <a:ext uri="{FF2B5EF4-FFF2-40B4-BE49-F238E27FC236}">
                <a16:creationId xmlns:a16="http://schemas.microsoft.com/office/drawing/2014/main" id="{4DCDB634-6FFB-464F-3A4D-5AA6A0B89EF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832A492-39EC-0369-5F8F-34ECA617A6EF}"/>
              </a:ext>
            </a:extLst>
          </p:cNvPr>
          <p:cNvSpPr>
            <a:spLocks noGrp="1"/>
          </p:cNvSpPr>
          <p:nvPr>
            <p:ph type="sldNum" sz="quarter" idx="12"/>
          </p:nvPr>
        </p:nvSpPr>
        <p:spPr/>
        <p:txBody>
          <a:bodyPr/>
          <a:lstStyle/>
          <a:p>
            <a:fld id="{EB23FBA6-ECDE-4B7A-BDDC-85656940B7DC}" type="slidenum">
              <a:rPr lang="de-DE" smtClean="0"/>
              <a:t>‹Nr.›</a:t>
            </a:fld>
            <a:endParaRPr lang="de-DE"/>
          </a:p>
        </p:txBody>
      </p:sp>
    </p:spTree>
    <p:extLst>
      <p:ext uri="{BB962C8B-B14F-4D97-AF65-F5344CB8AC3E}">
        <p14:creationId xmlns:p14="http://schemas.microsoft.com/office/powerpoint/2010/main" val="117334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43E04BB-FA09-8CD0-83FA-E4F97AEAA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79931DC-F2C0-AF50-A431-BA4C78065E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6AACE7D-ABF9-156A-1D51-F29E8631DE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662432-ACD2-4D14-ADB5-AE84E6E3634A}" type="datetimeFigureOut">
              <a:rPr lang="de-DE" smtClean="0"/>
              <a:t>23.04.2023</a:t>
            </a:fld>
            <a:endParaRPr lang="de-DE"/>
          </a:p>
        </p:txBody>
      </p:sp>
      <p:sp>
        <p:nvSpPr>
          <p:cNvPr id="5" name="Fußzeilenplatzhalter 4">
            <a:extLst>
              <a:ext uri="{FF2B5EF4-FFF2-40B4-BE49-F238E27FC236}">
                <a16:creationId xmlns:a16="http://schemas.microsoft.com/office/drawing/2014/main" id="{2A9B3955-562A-BA0A-E7B4-B0E617716F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7DB2856-5831-D836-96FA-7B84778B68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3FBA6-ECDE-4B7A-BDDC-85656940B7DC}" type="slidenum">
              <a:rPr lang="de-DE" smtClean="0"/>
              <a:t>‹Nr.›</a:t>
            </a:fld>
            <a:endParaRPr lang="de-DE"/>
          </a:p>
        </p:txBody>
      </p:sp>
    </p:spTree>
    <p:extLst>
      <p:ext uri="{BB962C8B-B14F-4D97-AF65-F5344CB8AC3E}">
        <p14:creationId xmlns:p14="http://schemas.microsoft.com/office/powerpoint/2010/main" val="1964826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3238F5-7C89-6DDC-80E0-9099C672E4A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49DA027C-2077-2083-A30D-68E61F107CC1}"/>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2256166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1C8017-B070-A15D-2F15-8F1F752121AD}"/>
              </a:ext>
            </a:extLst>
          </p:cNvPr>
          <p:cNvSpPr>
            <a:spLocks noGrp="1"/>
          </p:cNvSpPr>
          <p:nvPr>
            <p:ph type="title"/>
          </p:nvPr>
        </p:nvSpPr>
        <p:spPr/>
        <p:txBody>
          <a:bodyPr/>
          <a:lstStyle/>
          <a:p>
            <a:r>
              <a:rPr lang="de-AT" dirty="0"/>
              <a:t>Textausschnitt / 3</a:t>
            </a:r>
            <a:endParaRPr lang="de-DE" dirty="0"/>
          </a:p>
        </p:txBody>
      </p:sp>
      <p:sp>
        <p:nvSpPr>
          <p:cNvPr id="3" name="Inhaltsplatzhalter 2">
            <a:extLst>
              <a:ext uri="{FF2B5EF4-FFF2-40B4-BE49-F238E27FC236}">
                <a16:creationId xmlns:a16="http://schemas.microsoft.com/office/drawing/2014/main" id="{C119CAA4-254E-4DAE-75D8-6B2F253D2D1A}"/>
              </a:ext>
            </a:extLst>
          </p:cNvPr>
          <p:cNvSpPr>
            <a:spLocks noGrp="1"/>
          </p:cNvSpPr>
          <p:nvPr>
            <p:ph idx="1"/>
          </p:nvPr>
        </p:nvSpPr>
        <p:spPr/>
        <p:txBody>
          <a:bodyPr>
            <a:normAutofit fontScale="92500" lnSpcReduction="10000"/>
          </a:bodyPr>
          <a:lstStyle/>
          <a:p>
            <a:pPr marL="0" indent="0">
              <a:buNone/>
            </a:pPr>
            <a:r>
              <a:rPr lang="de-DE" dirty="0"/>
              <a:t>„Diesen Abend blieben wir aber vereint sitzen. Wie einer, der heftige Schmerzen darin empfindet, so hielt er den Kopf zwischen die Schultern gezogen. Die Mundwinkel waren verzerrt, und um die Brauen gewitterte ein häufiges Zucken. Er sprach sehr viel, aber aus einer schlimmen </a:t>
            </a:r>
            <a:r>
              <a:rPr lang="de-DE" dirty="0" err="1"/>
              <a:t>Mißstimmung</a:t>
            </a:r>
            <a:r>
              <a:rPr lang="de-DE" dirty="0"/>
              <a:t> heraus, den Satz nicht beendend und in krausen und weiten Sprüngen der Gedanken. Er kramte viel in seinen Papieren, zeigte mir nun dieses, nun ein anderes jener Zettelchen, die er kostbaren Schätzen gleich verwahrte. Etwas </a:t>
            </a:r>
            <a:r>
              <a:rPr lang="de-DE" dirty="0" err="1"/>
              <a:t>mußte</a:t>
            </a:r>
            <a:r>
              <a:rPr lang="de-DE" dirty="0"/>
              <a:t> ihm geschehen sein, oder in seiner Seele hob sich etwas und brachte sie in unruhige Wallung, wie der Riesenfisch der Sage das Meer sich heben </a:t>
            </a:r>
            <a:r>
              <a:rPr lang="de-DE" dirty="0" err="1"/>
              <a:t>läßt</a:t>
            </a:r>
            <a:r>
              <a:rPr lang="de-DE" dirty="0"/>
              <a:t>, wenn er aus dem Grundlosen der Sonne entgegenstrebt. Und in diese zweck- und ziellose Gesprächigkeit fielen bange und peinliche Pausen des Schweigens, in denen er sonderbare Figürchen aus Brot formte, sie vor sich hinstellte, um sie verloren zu betrachten.“</a:t>
            </a:r>
          </a:p>
        </p:txBody>
      </p:sp>
    </p:spTree>
    <p:extLst>
      <p:ext uri="{BB962C8B-B14F-4D97-AF65-F5344CB8AC3E}">
        <p14:creationId xmlns:p14="http://schemas.microsoft.com/office/powerpoint/2010/main" val="339688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15520DB-F960-4775-B29C-691D6E65A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E94F9CD3-F1B3-C1E0-7C94-8BA1A752EE84}"/>
              </a:ext>
            </a:extLst>
          </p:cNvPr>
          <p:cNvSpPr>
            <a:spLocks noGrp="1"/>
          </p:cNvSpPr>
          <p:nvPr>
            <p:ph type="title"/>
          </p:nvPr>
        </p:nvSpPr>
        <p:spPr>
          <a:xfrm>
            <a:off x="5229509" y="552160"/>
            <a:ext cx="5847781" cy="1046671"/>
          </a:xfrm>
        </p:spPr>
        <p:txBody>
          <a:bodyPr>
            <a:normAutofit/>
          </a:bodyPr>
          <a:lstStyle/>
          <a:p>
            <a:r>
              <a:rPr lang="de-AT" sz="2800"/>
              <a:t>Jakob Julius David (1859-1906)</a:t>
            </a:r>
            <a:endParaRPr lang="de-DE" sz="2800"/>
          </a:p>
        </p:txBody>
      </p:sp>
      <p:pic>
        <p:nvPicPr>
          <p:cNvPr id="5" name="Grafik 4" descr="Ein Bild, das Text, Mann, Person, tragend enthält.&#10;&#10;Automatisch generierte Beschreibung">
            <a:extLst>
              <a:ext uri="{FF2B5EF4-FFF2-40B4-BE49-F238E27FC236}">
                <a16:creationId xmlns:a16="http://schemas.microsoft.com/office/drawing/2014/main" id="{FB466836-034A-711F-9949-DE3D6D4D9CA8}"/>
              </a:ext>
            </a:extLst>
          </p:cNvPr>
          <p:cNvPicPr>
            <a:picLocks noChangeAspect="1"/>
          </p:cNvPicPr>
          <p:nvPr/>
        </p:nvPicPr>
        <p:blipFill rotWithShape="1">
          <a:blip r:embed="rId2"/>
          <a:srcRect b="1210"/>
          <a:stretch/>
        </p:blipFill>
        <p:spPr>
          <a:xfrm>
            <a:off x="-12651" y="10"/>
            <a:ext cx="4251960" cy="6857991"/>
          </a:xfrm>
          <a:prstGeom prst="rect">
            <a:avLst/>
          </a:prstGeom>
        </p:spPr>
      </p:pic>
      <p:sp>
        <p:nvSpPr>
          <p:cNvPr id="12" name="Rectangle 11">
            <a:extLst>
              <a:ext uri="{FF2B5EF4-FFF2-40B4-BE49-F238E27FC236}">
                <a16:creationId xmlns:a16="http://schemas.microsoft.com/office/drawing/2014/main" id="{CD84038B-4A56-439B-A184-79B2D4506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51960" y="1982602"/>
            <a:ext cx="794004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3" name="Inhaltsplatzhalter 2">
            <a:extLst>
              <a:ext uri="{FF2B5EF4-FFF2-40B4-BE49-F238E27FC236}">
                <a16:creationId xmlns:a16="http://schemas.microsoft.com/office/drawing/2014/main" id="{2CA07639-72EA-C29B-D6C2-3B8D9609D351}"/>
              </a:ext>
            </a:extLst>
          </p:cNvPr>
          <p:cNvSpPr>
            <a:spLocks noGrp="1"/>
          </p:cNvSpPr>
          <p:nvPr>
            <p:ph idx="1"/>
          </p:nvPr>
        </p:nvSpPr>
        <p:spPr>
          <a:xfrm>
            <a:off x="5229510" y="2551558"/>
            <a:ext cx="5847780" cy="3347879"/>
          </a:xfrm>
        </p:spPr>
        <p:txBody>
          <a:bodyPr anchor="ctr">
            <a:normAutofit/>
          </a:bodyPr>
          <a:lstStyle/>
          <a:p>
            <a:r>
              <a:rPr lang="de-AT" sz="2000" dirty="0"/>
              <a:t>Journalist &amp; Schriftsteller</a:t>
            </a:r>
          </a:p>
          <a:p>
            <a:r>
              <a:rPr lang="de-AT" sz="2000" dirty="0"/>
              <a:t>Kindheit &amp; Jugend im heutigen Tschechien</a:t>
            </a:r>
          </a:p>
          <a:p>
            <a:r>
              <a:rPr lang="de-AT" sz="2000" dirty="0"/>
              <a:t>ab 1877 lebt und arbeitet er in Wien</a:t>
            </a:r>
          </a:p>
          <a:p>
            <a:r>
              <a:rPr lang="de-AT" sz="2000" dirty="0"/>
              <a:t>Studium der Germanistik und Geschichte</a:t>
            </a:r>
          </a:p>
          <a:p>
            <a:r>
              <a:rPr lang="de-AT" sz="2000" dirty="0"/>
              <a:t>journalistische Arbeiten für u. a. Wiener Allgemeine Zeitung, Neues Wiener Journal, Wiener Zeitung</a:t>
            </a:r>
          </a:p>
          <a:p>
            <a:r>
              <a:rPr lang="de-AT" sz="2000" dirty="0"/>
              <a:t>verfasste Romane, Erzählungen, Dramen, Lyrik, Biographien und Essays</a:t>
            </a:r>
            <a:endParaRPr lang="de-DE" sz="2000" dirty="0"/>
          </a:p>
        </p:txBody>
      </p:sp>
      <p:sp>
        <p:nvSpPr>
          <p:cNvPr id="14" name="Rectangle 13">
            <a:extLst>
              <a:ext uri="{FF2B5EF4-FFF2-40B4-BE49-F238E27FC236}">
                <a16:creationId xmlns:a16="http://schemas.microsoft.com/office/drawing/2014/main" id="{4F96EE13-2C4D-4262-812E-DDE5FC35F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841054" y="3396995"/>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Tree>
    <p:extLst>
      <p:ext uri="{BB962C8B-B14F-4D97-AF65-F5344CB8AC3E}">
        <p14:creationId xmlns:p14="http://schemas.microsoft.com/office/powerpoint/2010/main" val="362771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92FC5-9372-7AC3-1602-7B8FE9AAA856}"/>
              </a:ext>
            </a:extLst>
          </p:cNvPr>
          <p:cNvSpPr>
            <a:spLocks noGrp="1"/>
          </p:cNvSpPr>
          <p:nvPr>
            <p:ph type="title"/>
          </p:nvPr>
        </p:nvSpPr>
        <p:spPr/>
        <p:txBody>
          <a:bodyPr/>
          <a:lstStyle/>
          <a:p>
            <a:r>
              <a:rPr lang="de-AT" dirty="0"/>
              <a:t>Schlaglichter - Erzählungen</a:t>
            </a:r>
            <a:endParaRPr lang="de-DE" dirty="0"/>
          </a:p>
        </p:txBody>
      </p:sp>
      <p:sp>
        <p:nvSpPr>
          <p:cNvPr id="3" name="Inhaltsplatzhalter 2">
            <a:extLst>
              <a:ext uri="{FF2B5EF4-FFF2-40B4-BE49-F238E27FC236}">
                <a16:creationId xmlns:a16="http://schemas.microsoft.com/office/drawing/2014/main" id="{F991F342-40A3-DBC4-14CE-78007282A7A8}"/>
              </a:ext>
            </a:extLst>
          </p:cNvPr>
          <p:cNvSpPr>
            <a:spLocks noGrp="1"/>
          </p:cNvSpPr>
          <p:nvPr>
            <p:ph idx="1"/>
          </p:nvPr>
        </p:nvSpPr>
        <p:spPr/>
        <p:txBody>
          <a:bodyPr/>
          <a:lstStyle/>
          <a:p>
            <a:endParaRPr lang="de-DE" dirty="0"/>
          </a:p>
          <a:p>
            <a:r>
              <a:rPr lang="de-DE" dirty="0"/>
              <a:t>erste Erzählung „Fanny“ 1886 in der </a:t>
            </a:r>
            <a:r>
              <a:rPr lang="de-DE" i="1" dirty="0"/>
              <a:t>Deutschen Zeitung </a:t>
            </a:r>
            <a:r>
              <a:rPr lang="de-DE" dirty="0"/>
              <a:t>publiziert und 1890 unter dem Titel „Das Höferecht“</a:t>
            </a:r>
            <a:r>
              <a:rPr lang="de-DE" i="1" dirty="0"/>
              <a:t> </a:t>
            </a:r>
            <a:r>
              <a:rPr lang="de-DE" dirty="0"/>
              <a:t>als Buch veröffentlicht</a:t>
            </a:r>
          </a:p>
          <a:p>
            <a:r>
              <a:rPr lang="de-DE" dirty="0"/>
              <a:t>in den 1890ern verstärkt Erzählungen mit u. a. historischen Stoffen, etwa der Erzählband „Probleme“ (1892)</a:t>
            </a:r>
          </a:p>
          <a:p>
            <a:r>
              <a:rPr lang="de-DE" dirty="0"/>
              <a:t>ebenfalls in den 1890ern urbane (Wiener) Erzählungen, etwa im Erzählband „Vier Geschichten“ (1899) </a:t>
            </a:r>
          </a:p>
          <a:p>
            <a:endParaRPr lang="de-DE" dirty="0"/>
          </a:p>
          <a:p>
            <a:pPr lvl="1"/>
            <a:endParaRPr lang="de-DE" dirty="0"/>
          </a:p>
        </p:txBody>
      </p:sp>
    </p:spTree>
    <p:extLst>
      <p:ext uri="{BB962C8B-B14F-4D97-AF65-F5344CB8AC3E}">
        <p14:creationId xmlns:p14="http://schemas.microsoft.com/office/powerpoint/2010/main" val="1688403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4D6731-2490-268C-3D1D-99D7BAF9790D}"/>
              </a:ext>
            </a:extLst>
          </p:cNvPr>
          <p:cNvSpPr>
            <a:spLocks noGrp="1"/>
          </p:cNvSpPr>
          <p:nvPr>
            <p:ph type="title"/>
          </p:nvPr>
        </p:nvSpPr>
        <p:spPr/>
        <p:txBody>
          <a:bodyPr/>
          <a:lstStyle/>
          <a:p>
            <a:r>
              <a:rPr lang="de-AT" dirty="0"/>
              <a:t>Das königliche Spiel (1899)</a:t>
            </a:r>
            <a:endParaRPr lang="de-DE" dirty="0"/>
          </a:p>
        </p:txBody>
      </p:sp>
      <p:sp>
        <p:nvSpPr>
          <p:cNvPr id="3" name="Inhaltsplatzhalter 2">
            <a:extLst>
              <a:ext uri="{FF2B5EF4-FFF2-40B4-BE49-F238E27FC236}">
                <a16:creationId xmlns:a16="http://schemas.microsoft.com/office/drawing/2014/main" id="{187A2903-89DA-0A3A-5019-AE70D214C1B1}"/>
              </a:ext>
            </a:extLst>
          </p:cNvPr>
          <p:cNvSpPr>
            <a:spLocks noGrp="1"/>
          </p:cNvSpPr>
          <p:nvPr>
            <p:ph idx="1"/>
          </p:nvPr>
        </p:nvSpPr>
        <p:spPr/>
        <p:txBody>
          <a:bodyPr>
            <a:normAutofit/>
          </a:bodyPr>
          <a:lstStyle/>
          <a:p>
            <a:r>
              <a:rPr lang="de-AT" dirty="0"/>
              <a:t>Der Schachspieler Adolf </a:t>
            </a:r>
            <a:r>
              <a:rPr lang="de-AT" dirty="0" err="1"/>
              <a:t>Adolfi</a:t>
            </a:r>
            <a:r>
              <a:rPr lang="de-AT" dirty="0"/>
              <a:t> sitzt mit einer namenlosen Figur in einem Kaffeehaus und spielt Schach</a:t>
            </a:r>
          </a:p>
          <a:p>
            <a:r>
              <a:rPr lang="de-AT" dirty="0"/>
              <a:t>Die Erzählung wird abwechseln von der namenlosen Figur als Erzählinstanz und durch Dialoge mit bzw. Monologe von Adolf </a:t>
            </a:r>
            <a:r>
              <a:rPr lang="de-AT" dirty="0" err="1"/>
              <a:t>Adolfi</a:t>
            </a:r>
            <a:r>
              <a:rPr lang="de-AT" dirty="0"/>
              <a:t> erzählt</a:t>
            </a:r>
          </a:p>
          <a:p>
            <a:r>
              <a:rPr lang="de-AT" dirty="0"/>
              <a:t>Die Rahmenhandlung spielt sich in einem Kaffeehaus und später auf einer Straße in Wien ab</a:t>
            </a:r>
          </a:p>
          <a:p>
            <a:r>
              <a:rPr lang="de-AT" dirty="0"/>
              <a:t>Die Zeit der Rahmenhandlung bewegt sich um die Jahrhundertwende  </a:t>
            </a:r>
            <a:endParaRPr lang="de-DE" dirty="0"/>
          </a:p>
        </p:txBody>
      </p:sp>
    </p:spTree>
    <p:extLst>
      <p:ext uri="{BB962C8B-B14F-4D97-AF65-F5344CB8AC3E}">
        <p14:creationId xmlns:p14="http://schemas.microsoft.com/office/powerpoint/2010/main" val="3977903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6043BA-CAB5-35DA-6919-6AE51C0DBF3B}"/>
              </a:ext>
            </a:extLst>
          </p:cNvPr>
          <p:cNvSpPr>
            <a:spLocks noGrp="1"/>
          </p:cNvSpPr>
          <p:nvPr>
            <p:ph type="title"/>
          </p:nvPr>
        </p:nvSpPr>
        <p:spPr/>
        <p:txBody>
          <a:bodyPr/>
          <a:lstStyle/>
          <a:p>
            <a:r>
              <a:rPr lang="de-AT" dirty="0"/>
              <a:t>Das königliche Spiel / Handlung / 1</a:t>
            </a:r>
            <a:endParaRPr lang="de-DE" dirty="0"/>
          </a:p>
        </p:txBody>
      </p:sp>
      <p:sp>
        <p:nvSpPr>
          <p:cNvPr id="3" name="Inhaltsplatzhalter 2">
            <a:extLst>
              <a:ext uri="{FF2B5EF4-FFF2-40B4-BE49-F238E27FC236}">
                <a16:creationId xmlns:a16="http://schemas.microsoft.com/office/drawing/2014/main" id="{70E19006-9FA5-CDDB-F779-12BFA5B937FB}"/>
              </a:ext>
            </a:extLst>
          </p:cNvPr>
          <p:cNvSpPr>
            <a:spLocks noGrp="1"/>
          </p:cNvSpPr>
          <p:nvPr>
            <p:ph idx="1"/>
          </p:nvPr>
        </p:nvSpPr>
        <p:spPr/>
        <p:txBody>
          <a:bodyPr>
            <a:normAutofit/>
          </a:bodyPr>
          <a:lstStyle/>
          <a:p>
            <a:r>
              <a:rPr lang="de-DE" dirty="0"/>
              <a:t>Adolf </a:t>
            </a:r>
            <a:r>
              <a:rPr lang="de-DE" dirty="0" err="1"/>
              <a:t>Adolfi</a:t>
            </a:r>
            <a:r>
              <a:rPr lang="de-DE" dirty="0"/>
              <a:t> kommt aus Rumänien und wohnt seit 15 Jahren in Wien. </a:t>
            </a:r>
          </a:p>
          <a:p>
            <a:r>
              <a:rPr lang="de-DE" dirty="0"/>
              <a:t>Als Kind war er oft krank und konnte nicht aus dem Bett. Seitdem verträgt er keinen Lärm mehr. So lernte er Schach und Sprachen von seinem Vater, der der beste Schachspieler in </a:t>
            </a:r>
            <a:r>
              <a:rPr lang="de-DE" dirty="0" err="1"/>
              <a:t>Jassy</a:t>
            </a:r>
            <a:r>
              <a:rPr lang="de-DE" dirty="0"/>
              <a:t> (Rumänien) war. Seine Familie war wohlhabend.</a:t>
            </a:r>
          </a:p>
        </p:txBody>
      </p:sp>
    </p:spTree>
    <p:extLst>
      <p:ext uri="{BB962C8B-B14F-4D97-AF65-F5344CB8AC3E}">
        <p14:creationId xmlns:p14="http://schemas.microsoft.com/office/powerpoint/2010/main" val="3224800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A8158-900F-6AA5-31F8-4B3A60ABA513}"/>
              </a:ext>
            </a:extLst>
          </p:cNvPr>
          <p:cNvSpPr>
            <a:spLocks noGrp="1"/>
          </p:cNvSpPr>
          <p:nvPr>
            <p:ph type="title"/>
          </p:nvPr>
        </p:nvSpPr>
        <p:spPr/>
        <p:txBody>
          <a:bodyPr/>
          <a:lstStyle/>
          <a:p>
            <a:r>
              <a:rPr lang="de-AT" dirty="0"/>
              <a:t>Das königliche Spiel / Handlung / 2</a:t>
            </a:r>
            <a:endParaRPr lang="de-DE" dirty="0"/>
          </a:p>
        </p:txBody>
      </p:sp>
      <p:sp>
        <p:nvSpPr>
          <p:cNvPr id="3" name="Inhaltsplatzhalter 2">
            <a:extLst>
              <a:ext uri="{FF2B5EF4-FFF2-40B4-BE49-F238E27FC236}">
                <a16:creationId xmlns:a16="http://schemas.microsoft.com/office/drawing/2014/main" id="{5022A39E-0E56-200D-931F-A483E78DA08F}"/>
              </a:ext>
            </a:extLst>
          </p:cNvPr>
          <p:cNvSpPr>
            <a:spLocks noGrp="1"/>
          </p:cNvSpPr>
          <p:nvPr>
            <p:ph idx="1"/>
          </p:nvPr>
        </p:nvSpPr>
        <p:spPr/>
        <p:txBody>
          <a:bodyPr>
            <a:normAutofit/>
          </a:bodyPr>
          <a:lstStyle/>
          <a:p>
            <a:r>
              <a:rPr lang="de-DE" dirty="0"/>
              <a:t>Adolf heiratete seine Cousine sehr jung und hat vier Kinder. </a:t>
            </a:r>
          </a:p>
          <a:p>
            <a:r>
              <a:rPr lang="de-DE" dirty="0"/>
              <a:t>Nach dem Tod seines Vaters führte er das Familienunternehmen weiter, aber es ging nicht gut, weil die Leute ihn seltsam fanden. </a:t>
            </a:r>
          </a:p>
          <a:p>
            <a:r>
              <a:rPr lang="de-DE" dirty="0"/>
              <a:t>Also zog er nach Wien und eröffnete ein Geschäft. </a:t>
            </a:r>
          </a:p>
          <a:p>
            <a:r>
              <a:rPr lang="de-DE" dirty="0"/>
              <a:t>Es ging gut, aber er war oft krank und seine Frau war nicht an die Arbeit gewöhnt. </a:t>
            </a:r>
          </a:p>
          <a:p>
            <a:endParaRPr lang="de-DE" dirty="0"/>
          </a:p>
        </p:txBody>
      </p:sp>
    </p:spTree>
    <p:extLst>
      <p:ext uri="{BB962C8B-B14F-4D97-AF65-F5344CB8AC3E}">
        <p14:creationId xmlns:p14="http://schemas.microsoft.com/office/powerpoint/2010/main" val="2437327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D290C-AF39-A03C-F53A-184011B5544F}"/>
              </a:ext>
            </a:extLst>
          </p:cNvPr>
          <p:cNvSpPr>
            <a:spLocks noGrp="1"/>
          </p:cNvSpPr>
          <p:nvPr>
            <p:ph type="title"/>
          </p:nvPr>
        </p:nvSpPr>
        <p:spPr/>
        <p:txBody>
          <a:bodyPr/>
          <a:lstStyle/>
          <a:p>
            <a:r>
              <a:rPr lang="de-AT" dirty="0"/>
              <a:t>Das königliche Spiel / Handlung / 3</a:t>
            </a:r>
            <a:endParaRPr lang="de-DE" dirty="0"/>
          </a:p>
        </p:txBody>
      </p:sp>
      <p:sp>
        <p:nvSpPr>
          <p:cNvPr id="3" name="Inhaltsplatzhalter 2">
            <a:extLst>
              <a:ext uri="{FF2B5EF4-FFF2-40B4-BE49-F238E27FC236}">
                <a16:creationId xmlns:a16="http://schemas.microsoft.com/office/drawing/2014/main" id="{1E5C25F9-255C-DB0E-E938-B21DBABDD809}"/>
              </a:ext>
            </a:extLst>
          </p:cNvPr>
          <p:cNvSpPr>
            <a:spLocks noGrp="1"/>
          </p:cNvSpPr>
          <p:nvPr>
            <p:ph idx="1"/>
          </p:nvPr>
        </p:nvSpPr>
        <p:spPr/>
        <p:txBody>
          <a:bodyPr>
            <a:normAutofit fontScale="92500"/>
          </a:bodyPr>
          <a:lstStyle/>
          <a:p>
            <a:r>
              <a:rPr lang="de-DE" dirty="0"/>
              <a:t>Eines Tages fing Adolf an, Schach um Geld zu spielen, was seine Frau nicht mochte. </a:t>
            </a:r>
          </a:p>
          <a:p>
            <a:r>
              <a:rPr lang="de-DE" dirty="0"/>
              <a:t>Als sie starb, war er nicht traurig und verkaufte das Geschäft. </a:t>
            </a:r>
          </a:p>
          <a:p>
            <a:r>
              <a:rPr lang="de-DE" dirty="0"/>
              <a:t>Er hatte kein gutes Verhältnis zu seinen Kindern, außer zu dem Mann seiner Tochter (einem alten Freund von ihm), der sich um sie kümmerte. </a:t>
            </a:r>
          </a:p>
          <a:p>
            <a:r>
              <a:rPr lang="de-DE" dirty="0" err="1"/>
              <a:t>Adolfi</a:t>
            </a:r>
            <a:r>
              <a:rPr lang="de-DE" dirty="0"/>
              <a:t> reiste viel und gewann Schachturniere in Amerika. </a:t>
            </a:r>
          </a:p>
          <a:p>
            <a:r>
              <a:rPr lang="de-DE" dirty="0"/>
              <a:t>Er schickte das Geld seiner Tochter, konnte aber nie lange an einem Ort bleiben, weil die Leute schnell das Interesse verloren. </a:t>
            </a:r>
          </a:p>
          <a:p>
            <a:r>
              <a:rPr lang="de-DE" dirty="0"/>
              <a:t>Seine Tochter beging Selbstmord und er wollte wissen, warum sie es getan hatte. Er lebt immer noch in Wien und spielt Schach.</a:t>
            </a:r>
          </a:p>
          <a:p>
            <a:endParaRPr lang="de-DE" dirty="0"/>
          </a:p>
        </p:txBody>
      </p:sp>
    </p:spTree>
    <p:extLst>
      <p:ext uri="{BB962C8B-B14F-4D97-AF65-F5344CB8AC3E}">
        <p14:creationId xmlns:p14="http://schemas.microsoft.com/office/powerpoint/2010/main" val="3619872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FD051-5F68-4C84-6AF0-F6A3AA65B7AE}"/>
              </a:ext>
            </a:extLst>
          </p:cNvPr>
          <p:cNvSpPr>
            <a:spLocks noGrp="1"/>
          </p:cNvSpPr>
          <p:nvPr>
            <p:ph type="title"/>
          </p:nvPr>
        </p:nvSpPr>
        <p:spPr/>
        <p:txBody>
          <a:bodyPr/>
          <a:lstStyle/>
          <a:p>
            <a:r>
              <a:rPr lang="de-AT" dirty="0"/>
              <a:t>Textausschnitt / 1</a:t>
            </a:r>
            <a:endParaRPr lang="de-DE" dirty="0"/>
          </a:p>
        </p:txBody>
      </p:sp>
      <p:sp>
        <p:nvSpPr>
          <p:cNvPr id="3" name="Inhaltsplatzhalter 2">
            <a:extLst>
              <a:ext uri="{FF2B5EF4-FFF2-40B4-BE49-F238E27FC236}">
                <a16:creationId xmlns:a16="http://schemas.microsoft.com/office/drawing/2014/main" id="{ADF8076C-75DA-23CA-A3CE-BC96BD8598A9}"/>
              </a:ext>
            </a:extLst>
          </p:cNvPr>
          <p:cNvSpPr>
            <a:spLocks noGrp="1"/>
          </p:cNvSpPr>
          <p:nvPr>
            <p:ph idx="1"/>
          </p:nvPr>
        </p:nvSpPr>
        <p:spPr/>
        <p:txBody>
          <a:bodyPr>
            <a:normAutofit/>
          </a:bodyPr>
          <a:lstStyle/>
          <a:p>
            <a:pPr marL="0" indent="0">
              <a:buNone/>
            </a:pPr>
            <a:r>
              <a:rPr lang="de-DE" dirty="0"/>
              <a:t>„Er war ein sehr armer Teufel, aber er vergab sich nichts; war weit herumgekommen und drückte sich gewählt aus. Aber gesehen hatte er eigentlich nichts von der Welt, die er bereist. Denn ob er von der sonnigen Havanna sprach, ob von Hastings oder Nürnberg, er </a:t>
            </a:r>
            <a:r>
              <a:rPr lang="de-DE" dirty="0" err="1"/>
              <a:t>wußte</a:t>
            </a:r>
            <a:r>
              <a:rPr lang="de-DE" dirty="0"/>
              <a:t> nur von den Kämpfen, die dort auf dem Brette geschlagen worden waren. Sonne und Menschen waren ihm gleichgültig und ganz aus dem Gedächtnis geschwunden, das sonst jeden einzelnen Zug, den ganzen Gang einer Partie mit untrüglicher Treue aufnahm und für immer verwahrte.“</a:t>
            </a:r>
          </a:p>
        </p:txBody>
      </p:sp>
    </p:spTree>
    <p:extLst>
      <p:ext uri="{BB962C8B-B14F-4D97-AF65-F5344CB8AC3E}">
        <p14:creationId xmlns:p14="http://schemas.microsoft.com/office/powerpoint/2010/main" val="2098945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67FB16-4128-C824-6AEB-FA0D5FF641A2}"/>
              </a:ext>
            </a:extLst>
          </p:cNvPr>
          <p:cNvSpPr>
            <a:spLocks noGrp="1"/>
          </p:cNvSpPr>
          <p:nvPr>
            <p:ph type="title"/>
          </p:nvPr>
        </p:nvSpPr>
        <p:spPr/>
        <p:txBody>
          <a:bodyPr/>
          <a:lstStyle/>
          <a:p>
            <a:r>
              <a:rPr lang="de-AT" dirty="0"/>
              <a:t>Textausschnitt / 2</a:t>
            </a:r>
            <a:endParaRPr lang="de-DE" dirty="0"/>
          </a:p>
        </p:txBody>
      </p:sp>
      <p:sp>
        <p:nvSpPr>
          <p:cNvPr id="3" name="Inhaltsplatzhalter 2">
            <a:extLst>
              <a:ext uri="{FF2B5EF4-FFF2-40B4-BE49-F238E27FC236}">
                <a16:creationId xmlns:a16="http://schemas.microsoft.com/office/drawing/2014/main" id="{A737A3B3-4B23-306D-D767-0F1FBB205BFF}"/>
              </a:ext>
            </a:extLst>
          </p:cNvPr>
          <p:cNvSpPr>
            <a:spLocks noGrp="1"/>
          </p:cNvSpPr>
          <p:nvPr>
            <p:ph idx="1"/>
          </p:nvPr>
        </p:nvSpPr>
        <p:spPr/>
        <p:txBody>
          <a:bodyPr>
            <a:normAutofit lnSpcReduction="10000"/>
          </a:bodyPr>
          <a:lstStyle/>
          <a:p>
            <a:pPr marL="0" indent="0">
              <a:buNone/>
            </a:pPr>
            <a:r>
              <a:rPr lang="de-DE" dirty="0"/>
              <a:t>„Als er im Gasthause ablegte, fuhr er nach seiner ängstlich reinlichen Gewohnheit unmerklich mit dem Rockärmel über seinen Hut. Mir fiel dabei erst auf </a:t>
            </a:r>
            <a:r>
              <a:rPr lang="de-DE" dirty="0" err="1"/>
              <a:t>daß</a:t>
            </a:r>
            <a:r>
              <a:rPr lang="de-DE" dirty="0"/>
              <a:t> darum ein Trauerflor geschlungen war. Wir saßen einander gegenüber. Ich liebt' es nämlich, diesen Kopf voll vor mir zu sehen. Er war wie gehämmert von gewaltiger Gedankenarbeit: die Sorge aber hatte tiefe Runen in diese mächtige Stirn mit den starken und trotzigen Jochbögen eingegraben. Bei aller Sicherheit des Auftretens und Benehmens lag eine gewisse Willensschwäche um den Mund und das sehr kurze Kinn. Nach dem Essen demonstrierte er gern. Er hatte zu diesem Zweck ein handliches Ledertäschchen mit kleinen und zierlichen Elfenbeinplättchen als Schachfiguren, das man ihm in </a:t>
            </a:r>
            <a:r>
              <a:rPr lang="de-DE" dirty="0" err="1"/>
              <a:t>Newyork</a:t>
            </a:r>
            <a:r>
              <a:rPr lang="de-DE" dirty="0"/>
              <a:t> geschenkt.“</a:t>
            </a:r>
          </a:p>
        </p:txBody>
      </p:sp>
    </p:spTree>
    <p:extLst>
      <p:ext uri="{BB962C8B-B14F-4D97-AF65-F5344CB8AC3E}">
        <p14:creationId xmlns:p14="http://schemas.microsoft.com/office/powerpoint/2010/main" val="381979062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858</Words>
  <Application>Microsoft Office PowerPoint</Application>
  <PresentationFormat>Breitbild</PresentationFormat>
  <Paragraphs>38</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vt:lpstr>
      <vt:lpstr>PowerPoint-Präsentation</vt:lpstr>
      <vt:lpstr>Jakob Julius David (1859-1906)</vt:lpstr>
      <vt:lpstr>Schlaglichter - Erzählungen</vt:lpstr>
      <vt:lpstr>Das königliche Spiel (1899)</vt:lpstr>
      <vt:lpstr>Das königliche Spiel / Handlung / 1</vt:lpstr>
      <vt:lpstr>Das königliche Spiel / Handlung / 2</vt:lpstr>
      <vt:lpstr>Das königliche Spiel / Handlung / 3</vt:lpstr>
      <vt:lpstr>Textausschnitt / 1</vt:lpstr>
      <vt:lpstr>Textausschnitt / 2</vt:lpstr>
      <vt:lpstr>Textausschnitt /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Erkan Osmanovic</dc:creator>
  <cp:lastModifiedBy>Erkan Osmanovic</cp:lastModifiedBy>
  <cp:revision>1</cp:revision>
  <dcterms:created xsi:type="dcterms:W3CDTF">2023-04-23T15:17:01Z</dcterms:created>
  <dcterms:modified xsi:type="dcterms:W3CDTF">2023-04-23T16:39:45Z</dcterms:modified>
</cp:coreProperties>
</file>