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1" r:id="rId5"/>
    <p:sldId id="262" r:id="rId6"/>
    <p:sldId id="263" r:id="rId7"/>
    <p:sldId id="264" r:id="rId8"/>
    <p:sldId id="265" r:id="rId9"/>
    <p:sldId id="267" r:id="rId10"/>
    <p:sldId id="274" r:id="rId11"/>
    <p:sldId id="284" r:id="rId12"/>
    <p:sldId id="275" r:id="rId13"/>
    <p:sldId id="276" r:id="rId14"/>
    <p:sldId id="266" r:id="rId15"/>
    <p:sldId id="268" r:id="rId16"/>
    <p:sldId id="271" r:id="rId17"/>
    <p:sldId id="285" r:id="rId18"/>
    <p:sldId id="286" r:id="rId19"/>
    <p:sldId id="287" r:id="rId20"/>
    <p:sldId id="288" r:id="rId21"/>
    <p:sldId id="289" r:id="rId22"/>
    <p:sldId id="269" r:id="rId23"/>
    <p:sldId id="270" r:id="rId24"/>
    <p:sldId id="273" r:id="rId25"/>
    <p:sldId id="272" r:id="rId26"/>
    <p:sldId id="277" r:id="rId27"/>
    <p:sldId id="278" r:id="rId28"/>
    <p:sldId id="260" r:id="rId29"/>
    <p:sldId id="259" r:id="rId30"/>
    <p:sldId id="279" r:id="rId31"/>
    <p:sldId id="280" r:id="rId32"/>
    <p:sldId id="281" r:id="rId33"/>
    <p:sldId id="282" r:id="rId34"/>
    <p:sldId id="283"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varScale="1">
        <p:scale>
          <a:sx n="114" d="100"/>
          <a:sy n="114" d="100"/>
        </p:scale>
        <p:origin x="3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9906CC-8B08-4D98-A1BD-5CA39D881CC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6CB5926-04D4-4B0E-AC71-0D4689A22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34E6AF0-A79C-40C8-A7ED-0DAE7BD70602}"/>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6DAA63F9-64E1-42B2-B971-85804224BD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0B797FB-D33F-4051-8454-B56B20CC52B5}"/>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151603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267F0C-9D7A-422C-90B1-A826DB54D0C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EDC0E9E-CBE4-4907-ACE5-914DC899091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B0D4C15-77AA-49D4-9456-81C6967CCBDE}"/>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58D1E51D-702F-4912-8A8E-30689BC431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86D1B8E-1EBD-48CA-8BF9-A98E7ABB99AB}"/>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409499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8611758-799B-48E8-B2F9-B5873316C7CB}"/>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9F212D1-35D3-47C8-B356-38A7900F16F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CDBB048-7C39-42C7-8CEE-C5DC859D6EEE}"/>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FB1393E9-0EEF-4C46-9A4A-9DA58C640E1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090A67-DC6C-4480-979F-38F123EDF7F9}"/>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1257906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80238B-C0FC-469C-A4DA-EA6C8FA834C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4DB9015-D4E5-4BBF-AE90-E873B405F75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D7C511C-2F06-45CC-96A6-1560A1D27C80}"/>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B276E604-86E6-4B42-A585-BCAAF253E8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37B1F2-9755-4654-87FA-523DE811F412}"/>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2310339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0EEEE2-3877-48F8-BE18-01D1D3758C5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FFEFD25-C166-4DAC-98A0-5979CAAA46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2975EAA-8D7C-42CD-BCAF-6C62E594245D}"/>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355C7531-8128-4788-B4B9-80AA515D03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8C5C837-8E5F-4E22-AC96-BC1DACEA9CD0}"/>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207988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C42B78-1886-4A2A-86EA-F54CA4647EB0}"/>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FA9D579-7841-4B18-BE03-E3DDD33FA6E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E2FB195-A7AA-455C-8104-0F5B124E9EA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222411B-62EF-4909-8C7F-7E4AFD2DB529}"/>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6" name="Zástupný symbol pro zápatí 5">
            <a:extLst>
              <a:ext uri="{FF2B5EF4-FFF2-40B4-BE49-F238E27FC236}">
                <a16:creationId xmlns:a16="http://schemas.microsoft.com/office/drawing/2014/main" id="{BDC94301-5B56-4488-B7D7-2B1BE4D4C47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E63892E-5FBF-40DB-A3C5-8BE981458DE0}"/>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129616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B09EC3-69AA-4588-B90E-D986A2BB9FB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C5B6C16-E864-4582-8C4C-65310F3CB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71C42A9-B382-4618-B01F-35824140FE5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01E044BF-236D-4A9F-BF15-6EF268897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81EE0AB-D04D-44DB-BF2E-87AB99C7F27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FDAEB30-A4D6-4616-B30B-B51904B3672E}"/>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8" name="Zástupný symbol pro zápatí 7">
            <a:extLst>
              <a:ext uri="{FF2B5EF4-FFF2-40B4-BE49-F238E27FC236}">
                <a16:creationId xmlns:a16="http://schemas.microsoft.com/office/drawing/2014/main" id="{DF6FC110-FB44-4111-BE50-1D98858811D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D598076-64D5-4F6E-98F8-72AC18CABE2D}"/>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57116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B5CE1F-F2A8-4F9A-92CF-1F45C8C8347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62F199C-195B-4FA2-B345-5D17F4C24CC1}"/>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4" name="Zástupný symbol pro zápatí 3">
            <a:extLst>
              <a:ext uri="{FF2B5EF4-FFF2-40B4-BE49-F238E27FC236}">
                <a16:creationId xmlns:a16="http://schemas.microsoft.com/office/drawing/2014/main" id="{8C297141-DC8A-44B6-A6C4-22C2555C297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2F6BAD9-95A2-44DD-96BF-B756F05575B2}"/>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63890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E5746F3-8648-4BC0-A022-B92AC43193D5}"/>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3" name="Zástupný symbol pro zápatí 2">
            <a:extLst>
              <a:ext uri="{FF2B5EF4-FFF2-40B4-BE49-F238E27FC236}">
                <a16:creationId xmlns:a16="http://schemas.microsoft.com/office/drawing/2014/main" id="{8BB76841-9AD2-464B-A994-B8EF87159BD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42E56030-AA51-43A0-878C-9E76C9C55F46}"/>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834643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8AD28B-D1CB-4D9D-A751-169353F377F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B0DA160-9E59-4F50-ABDB-60D82F2A34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C10A356-9BE8-490A-AFD5-972C751B7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41FD73D-5C96-4ED9-92FD-7FAD7063C6CD}"/>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6" name="Zástupný symbol pro zápatí 5">
            <a:extLst>
              <a:ext uri="{FF2B5EF4-FFF2-40B4-BE49-F238E27FC236}">
                <a16:creationId xmlns:a16="http://schemas.microsoft.com/office/drawing/2014/main" id="{AA8AFDC5-6C94-40BC-9DA6-766DE572704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4C84CDF-F9C2-4155-B0D3-AC40591B7000}"/>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424236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2D5268-F5E2-4C69-B8B1-EF84032499B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C6D3E03-3DCB-4D6D-8EAA-5252327D0F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3C589AC-28A7-4BC9-9DA6-D31011EA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6CC0351-71D2-402F-9286-EE39CCF52C50}"/>
              </a:ext>
            </a:extLst>
          </p:cNvPr>
          <p:cNvSpPr>
            <a:spLocks noGrp="1"/>
          </p:cNvSpPr>
          <p:nvPr>
            <p:ph type="dt" sz="half" idx="10"/>
          </p:nvPr>
        </p:nvSpPr>
        <p:spPr/>
        <p:txBody>
          <a:bodyPr/>
          <a:lstStyle/>
          <a:p>
            <a:fld id="{9CFDE3A4-0805-4707-B7F4-F6DCF0399B36}" type="datetimeFigureOut">
              <a:rPr lang="cs-CZ" smtClean="0"/>
              <a:t>28.03.2023</a:t>
            </a:fld>
            <a:endParaRPr lang="cs-CZ"/>
          </a:p>
        </p:txBody>
      </p:sp>
      <p:sp>
        <p:nvSpPr>
          <p:cNvPr id="6" name="Zástupný symbol pro zápatí 5">
            <a:extLst>
              <a:ext uri="{FF2B5EF4-FFF2-40B4-BE49-F238E27FC236}">
                <a16:creationId xmlns:a16="http://schemas.microsoft.com/office/drawing/2014/main" id="{E7B6ACBE-1556-4C8D-BD0C-96A4C85DDC4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310B83E-D2B4-43E4-ADC0-20C8D09E01EB}"/>
              </a:ext>
            </a:extLst>
          </p:cNvPr>
          <p:cNvSpPr>
            <a:spLocks noGrp="1"/>
          </p:cNvSpPr>
          <p:nvPr>
            <p:ph type="sldNum" sz="quarter" idx="12"/>
          </p:nvPr>
        </p:nvSpPr>
        <p:spPr/>
        <p:txBody>
          <a:bodyPr/>
          <a:lstStyle/>
          <a:p>
            <a:fld id="{1DFB061D-F257-4E7F-8EDB-BF998A9A5A34}" type="slidenum">
              <a:rPr lang="cs-CZ" smtClean="0"/>
              <a:t>‹#›</a:t>
            </a:fld>
            <a:endParaRPr lang="cs-CZ"/>
          </a:p>
        </p:txBody>
      </p:sp>
    </p:spTree>
    <p:extLst>
      <p:ext uri="{BB962C8B-B14F-4D97-AF65-F5344CB8AC3E}">
        <p14:creationId xmlns:p14="http://schemas.microsoft.com/office/powerpoint/2010/main" val="36927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009E139-8B95-489B-BE2D-17AB480A5B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CA927AA-9076-42C7-B230-624B8FCFE0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6726E08-90D7-485F-9205-3B1C8D80A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DE3A4-0805-4707-B7F4-F6DCF0399B36}" type="datetimeFigureOut">
              <a:rPr lang="cs-CZ" smtClean="0"/>
              <a:t>28.03.2023</a:t>
            </a:fld>
            <a:endParaRPr lang="cs-CZ"/>
          </a:p>
        </p:txBody>
      </p:sp>
      <p:sp>
        <p:nvSpPr>
          <p:cNvPr id="5" name="Zástupný symbol pro zápatí 4">
            <a:extLst>
              <a:ext uri="{FF2B5EF4-FFF2-40B4-BE49-F238E27FC236}">
                <a16:creationId xmlns:a16="http://schemas.microsoft.com/office/drawing/2014/main" id="{73AD87CD-3C4C-4EE9-AFCA-F8D43F52F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7708149-D3EF-4E24-AA79-C74E59C13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B061D-F257-4E7F-8EDB-BF998A9A5A34}" type="slidenum">
              <a:rPr lang="cs-CZ" smtClean="0"/>
              <a:t>‹#›</a:t>
            </a:fld>
            <a:endParaRPr lang="cs-CZ"/>
          </a:p>
        </p:txBody>
      </p:sp>
    </p:spTree>
    <p:extLst>
      <p:ext uri="{BB962C8B-B14F-4D97-AF65-F5344CB8AC3E}">
        <p14:creationId xmlns:p14="http://schemas.microsoft.com/office/powerpoint/2010/main" val="3787928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_YBIw6P3Hec"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4jIT0JNyoic"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projekt-gutenberg.org/friedell/wozuthea/chap016.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3x16OocOl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91081-1A1C-43FB-9023-E4210D6B3CDA}"/>
              </a:ext>
            </a:extLst>
          </p:cNvPr>
          <p:cNvSpPr>
            <a:spLocks noGrp="1"/>
          </p:cNvSpPr>
          <p:nvPr>
            <p:ph type="ctrTitle"/>
          </p:nvPr>
        </p:nvSpPr>
        <p:spPr/>
        <p:txBody>
          <a:bodyPr>
            <a:normAutofit/>
          </a:bodyPr>
          <a:lstStyle/>
          <a:p>
            <a:r>
              <a:rPr lang="cs-CZ" sz="3200" dirty="0"/>
              <a:t>Johann Nepomuk </a:t>
            </a:r>
            <a:r>
              <a:rPr lang="cs-CZ" sz="3200" dirty="0" err="1"/>
              <a:t>Nestroy</a:t>
            </a:r>
            <a:r>
              <a:rPr lang="cs-CZ" sz="3200" dirty="0"/>
              <a:t> (1801 -1862)</a:t>
            </a:r>
            <a:br>
              <a:rPr lang="de-DE" sz="3200" dirty="0"/>
            </a:br>
            <a:r>
              <a:rPr lang="cs-CZ" sz="3200" dirty="0" err="1"/>
              <a:t>und</a:t>
            </a:r>
            <a:r>
              <a:rPr lang="cs-CZ" sz="3200" dirty="0"/>
              <a:t> </a:t>
            </a:r>
            <a:r>
              <a:rPr lang="cs-CZ" sz="3200" dirty="0" err="1"/>
              <a:t>die</a:t>
            </a:r>
            <a:r>
              <a:rPr lang="cs-CZ" sz="3200" dirty="0"/>
              <a:t> </a:t>
            </a:r>
            <a:r>
              <a:rPr lang="cs-CZ" sz="3200" dirty="0" err="1"/>
              <a:t>Theater</a:t>
            </a:r>
            <a:r>
              <a:rPr lang="de-DE" sz="3200" dirty="0" err="1"/>
              <a:t>landschaft</a:t>
            </a:r>
            <a:r>
              <a:rPr lang="cs-CZ" sz="3200" dirty="0"/>
              <a:t> der V</a:t>
            </a:r>
            <a:r>
              <a:rPr lang="de-DE" sz="3200" dirty="0"/>
              <a:t>o</a:t>
            </a:r>
            <a:r>
              <a:rPr lang="cs-CZ" sz="3200" dirty="0" err="1"/>
              <a:t>rm</a:t>
            </a:r>
            <a:r>
              <a:rPr lang="de-DE" sz="3200" dirty="0"/>
              <a:t>ä</a:t>
            </a:r>
            <a:r>
              <a:rPr lang="cs-CZ" sz="3200" dirty="0" err="1"/>
              <a:t>rz</a:t>
            </a:r>
            <a:r>
              <a:rPr lang="de-DE" sz="3200" dirty="0"/>
              <a:t>zeit</a:t>
            </a:r>
            <a:endParaRPr lang="cs-CZ" sz="3200" dirty="0"/>
          </a:p>
        </p:txBody>
      </p:sp>
      <p:sp>
        <p:nvSpPr>
          <p:cNvPr id="3" name="Podnadpis 2">
            <a:extLst>
              <a:ext uri="{FF2B5EF4-FFF2-40B4-BE49-F238E27FC236}">
                <a16:creationId xmlns:a16="http://schemas.microsoft.com/office/drawing/2014/main" id="{551B6BBF-B8EB-4AD9-909D-B15CD7C84826}"/>
              </a:ext>
            </a:extLst>
          </p:cNvPr>
          <p:cNvSpPr>
            <a:spLocks noGrp="1"/>
          </p:cNvSpPr>
          <p:nvPr>
            <p:ph type="subTitle" idx="1"/>
          </p:nvPr>
        </p:nvSpPr>
        <p:spPr/>
        <p:txBody>
          <a:bodyPr/>
          <a:lstStyle/>
          <a:p>
            <a:r>
              <a:rPr lang="de-DE" dirty="0"/>
              <a:t>Hofburgtheater, Vorstadtbühnen und Theater in der Provinz</a:t>
            </a:r>
            <a:endParaRPr lang="cs-CZ" dirty="0"/>
          </a:p>
        </p:txBody>
      </p:sp>
    </p:spTree>
    <p:extLst>
      <p:ext uri="{BB962C8B-B14F-4D97-AF65-F5344CB8AC3E}">
        <p14:creationId xmlns:p14="http://schemas.microsoft.com/office/powerpoint/2010/main" val="3561550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F1DBDF-2F53-435D-B9DC-834A8419B80E}"/>
              </a:ext>
            </a:extLst>
          </p:cNvPr>
          <p:cNvSpPr>
            <a:spLocks noGrp="1"/>
          </p:cNvSpPr>
          <p:nvPr>
            <p:ph type="title"/>
          </p:nvPr>
        </p:nvSpPr>
        <p:spPr/>
        <p:txBody>
          <a:bodyPr>
            <a:normAutofit/>
          </a:bodyPr>
          <a:lstStyle/>
          <a:p>
            <a:r>
              <a:rPr lang="de-DE" sz="3200" dirty="0"/>
              <a:t>Adolf Müller </a:t>
            </a:r>
            <a:r>
              <a:rPr lang="de-DE" sz="3200" dirty="0" err="1"/>
              <a:t>senior</a:t>
            </a:r>
            <a:r>
              <a:rPr lang="de-DE" sz="3200" dirty="0"/>
              <a:t> </a:t>
            </a:r>
            <a:br>
              <a:rPr lang="de-DE" sz="3200" dirty="0"/>
            </a:br>
            <a:r>
              <a:rPr lang="de-DE" sz="3200" dirty="0"/>
              <a:t>(1801 in </a:t>
            </a:r>
            <a:r>
              <a:rPr lang="de-DE" sz="3200" dirty="0" err="1"/>
              <a:t>Tolna</a:t>
            </a:r>
            <a:r>
              <a:rPr lang="de-DE" sz="3200" dirty="0"/>
              <a:t> (Ungarn); † 1886 in Wien)</a:t>
            </a:r>
            <a:endParaRPr lang="cs-CZ" sz="3200" dirty="0"/>
          </a:p>
        </p:txBody>
      </p:sp>
      <p:sp>
        <p:nvSpPr>
          <p:cNvPr id="3" name="Zástupný obsah 2">
            <a:extLst>
              <a:ext uri="{FF2B5EF4-FFF2-40B4-BE49-F238E27FC236}">
                <a16:creationId xmlns:a16="http://schemas.microsoft.com/office/drawing/2014/main" id="{CF3B1D36-D57D-47DC-8155-061F9F5D2CA3}"/>
              </a:ext>
            </a:extLst>
          </p:cNvPr>
          <p:cNvSpPr>
            <a:spLocks noGrp="1"/>
          </p:cNvSpPr>
          <p:nvPr>
            <p:ph sz="half" idx="1"/>
          </p:nvPr>
        </p:nvSpPr>
        <p:spPr/>
        <p:txBody>
          <a:bodyPr>
            <a:normAutofit fontScale="70000" lnSpcReduction="20000"/>
          </a:bodyPr>
          <a:lstStyle/>
          <a:p>
            <a:pPr marL="0" indent="0">
              <a:buNone/>
            </a:pPr>
            <a:r>
              <a:rPr lang="de-DE" dirty="0"/>
              <a:t>Er wuchs bei Tante und Onkel in Brünn auf, wo er auch seine erste musikalische Ausbildung erhielt. Durch seinen Onkel kam er auch mit der Theaterwelt in Berührung. Nach kurzer Tätigkeit als Sänger und Schauspieler ging er 1823 nach Wien und begann bei Joseph von Blumenthal Kompositionslehre zu studieren. 826 wurde er als Sänger in das Hofopernensemble am Kärntnertortheater engagiert, 1828 wurde er Kapellmeister am Leopoldstädter Theater und am Theater an der Wien. Seit 1847 war er ausschließlich am Theater an der Wien tätig.</a:t>
            </a:r>
            <a:endParaRPr lang="cs-CZ" dirty="0"/>
          </a:p>
        </p:txBody>
      </p:sp>
      <p:sp>
        <p:nvSpPr>
          <p:cNvPr id="4" name="Zástupný obsah 3">
            <a:extLst>
              <a:ext uri="{FF2B5EF4-FFF2-40B4-BE49-F238E27FC236}">
                <a16:creationId xmlns:a16="http://schemas.microsoft.com/office/drawing/2014/main" id="{E8E99DEF-71B4-427A-A90B-B4259C244666}"/>
              </a:ext>
            </a:extLst>
          </p:cNvPr>
          <p:cNvSpPr>
            <a:spLocks noGrp="1"/>
          </p:cNvSpPr>
          <p:nvPr>
            <p:ph sz="half" idx="2"/>
          </p:nvPr>
        </p:nvSpPr>
        <p:spPr/>
        <p:txBody>
          <a:bodyPr>
            <a:normAutofit fontScale="70000" lnSpcReduction="20000"/>
          </a:bodyPr>
          <a:lstStyle/>
          <a:p>
            <a:r>
              <a:rPr lang="cs-CZ" dirty="0">
                <a:hlinkClick r:id="rId2"/>
              </a:rPr>
              <a:t>https://www.youtube.com/watch?v=_YBIw6P3Hec</a:t>
            </a:r>
            <a:endParaRPr lang="de-DE" dirty="0"/>
          </a:p>
          <a:p>
            <a:r>
              <a:rPr lang="de-DE" dirty="0"/>
              <a:t>Kometenlied (Knieriem) (aus der Zauberposse: Der böse Geist Lumpazivagabundus - Das liederliche Kleeblatt) · </a:t>
            </a:r>
            <a:r>
              <a:rPr lang="de-DE" b="1" dirty="0"/>
              <a:t>Fritz Muliar</a:t>
            </a:r>
          </a:p>
          <a:p>
            <a:endParaRPr lang="de-DE" dirty="0"/>
          </a:p>
          <a:p>
            <a:r>
              <a:rPr lang="de-DE" dirty="0"/>
              <a:t> Fortuna wird drei Anhängern des Lumpazivagabundus Glück schenken. Sollten diese das Glück zum Fenster hinauswerfen, wird Fortuna es ihnen noch einmal aufdrängen. Sollten dann immer noch mindestens zwei von ihnen das Glück mit Füßen treten, hat Fortuna verloren und </a:t>
            </a:r>
            <a:r>
              <a:rPr lang="de-DE" dirty="0" err="1"/>
              <a:t>muß</a:t>
            </a:r>
            <a:r>
              <a:rPr lang="de-DE" dirty="0"/>
              <a:t> in die Hochzeit  einwilligen. Fortuna hält es für unmöglich, </a:t>
            </a:r>
            <a:r>
              <a:rPr lang="de-DE" dirty="0" err="1"/>
              <a:t>daß</a:t>
            </a:r>
            <a:r>
              <a:rPr lang="de-DE" dirty="0"/>
              <a:t> zuteilgewordenes Glück nicht zu einembeständigen Leben führt.</a:t>
            </a:r>
          </a:p>
          <a:p>
            <a:endParaRPr lang="cs-CZ" dirty="0"/>
          </a:p>
        </p:txBody>
      </p:sp>
    </p:spTree>
    <p:extLst>
      <p:ext uri="{BB962C8B-B14F-4D97-AF65-F5344CB8AC3E}">
        <p14:creationId xmlns:p14="http://schemas.microsoft.com/office/powerpoint/2010/main" val="147403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B6AA9-542F-F049-60C5-18F6087DDE0A}"/>
              </a:ext>
            </a:extLst>
          </p:cNvPr>
          <p:cNvSpPr>
            <a:spLocks noGrp="1"/>
          </p:cNvSpPr>
          <p:nvPr>
            <p:ph type="title"/>
          </p:nvPr>
        </p:nvSpPr>
        <p:spPr/>
        <p:txBody>
          <a:bodyPr>
            <a:normAutofit/>
          </a:bodyPr>
          <a:lstStyle/>
          <a:p>
            <a:r>
              <a:rPr lang="sk-SK" sz="3200" dirty="0"/>
              <a:t>Zlý duch </a:t>
            </a:r>
            <a:r>
              <a:rPr lang="sk-SK" sz="3200" dirty="0" err="1"/>
              <a:t>Lumpacivagabundus</a:t>
            </a:r>
            <a:r>
              <a:rPr lang="sk-SK" sz="3200" dirty="0"/>
              <a:t> </a:t>
            </a:r>
            <a:r>
              <a:rPr lang="sk-SK" sz="3200" dirty="0" err="1"/>
              <a:t>aneb</a:t>
            </a:r>
            <a:r>
              <a:rPr lang="sk-SK" sz="3200" dirty="0"/>
              <a:t> </a:t>
            </a:r>
            <a:r>
              <a:rPr lang="sk-SK" sz="3200" dirty="0" err="1"/>
              <a:t>Ludrácký</a:t>
            </a:r>
            <a:r>
              <a:rPr lang="sk-SK" sz="3200" dirty="0"/>
              <a:t> </a:t>
            </a:r>
            <a:r>
              <a:rPr lang="sk-SK" sz="3200" dirty="0" err="1"/>
              <a:t>trojlístek</a:t>
            </a:r>
            <a:r>
              <a:rPr lang="sk-SK" sz="3200" dirty="0"/>
              <a:t>.</a:t>
            </a:r>
          </a:p>
        </p:txBody>
      </p:sp>
      <p:sp>
        <p:nvSpPr>
          <p:cNvPr id="3" name="Zástupný objekt pre obsah 2">
            <a:extLst>
              <a:ext uri="{FF2B5EF4-FFF2-40B4-BE49-F238E27FC236}">
                <a16:creationId xmlns:a16="http://schemas.microsoft.com/office/drawing/2014/main" id="{8B3F75B5-576B-1EE8-0AC2-E65A50A86E9C}"/>
              </a:ext>
            </a:extLst>
          </p:cNvPr>
          <p:cNvSpPr>
            <a:spLocks noGrp="1"/>
          </p:cNvSpPr>
          <p:nvPr>
            <p:ph sz="half" idx="1"/>
          </p:nvPr>
        </p:nvSpPr>
        <p:spPr/>
        <p:txBody>
          <a:bodyPr>
            <a:normAutofit fontScale="92500" lnSpcReduction="10000"/>
          </a:bodyPr>
          <a:lstStyle/>
          <a:p>
            <a:pPr marL="0" indent="0">
              <a:buNone/>
            </a:pPr>
            <a:r>
              <a:rPr lang="sk-SK" dirty="0" err="1"/>
              <a:t>Klížil</a:t>
            </a:r>
            <a:r>
              <a:rPr lang="sk-SK" dirty="0"/>
              <a:t>, </a:t>
            </a:r>
            <a:r>
              <a:rPr lang="sk-SK" dirty="0" err="1"/>
              <a:t>truhlář</a:t>
            </a:r>
            <a:r>
              <a:rPr lang="sk-SK" dirty="0"/>
              <a:t> (Vlastimil </a:t>
            </a:r>
            <a:r>
              <a:rPr lang="sk-SK" dirty="0" err="1"/>
              <a:t>Hašek</a:t>
            </a:r>
            <a:r>
              <a:rPr lang="sk-SK" dirty="0"/>
              <a:t>), </a:t>
            </a:r>
            <a:r>
              <a:rPr lang="sk-SK" dirty="0" err="1"/>
              <a:t>Jehlička</a:t>
            </a:r>
            <a:r>
              <a:rPr lang="sk-SK" dirty="0"/>
              <a:t>, </a:t>
            </a:r>
            <a:r>
              <a:rPr lang="sk-SK" dirty="0" err="1"/>
              <a:t>krejčí</a:t>
            </a:r>
            <a:r>
              <a:rPr lang="sk-SK" dirty="0"/>
              <a:t> (Viktor </a:t>
            </a:r>
            <a:r>
              <a:rPr lang="sk-SK" dirty="0" err="1"/>
              <a:t>Preiss</a:t>
            </a:r>
            <a:r>
              <a:rPr lang="sk-SK" dirty="0"/>
              <a:t>), </a:t>
            </a:r>
            <a:r>
              <a:rPr lang="sk-SK" dirty="0" err="1"/>
              <a:t>Knejp</a:t>
            </a:r>
            <a:r>
              <a:rPr lang="sk-SK" dirty="0"/>
              <a:t>, švec (Miroslav </a:t>
            </a:r>
            <a:r>
              <a:rPr lang="sk-SK" dirty="0" err="1"/>
              <a:t>Středa</a:t>
            </a:r>
            <a:r>
              <a:rPr lang="sk-SK" dirty="0"/>
              <a:t>), </a:t>
            </a:r>
            <a:endParaRPr lang="de-DE" dirty="0"/>
          </a:p>
          <a:p>
            <a:pPr marL="0" indent="0">
              <a:buNone/>
            </a:pPr>
            <a:r>
              <a:rPr lang="sk-SK" dirty="0" err="1"/>
              <a:t>Překlad</a:t>
            </a:r>
            <a:r>
              <a:rPr lang="sk-SK" dirty="0"/>
              <a:t>: Bohumil </a:t>
            </a:r>
            <a:r>
              <a:rPr lang="sk-SK" dirty="0" err="1"/>
              <a:t>Mathesius</a:t>
            </a:r>
            <a:endParaRPr lang="sk-SK" dirty="0"/>
          </a:p>
          <a:p>
            <a:pPr marL="0" indent="0">
              <a:buNone/>
            </a:pPr>
            <a:r>
              <a:rPr lang="sk-SK" dirty="0"/>
              <a:t>Hudba: Miroslav </a:t>
            </a:r>
            <a:r>
              <a:rPr lang="sk-SK" dirty="0" err="1"/>
              <a:t>Kořínek</a:t>
            </a:r>
            <a:endParaRPr lang="sk-SK" dirty="0"/>
          </a:p>
          <a:p>
            <a:pPr marL="0" indent="0">
              <a:buNone/>
            </a:pPr>
            <a:r>
              <a:rPr lang="sk-SK" dirty="0" err="1"/>
              <a:t>Režie</a:t>
            </a:r>
            <a:r>
              <a:rPr lang="sk-SK" dirty="0"/>
              <a:t>: </a:t>
            </a:r>
            <a:r>
              <a:rPr lang="sk-SK" dirty="0" err="1"/>
              <a:t>Jiří</a:t>
            </a:r>
            <a:r>
              <a:rPr lang="sk-SK" dirty="0"/>
              <a:t> </a:t>
            </a:r>
            <a:r>
              <a:rPr lang="sk-SK" dirty="0" err="1"/>
              <a:t>Horčička</a:t>
            </a:r>
            <a:endParaRPr lang="sk-SK" dirty="0"/>
          </a:p>
          <a:p>
            <a:pPr marL="0" indent="0">
              <a:buNone/>
            </a:pPr>
            <a:r>
              <a:rPr lang="sk-SK" dirty="0" err="1"/>
              <a:t>Natočeno</a:t>
            </a:r>
            <a:r>
              <a:rPr lang="sk-SK" dirty="0"/>
              <a:t>: v </a:t>
            </a:r>
            <a:r>
              <a:rPr lang="sk-SK" dirty="0" err="1"/>
              <a:t>roce</a:t>
            </a:r>
            <a:r>
              <a:rPr lang="sk-SK" dirty="0"/>
              <a:t> 1986</a:t>
            </a:r>
            <a:endParaRPr lang="de-DE" dirty="0"/>
          </a:p>
          <a:p>
            <a:pPr marL="0" indent="0">
              <a:buNone/>
            </a:pPr>
            <a:r>
              <a:rPr lang="sk-SK" dirty="0"/>
              <a:t>Národní divadlo v </a:t>
            </a:r>
            <a:r>
              <a:rPr lang="sk-SK" dirty="0" err="1"/>
              <a:t>Praze</a:t>
            </a:r>
            <a:r>
              <a:rPr lang="sk-SK" dirty="0"/>
              <a:t> </a:t>
            </a:r>
            <a:r>
              <a:rPr lang="sk-SK" dirty="0" err="1"/>
              <a:t>mělo</a:t>
            </a:r>
            <a:r>
              <a:rPr lang="sk-SK" dirty="0"/>
              <a:t> na repertoáru </a:t>
            </a:r>
            <a:r>
              <a:rPr lang="sk-SK" dirty="0" err="1"/>
              <a:t>Lumpacivagabundus</a:t>
            </a:r>
            <a:r>
              <a:rPr lang="sk-SK" dirty="0"/>
              <a:t> </a:t>
            </a:r>
            <a:r>
              <a:rPr lang="sk-SK" dirty="0" err="1"/>
              <a:t>aneb</a:t>
            </a:r>
            <a:r>
              <a:rPr lang="sk-SK" dirty="0"/>
              <a:t> </a:t>
            </a:r>
            <a:r>
              <a:rPr lang="sk-SK" dirty="0" err="1"/>
              <a:t>Ludrácký</a:t>
            </a:r>
            <a:r>
              <a:rPr lang="sk-SK" dirty="0"/>
              <a:t> </a:t>
            </a:r>
            <a:r>
              <a:rPr lang="sk-SK" dirty="0" err="1"/>
              <a:t>trojlístek</a:t>
            </a:r>
            <a:r>
              <a:rPr lang="sk-SK" dirty="0"/>
              <a:t> v </a:t>
            </a:r>
            <a:r>
              <a:rPr lang="sk-SK" dirty="0" err="1"/>
              <a:t>letech</a:t>
            </a:r>
            <a:r>
              <a:rPr lang="sk-SK" dirty="0"/>
              <a:t> 1894-1900</a:t>
            </a:r>
            <a:r>
              <a:rPr lang="de-DE" dirty="0"/>
              <a:t>.</a:t>
            </a:r>
            <a:r>
              <a:rPr lang="sk-SK" dirty="0"/>
              <a:t> </a:t>
            </a:r>
          </a:p>
        </p:txBody>
      </p:sp>
      <p:sp>
        <p:nvSpPr>
          <p:cNvPr id="4" name="Zástupný objekt pre obsah 3">
            <a:extLst>
              <a:ext uri="{FF2B5EF4-FFF2-40B4-BE49-F238E27FC236}">
                <a16:creationId xmlns:a16="http://schemas.microsoft.com/office/drawing/2014/main" id="{4BEDEEC0-63FD-A362-6CAB-FAAB394F417A}"/>
              </a:ext>
            </a:extLst>
          </p:cNvPr>
          <p:cNvSpPr>
            <a:spLocks noGrp="1"/>
          </p:cNvSpPr>
          <p:nvPr>
            <p:ph sz="half" idx="2"/>
          </p:nvPr>
        </p:nvSpPr>
        <p:spPr/>
        <p:txBody>
          <a:bodyPr>
            <a:normAutofit fontScale="92500" lnSpcReduction="10000"/>
          </a:bodyPr>
          <a:lstStyle/>
          <a:p>
            <a:pPr marL="0" indent="0">
              <a:buNone/>
            </a:pPr>
            <a:r>
              <a:rPr lang="sk-SK" b="0" i="0" dirty="0">
                <a:solidFill>
                  <a:srgbClr val="555555"/>
                </a:solidFill>
                <a:effectLst/>
                <a:latin typeface="Arial" panose="020B0604020202020204" pitchFamily="34" charset="0"/>
              </a:rPr>
              <a:t>Podošva (Marián </a:t>
            </a:r>
            <a:r>
              <a:rPr lang="sk-SK" b="0" i="0" dirty="0" err="1">
                <a:solidFill>
                  <a:srgbClr val="555555"/>
                </a:solidFill>
                <a:effectLst/>
                <a:latin typeface="Arial" panose="020B0604020202020204" pitchFamily="34" charset="0"/>
              </a:rPr>
              <a:t>Geišberg</a:t>
            </a:r>
            <a:r>
              <a:rPr lang="sk-SK" b="0" i="0" dirty="0">
                <a:solidFill>
                  <a:srgbClr val="555555"/>
                </a:solidFill>
                <a:effectLst/>
                <a:latin typeface="Arial" panose="020B0604020202020204" pitchFamily="34" charset="0"/>
              </a:rPr>
              <a:t>), Glej (Juraj </a:t>
            </a:r>
            <a:r>
              <a:rPr lang="sk-SK" b="0" i="0" dirty="0" err="1">
                <a:solidFill>
                  <a:srgbClr val="555555"/>
                </a:solidFill>
                <a:effectLst/>
                <a:latin typeface="Arial" panose="020B0604020202020204" pitchFamily="34" charset="0"/>
              </a:rPr>
              <a:t>Kemka</a:t>
            </a:r>
            <a:r>
              <a:rPr lang="sk-SK" b="0" i="0" dirty="0">
                <a:solidFill>
                  <a:srgbClr val="555555"/>
                </a:solidFill>
                <a:effectLst/>
                <a:latin typeface="Arial" panose="020B0604020202020204" pitchFamily="34" charset="0"/>
              </a:rPr>
              <a:t>), </a:t>
            </a:r>
            <a:endParaRPr lang="de-DE" b="0" i="0" dirty="0">
              <a:solidFill>
                <a:srgbClr val="555555"/>
              </a:solidFill>
              <a:effectLst/>
              <a:latin typeface="Arial" panose="020B0604020202020204" pitchFamily="34" charset="0"/>
            </a:endParaRPr>
          </a:p>
          <a:p>
            <a:pPr marL="0" indent="0">
              <a:buNone/>
            </a:pPr>
            <a:r>
              <a:rPr lang="sk-SK" b="0" i="0" dirty="0">
                <a:solidFill>
                  <a:srgbClr val="555555"/>
                </a:solidFill>
                <a:effectLst/>
                <a:latin typeface="Arial" panose="020B0604020202020204" pitchFamily="34" charset="0"/>
              </a:rPr>
              <a:t>Cverna (Vladimír </a:t>
            </a:r>
            <a:r>
              <a:rPr lang="sk-SK" b="0" i="0" dirty="0" err="1">
                <a:solidFill>
                  <a:srgbClr val="555555"/>
                </a:solidFill>
                <a:effectLst/>
                <a:latin typeface="Arial" panose="020B0604020202020204" pitchFamily="34" charset="0"/>
              </a:rPr>
              <a:t>Kobielsky</a:t>
            </a:r>
            <a:r>
              <a:rPr lang="sk-SK" b="0" i="0" dirty="0">
                <a:solidFill>
                  <a:srgbClr val="555555"/>
                </a:solidFill>
                <a:effectLst/>
                <a:latin typeface="Arial" panose="020B0604020202020204" pitchFamily="34" charset="0"/>
              </a:rPr>
              <a:t>),</a:t>
            </a:r>
            <a:endParaRPr lang="de-DE" b="0" i="0" dirty="0">
              <a:solidFill>
                <a:srgbClr val="555555"/>
              </a:solidFill>
              <a:effectLst/>
              <a:latin typeface="Arial" panose="020B0604020202020204" pitchFamily="34" charset="0"/>
            </a:endParaRPr>
          </a:p>
          <a:p>
            <a:pPr marL="0" indent="0">
              <a:buNone/>
            </a:pPr>
            <a:r>
              <a:rPr lang="it-IT" b="0" i="0" dirty="0">
                <a:solidFill>
                  <a:srgbClr val="555555"/>
                </a:solidFill>
                <a:effectLst/>
                <a:latin typeface="Arial" panose="020B0604020202020204" pitchFamily="34" charset="0"/>
              </a:rPr>
              <a:t>Slovenský rozhlas Bratislava v roce 2014.</a:t>
            </a:r>
            <a:endParaRPr lang="sk-SK" dirty="0"/>
          </a:p>
        </p:txBody>
      </p:sp>
    </p:spTree>
    <p:extLst>
      <p:ext uri="{BB962C8B-B14F-4D97-AF65-F5344CB8AC3E}">
        <p14:creationId xmlns:p14="http://schemas.microsoft.com/office/powerpoint/2010/main" val="2522901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23729B-229B-463E-9FBA-7DF42042B2DB}"/>
              </a:ext>
            </a:extLst>
          </p:cNvPr>
          <p:cNvSpPr>
            <a:spLocks noGrp="1"/>
          </p:cNvSpPr>
          <p:nvPr>
            <p:ph type="title"/>
          </p:nvPr>
        </p:nvSpPr>
        <p:spPr/>
        <p:txBody>
          <a:bodyPr/>
          <a:lstStyle/>
          <a:p>
            <a:r>
              <a:rPr lang="de-DE" dirty="0"/>
              <a:t>Der böse Geist Lumpazivagabundus</a:t>
            </a:r>
            <a:endParaRPr lang="cs-CZ" dirty="0"/>
          </a:p>
        </p:txBody>
      </p:sp>
      <p:sp>
        <p:nvSpPr>
          <p:cNvPr id="3" name="Zástupný obsah 2">
            <a:extLst>
              <a:ext uri="{FF2B5EF4-FFF2-40B4-BE49-F238E27FC236}">
                <a16:creationId xmlns:a16="http://schemas.microsoft.com/office/drawing/2014/main" id="{8A14BA80-BFEE-40BB-AD03-FD740FB9E436}"/>
              </a:ext>
            </a:extLst>
          </p:cNvPr>
          <p:cNvSpPr>
            <a:spLocks noGrp="1"/>
          </p:cNvSpPr>
          <p:nvPr>
            <p:ph sz="half" idx="1"/>
          </p:nvPr>
        </p:nvSpPr>
        <p:spPr/>
        <p:txBody>
          <a:bodyPr>
            <a:normAutofit fontScale="55000" lnSpcReduction="20000"/>
          </a:bodyPr>
          <a:lstStyle/>
          <a:p>
            <a:pPr>
              <a:lnSpc>
                <a:spcPct val="120000"/>
              </a:lnSpc>
            </a:pPr>
            <a:r>
              <a:rPr lang="de-DE" sz="2400" dirty="0"/>
              <a:t>100.000 Taler gewonnen:  Leim beschließt, nach Wien zu reisen und, falls noch möglich, seine Peppi zu heiraten. Ansonsten will er ein Spital bauen. Zwirn zieht nach Prag und lässt sich „von Zwirn“ anreden. </a:t>
            </a:r>
            <a:r>
              <a:rPr lang="de-DE" sz="2400" b="1" dirty="0"/>
              <a:t>Knieriem beschließt, statt Bier nur noch Wein zu trinken</a:t>
            </a:r>
            <a:r>
              <a:rPr lang="de-DE" sz="2400" dirty="0"/>
              <a:t>. … Versprechen, sich im Unglück gegenseitig beizustehen und sich bei Meister Hobelmann in einem Jahr erneut zu treffen. </a:t>
            </a:r>
          </a:p>
          <a:p>
            <a:pPr>
              <a:lnSpc>
                <a:spcPct val="220000"/>
              </a:lnSpc>
            </a:pPr>
            <a:endParaRPr lang="de-DE" sz="2400" dirty="0"/>
          </a:p>
          <a:p>
            <a:pPr>
              <a:lnSpc>
                <a:spcPct val="220000"/>
              </a:lnSpc>
            </a:pPr>
            <a:r>
              <a:rPr lang="de-DE" sz="2400" dirty="0"/>
              <a:t>Attila Hörbiger - Die Welt steht auf </a:t>
            </a:r>
            <a:r>
              <a:rPr lang="de-DE" sz="2400" dirty="0" err="1"/>
              <a:t>kan</a:t>
            </a:r>
            <a:r>
              <a:rPr lang="de-DE" sz="2400" dirty="0"/>
              <a:t> Fall mehr lang</a:t>
            </a:r>
            <a:endParaRPr lang="cs-CZ" sz="2400" dirty="0"/>
          </a:p>
        </p:txBody>
      </p:sp>
      <p:sp>
        <p:nvSpPr>
          <p:cNvPr id="4" name="Zástupný obsah 3">
            <a:extLst>
              <a:ext uri="{FF2B5EF4-FFF2-40B4-BE49-F238E27FC236}">
                <a16:creationId xmlns:a16="http://schemas.microsoft.com/office/drawing/2014/main" id="{8E740A67-C6FE-4212-8774-6CD39B6B1121}"/>
              </a:ext>
            </a:extLst>
          </p:cNvPr>
          <p:cNvSpPr>
            <a:spLocks noGrp="1"/>
          </p:cNvSpPr>
          <p:nvPr>
            <p:ph sz="half" idx="2"/>
          </p:nvPr>
        </p:nvSpPr>
        <p:spPr/>
        <p:txBody>
          <a:bodyPr>
            <a:normAutofit fontScale="55000" lnSpcReduction="20000"/>
          </a:bodyPr>
          <a:lstStyle/>
          <a:p>
            <a:r>
              <a:rPr lang="cs-CZ" dirty="0">
                <a:hlinkClick r:id="rId2"/>
              </a:rPr>
              <a:t>https://www.youtube.com/watch?v=4jIT0JNyoic</a:t>
            </a:r>
            <a:endParaRPr lang="de-DE" dirty="0"/>
          </a:p>
          <a:p>
            <a:r>
              <a:rPr lang="de-DE" dirty="0"/>
              <a:t>Es </a:t>
            </a:r>
            <a:r>
              <a:rPr lang="de-DE" dirty="0" err="1"/>
              <a:t>is</a:t>
            </a:r>
            <a:r>
              <a:rPr lang="de-DE" dirty="0"/>
              <a:t> kein Ordnung mehr jetzt in die Stern.</a:t>
            </a:r>
          </a:p>
          <a:p>
            <a:r>
              <a:rPr lang="de-DE" dirty="0"/>
              <a:t>D’ Kometen </a:t>
            </a:r>
            <a:r>
              <a:rPr lang="de-DE" dirty="0" err="1"/>
              <a:t>müßten</a:t>
            </a:r>
            <a:r>
              <a:rPr lang="de-DE" dirty="0"/>
              <a:t> sonst verboten </a:t>
            </a:r>
            <a:r>
              <a:rPr lang="de-DE" dirty="0" err="1"/>
              <a:t>wer’n</a:t>
            </a:r>
            <a:r>
              <a:rPr lang="de-DE" dirty="0"/>
              <a:t>;</a:t>
            </a:r>
          </a:p>
          <a:p>
            <a:r>
              <a:rPr lang="de-DE" dirty="0"/>
              <a:t>Ein Komet reist ohne </a:t>
            </a:r>
            <a:r>
              <a:rPr lang="de-DE" dirty="0" err="1"/>
              <a:t>Unterlaß</a:t>
            </a:r>
            <a:endParaRPr lang="de-DE" dirty="0"/>
          </a:p>
          <a:p>
            <a:r>
              <a:rPr lang="de-DE" dirty="0"/>
              <a:t>Um am Firmament und hat kein </a:t>
            </a:r>
            <a:r>
              <a:rPr lang="de-DE" dirty="0" err="1"/>
              <a:t>Paß</a:t>
            </a:r>
            <a:r>
              <a:rPr lang="de-DE" dirty="0"/>
              <a:t>,</a:t>
            </a:r>
          </a:p>
          <a:p>
            <a:r>
              <a:rPr lang="de-DE" dirty="0"/>
              <a:t>Und jetzt </a:t>
            </a:r>
            <a:r>
              <a:rPr lang="de-DE" dirty="0" err="1"/>
              <a:t>richt</a:t>
            </a:r>
            <a:r>
              <a:rPr lang="de-DE" dirty="0"/>
              <a:t> a so a Vagabund</a:t>
            </a:r>
          </a:p>
          <a:p>
            <a:r>
              <a:rPr lang="de-DE" dirty="0"/>
              <a:t>Uns die Welt bei Butz und </a:t>
            </a:r>
            <a:r>
              <a:rPr lang="de-DE" dirty="0" err="1"/>
              <a:t>Stingel</a:t>
            </a:r>
            <a:r>
              <a:rPr lang="de-DE" dirty="0"/>
              <a:t> z’ Grund;</a:t>
            </a:r>
          </a:p>
          <a:p>
            <a:r>
              <a:rPr lang="de-DE" dirty="0"/>
              <a:t>Aber </a:t>
            </a:r>
            <a:r>
              <a:rPr lang="de-DE" dirty="0" err="1"/>
              <a:t>lassn</a:t>
            </a:r>
            <a:r>
              <a:rPr lang="de-DE" dirty="0"/>
              <a:t> </a:t>
            </a:r>
            <a:r>
              <a:rPr lang="de-DE" dirty="0" err="1"/>
              <a:t>ma</a:t>
            </a:r>
            <a:r>
              <a:rPr lang="de-DE" dirty="0"/>
              <a:t> das wie’s oben steht,</a:t>
            </a:r>
          </a:p>
          <a:p>
            <a:r>
              <a:rPr lang="de-DE" dirty="0"/>
              <a:t>Auch </a:t>
            </a:r>
            <a:r>
              <a:rPr lang="de-DE" dirty="0" err="1"/>
              <a:t>unt</a:t>
            </a:r>
            <a:r>
              <a:rPr lang="de-DE" dirty="0"/>
              <a:t> sieht man, </a:t>
            </a:r>
            <a:r>
              <a:rPr lang="de-DE" dirty="0" err="1"/>
              <a:t>daß’s</a:t>
            </a:r>
            <a:r>
              <a:rPr lang="de-DE" dirty="0"/>
              <a:t> auf n Ruin losgeht.</a:t>
            </a:r>
          </a:p>
          <a:p>
            <a:r>
              <a:rPr lang="de-DE" dirty="0"/>
              <a:t>Abends traut man ins zehnte </a:t>
            </a:r>
            <a:r>
              <a:rPr lang="de-DE" dirty="0" err="1"/>
              <a:t>G’wölb</a:t>
            </a:r>
            <a:r>
              <a:rPr lang="de-DE" dirty="0"/>
              <a:t> sich nicht hinein</a:t>
            </a:r>
          </a:p>
          <a:p>
            <a:r>
              <a:rPr lang="de-DE" dirty="0"/>
              <a:t>Vor Glanz, denn sie </a:t>
            </a:r>
            <a:r>
              <a:rPr lang="de-DE" dirty="0" err="1"/>
              <a:t>richten’s</a:t>
            </a:r>
            <a:r>
              <a:rPr lang="de-DE" dirty="0"/>
              <a:t> wie d’ Feentempel ein;</a:t>
            </a:r>
          </a:p>
          <a:p>
            <a:r>
              <a:rPr lang="de-DE" dirty="0"/>
              <a:t>Der Zauberer Luxus schaut blendend hervor,</a:t>
            </a:r>
          </a:p>
          <a:p>
            <a:r>
              <a:rPr lang="de-DE" dirty="0"/>
              <a:t>Die böse Fee </a:t>
            </a:r>
            <a:r>
              <a:rPr lang="de-DE" dirty="0" err="1"/>
              <a:t>Crida</a:t>
            </a:r>
            <a:r>
              <a:rPr lang="de-DE" dirty="0"/>
              <a:t> sperrt </a:t>
            </a:r>
            <a:r>
              <a:rPr lang="de-DE" dirty="0" err="1"/>
              <a:t>nacher</a:t>
            </a:r>
            <a:r>
              <a:rPr lang="de-DE" dirty="0"/>
              <a:t> ’s </a:t>
            </a:r>
            <a:r>
              <a:rPr lang="de-DE" dirty="0" err="1"/>
              <a:t>G’wölb</a:t>
            </a:r>
            <a:r>
              <a:rPr lang="de-DE" dirty="0"/>
              <a:t> zur.</a:t>
            </a:r>
          </a:p>
          <a:p>
            <a:r>
              <a:rPr lang="de-DE" dirty="0"/>
              <a:t>Da wird Einem halt angst und bang,</a:t>
            </a:r>
          </a:p>
          <a:p>
            <a:r>
              <a:rPr lang="de-DE" dirty="0"/>
              <a:t>Die Welt steht auf kein Fall mehr lang.</a:t>
            </a:r>
            <a:endParaRPr lang="cs-CZ" dirty="0"/>
          </a:p>
        </p:txBody>
      </p:sp>
    </p:spTree>
    <p:extLst>
      <p:ext uri="{BB962C8B-B14F-4D97-AF65-F5344CB8AC3E}">
        <p14:creationId xmlns:p14="http://schemas.microsoft.com/office/powerpoint/2010/main" val="95365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D6E5DF-303F-4FC1-B9E5-FBCAEACD7463}"/>
              </a:ext>
            </a:extLst>
          </p:cNvPr>
          <p:cNvSpPr>
            <a:spLocks noGrp="1"/>
          </p:cNvSpPr>
          <p:nvPr>
            <p:ph type="title"/>
          </p:nvPr>
        </p:nvSpPr>
        <p:spPr/>
        <p:txBody>
          <a:bodyPr>
            <a:normAutofit/>
          </a:bodyPr>
          <a:lstStyle/>
          <a:p>
            <a:r>
              <a:rPr lang="de-DE" dirty="0"/>
              <a:t>Kannst du </a:t>
            </a:r>
            <a:r>
              <a:rPr lang="de-DE" dirty="0" err="1"/>
              <a:t>wälisch</a:t>
            </a:r>
            <a:r>
              <a:rPr lang="de-DE" dirty="0"/>
              <a:t>? Italienisch auch nicht?</a:t>
            </a:r>
            <a:endParaRPr lang="cs-CZ" dirty="0"/>
          </a:p>
        </p:txBody>
      </p:sp>
      <p:sp>
        <p:nvSpPr>
          <p:cNvPr id="3" name="Zástupný obsah 2">
            <a:extLst>
              <a:ext uri="{FF2B5EF4-FFF2-40B4-BE49-F238E27FC236}">
                <a16:creationId xmlns:a16="http://schemas.microsoft.com/office/drawing/2014/main" id="{4AF608A1-A4A2-48CC-A61F-B8DA9EA9D168}"/>
              </a:ext>
            </a:extLst>
          </p:cNvPr>
          <p:cNvSpPr>
            <a:spLocks noGrp="1"/>
          </p:cNvSpPr>
          <p:nvPr>
            <p:ph sz="half" idx="1"/>
          </p:nvPr>
        </p:nvSpPr>
        <p:spPr/>
        <p:txBody>
          <a:bodyPr>
            <a:normAutofit lnSpcReduction="10000"/>
          </a:bodyPr>
          <a:lstStyle/>
          <a:p>
            <a:pPr marL="0" indent="0">
              <a:buNone/>
            </a:pPr>
            <a:r>
              <a:rPr lang="cs-CZ" dirty="0" err="1"/>
              <a:t>Schreib</a:t>
            </a:r>
            <a:r>
              <a:rPr lang="cs-CZ" dirty="0"/>
              <a:t> </a:t>
            </a:r>
            <a:r>
              <a:rPr lang="cs-CZ" dirty="0" err="1"/>
              <a:t>italienisch</a:t>
            </a:r>
            <a:r>
              <a:rPr lang="cs-CZ" dirty="0"/>
              <a:t>. (</a:t>
            </a:r>
            <a:r>
              <a:rPr lang="cs-CZ" dirty="0" err="1"/>
              <a:t>Dictirt</a:t>
            </a:r>
            <a:r>
              <a:rPr lang="cs-CZ" dirty="0"/>
              <a:t>.) </a:t>
            </a:r>
            <a:r>
              <a:rPr lang="cs-CZ" dirty="0" err="1"/>
              <a:t>cane</a:t>
            </a:r>
            <a:r>
              <a:rPr lang="cs-CZ" dirty="0"/>
              <a:t> </a:t>
            </a:r>
            <a:r>
              <a:rPr lang="cs-CZ" dirty="0" err="1"/>
              <a:t>perduto</a:t>
            </a:r>
            <a:endParaRPr lang="cs-CZ" dirty="0"/>
          </a:p>
          <a:p>
            <a:pPr marL="0" indent="0">
              <a:buNone/>
            </a:pPr>
            <a:r>
              <a:rPr lang="cs-CZ" dirty="0"/>
              <a:t>– Non </a:t>
            </a:r>
            <a:r>
              <a:rPr lang="cs-CZ" dirty="0" err="1"/>
              <a:t>avete</a:t>
            </a:r>
            <a:r>
              <a:rPr lang="cs-CZ" dirty="0"/>
              <a:t> veduto – </a:t>
            </a:r>
            <a:r>
              <a:rPr lang="cs-CZ" dirty="0" err="1"/>
              <a:t>cane</a:t>
            </a:r>
            <a:r>
              <a:rPr lang="cs-CZ" dirty="0"/>
              <a:t> </a:t>
            </a:r>
            <a:r>
              <a:rPr lang="cs-CZ" dirty="0" err="1"/>
              <a:t>perduto</a:t>
            </a:r>
            <a:r>
              <a:rPr lang="cs-CZ" dirty="0"/>
              <a:t>. (</a:t>
            </a:r>
            <a:r>
              <a:rPr lang="cs-CZ" dirty="0" err="1"/>
              <a:t>Zu</a:t>
            </a:r>
            <a:r>
              <a:rPr lang="cs-CZ" dirty="0"/>
              <a:t> CAMILLA.)</a:t>
            </a:r>
          </a:p>
          <a:p>
            <a:pPr marL="0" indent="0">
              <a:buNone/>
            </a:pPr>
            <a:r>
              <a:rPr lang="cs-CZ" dirty="0" err="1"/>
              <a:t>War</a:t>
            </a:r>
            <a:r>
              <a:rPr lang="cs-CZ" dirty="0"/>
              <a:t> der </a:t>
            </a:r>
            <a:r>
              <a:rPr lang="cs-CZ" dirty="0" err="1"/>
              <a:t>Mopperl</a:t>
            </a:r>
            <a:r>
              <a:rPr lang="cs-CZ" dirty="0"/>
              <a:t> </a:t>
            </a:r>
            <a:r>
              <a:rPr lang="cs-CZ" dirty="0" err="1"/>
              <a:t>ein</a:t>
            </a:r>
            <a:r>
              <a:rPr lang="cs-CZ" dirty="0"/>
              <a:t> Mandel oder </a:t>
            </a:r>
            <a:r>
              <a:rPr lang="cs-CZ" dirty="0" err="1"/>
              <a:t>ein</a:t>
            </a:r>
            <a:r>
              <a:rPr lang="cs-CZ" dirty="0"/>
              <a:t> </a:t>
            </a:r>
            <a:r>
              <a:rPr lang="cs-CZ" dirty="0" err="1"/>
              <a:t>Weibel</a:t>
            </a:r>
            <a:r>
              <a:rPr lang="cs-CZ" dirty="0"/>
              <a:t>?</a:t>
            </a:r>
          </a:p>
          <a:p>
            <a:pPr marL="0" indent="0">
              <a:buNone/>
            </a:pPr>
            <a:r>
              <a:rPr lang="cs-CZ" dirty="0"/>
              <a:t>CAMILLA. Er </a:t>
            </a:r>
            <a:r>
              <a:rPr lang="cs-CZ" dirty="0" err="1"/>
              <a:t>war</a:t>
            </a:r>
            <a:r>
              <a:rPr lang="cs-CZ" dirty="0"/>
              <a:t> </a:t>
            </a:r>
            <a:r>
              <a:rPr lang="cs-CZ" dirty="0" err="1"/>
              <a:t>männlichen</a:t>
            </a:r>
            <a:r>
              <a:rPr lang="cs-CZ" dirty="0"/>
              <a:t> </a:t>
            </a:r>
            <a:r>
              <a:rPr lang="cs-CZ" dirty="0" err="1"/>
              <a:t>Geschlechtes</a:t>
            </a:r>
            <a:r>
              <a:rPr lang="cs-CZ" dirty="0"/>
              <a:t>.</a:t>
            </a:r>
          </a:p>
          <a:p>
            <a:pPr marL="0" indent="0">
              <a:buNone/>
            </a:pPr>
            <a:r>
              <a:rPr lang="cs-CZ" dirty="0"/>
              <a:t>ZWIRN (</a:t>
            </a:r>
            <a:r>
              <a:rPr lang="cs-CZ" dirty="0" err="1"/>
              <a:t>dictirt</a:t>
            </a:r>
            <a:r>
              <a:rPr lang="cs-CZ" dirty="0"/>
              <a:t>). </a:t>
            </a:r>
            <a:r>
              <a:rPr lang="cs-CZ" dirty="0" err="1"/>
              <a:t>Questo</a:t>
            </a:r>
            <a:r>
              <a:rPr lang="cs-CZ" dirty="0"/>
              <a:t> </a:t>
            </a:r>
            <a:r>
              <a:rPr lang="cs-CZ" dirty="0" err="1"/>
              <a:t>Mopperl</a:t>
            </a:r>
            <a:r>
              <a:rPr lang="cs-CZ" dirty="0"/>
              <a:t> – </a:t>
            </a:r>
            <a:r>
              <a:rPr lang="cs-CZ" dirty="0" err="1"/>
              <a:t>un</a:t>
            </a:r>
            <a:r>
              <a:rPr lang="cs-CZ" dirty="0"/>
              <a:t> Signore. </a:t>
            </a:r>
          </a:p>
        </p:txBody>
      </p:sp>
      <p:sp>
        <p:nvSpPr>
          <p:cNvPr id="4" name="Zástupný obsah 3">
            <a:extLst>
              <a:ext uri="{FF2B5EF4-FFF2-40B4-BE49-F238E27FC236}">
                <a16:creationId xmlns:a16="http://schemas.microsoft.com/office/drawing/2014/main" id="{3BBA1FE6-29D3-4FAE-8D3C-D6DC6DED7F56}"/>
              </a:ext>
            </a:extLst>
          </p:cNvPr>
          <p:cNvSpPr>
            <a:spLocks noGrp="1"/>
          </p:cNvSpPr>
          <p:nvPr>
            <p:ph sz="half" idx="2"/>
          </p:nvPr>
        </p:nvSpPr>
        <p:spPr/>
        <p:txBody>
          <a:bodyPr>
            <a:normAutofit lnSpcReduction="10000"/>
          </a:bodyPr>
          <a:lstStyle/>
          <a:p>
            <a:pPr marL="0" indent="0">
              <a:buNone/>
            </a:pPr>
            <a:r>
              <a:rPr lang="cs-CZ" dirty="0"/>
              <a:t>ZWIRN. So? (</a:t>
            </a:r>
            <a:r>
              <a:rPr lang="cs-CZ" dirty="0" err="1"/>
              <a:t>Nachsinnend</a:t>
            </a:r>
            <a:r>
              <a:rPr lang="cs-CZ" dirty="0"/>
              <a:t>, </a:t>
            </a:r>
            <a:r>
              <a:rPr lang="cs-CZ" dirty="0" err="1"/>
              <a:t>für</a:t>
            </a:r>
            <a:r>
              <a:rPr lang="cs-CZ" dirty="0"/>
              <a:t> </a:t>
            </a:r>
            <a:r>
              <a:rPr lang="cs-CZ" dirty="0" err="1"/>
              <a:t>sich</a:t>
            </a:r>
            <a:r>
              <a:rPr lang="cs-CZ" dirty="0"/>
              <a:t>.) </a:t>
            </a:r>
            <a:r>
              <a:rPr lang="cs-CZ" dirty="0" err="1"/>
              <a:t>Keine</a:t>
            </a:r>
            <a:r>
              <a:rPr lang="cs-CZ" dirty="0"/>
              <a:t> </a:t>
            </a:r>
            <a:r>
              <a:rPr lang="cs-CZ" dirty="0" err="1"/>
              <a:t>Zähn</a:t>
            </a:r>
            <a:r>
              <a:rPr lang="cs-CZ" dirty="0"/>
              <a:t>,</a:t>
            </a:r>
            <a:r>
              <a:rPr lang="de-DE" dirty="0"/>
              <a:t> </a:t>
            </a:r>
            <a:r>
              <a:rPr lang="cs-CZ" dirty="0" err="1"/>
              <a:t>wie</a:t>
            </a:r>
            <a:r>
              <a:rPr lang="cs-CZ" dirty="0"/>
              <a:t> </a:t>
            </a:r>
            <a:r>
              <a:rPr lang="cs-CZ" dirty="0" err="1"/>
              <a:t>heißt</a:t>
            </a:r>
            <a:r>
              <a:rPr lang="cs-CZ" dirty="0"/>
              <a:t> </a:t>
            </a:r>
            <a:r>
              <a:rPr lang="cs-CZ" dirty="0" err="1"/>
              <a:t>denn</a:t>
            </a:r>
            <a:r>
              <a:rPr lang="cs-CZ" dirty="0"/>
              <a:t> </a:t>
            </a:r>
            <a:r>
              <a:rPr lang="cs-CZ" dirty="0" err="1"/>
              <a:t>das</a:t>
            </a:r>
            <a:r>
              <a:rPr lang="cs-CZ" dirty="0"/>
              <a:t> </a:t>
            </a:r>
            <a:r>
              <a:rPr lang="cs-CZ" dirty="0" err="1"/>
              <a:t>auf</a:t>
            </a:r>
            <a:r>
              <a:rPr lang="cs-CZ" dirty="0"/>
              <a:t> </a:t>
            </a:r>
            <a:r>
              <a:rPr lang="cs-CZ" dirty="0" err="1"/>
              <a:t>wälisch</a:t>
            </a:r>
            <a:r>
              <a:rPr lang="cs-CZ" dirty="0"/>
              <a:t>? – </a:t>
            </a:r>
            <a:r>
              <a:rPr lang="cs-CZ" dirty="0" err="1"/>
              <a:t>Hab’s</a:t>
            </a:r>
            <a:r>
              <a:rPr lang="cs-CZ" dirty="0"/>
              <a:t> </a:t>
            </a:r>
            <a:r>
              <a:rPr lang="cs-CZ" dirty="0" err="1"/>
              <a:t>schon</a:t>
            </a:r>
            <a:r>
              <a:rPr lang="cs-CZ" dirty="0"/>
              <a:t>.</a:t>
            </a:r>
          </a:p>
          <a:p>
            <a:pPr marL="0" indent="0">
              <a:buNone/>
            </a:pPr>
            <a:r>
              <a:rPr lang="cs-CZ" dirty="0"/>
              <a:t>(</a:t>
            </a:r>
            <a:r>
              <a:rPr lang="cs-CZ" dirty="0" err="1"/>
              <a:t>Dictirt</a:t>
            </a:r>
            <a:r>
              <a:rPr lang="cs-CZ" dirty="0"/>
              <a:t>.) </a:t>
            </a:r>
            <a:r>
              <a:rPr lang="cs-CZ" b="1" dirty="0" err="1"/>
              <a:t>Zani</a:t>
            </a:r>
            <a:r>
              <a:rPr lang="cs-CZ" b="1" dirty="0"/>
              <a:t> </a:t>
            </a:r>
            <a:r>
              <a:rPr lang="cs-CZ" b="1" dirty="0" err="1"/>
              <a:t>kani</a:t>
            </a:r>
            <a:r>
              <a:rPr lang="cs-CZ" dirty="0"/>
              <a:t>. – </a:t>
            </a:r>
            <a:r>
              <a:rPr lang="cs-CZ" dirty="0" err="1"/>
              <a:t>War</a:t>
            </a:r>
            <a:r>
              <a:rPr lang="cs-CZ" dirty="0"/>
              <a:t> </a:t>
            </a:r>
            <a:r>
              <a:rPr lang="cs-CZ" dirty="0" err="1"/>
              <a:t>er</a:t>
            </a:r>
            <a:r>
              <a:rPr lang="cs-CZ" dirty="0"/>
              <a:t> </a:t>
            </a:r>
            <a:r>
              <a:rPr lang="cs-CZ" dirty="0" err="1"/>
              <a:t>klein</a:t>
            </a:r>
            <a:r>
              <a:rPr lang="cs-CZ" dirty="0"/>
              <a:t> oder </a:t>
            </a:r>
            <a:r>
              <a:rPr lang="cs-CZ" dirty="0" err="1"/>
              <a:t>groß</a:t>
            </a:r>
            <a:r>
              <a:rPr lang="cs-CZ" dirty="0"/>
              <a:t>?</a:t>
            </a:r>
          </a:p>
          <a:p>
            <a:pPr marL="0" indent="0">
              <a:buNone/>
            </a:pPr>
            <a:r>
              <a:rPr lang="cs-CZ" dirty="0"/>
              <a:t>CAMILLA. </a:t>
            </a:r>
            <a:r>
              <a:rPr lang="cs-CZ" dirty="0" err="1"/>
              <a:t>Ein</a:t>
            </a:r>
            <a:r>
              <a:rPr lang="cs-CZ" dirty="0"/>
              <a:t> </a:t>
            </a:r>
            <a:r>
              <a:rPr lang="cs-CZ" dirty="0" err="1"/>
              <a:t>ganz</a:t>
            </a:r>
            <a:r>
              <a:rPr lang="cs-CZ" dirty="0"/>
              <a:t> </a:t>
            </a:r>
            <a:r>
              <a:rPr lang="cs-CZ" dirty="0" err="1"/>
              <a:t>kleines</a:t>
            </a:r>
            <a:r>
              <a:rPr lang="cs-CZ" dirty="0"/>
              <a:t> </a:t>
            </a:r>
            <a:r>
              <a:rPr lang="cs-CZ" dirty="0" err="1"/>
              <a:t>Hunderl</a:t>
            </a:r>
            <a:r>
              <a:rPr lang="cs-CZ" dirty="0"/>
              <a:t>.</a:t>
            </a:r>
          </a:p>
          <a:p>
            <a:pPr marL="0" indent="0">
              <a:buNone/>
            </a:pPr>
            <a:r>
              <a:rPr lang="cs-CZ" dirty="0"/>
              <a:t>ZWIRN (</a:t>
            </a:r>
            <a:r>
              <a:rPr lang="cs-CZ" dirty="0" err="1"/>
              <a:t>dictirt</a:t>
            </a:r>
            <a:r>
              <a:rPr lang="cs-CZ" dirty="0"/>
              <a:t>). </a:t>
            </a:r>
            <a:r>
              <a:rPr lang="cs-CZ" dirty="0" err="1"/>
              <a:t>Piccolo</a:t>
            </a:r>
            <a:r>
              <a:rPr lang="cs-CZ" dirty="0"/>
              <a:t> </a:t>
            </a:r>
            <a:r>
              <a:rPr lang="cs-CZ" dirty="0" err="1"/>
              <a:t>Viech</a:t>
            </a:r>
            <a:r>
              <a:rPr lang="cs-CZ" dirty="0"/>
              <a:t> </a:t>
            </a:r>
            <a:r>
              <a:rPr lang="cs-CZ" dirty="0" err="1"/>
              <a:t>mit</a:t>
            </a:r>
            <a:r>
              <a:rPr lang="cs-CZ" dirty="0"/>
              <a:t> </a:t>
            </a:r>
            <a:r>
              <a:rPr lang="cs-CZ" dirty="0" err="1"/>
              <a:t>quattro</a:t>
            </a:r>
            <a:r>
              <a:rPr lang="de-DE" dirty="0"/>
              <a:t> </a:t>
            </a:r>
            <a:r>
              <a:rPr lang="cs-CZ" dirty="0" err="1"/>
              <a:t>Haxen</a:t>
            </a:r>
            <a:r>
              <a:rPr lang="cs-CZ" dirty="0"/>
              <a:t>. – </a:t>
            </a:r>
            <a:r>
              <a:rPr lang="cs-CZ" dirty="0" err="1"/>
              <a:t>Recompenza</a:t>
            </a:r>
            <a:r>
              <a:rPr lang="cs-CZ" dirty="0"/>
              <a:t> </a:t>
            </a:r>
            <a:r>
              <a:rPr lang="cs-CZ" dirty="0" err="1"/>
              <a:t>zwanzig</a:t>
            </a:r>
            <a:r>
              <a:rPr lang="cs-CZ" dirty="0"/>
              <a:t> </a:t>
            </a:r>
            <a:r>
              <a:rPr lang="cs-CZ" dirty="0" err="1"/>
              <a:t>Zechini</a:t>
            </a:r>
            <a:r>
              <a:rPr lang="cs-CZ" dirty="0"/>
              <a:t> in</a:t>
            </a:r>
            <a:r>
              <a:rPr lang="de-DE" dirty="0"/>
              <a:t> </a:t>
            </a:r>
            <a:r>
              <a:rPr lang="cs-CZ" dirty="0" err="1"/>
              <a:t>buona</a:t>
            </a:r>
            <a:r>
              <a:rPr lang="cs-CZ" dirty="0"/>
              <a:t> moneta</a:t>
            </a:r>
          </a:p>
        </p:txBody>
      </p:sp>
    </p:spTree>
    <p:extLst>
      <p:ext uri="{BB962C8B-B14F-4D97-AF65-F5344CB8AC3E}">
        <p14:creationId xmlns:p14="http://schemas.microsoft.com/office/powerpoint/2010/main" val="2103142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E8AC4DD-F5B0-4226-BF05-7898F3AC1034}"/>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3800"/>
              <a:t>Walter Schübler: Nestroy. Eine Biographie in 30 Szenen. </a:t>
            </a:r>
          </a:p>
        </p:txBody>
      </p:sp>
      <p:pic>
        <p:nvPicPr>
          <p:cNvPr id="6" name="Zástupný obsah 5" descr="Obsah obrázku text, staré, nakreslené, exteriér&#10;&#10;Popis byl vytvořen automaticky">
            <a:extLst>
              <a:ext uri="{FF2B5EF4-FFF2-40B4-BE49-F238E27FC236}">
                <a16:creationId xmlns:a16="http://schemas.microsoft.com/office/drawing/2014/main" id="{EFFB4015-479B-4BCA-93B8-DE99A97C1F8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227" r="1825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8C8B8ACF-E0C9-4FF1-942D-772A3CBF3EFB}"/>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2200" dirty="0"/>
              <a:t>Das </a:t>
            </a:r>
            <a:r>
              <a:rPr lang="en-US" sz="2200" dirty="0" err="1"/>
              <a:t>neue</a:t>
            </a:r>
            <a:r>
              <a:rPr lang="en-US" sz="2200" dirty="0"/>
              <a:t> </a:t>
            </a:r>
            <a:r>
              <a:rPr lang="en-US" sz="2200" dirty="0" err="1"/>
              <a:t>Gebäude</a:t>
            </a:r>
            <a:r>
              <a:rPr lang="en-US" sz="2200" dirty="0"/>
              <a:t> des Carl-Theaters von 1847:  </a:t>
            </a:r>
            <a:r>
              <a:rPr lang="de-DE" sz="2200" dirty="0"/>
              <a:t>Architekten August Sicard von </a:t>
            </a:r>
            <a:r>
              <a:rPr lang="de-DE" sz="2200" dirty="0" err="1"/>
              <a:t>Sicardsburg</a:t>
            </a:r>
            <a:r>
              <a:rPr lang="de-DE" sz="2200" dirty="0"/>
              <a:t> und Eduard van der </a:t>
            </a:r>
            <a:r>
              <a:rPr lang="de-DE" sz="2200" dirty="0" err="1"/>
              <a:t>Nüll</a:t>
            </a:r>
            <a:r>
              <a:rPr lang="de-DE" sz="2200" dirty="0"/>
              <a:t>.</a:t>
            </a:r>
          </a:p>
          <a:p>
            <a:r>
              <a:rPr lang="de-DE" sz="2200" dirty="0"/>
              <a:t>die Uraufführung der Burleske </a:t>
            </a:r>
            <a:r>
              <a:rPr lang="de-DE" sz="2200" i="1" dirty="0"/>
              <a:t>Die schlimmen Buben in der Schule </a:t>
            </a:r>
            <a:r>
              <a:rPr lang="de-DE" sz="2200" dirty="0"/>
              <a:t>von Johann Nestroy, Nestroy in der Hauptrolle des „Willibald“. </a:t>
            </a:r>
          </a:p>
          <a:p>
            <a:r>
              <a:rPr lang="de-DE" sz="2200" dirty="0"/>
              <a:t>In den Jahren 1854 bis 1860 war Nestroy nicht nur Darsteller, sondern auch Direktor des Theaters.</a:t>
            </a:r>
            <a:endParaRPr lang="en-US" sz="2200" dirty="0"/>
          </a:p>
        </p:txBody>
      </p:sp>
    </p:spTree>
    <p:extLst>
      <p:ext uri="{BB962C8B-B14F-4D97-AF65-F5344CB8AC3E}">
        <p14:creationId xmlns:p14="http://schemas.microsoft.com/office/powerpoint/2010/main" val="1122599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B26B-8DA9-4AE8-9F47-8D4EE6E5FE77}"/>
              </a:ext>
            </a:extLst>
          </p:cNvPr>
          <p:cNvSpPr>
            <a:spLocks noGrp="1"/>
          </p:cNvSpPr>
          <p:nvPr>
            <p:ph type="title"/>
          </p:nvPr>
        </p:nvSpPr>
        <p:spPr/>
        <p:txBody>
          <a:bodyPr>
            <a:noAutofit/>
          </a:bodyPr>
          <a:lstStyle/>
          <a:p>
            <a:r>
              <a:rPr lang="de-DE" sz="3600" dirty="0"/>
              <a:t>Die </a:t>
            </a:r>
            <a:r>
              <a:rPr lang="de-DE" sz="3600" dirty="0" err="1"/>
              <a:t>Censur</a:t>
            </a:r>
            <a:r>
              <a:rPr lang="de-DE" sz="3600" dirty="0"/>
              <a:t> ist die jüngere von </a:t>
            </a:r>
            <a:r>
              <a:rPr lang="de-DE" sz="3600" dirty="0" err="1"/>
              <a:t>zwey</a:t>
            </a:r>
            <a:r>
              <a:rPr lang="de-DE" sz="3600" dirty="0"/>
              <a:t> schändlichen Schwestern, die ältere heißt Inquisition (S. 124)</a:t>
            </a:r>
            <a:br>
              <a:rPr lang="de-DE" sz="3600" dirty="0"/>
            </a:br>
            <a:r>
              <a:rPr lang="de-DE" sz="3600" dirty="0"/>
              <a:t>Eberhard Ultra in </a:t>
            </a:r>
            <a:r>
              <a:rPr lang="de-DE" sz="3600" i="1" dirty="0"/>
              <a:t>Freiheit in Krähwinkel</a:t>
            </a:r>
            <a:endParaRPr lang="cs-CZ" sz="3600" dirty="0"/>
          </a:p>
        </p:txBody>
      </p:sp>
      <p:sp>
        <p:nvSpPr>
          <p:cNvPr id="5" name="Zástupný obsah 4">
            <a:extLst>
              <a:ext uri="{FF2B5EF4-FFF2-40B4-BE49-F238E27FC236}">
                <a16:creationId xmlns:a16="http://schemas.microsoft.com/office/drawing/2014/main" id="{F7ED017D-D475-457F-BFFF-A9201D7756A3}"/>
              </a:ext>
            </a:extLst>
          </p:cNvPr>
          <p:cNvSpPr>
            <a:spLocks noGrp="1"/>
          </p:cNvSpPr>
          <p:nvPr>
            <p:ph sz="half" idx="1"/>
          </p:nvPr>
        </p:nvSpPr>
        <p:spPr/>
        <p:txBody>
          <a:bodyPr>
            <a:normAutofit lnSpcReduction="10000"/>
          </a:bodyPr>
          <a:lstStyle/>
          <a:p>
            <a:r>
              <a:rPr lang="de-DE" dirty="0"/>
              <a:t>Brünn 1926</a:t>
            </a:r>
          </a:p>
          <a:p>
            <a:r>
              <a:rPr lang="de-DE" dirty="0"/>
              <a:t>… musste ich um 9.00 vormittags in den </a:t>
            </a:r>
            <a:r>
              <a:rPr lang="de-DE" dirty="0" err="1"/>
              <a:t>Polizey</a:t>
            </a:r>
            <a:r>
              <a:rPr lang="de-DE" dirty="0"/>
              <a:t>-Arrest, ging dann in die Probe, nach der Probe in den Arrest, und zur Vorstellung wieder heraus. Am Schlusse wurde ich hervorgerufen. Den folgenden Tag, musste ich um 9 Uhr vormittags   in den Arrest, bis 4 Uhr nachmittags, und somit war die Sache </a:t>
            </a:r>
            <a:r>
              <a:rPr lang="de-DE" dirty="0" err="1"/>
              <a:t>abgethan</a:t>
            </a:r>
            <a:r>
              <a:rPr lang="de-DE" dirty="0"/>
              <a:t>.</a:t>
            </a:r>
          </a:p>
          <a:p>
            <a:endParaRPr lang="cs-CZ" dirty="0"/>
          </a:p>
        </p:txBody>
      </p:sp>
      <p:pic>
        <p:nvPicPr>
          <p:cNvPr id="8" name="Zástupný obsah 7" descr="Obsah obrázku text, pózování&#10;&#10;Popis byl vytvořen automaticky">
            <a:extLst>
              <a:ext uri="{FF2B5EF4-FFF2-40B4-BE49-F238E27FC236}">
                <a16:creationId xmlns:a16="http://schemas.microsoft.com/office/drawing/2014/main" id="{438CBC55-A528-47AD-9A81-0C248185AE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68540" y="2154206"/>
            <a:ext cx="2788920" cy="3694176"/>
          </a:xfrm>
        </p:spPr>
      </p:pic>
    </p:spTree>
    <p:extLst>
      <p:ext uri="{BB962C8B-B14F-4D97-AF65-F5344CB8AC3E}">
        <p14:creationId xmlns:p14="http://schemas.microsoft.com/office/powerpoint/2010/main" val="399626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D14340-E30E-4F0F-A39D-51FC3F580D6D}"/>
              </a:ext>
            </a:extLst>
          </p:cNvPr>
          <p:cNvSpPr>
            <a:spLocks noGrp="1"/>
          </p:cNvSpPr>
          <p:nvPr>
            <p:ph type="title"/>
          </p:nvPr>
        </p:nvSpPr>
        <p:spPr/>
        <p:txBody>
          <a:bodyPr/>
          <a:lstStyle/>
          <a:p>
            <a:r>
              <a:rPr lang="de-DE" dirty="0"/>
              <a:t>Nestroy meistgespielte Stücke</a:t>
            </a:r>
            <a:endParaRPr lang="cs-CZ" dirty="0"/>
          </a:p>
        </p:txBody>
      </p:sp>
      <p:sp>
        <p:nvSpPr>
          <p:cNvPr id="3" name="Zástupný obsah 2">
            <a:extLst>
              <a:ext uri="{FF2B5EF4-FFF2-40B4-BE49-F238E27FC236}">
                <a16:creationId xmlns:a16="http://schemas.microsoft.com/office/drawing/2014/main" id="{A936C5C0-E0FB-4295-A10F-709196CF6E99}"/>
              </a:ext>
            </a:extLst>
          </p:cNvPr>
          <p:cNvSpPr>
            <a:spLocks noGrp="1"/>
          </p:cNvSpPr>
          <p:nvPr>
            <p:ph sz="half" idx="1"/>
          </p:nvPr>
        </p:nvSpPr>
        <p:spPr>
          <a:xfrm>
            <a:off x="838201" y="1825625"/>
            <a:ext cx="5181600" cy="4351338"/>
          </a:xfrm>
        </p:spPr>
        <p:txBody>
          <a:bodyPr>
            <a:normAutofit fontScale="55000" lnSpcReduction="20000"/>
          </a:bodyPr>
          <a:lstStyle/>
          <a:p>
            <a:pPr marL="0" indent="0">
              <a:buNone/>
            </a:pPr>
            <a:r>
              <a:rPr lang="de-DE" sz="2000" b="1" i="1" dirty="0"/>
              <a:t>Der böse Geist Lumpazivagabundus, </a:t>
            </a:r>
            <a:r>
              <a:rPr lang="de-DE" sz="1400" dirty="0"/>
              <a:t>entstanden 1833, Erstdruck: Wien 1835. Uraufführung am 11.4.1833 in Wien.</a:t>
            </a:r>
          </a:p>
          <a:p>
            <a:pPr marL="0" indent="0">
              <a:buNone/>
            </a:pPr>
            <a:r>
              <a:rPr lang="de-DE" sz="1400" dirty="0"/>
              <a:t>Das meist gespielte Stück</a:t>
            </a:r>
          </a:p>
          <a:p>
            <a:pPr marL="0" indent="0">
              <a:buNone/>
            </a:pPr>
            <a:r>
              <a:rPr lang="de-DE" sz="2000" b="1" i="1" dirty="0"/>
              <a:t>Zu ebener Erde und erster Stock</a:t>
            </a:r>
            <a:r>
              <a:rPr lang="de-DE" sz="1400" dirty="0"/>
              <a:t>, Erstdruck: Wien (</a:t>
            </a:r>
            <a:r>
              <a:rPr lang="de-DE" sz="1400" dirty="0" err="1"/>
              <a:t>Wallishausser</a:t>
            </a:r>
            <a:r>
              <a:rPr lang="de-DE" sz="1400" dirty="0"/>
              <a:t>), 1838. Uraufführung am 24.11.1835, Theater an der Wien, Wien.</a:t>
            </a:r>
          </a:p>
          <a:p>
            <a:pPr marL="0" indent="0">
              <a:lnSpc>
                <a:spcPct val="120000"/>
              </a:lnSpc>
              <a:spcBef>
                <a:spcPts val="0"/>
              </a:spcBef>
              <a:buNone/>
            </a:pPr>
            <a:r>
              <a:rPr lang="de-DE" sz="1400" dirty="0"/>
              <a:t>Damian </a:t>
            </a:r>
            <a:r>
              <a:rPr lang="de-DE" sz="1400" dirty="0" err="1"/>
              <a:t>Stutzel</a:t>
            </a:r>
            <a:r>
              <a:rPr lang="de-DE" sz="1400" dirty="0"/>
              <a:t>, Frau </a:t>
            </a:r>
            <a:r>
              <a:rPr lang="de-DE" sz="1400" dirty="0" err="1"/>
              <a:t>Sepherls</a:t>
            </a:r>
            <a:r>
              <a:rPr lang="de-DE" sz="1400" dirty="0"/>
              <a:t> Bruder, ein zugrunde gegangener Tandler und jetzt Gehilfe seines Schwagers</a:t>
            </a:r>
          </a:p>
          <a:p>
            <a:pPr marL="0" indent="0">
              <a:lnSpc>
                <a:spcPct val="120000"/>
              </a:lnSpc>
              <a:spcBef>
                <a:spcPts val="0"/>
              </a:spcBef>
              <a:buNone/>
            </a:pPr>
            <a:r>
              <a:rPr lang="de-DE" sz="1400" dirty="0" err="1"/>
              <a:t>Salerl</a:t>
            </a:r>
            <a:r>
              <a:rPr lang="de-DE" sz="1400" dirty="0"/>
              <a:t>, entfernte Anverwandte Schluckers.</a:t>
            </a:r>
          </a:p>
          <a:p>
            <a:pPr marL="0" indent="0">
              <a:buNone/>
            </a:pPr>
            <a:r>
              <a:rPr lang="de-DE" sz="1400" dirty="0"/>
              <a:t>Abschied von der höheren Sphäre der Geister, Fortuna nur noch erwähnt. Spekulant Goldfuchs, der arme Tandler Schlucker:</a:t>
            </a:r>
          </a:p>
          <a:p>
            <a:pPr marL="0" indent="0">
              <a:buNone/>
            </a:pPr>
            <a:r>
              <a:rPr lang="de-DE" sz="1400" dirty="0"/>
              <a:t>SCHLUCKER. Ja was treibt denn ’s Glück heut’?!</a:t>
            </a:r>
          </a:p>
          <a:p>
            <a:pPr marL="0" indent="0">
              <a:buNone/>
            </a:pPr>
            <a:r>
              <a:rPr lang="de-DE" sz="1400" dirty="0"/>
              <a:t>DAMIAN. Die Fortuna </a:t>
            </a:r>
            <a:r>
              <a:rPr lang="de-DE" sz="1400" dirty="0" err="1"/>
              <a:t>muß</a:t>
            </a:r>
            <a:r>
              <a:rPr lang="de-DE" sz="1400" dirty="0"/>
              <a:t> sich den Fuß überstaucht haben, </a:t>
            </a:r>
            <a:r>
              <a:rPr lang="de-DE" sz="1400" dirty="0" err="1"/>
              <a:t>daß</a:t>
            </a:r>
            <a:r>
              <a:rPr lang="de-DE" sz="1400" dirty="0"/>
              <a:t> </a:t>
            </a:r>
            <a:r>
              <a:rPr lang="de-DE" sz="1400" dirty="0" err="1"/>
              <a:t>s’</a:t>
            </a:r>
            <a:r>
              <a:rPr lang="de-DE" sz="1400" dirty="0"/>
              <a:t> </a:t>
            </a:r>
            <a:r>
              <a:rPr lang="de-DE" sz="1400" dirty="0" err="1"/>
              <a:t>nit</a:t>
            </a:r>
            <a:r>
              <a:rPr lang="de-DE" sz="1400" dirty="0"/>
              <a:t> in ersten Stock </a:t>
            </a:r>
            <a:r>
              <a:rPr lang="de-DE" sz="1400" dirty="0" err="1"/>
              <a:t>auffisteigen</a:t>
            </a:r>
            <a:r>
              <a:rPr lang="de-DE" sz="1400" dirty="0"/>
              <a:t> kann, sonst kehret </a:t>
            </a:r>
            <a:r>
              <a:rPr lang="de-DE" sz="1400" dirty="0" err="1"/>
              <a:t>s’</a:t>
            </a:r>
            <a:r>
              <a:rPr lang="de-DE" sz="1400" dirty="0"/>
              <a:t> </a:t>
            </a:r>
            <a:r>
              <a:rPr lang="de-DE" sz="1400" dirty="0" err="1"/>
              <a:t>g’wiß</a:t>
            </a:r>
            <a:r>
              <a:rPr lang="de-DE" sz="1400" dirty="0"/>
              <a:t> nicht zu </a:t>
            </a:r>
            <a:r>
              <a:rPr lang="de-DE" sz="1400" dirty="0" err="1"/>
              <a:t>eb’ner</a:t>
            </a:r>
            <a:r>
              <a:rPr lang="de-DE" sz="1400" dirty="0"/>
              <a:t> </a:t>
            </a:r>
            <a:r>
              <a:rPr lang="de-DE" sz="1400" dirty="0" err="1"/>
              <a:t>Erd</a:t>
            </a:r>
            <a:r>
              <a:rPr lang="de-DE" sz="1400" dirty="0"/>
              <a:t>’ ein.</a:t>
            </a:r>
          </a:p>
          <a:p>
            <a:pPr marL="0" indent="0">
              <a:buNone/>
            </a:pPr>
            <a:r>
              <a:rPr lang="de-DE" sz="1400" dirty="0"/>
              <a:t>Vergleich mit Raimunds </a:t>
            </a:r>
            <a:r>
              <a:rPr lang="de-DE" sz="1400" i="1" dirty="0"/>
              <a:t>Verschwender, </a:t>
            </a:r>
            <a:r>
              <a:rPr lang="de-DE" sz="1400" dirty="0"/>
              <a:t>Raimunds letztes Stück, das Hobellied:</a:t>
            </a:r>
          </a:p>
          <a:p>
            <a:pPr marL="0" indent="0">
              <a:buNone/>
            </a:pPr>
            <a:r>
              <a:rPr lang="de-DE" sz="1400" dirty="0"/>
              <a:t>Nach zwanzig Jahren kehrt </a:t>
            </a:r>
            <a:r>
              <a:rPr lang="de-DE" sz="1400" dirty="0" err="1"/>
              <a:t>Flottwell</a:t>
            </a:r>
            <a:r>
              <a:rPr lang="de-DE" sz="1400" dirty="0"/>
              <a:t>  aus England verarmt </a:t>
            </a:r>
            <a:r>
              <a:rPr lang="de-DE" sz="1400" dirty="0" err="1"/>
              <a:t>zurückS</a:t>
            </a:r>
            <a:r>
              <a:rPr lang="de-DE" sz="1400" dirty="0"/>
              <a:t>. ein ehemaliger Kammerdiener </a:t>
            </a:r>
            <a:r>
              <a:rPr lang="de-DE" sz="1400" dirty="0" err="1"/>
              <a:t>Wolfwohn</a:t>
            </a:r>
            <a:r>
              <a:rPr lang="de-DE" sz="1400" dirty="0"/>
              <a:t> in seinem Haus.  </a:t>
            </a:r>
            <a:r>
              <a:rPr lang="de-DE" sz="1400" dirty="0" err="1"/>
              <a:t>Flottwellwil</a:t>
            </a:r>
            <a:r>
              <a:rPr lang="de-DE" sz="1400" dirty="0"/>
              <a:t> </a:t>
            </a:r>
            <a:r>
              <a:rPr lang="de-DE" sz="1400" dirty="0" err="1"/>
              <a:t>lSelbstmord</a:t>
            </a:r>
            <a:r>
              <a:rPr lang="de-DE" sz="1400" dirty="0"/>
              <a:t> begehen. </a:t>
            </a:r>
            <a:r>
              <a:rPr lang="de-DE" sz="1400" dirty="0" err="1"/>
              <a:t>Cheristanes</a:t>
            </a:r>
            <a:r>
              <a:rPr lang="de-DE" sz="1400" dirty="0"/>
              <a:t> dienstbarer Geistgibt ihm etwas von seinem Reichtum zurück. </a:t>
            </a:r>
          </a:p>
          <a:p>
            <a:pPr marL="0" indent="0">
              <a:buNone/>
            </a:pPr>
            <a:r>
              <a:rPr lang="de-DE" sz="2000" b="1" i="1" dirty="0"/>
              <a:t>Der Talisman, </a:t>
            </a:r>
            <a:r>
              <a:rPr lang="de-DE" sz="1500" dirty="0"/>
              <a:t>Entstanden 1840. Erstdruck: Wien 1843. Uraufführung am 16.12.1840 in Wien.</a:t>
            </a:r>
          </a:p>
          <a:p>
            <a:pPr marL="0" indent="0">
              <a:buNone/>
            </a:pPr>
            <a:r>
              <a:rPr lang="de-DE" sz="1300" dirty="0"/>
              <a:t>Als Titus das scheuende Pferd einer Kutsche bändigt, schenkt ihm der gerettete Friseur Marquis zum Dank dafür einen </a:t>
            </a:r>
            <a:r>
              <a:rPr lang="de-DE" sz="1300" b="1" dirty="0"/>
              <a:t>Talisman, eine schwarze Perücke</a:t>
            </a:r>
            <a:r>
              <a:rPr lang="de-DE" sz="1300" dirty="0"/>
              <a:t>. Diese verhilft Titus zur Gartengehilfen-Stellung bei Flora </a:t>
            </a:r>
            <a:r>
              <a:rPr lang="de-DE" sz="1300" dirty="0" err="1"/>
              <a:t>Baumscheer</a:t>
            </a:r>
            <a:r>
              <a:rPr lang="de-DE" sz="1300" dirty="0"/>
              <a:t>, die ihm einen Anzug aus der Garderobe ihres verstorbenen Mannes gibt und ihm Avancen macht.</a:t>
            </a:r>
          </a:p>
          <a:p>
            <a:pPr marL="0" indent="0">
              <a:buNone/>
            </a:pPr>
            <a:endParaRPr lang="de-DE" sz="1300" dirty="0"/>
          </a:p>
          <a:p>
            <a:pPr marL="0" indent="0">
              <a:buNone/>
            </a:pPr>
            <a:r>
              <a:rPr lang="de-DE" sz="2000" b="1" i="1" dirty="0"/>
              <a:t>Das </a:t>
            </a:r>
            <a:r>
              <a:rPr lang="de-DE" sz="2000" b="1" i="1" dirty="0" err="1"/>
              <a:t>Mädl</a:t>
            </a:r>
            <a:r>
              <a:rPr lang="de-DE" sz="2000" b="1" i="1" dirty="0"/>
              <a:t> aus der Vorstadt, </a:t>
            </a:r>
            <a:r>
              <a:rPr lang="de-DE" sz="1500" dirty="0"/>
              <a:t>Entstanden 1841. Erstdruck: Wien 1845. Uraufführung am 24.11.1841 in Wien.</a:t>
            </a:r>
          </a:p>
          <a:p>
            <a:pPr marL="0" indent="0">
              <a:buNone/>
            </a:pPr>
            <a:r>
              <a:rPr lang="de-DE" sz="1500" dirty="0"/>
              <a:t>Kauz, ein </a:t>
            </a:r>
            <a:r>
              <a:rPr lang="de-DE" sz="1500" dirty="0" err="1"/>
              <a:t>Speculant</a:t>
            </a:r>
            <a:r>
              <a:rPr lang="de-DE" sz="1500" dirty="0"/>
              <a:t> vs. Schnoferl, Winkelagent</a:t>
            </a:r>
          </a:p>
          <a:p>
            <a:pPr marL="0" indent="0">
              <a:buNone/>
            </a:pPr>
            <a:r>
              <a:rPr lang="de-DE" sz="1500" dirty="0"/>
              <a:t>Schnoferl sagen lässt: „Ah ich sag's, der Zufall </a:t>
            </a:r>
            <a:r>
              <a:rPr lang="de-DE" sz="1500" dirty="0" err="1"/>
              <a:t>muß</a:t>
            </a:r>
            <a:r>
              <a:rPr lang="de-DE" sz="1500" dirty="0"/>
              <a:t> ein </a:t>
            </a:r>
            <a:r>
              <a:rPr lang="de-DE" sz="1500" dirty="0" err="1"/>
              <a:t>b'soffener</a:t>
            </a:r>
            <a:r>
              <a:rPr lang="de-DE" sz="1500" dirty="0"/>
              <a:t> Kutscher sein – wie der die </a:t>
            </a:r>
            <a:r>
              <a:rPr lang="de-DE" sz="1500" dirty="0" err="1"/>
              <a:t>Leut</a:t>
            </a:r>
            <a:r>
              <a:rPr lang="de-DE" sz="1500" dirty="0"/>
              <a:t>' </a:t>
            </a:r>
            <a:r>
              <a:rPr lang="de-DE" sz="1500" dirty="0" err="1"/>
              <a:t>z'sammführt</a:t>
            </a:r>
            <a:r>
              <a:rPr lang="de-DE" sz="1500" dirty="0"/>
              <a:t>, 's </a:t>
            </a:r>
            <a:r>
              <a:rPr lang="de-DE" sz="1500" dirty="0" err="1"/>
              <a:t>is</a:t>
            </a:r>
            <a:r>
              <a:rPr lang="de-DE" sz="1500" dirty="0"/>
              <a:t> stark!“ </a:t>
            </a:r>
          </a:p>
          <a:p>
            <a:pPr marL="0" indent="0">
              <a:buNone/>
            </a:pPr>
            <a:endParaRPr lang="de-DE" sz="2000" dirty="0"/>
          </a:p>
          <a:p>
            <a:pPr marL="0" indent="0">
              <a:buNone/>
            </a:pPr>
            <a:endParaRPr lang="cs-CZ" sz="2000" dirty="0"/>
          </a:p>
        </p:txBody>
      </p:sp>
      <p:sp>
        <p:nvSpPr>
          <p:cNvPr id="4" name="Zástupný obsah 3">
            <a:extLst>
              <a:ext uri="{FF2B5EF4-FFF2-40B4-BE49-F238E27FC236}">
                <a16:creationId xmlns:a16="http://schemas.microsoft.com/office/drawing/2014/main" id="{A962A6C6-88CC-41FE-AABC-DDF1B95ADEB5}"/>
              </a:ext>
            </a:extLst>
          </p:cNvPr>
          <p:cNvSpPr>
            <a:spLocks noGrp="1"/>
          </p:cNvSpPr>
          <p:nvPr>
            <p:ph sz="half" idx="2"/>
          </p:nvPr>
        </p:nvSpPr>
        <p:spPr/>
        <p:txBody>
          <a:bodyPr>
            <a:normAutofit fontScale="55000" lnSpcReduction="20000"/>
          </a:bodyPr>
          <a:lstStyle/>
          <a:p>
            <a:pPr marL="0" indent="0">
              <a:buNone/>
            </a:pPr>
            <a:r>
              <a:rPr lang="de-DE" sz="2200" b="1" i="1" dirty="0"/>
              <a:t>Einen Jux will er sich machen. </a:t>
            </a:r>
            <a:r>
              <a:rPr lang="de-DE" sz="1400" dirty="0"/>
              <a:t>Entstanden 1842. Erstdruck: Wien 1844. Uraufführung am 10.3.1842 in Wien.</a:t>
            </a:r>
          </a:p>
          <a:p>
            <a:pPr marL="0" indent="0">
              <a:buNone/>
            </a:pPr>
            <a:r>
              <a:rPr lang="de-DE" sz="1400" dirty="0"/>
              <a:t>Mit knapper Not entkommen </a:t>
            </a:r>
            <a:r>
              <a:rPr lang="de-DE" sz="1400" dirty="0" err="1"/>
              <a:t>Weinberl</a:t>
            </a:r>
            <a:r>
              <a:rPr lang="de-DE" sz="1400" dirty="0"/>
              <a:t> und Christoph und kehren zum Geschäft zurück. Dort ertappen sie die Einbrecher </a:t>
            </a:r>
            <a:r>
              <a:rPr lang="de-DE" sz="1400" dirty="0" err="1"/>
              <a:t>Rab</a:t>
            </a:r>
            <a:r>
              <a:rPr lang="de-DE" sz="1400" dirty="0"/>
              <a:t> und </a:t>
            </a:r>
            <a:r>
              <a:rPr lang="de-DE" sz="1400" dirty="0" err="1"/>
              <a:t>Kraps</a:t>
            </a:r>
            <a:r>
              <a:rPr lang="de-DE" sz="1400" dirty="0"/>
              <a:t> auf frischer Tat und werden dafür von </a:t>
            </a:r>
            <a:r>
              <a:rPr lang="de-DE" sz="1400" dirty="0" err="1"/>
              <a:t>Zangler</a:t>
            </a:r>
            <a:r>
              <a:rPr lang="de-DE" sz="1400" dirty="0"/>
              <a:t> belobigt. Aber </a:t>
            </a:r>
            <a:r>
              <a:rPr lang="de-DE" sz="1400" dirty="0" err="1"/>
              <a:t>Weinberl</a:t>
            </a:r>
            <a:r>
              <a:rPr lang="de-DE" sz="1400" dirty="0"/>
              <a:t>, der Frau von Fischer einen – erfolgreichen – Heiratsantrag macht, ist von seiner Sehnsucht geheilt: „Jetzt frag ich aber zahlt sich so a Jux aus, wenn man ihn mit einer Furcht, mit 3 </a:t>
            </a:r>
            <a:r>
              <a:rPr lang="de-DE" sz="1400" dirty="0" err="1"/>
              <a:t>Schrocken</a:t>
            </a:r>
            <a:r>
              <a:rPr lang="de-DE" sz="1400" dirty="0"/>
              <a:t>, 5 </a:t>
            </a:r>
            <a:r>
              <a:rPr lang="de-DE" sz="1400" dirty="0" err="1"/>
              <a:t>Verlegenheiten</a:t>
            </a:r>
            <a:r>
              <a:rPr lang="de-DE" sz="1400" dirty="0"/>
              <a:t> und 7 Todesängsten erkauft?“</a:t>
            </a:r>
          </a:p>
          <a:p>
            <a:pPr marL="0" indent="0">
              <a:buNone/>
            </a:pPr>
            <a:r>
              <a:rPr lang="cs-CZ" sz="1400" dirty="0"/>
              <a:t>V </a:t>
            </a:r>
            <a:r>
              <a:rPr lang="en-GB" sz="1400" dirty="0"/>
              <a:t>&amp; W</a:t>
            </a:r>
            <a:r>
              <a:rPr lang="de-DE" sz="1400" dirty="0"/>
              <a:t>: 1928 frei nach J. N. Nestroy, …si </a:t>
            </a:r>
            <a:r>
              <a:rPr lang="de-DE" sz="1400" dirty="0" err="1"/>
              <a:t>pořádně</a:t>
            </a:r>
            <a:r>
              <a:rPr lang="de-DE" sz="1400" dirty="0"/>
              <a:t> </a:t>
            </a:r>
            <a:r>
              <a:rPr lang="de-DE" sz="1400" dirty="0" err="1"/>
              <a:t>zařádit</a:t>
            </a:r>
            <a:r>
              <a:rPr lang="de-DE" sz="1400" dirty="0"/>
              <a:t>, Adria.</a:t>
            </a:r>
          </a:p>
          <a:p>
            <a:pPr marL="0" indent="0">
              <a:buNone/>
            </a:pPr>
            <a:r>
              <a:rPr lang="de-DE" sz="2000" b="1" i="1" dirty="0"/>
              <a:t>Der Zerrissene. </a:t>
            </a:r>
            <a:r>
              <a:rPr lang="de-DE" sz="1400" dirty="0"/>
              <a:t>Entstanden 1844. Erstdruck: Wien 1845. Uraufführung am 9.4.1844 in Wien.</a:t>
            </a:r>
          </a:p>
          <a:p>
            <a:pPr marL="0" indent="0">
              <a:buNone/>
            </a:pPr>
            <a:r>
              <a:rPr lang="de-DE" sz="1400" dirty="0"/>
              <a:t>Lips, der „Zerrissene“, ist trotz oder gerade wegen seines Reichtums gelangweilt. Aber ohne Geld will er auch nicht leben: „Armut ist ohne Zweifel das Schrecklichste, mir dürft' einer 10 Millionen hinlegen und sagen, ich soll arm sein dafür, ich </a:t>
            </a:r>
            <a:r>
              <a:rPr lang="de-DE" sz="1400" dirty="0" err="1"/>
              <a:t>nehmet's</a:t>
            </a:r>
            <a:r>
              <a:rPr lang="de-DE" sz="1400" dirty="0"/>
              <a:t> nicht.“ </a:t>
            </a:r>
            <a:endParaRPr lang="cs-CZ" sz="1400" dirty="0"/>
          </a:p>
        </p:txBody>
      </p:sp>
    </p:spTree>
    <p:extLst>
      <p:ext uri="{BB962C8B-B14F-4D97-AF65-F5344CB8AC3E}">
        <p14:creationId xmlns:p14="http://schemas.microsoft.com/office/powerpoint/2010/main" val="950198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14DBA95-909E-CD91-87F2-D1325D054DB1}"/>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2800" b="1" i="1"/>
              <a:t>Der böse Geist Lumpazivagabundus</a:t>
            </a:r>
            <a:endParaRPr lang="en-US" sz="2800"/>
          </a:p>
        </p:txBody>
      </p:sp>
      <p:pic>
        <p:nvPicPr>
          <p:cNvPr id="6" name="Zástupný objekt pre obsah 5" descr="Obrázok, na ktorom je text, krabica, obálka, vizitka&#10;&#10;Automaticky generovaný popis">
            <a:extLst>
              <a:ext uri="{FF2B5EF4-FFF2-40B4-BE49-F238E27FC236}">
                <a16:creationId xmlns:a16="http://schemas.microsoft.com/office/drawing/2014/main" id="{54FBE1BC-0969-5D31-2712-80487B04AA6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044" r="177" b="-2"/>
          <a:stretch/>
        </p:blipFill>
        <p:spPr>
          <a:xfrm>
            <a:off x="20" y="431"/>
            <a:ext cx="8115280" cy="6408311"/>
          </a:xfrm>
          <a:prstGeom prst="rect">
            <a:avLst/>
          </a:prstGeom>
        </p:spPr>
      </p:pic>
      <p:sp>
        <p:nvSpPr>
          <p:cNvPr id="4" name="Zástupný objekt pre obsah 3">
            <a:extLst>
              <a:ext uri="{FF2B5EF4-FFF2-40B4-BE49-F238E27FC236}">
                <a16:creationId xmlns:a16="http://schemas.microsoft.com/office/drawing/2014/main" id="{BFF71883-CA83-3B8C-1272-1346FA5A93B3}"/>
              </a:ext>
            </a:extLst>
          </p:cNvPr>
          <p:cNvSpPr>
            <a:spLocks noGrp="1"/>
          </p:cNvSpPr>
          <p:nvPr>
            <p:ph sz="half" idx="2"/>
          </p:nvPr>
        </p:nvSpPr>
        <p:spPr>
          <a:xfrm>
            <a:off x="8643193" y="2418408"/>
            <a:ext cx="2942813" cy="3540265"/>
          </a:xfrm>
        </p:spPr>
        <p:txBody>
          <a:bodyPr vert="horz" lIns="91440" tIns="45720" rIns="91440" bIns="45720" rtlCol="0">
            <a:normAutofit/>
          </a:bodyPr>
          <a:lstStyle/>
          <a:p>
            <a:pPr marL="0" indent="0">
              <a:buNone/>
            </a:pPr>
            <a:r>
              <a:rPr lang="de-DE" sz="2000" dirty="0"/>
              <a:t>entstanden 1833, Erstdruck: Wien 1835. Uraufführung am 11.4.1833 in Wien.</a:t>
            </a:r>
          </a:p>
          <a:p>
            <a:pPr marL="0" indent="0">
              <a:buNone/>
            </a:pPr>
            <a:r>
              <a:rPr lang="de-DE" sz="2000" dirty="0"/>
              <a:t>Das meist gespielte Stück</a:t>
            </a:r>
          </a:p>
          <a:p>
            <a:endParaRPr lang="en-US" sz="20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26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637F82-247F-B3FF-A4A9-5CDB3AADE12A}"/>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3700" b="1" i="1"/>
              <a:t>Zu ebener Erde und erster Stock</a:t>
            </a:r>
            <a:endParaRPr lang="en-US" sz="3700"/>
          </a:p>
        </p:txBody>
      </p:sp>
      <p:pic>
        <p:nvPicPr>
          <p:cNvPr id="10" name="Zástupný objekt pre obsah 9" descr="Obrázok, na ktorom je vnútri, oltár, ľudia, ozdobený&#10;&#10;Automaticky generovaný popis">
            <a:extLst>
              <a:ext uri="{FF2B5EF4-FFF2-40B4-BE49-F238E27FC236}">
                <a16:creationId xmlns:a16="http://schemas.microsoft.com/office/drawing/2014/main" id="{39CED6EB-02C8-1492-5A3C-C25EA3734F3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90" r="2" b="2"/>
          <a:stretch/>
        </p:blipFill>
        <p:spPr>
          <a:xfrm>
            <a:off x="20" y="431"/>
            <a:ext cx="8115280" cy="6408311"/>
          </a:xfrm>
          <a:prstGeom prst="rect">
            <a:avLst/>
          </a:prstGeom>
        </p:spPr>
      </p:pic>
      <p:sp>
        <p:nvSpPr>
          <p:cNvPr id="4" name="Zástupný objekt pre obsah 3">
            <a:extLst>
              <a:ext uri="{FF2B5EF4-FFF2-40B4-BE49-F238E27FC236}">
                <a16:creationId xmlns:a16="http://schemas.microsoft.com/office/drawing/2014/main" id="{65E0506B-AFEE-B98A-9F15-E76EE64A0AC4}"/>
              </a:ext>
            </a:extLst>
          </p:cNvPr>
          <p:cNvSpPr>
            <a:spLocks noGrp="1"/>
          </p:cNvSpPr>
          <p:nvPr>
            <p:ph sz="half" idx="2"/>
          </p:nvPr>
        </p:nvSpPr>
        <p:spPr>
          <a:xfrm>
            <a:off x="8643193" y="2418408"/>
            <a:ext cx="2942813" cy="3540265"/>
          </a:xfrm>
        </p:spPr>
        <p:txBody>
          <a:bodyPr vert="horz" lIns="91440" tIns="45720" rIns="91440" bIns="45720" rtlCol="0">
            <a:normAutofit/>
          </a:bodyPr>
          <a:lstStyle/>
          <a:p>
            <a:pPr marL="0"/>
            <a:r>
              <a:rPr lang="en-US" sz="1100"/>
              <a:t>Erstdruck: Wien (Wallishausser), 1838. Uraufführung am 24.11.1835, Theater an der Wien, Wien.</a:t>
            </a:r>
          </a:p>
          <a:p>
            <a:pPr marL="0">
              <a:spcBef>
                <a:spcPts val="0"/>
              </a:spcBef>
            </a:pPr>
            <a:r>
              <a:rPr lang="en-US" sz="1100"/>
              <a:t>Damian Stutzel, Frau Sepherls Bruder, ein zugrunde gegangener Tandler und jetzt Gehilfe seines Schwagers</a:t>
            </a:r>
          </a:p>
          <a:p>
            <a:pPr marL="0">
              <a:spcBef>
                <a:spcPts val="0"/>
              </a:spcBef>
            </a:pPr>
            <a:r>
              <a:rPr lang="en-US" sz="1100"/>
              <a:t>Salerl, entfernte Anverwandte Schluckers.</a:t>
            </a:r>
          </a:p>
          <a:p>
            <a:pPr marL="0"/>
            <a:r>
              <a:rPr lang="en-US" sz="1100"/>
              <a:t>Abschied von der höheren Sphäre der Geister, Fortuna nur noch erwähnt. Spekulant Goldfuchs, der arme Tandler Schlucker:</a:t>
            </a:r>
          </a:p>
          <a:p>
            <a:pPr marL="0"/>
            <a:r>
              <a:rPr lang="en-US" sz="1100"/>
              <a:t>SCHLUCKER. Ja was treibt denn ’s Glück heut’?!</a:t>
            </a:r>
          </a:p>
          <a:p>
            <a:pPr marL="0"/>
            <a:r>
              <a:rPr lang="en-US" sz="1100"/>
              <a:t>DAMIAN. Die Fortuna muß sich den Fuß überstaucht haben, daß s’ nit in ersten Stock auffisteigen kann, sonst kehret s’ g’wiß nicht zu eb’ner Erd’ ein.</a:t>
            </a:r>
          </a:p>
          <a:p>
            <a:endParaRPr lang="en-US" sz="1100"/>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974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3C8DA19-2CE5-5CBC-5F33-97281FD67EBC}"/>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dirty="0"/>
              <a:t>Der Talisman </a:t>
            </a:r>
            <a:r>
              <a:rPr lang="en-US" sz="2000" dirty="0"/>
              <a:t>(</a:t>
            </a:r>
            <a:r>
              <a:rPr lang="de-DE" sz="1600" b="1" i="0" dirty="0">
                <a:solidFill>
                  <a:srgbClr val="202122"/>
                </a:solidFill>
                <a:effectLst/>
                <a:latin typeface="Arial" panose="020B0604020202020204" pitchFamily="34" charset="0"/>
              </a:rPr>
              <a:t>Titus Feuerfuchs oder Die Schicksalsperücken)</a:t>
            </a:r>
            <a:endParaRPr lang="en-US" sz="4000" dirty="0"/>
          </a:p>
        </p:txBody>
      </p:sp>
      <p:pic>
        <p:nvPicPr>
          <p:cNvPr id="6" name="Zástupný objekt pre obsah 5" descr="Obrázok, na ktorom je text&#10;&#10;Automaticky generovaný popis">
            <a:extLst>
              <a:ext uri="{FF2B5EF4-FFF2-40B4-BE49-F238E27FC236}">
                <a16:creationId xmlns:a16="http://schemas.microsoft.com/office/drawing/2014/main" id="{775355DB-F0DE-A756-CEAD-0C9FA9772D5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5809" r="23406" b="1"/>
          <a:stretch/>
        </p:blipFill>
        <p:spPr>
          <a:xfrm>
            <a:off x="20" y="431"/>
            <a:ext cx="8115280" cy="6408311"/>
          </a:xfrm>
          <a:prstGeom prst="rect">
            <a:avLst/>
          </a:prstGeom>
        </p:spPr>
      </p:pic>
      <p:sp>
        <p:nvSpPr>
          <p:cNvPr id="4" name="Zástupný objekt pre obsah 3">
            <a:extLst>
              <a:ext uri="{FF2B5EF4-FFF2-40B4-BE49-F238E27FC236}">
                <a16:creationId xmlns:a16="http://schemas.microsoft.com/office/drawing/2014/main" id="{C36FC59A-CFC7-90EF-DABD-0D9D4B8D9EF5}"/>
              </a:ext>
            </a:extLst>
          </p:cNvPr>
          <p:cNvSpPr>
            <a:spLocks noGrp="1"/>
          </p:cNvSpPr>
          <p:nvPr>
            <p:ph sz="half" idx="2"/>
          </p:nvPr>
        </p:nvSpPr>
        <p:spPr>
          <a:xfrm>
            <a:off x="8643193" y="2418408"/>
            <a:ext cx="2942813" cy="3540265"/>
          </a:xfrm>
        </p:spPr>
        <p:txBody>
          <a:bodyPr vert="horz" lIns="91440" tIns="45720" rIns="91440" bIns="45720" rtlCol="0">
            <a:normAutofit fontScale="85000" lnSpcReduction="10000"/>
          </a:bodyPr>
          <a:lstStyle/>
          <a:p>
            <a:pPr marL="0" indent="0">
              <a:buNone/>
            </a:pPr>
            <a:r>
              <a:rPr lang="de-DE" sz="2400" dirty="0"/>
              <a:t>Entstanden 1840. Erstdruck: Wien 1843. Uraufführung am 16.12.1840 in Wien.</a:t>
            </a:r>
          </a:p>
          <a:p>
            <a:pPr marL="0" indent="0">
              <a:buNone/>
            </a:pPr>
            <a:r>
              <a:rPr lang="de-DE" sz="2000" dirty="0"/>
              <a:t>Als Titus das scheuende Pferd einer Kutsche bändigt, schenkt ihm der gerettete Friseur Marquis zum Dank dafür einen </a:t>
            </a:r>
            <a:r>
              <a:rPr lang="de-DE" sz="2000" b="1" dirty="0"/>
              <a:t>Talisman, eine schwarze Perücke</a:t>
            </a:r>
            <a:r>
              <a:rPr lang="de-DE" sz="2000" dirty="0"/>
              <a:t>. Diese verhilft Titus zur Gartengehilfen-Stellung bei Flora </a:t>
            </a:r>
            <a:r>
              <a:rPr lang="de-DE" sz="2000" dirty="0" err="1"/>
              <a:t>Baumscheer</a:t>
            </a:r>
            <a:r>
              <a:rPr lang="de-DE" sz="2000" dirty="0"/>
              <a:t>, die ihm einen Anzug aus der Garderobe ihres verstorbenen Mannes gibt und ihm Avancen macht.</a:t>
            </a:r>
          </a:p>
          <a:p>
            <a:pPr marL="0" indent="0">
              <a:buNone/>
            </a:pPr>
            <a:endParaRPr lang="de-DE" sz="2000" dirty="0"/>
          </a:p>
          <a:p>
            <a:pPr marL="0" indent="0">
              <a:buNone/>
            </a:pPr>
            <a:endParaRPr lang="en-US" sz="20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43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E9046E-A5ED-4541-B6A8-3255E6ACE624}"/>
              </a:ext>
            </a:extLst>
          </p:cNvPr>
          <p:cNvSpPr>
            <a:spLocks noGrp="1"/>
          </p:cNvSpPr>
          <p:nvPr>
            <p:ph type="title"/>
          </p:nvPr>
        </p:nvSpPr>
        <p:spPr/>
        <p:txBody>
          <a:bodyPr>
            <a:normAutofit/>
          </a:bodyPr>
          <a:lstStyle/>
          <a:p>
            <a:r>
              <a:rPr lang="cs-CZ" sz="2800" dirty="0"/>
              <a:t>Georg Wilhelm Friedrich </a:t>
            </a:r>
            <a:r>
              <a:rPr lang="cs-CZ" sz="2800" dirty="0" err="1"/>
              <a:t>Hegel</a:t>
            </a:r>
            <a:r>
              <a:rPr lang="cs-CZ" sz="2800" dirty="0"/>
              <a:t>: </a:t>
            </a:r>
            <a:r>
              <a:rPr lang="cs-CZ" sz="2800" dirty="0" err="1"/>
              <a:t>Vorlesungen</a:t>
            </a:r>
            <a:r>
              <a:rPr lang="cs-CZ" sz="2800" dirty="0"/>
              <a:t> </a:t>
            </a:r>
            <a:r>
              <a:rPr lang="de-DE" sz="2800" dirty="0"/>
              <a:t>ü</a:t>
            </a:r>
            <a:r>
              <a:rPr lang="cs-CZ" sz="2800" dirty="0"/>
              <a:t>ber </a:t>
            </a:r>
            <a:r>
              <a:rPr lang="cs-CZ" sz="2800" dirty="0" err="1"/>
              <a:t>die</a:t>
            </a:r>
            <a:r>
              <a:rPr lang="cs-CZ" sz="2800" dirty="0"/>
              <a:t> </a:t>
            </a:r>
            <a:r>
              <a:rPr lang="de-DE" sz="2800" dirty="0"/>
              <a:t>Ä</a:t>
            </a:r>
            <a:r>
              <a:rPr lang="cs-CZ" sz="2800" dirty="0" err="1"/>
              <a:t>sthetik</a:t>
            </a:r>
            <a:r>
              <a:rPr lang="de-DE" sz="2800" dirty="0"/>
              <a:t> (entstanden seit 1818, gedruckt erst postum 1935)</a:t>
            </a:r>
            <a:endParaRPr lang="cs-CZ" sz="2800" dirty="0"/>
          </a:p>
        </p:txBody>
      </p:sp>
      <p:sp>
        <p:nvSpPr>
          <p:cNvPr id="3" name="Zástupný obsah 2">
            <a:extLst>
              <a:ext uri="{FF2B5EF4-FFF2-40B4-BE49-F238E27FC236}">
                <a16:creationId xmlns:a16="http://schemas.microsoft.com/office/drawing/2014/main" id="{BEDEFA1D-8C46-4DC2-AAB4-ABE6C6855A75}"/>
              </a:ext>
            </a:extLst>
          </p:cNvPr>
          <p:cNvSpPr>
            <a:spLocks noGrp="1"/>
          </p:cNvSpPr>
          <p:nvPr>
            <p:ph idx="1"/>
          </p:nvPr>
        </p:nvSpPr>
        <p:spPr/>
        <p:txBody>
          <a:bodyPr>
            <a:normAutofit fontScale="85000" lnSpcReduction="10000"/>
          </a:bodyPr>
          <a:lstStyle/>
          <a:p>
            <a:r>
              <a:rPr lang="de-DE" dirty="0"/>
              <a:t>Hegel 1349</a:t>
            </a:r>
          </a:p>
          <a:p>
            <a:r>
              <a:rPr lang="de-DE" dirty="0"/>
              <a:t>Besonders bei uns Deutschen ist seit der </a:t>
            </a:r>
            <a:r>
              <a:rPr lang="de-DE" dirty="0" err="1"/>
              <a:t>Tieckschen</a:t>
            </a:r>
            <a:r>
              <a:rPr lang="de-DE" dirty="0"/>
              <a:t> Zeit her dieser Trotz gegen das Publikum Mode geworden. Der deutsche Autor will sich seiner besonderen Individualität nach aussprechen, nicht aber dem Hörer und Zuschauer seine Sache genehm machen. Im Gegenteil, in seinem deutschen Eigensinn muss jeder was anderes haben als der andere, um sich als Original zu zeigen. So sind z. B. Tieck und die Herren Schlegel, die in ihrer ironischen Absichtlichkeit des Gemütes und Geistes ihrer Nation und Zeit nicht mächtig werden konnten, hauptsächlich gegen Schiller losgezogen und haben ihn schlechtgemacht, weil er für uns Deutsche den rechten Ton getroffen hatte und am populärsten geworden war. Unsere Nachbarn, die Franzosen, hingegen machen es umgekehrt; sie schreiben für den gegenwärtigen Effekt und behalten stets ihr Publikum im Auge, das nun seinerseits wieder für den Autor ein scharfer und unnachsichtiger Kritiker ist und sein kann, …</a:t>
            </a:r>
            <a:endParaRPr lang="cs-CZ" dirty="0"/>
          </a:p>
        </p:txBody>
      </p:sp>
    </p:spTree>
    <p:extLst>
      <p:ext uri="{BB962C8B-B14F-4D97-AF65-F5344CB8AC3E}">
        <p14:creationId xmlns:p14="http://schemas.microsoft.com/office/powerpoint/2010/main" val="66628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611E910-43AD-AA99-6601-225250FFEDCA}"/>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b="1" i="1"/>
              <a:t>Das Mädl aus der Vorstadt</a:t>
            </a:r>
            <a:endParaRPr lang="en-US"/>
          </a:p>
        </p:txBody>
      </p:sp>
      <p:pic>
        <p:nvPicPr>
          <p:cNvPr id="6" name="Zástupný objekt pre obsah 5" descr="Obrázok, na ktorom je text, rám obrazu&#10;&#10;Automaticky generovaný popis">
            <a:extLst>
              <a:ext uri="{FF2B5EF4-FFF2-40B4-BE49-F238E27FC236}">
                <a16:creationId xmlns:a16="http://schemas.microsoft.com/office/drawing/2014/main" id="{14754CEB-6BFD-AF92-94A7-EF479A56FB3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8665" r="2852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Zástupný objekt pre obsah 3">
            <a:extLst>
              <a:ext uri="{FF2B5EF4-FFF2-40B4-BE49-F238E27FC236}">
                <a16:creationId xmlns:a16="http://schemas.microsoft.com/office/drawing/2014/main" id="{F7166162-D940-E212-AA54-981BAFFFD39E}"/>
              </a:ext>
            </a:extLst>
          </p:cNvPr>
          <p:cNvSpPr>
            <a:spLocks noGrp="1"/>
          </p:cNvSpPr>
          <p:nvPr>
            <p:ph sz="half" idx="2"/>
          </p:nvPr>
        </p:nvSpPr>
        <p:spPr>
          <a:xfrm>
            <a:off x="6513788" y="2333297"/>
            <a:ext cx="4840010" cy="3843666"/>
          </a:xfrm>
        </p:spPr>
        <p:txBody>
          <a:bodyPr vert="horz" lIns="91440" tIns="45720" rIns="91440" bIns="45720" rtlCol="0">
            <a:normAutofit lnSpcReduction="10000"/>
          </a:bodyPr>
          <a:lstStyle/>
          <a:p>
            <a:r>
              <a:rPr lang="en-US" sz="2000" dirty="0" err="1"/>
              <a:t>Untertitel</a:t>
            </a:r>
            <a:r>
              <a:rPr lang="en-US" sz="2000" dirty="0"/>
              <a:t>: Ehrlich </a:t>
            </a:r>
            <a:r>
              <a:rPr lang="en-US" sz="2000" dirty="0" err="1"/>
              <a:t>währt</a:t>
            </a:r>
            <a:r>
              <a:rPr lang="en-US" sz="2000" dirty="0"/>
              <a:t> am </a:t>
            </a:r>
            <a:r>
              <a:rPr lang="en-US" sz="2000" dirty="0" err="1"/>
              <a:t>längsten</a:t>
            </a:r>
            <a:r>
              <a:rPr lang="en-US" sz="2000" dirty="0"/>
              <a:t>.</a:t>
            </a:r>
          </a:p>
          <a:p>
            <a:pPr marL="0" indent="0">
              <a:buNone/>
            </a:pPr>
            <a:r>
              <a:rPr lang="de-DE" sz="2000" dirty="0"/>
              <a:t>Kauz, ein </a:t>
            </a:r>
            <a:r>
              <a:rPr lang="de-DE" sz="2000" dirty="0" err="1"/>
              <a:t>Speculant</a:t>
            </a:r>
            <a:r>
              <a:rPr lang="de-DE" sz="2000" dirty="0"/>
              <a:t> vs. Schnoferl, Winkelagent</a:t>
            </a:r>
          </a:p>
          <a:p>
            <a:pPr marL="0" indent="0">
              <a:buNone/>
            </a:pPr>
            <a:r>
              <a:rPr lang="de-DE" sz="2000" dirty="0"/>
              <a:t>Schnoferl: „Ah ich sag's, der Zufall </a:t>
            </a:r>
            <a:r>
              <a:rPr lang="de-DE" sz="2000" dirty="0" err="1"/>
              <a:t>muß</a:t>
            </a:r>
            <a:r>
              <a:rPr lang="de-DE" sz="2000" dirty="0"/>
              <a:t> ein </a:t>
            </a:r>
            <a:r>
              <a:rPr lang="de-DE" sz="2000" dirty="0" err="1"/>
              <a:t>b'soffener</a:t>
            </a:r>
            <a:r>
              <a:rPr lang="de-DE" sz="2000" dirty="0"/>
              <a:t> Kutscher sein – wie der die </a:t>
            </a:r>
            <a:r>
              <a:rPr lang="de-DE" sz="2000" dirty="0" err="1"/>
              <a:t>Leut</a:t>
            </a:r>
            <a:r>
              <a:rPr lang="de-DE" sz="2000" dirty="0"/>
              <a:t>' </a:t>
            </a:r>
            <a:r>
              <a:rPr lang="de-DE" sz="2000" dirty="0" err="1"/>
              <a:t>z'sammführt</a:t>
            </a:r>
            <a:r>
              <a:rPr lang="de-DE" sz="2000" dirty="0"/>
              <a:t>, 's </a:t>
            </a:r>
            <a:r>
              <a:rPr lang="de-DE" sz="2000" dirty="0" err="1"/>
              <a:t>is</a:t>
            </a:r>
            <a:r>
              <a:rPr lang="de-DE" sz="2000" dirty="0"/>
              <a:t> stark!“ </a:t>
            </a:r>
          </a:p>
          <a:p>
            <a:pPr marL="0" indent="0">
              <a:buNone/>
            </a:pPr>
            <a:r>
              <a:rPr lang="de-DE" sz="2000" dirty="0" err="1"/>
              <a:t>Thecla</a:t>
            </a:r>
            <a:r>
              <a:rPr lang="de-DE" sz="2000" dirty="0"/>
              <a:t> die Tochter des durchgegangenen Diebes Stimmer ist, der angeblich Kauz bestohlen hat. Schnoferl gelingt der Beweis, Kauz habe sich mit Hilfe Käfers selbst „beraubt“ und nötigt Kauz eine reichliche Entschädigung für </a:t>
            </a:r>
            <a:r>
              <a:rPr lang="de-DE" sz="2000" dirty="0" err="1"/>
              <a:t>Thecla</a:t>
            </a:r>
            <a:r>
              <a:rPr lang="de-DE" sz="2000" dirty="0"/>
              <a:t> und deren Vater ab.</a:t>
            </a:r>
          </a:p>
          <a:p>
            <a:endParaRPr lang="en-US" sz="2000" dirty="0"/>
          </a:p>
        </p:txBody>
      </p:sp>
    </p:spTree>
    <p:extLst>
      <p:ext uri="{BB962C8B-B14F-4D97-AF65-F5344CB8AC3E}">
        <p14:creationId xmlns:p14="http://schemas.microsoft.com/office/powerpoint/2010/main" val="4190685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AD68EF1-D9E1-2127-EB88-80A971811F85}"/>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3700"/>
              <a:t>Einen Jux will er sich machen</a:t>
            </a:r>
          </a:p>
        </p:txBody>
      </p:sp>
      <p:pic>
        <p:nvPicPr>
          <p:cNvPr id="6" name="Zástupný objekt pre obsah 5" descr="Obrázok, na ktorom je text&#10;&#10;Automaticky generovaný popis">
            <a:extLst>
              <a:ext uri="{FF2B5EF4-FFF2-40B4-BE49-F238E27FC236}">
                <a16:creationId xmlns:a16="http://schemas.microsoft.com/office/drawing/2014/main" id="{6C1A8955-E03F-CCF2-54EB-4CDE8F555F8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927" r="8858" b="-2"/>
          <a:stretch/>
        </p:blipFill>
        <p:spPr>
          <a:xfrm>
            <a:off x="20" y="431"/>
            <a:ext cx="8115280" cy="6408311"/>
          </a:xfrm>
          <a:prstGeom prst="rect">
            <a:avLst/>
          </a:prstGeom>
        </p:spPr>
      </p:pic>
      <p:sp>
        <p:nvSpPr>
          <p:cNvPr id="4" name="Zástupný objekt pre obsah 3">
            <a:extLst>
              <a:ext uri="{FF2B5EF4-FFF2-40B4-BE49-F238E27FC236}">
                <a16:creationId xmlns:a16="http://schemas.microsoft.com/office/drawing/2014/main" id="{37122FDF-E540-DFD9-B4C9-EA6C606791B6}"/>
              </a:ext>
            </a:extLst>
          </p:cNvPr>
          <p:cNvSpPr>
            <a:spLocks noGrp="1"/>
          </p:cNvSpPr>
          <p:nvPr>
            <p:ph sz="half" idx="2"/>
          </p:nvPr>
        </p:nvSpPr>
        <p:spPr>
          <a:xfrm>
            <a:off x="8643193" y="2418408"/>
            <a:ext cx="2942813" cy="3540265"/>
          </a:xfrm>
        </p:spPr>
        <p:txBody>
          <a:bodyPr vert="horz" lIns="91440" tIns="45720" rIns="91440" bIns="45720" rtlCol="0">
            <a:normAutofit fontScale="62500" lnSpcReduction="20000"/>
          </a:bodyPr>
          <a:lstStyle/>
          <a:p>
            <a:pPr marL="0" indent="0">
              <a:buNone/>
            </a:pPr>
            <a:r>
              <a:rPr lang="de-DE" sz="3600" b="1" i="1" dirty="0"/>
              <a:t>. </a:t>
            </a:r>
            <a:r>
              <a:rPr lang="de-DE" sz="2000" dirty="0"/>
              <a:t>Entstanden 1842. Erstdruck: Wien 1844. Uraufführung am 10.3.1842 in Wien.</a:t>
            </a:r>
          </a:p>
          <a:p>
            <a:pPr marL="0" indent="0">
              <a:buNone/>
            </a:pPr>
            <a:r>
              <a:rPr lang="de-DE" sz="2000" dirty="0"/>
              <a:t>Mit knapper Not entkommen </a:t>
            </a:r>
            <a:r>
              <a:rPr lang="de-DE" sz="2000" dirty="0" err="1"/>
              <a:t>Weinberl</a:t>
            </a:r>
            <a:r>
              <a:rPr lang="de-DE" sz="2000" dirty="0"/>
              <a:t> und Christoph und kehren zum Geschäft zurück. Dort ertappen sie die Einbrecher </a:t>
            </a:r>
            <a:r>
              <a:rPr lang="de-DE" sz="2000" dirty="0" err="1"/>
              <a:t>Rab</a:t>
            </a:r>
            <a:r>
              <a:rPr lang="de-DE" sz="2000" dirty="0"/>
              <a:t> und </a:t>
            </a:r>
            <a:r>
              <a:rPr lang="de-DE" sz="2000" dirty="0" err="1"/>
              <a:t>Kraps</a:t>
            </a:r>
            <a:r>
              <a:rPr lang="de-DE" sz="2000" dirty="0"/>
              <a:t> auf frischer Tat und werden dafür von </a:t>
            </a:r>
            <a:r>
              <a:rPr lang="de-DE" sz="2000" dirty="0" err="1"/>
              <a:t>Zangler</a:t>
            </a:r>
            <a:r>
              <a:rPr lang="de-DE" sz="2000" dirty="0"/>
              <a:t> belobigt. Aber </a:t>
            </a:r>
            <a:r>
              <a:rPr lang="de-DE" sz="2000" dirty="0" err="1"/>
              <a:t>Weinberl</a:t>
            </a:r>
            <a:r>
              <a:rPr lang="de-DE" sz="2000" dirty="0"/>
              <a:t>, der Frau von Fischer einen – erfolgreichen – Heiratsantrag macht, ist von seiner Sehnsucht geheilt: „Jetzt frag ich aber zahlt sich so a Jux aus, wenn man ihn mit einer Furcht, mit 3 </a:t>
            </a:r>
            <a:r>
              <a:rPr lang="de-DE" sz="2000" dirty="0" err="1"/>
              <a:t>Schrocken</a:t>
            </a:r>
            <a:r>
              <a:rPr lang="de-DE" sz="2000" dirty="0"/>
              <a:t>, 5 </a:t>
            </a:r>
            <a:r>
              <a:rPr lang="de-DE" sz="2000" dirty="0" err="1"/>
              <a:t>Verlegenheiten</a:t>
            </a:r>
            <a:r>
              <a:rPr lang="de-DE" sz="2000" dirty="0"/>
              <a:t> und 7 Todesängsten erkauft?“</a:t>
            </a:r>
          </a:p>
          <a:p>
            <a:pPr marL="0" indent="0">
              <a:buNone/>
            </a:pPr>
            <a:r>
              <a:rPr lang="cs-CZ" sz="2000" dirty="0"/>
              <a:t>V </a:t>
            </a:r>
            <a:r>
              <a:rPr lang="en-GB" sz="2000" dirty="0"/>
              <a:t>&amp; W</a:t>
            </a:r>
            <a:r>
              <a:rPr lang="de-DE" sz="2000" dirty="0"/>
              <a:t>: 1928 frei nach J. N. Nestroy, …si </a:t>
            </a:r>
            <a:r>
              <a:rPr lang="de-DE" sz="2000" dirty="0" err="1"/>
              <a:t>pořádně</a:t>
            </a:r>
            <a:r>
              <a:rPr lang="de-DE" sz="2000" dirty="0"/>
              <a:t> </a:t>
            </a:r>
            <a:r>
              <a:rPr lang="de-DE" sz="2000" dirty="0" err="1"/>
              <a:t>zařádit</a:t>
            </a:r>
            <a:r>
              <a:rPr lang="de-DE" sz="2000" dirty="0"/>
              <a:t>, Adria.</a:t>
            </a:r>
          </a:p>
          <a:p>
            <a:pPr marL="0" indent="0">
              <a:buNone/>
            </a:pPr>
            <a:r>
              <a:rPr lang="en-US" sz="2000" dirty="0"/>
              <a:t>https://www.youtube.com/watch?v=Po8nH81Ccbk&amp;ab_channel=Fernsehspiel</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52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0A9C6-AC71-4ED4-8439-E8C09E6DD6AC}"/>
              </a:ext>
            </a:extLst>
          </p:cNvPr>
          <p:cNvSpPr>
            <a:spLocks noGrp="1"/>
          </p:cNvSpPr>
          <p:nvPr>
            <p:ph type="title"/>
          </p:nvPr>
        </p:nvSpPr>
        <p:spPr/>
        <p:txBody>
          <a:bodyPr>
            <a:normAutofit/>
          </a:bodyPr>
          <a:lstStyle/>
          <a:p>
            <a:r>
              <a:rPr lang="de-DE" sz="3200" i="1" dirty="0"/>
              <a:t>Die lieben Anverwandten.</a:t>
            </a:r>
            <a:r>
              <a:rPr lang="de-DE" sz="3200" dirty="0"/>
              <a:t> Erstaufführung fand am 21. Mai 1848 im Wiener </a:t>
            </a:r>
            <a:r>
              <a:rPr lang="de-DE" sz="3200" dirty="0" err="1"/>
              <a:t>Carltheater</a:t>
            </a:r>
            <a:r>
              <a:rPr lang="de-DE" sz="3200" dirty="0"/>
              <a:t> </a:t>
            </a:r>
            <a:endParaRPr lang="cs-CZ" sz="3200" dirty="0"/>
          </a:p>
        </p:txBody>
      </p:sp>
      <p:sp>
        <p:nvSpPr>
          <p:cNvPr id="3" name="Zástupný obsah 2">
            <a:extLst>
              <a:ext uri="{FF2B5EF4-FFF2-40B4-BE49-F238E27FC236}">
                <a16:creationId xmlns:a16="http://schemas.microsoft.com/office/drawing/2014/main" id="{1B5445AC-CFD9-475C-8330-86166637E1BA}"/>
              </a:ext>
            </a:extLst>
          </p:cNvPr>
          <p:cNvSpPr>
            <a:spLocks noGrp="1"/>
          </p:cNvSpPr>
          <p:nvPr>
            <p:ph sz="half" idx="1"/>
          </p:nvPr>
        </p:nvSpPr>
        <p:spPr/>
        <p:txBody>
          <a:bodyPr/>
          <a:lstStyle/>
          <a:p>
            <a:r>
              <a:rPr lang="de-DE" dirty="0"/>
              <a:t>Bey die Wahlen durch Stimmen </a:t>
            </a:r>
            <a:r>
              <a:rPr lang="de-DE" dirty="0" err="1"/>
              <a:t>is</a:t>
            </a:r>
            <a:r>
              <a:rPr lang="de-DE" dirty="0"/>
              <a:t> der Fehler auch das,</a:t>
            </a:r>
          </a:p>
          <a:p>
            <a:r>
              <a:rPr lang="de-DE" dirty="0"/>
              <a:t>Es </a:t>
            </a:r>
            <a:r>
              <a:rPr lang="de-DE" dirty="0" err="1"/>
              <a:t>giebt</a:t>
            </a:r>
            <a:r>
              <a:rPr lang="de-DE" dirty="0"/>
              <a:t> Mancher sein’ </a:t>
            </a:r>
            <a:r>
              <a:rPr lang="de-DE" dirty="0" err="1"/>
              <a:t>Stimm</a:t>
            </a:r>
            <a:r>
              <a:rPr lang="de-DE" dirty="0"/>
              <a:t>, und er weiß </a:t>
            </a:r>
            <a:r>
              <a:rPr lang="de-DE" dirty="0" err="1"/>
              <a:t>net</a:t>
            </a:r>
            <a:r>
              <a:rPr lang="de-DE" dirty="0"/>
              <a:t> für was;</a:t>
            </a:r>
          </a:p>
          <a:p>
            <a:r>
              <a:rPr lang="de-DE" dirty="0"/>
              <a:t>Gar </a:t>
            </a:r>
            <a:r>
              <a:rPr lang="de-DE" dirty="0" err="1"/>
              <a:t>Manch’r</a:t>
            </a:r>
            <a:r>
              <a:rPr lang="de-DE" dirty="0"/>
              <a:t> </a:t>
            </a:r>
            <a:r>
              <a:rPr lang="de-DE" dirty="0" err="1"/>
              <a:t>is</a:t>
            </a:r>
            <a:r>
              <a:rPr lang="de-DE" dirty="0"/>
              <a:t> als Wähler für Frankfurt </a:t>
            </a:r>
            <a:r>
              <a:rPr lang="de-DE" dirty="0" err="1"/>
              <a:t>h’neing’rennt</a:t>
            </a:r>
            <a:r>
              <a:rPr lang="de-DE" dirty="0"/>
              <a:t>,</a:t>
            </a:r>
          </a:p>
          <a:p>
            <a:r>
              <a:rPr lang="de-DE" dirty="0"/>
              <a:t>Der außer </a:t>
            </a:r>
            <a:r>
              <a:rPr lang="de-DE" dirty="0" err="1"/>
              <a:t>d’Frankfurter</a:t>
            </a:r>
            <a:r>
              <a:rPr lang="de-DE" dirty="0"/>
              <a:t>-Würsteln von Frankfurt nix kennt.“ </a:t>
            </a:r>
            <a:endParaRPr lang="cs-CZ" dirty="0"/>
          </a:p>
        </p:txBody>
      </p:sp>
      <p:sp>
        <p:nvSpPr>
          <p:cNvPr id="4" name="Zástupný obsah 3">
            <a:extLst>
              <a:ext uri="{FF2B5EF4-FFF2-40B4-BE49-F238E27FC236}">
                <a16:creationId xmlns:a16="http://schemas.microsoft.com/office/drawing/2014/main" id="{63CE8A30-2422-4A74-9696-5DDCF49072FB}"/>
              </a:ext>
            </a:extLst>
          </p:cNvPr>
          <p:cNvSpPr>
            <a:spLocks noGrp="1"/>
          </p:cNvSpPr>
          <p:nvPr>
            <p:ph sz="half" idx="2"/>
          </p:nvPr>
        </p:nvSpPr>
        <p:spPr/>
        <p:txBody>
          <a:bodyPr/>
          <a:lstStyle/>
          <a:p>
            <a:r>
              <a:rPr lang="de-DE" dirty="0"/>
              <a:t>Ganz nach den herrschenden Anforderungen berechnet:</a:t>
            </a:r>
          </a:p>
          <a:p>
            <a:endParaRPr lang="de-DE" dirty="0"/>
          </a:p>
          <a:p>
            <a:r>
              <a:rPr lang="de-DE" dirty="0">
                <a:solidFill>
                  <a:srgbClr val="FF0000"/>
                </a:solidFill>
              </a:rPr>
              <a:t>Freiheit in Krähwinkel</a:t>
            </a:r>
          </a:p>
          <a:p>
            <a:r>
              <a:rPr lang="de-DE" dirty="0"/>
              <a:t>Ideen und Erfolge der Revolution dargestellt, kleinsinnige Nutznießer und engstirnige Opfer der Revolution verspottet.</a:t>
            </a:r>
            <a:endParaRPr lang="cs-CZ" dirty="0"/>
          </a:p>
        </p:txBody>
      </p:sp>
    </p:spTree>
    <p:extLst>
      <p:ext uri="{BB962C8B-B14F-4D97-AF65-F5344CB8AC3E}">
        <p14:creationId xmlns:p14="http://schemas.microsoft.com/office/powerpoint/2010/main" val="3963652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565BF9-0724-4CF0-A5ED-8D4911905A0A}"/>
              </a:ext>
            </a:extLst>
          </p:cNvPr>
          <p:cNvSpPr>
            <a:spLocks noGrp="1"/>
          </p:cNvSpPr>
          <p:nvPr>
            <p:ph type="title"/>
          </p:nvPr>
        </p:nvSpPr>
        <p:spPr/>
        <p:txBody>
          <a:bodyPr>
            <a:normAutofit/>
          </a:bodyPr>
          <a:lstStyle/>
          <a:p>
            <a:r>
              <a:rPr lang="de-DE" sz="3200" dirty="0"/>
              <a:t>Ultra: Diese Zeit war bequem / Für das </a:t>
            </a:r>
            <a:r>
              <a:rPr lang="de-DE" sz="3200" dirty="0" err="1"/>
              <a:t>Zopfensystem</a:t>
            </a:r>
            <a:r>
              <a:rPr lang="de-DE" sz="3200" dirty="0"/>
              <a:t>.</a:t>
            </a:r>
            <a:endParaRPr lang="cs-CZ" sz="3200" dirty="0"/>
          </a:p>
        </p:txBody>
      </p:sp>
      <p:sp>
        <p:nvSpPr>
          <p:cNvPr id="3" name="Zástupný obsah 2">
            <a:extLst>
              <a:ext uri="{FF2B5EF4-FFF2-40B4-BE49-F238E27FC236}">
                <a16:creationId xmlns:a16="http://schemas.microsoft.com/office/drawing/2014/main" id="{A709CF45-16D2-413B-BC69-A5FB90820546}"/>
              </a:ext>
            </a:extLst>
          </p:cNvPr>
          <p:cNvSpPr>
            <a:spLocks noGrp="1"/>
          </p:cNvSpPr>
          <p:nvPr>
            <p:ph sz="half" idx="1"/>
          </p:nvPr>
        </p:nvSpPr>
        <p:spPr/>
        <p:txBody>
          <a:bodyPr>
            <a:normAutofit fontScale="55000" lnSpcReduction="20000"/>
          </a:bodyPr>
          <a:lstStyle/>
          <a:p>
            <a:r>
              <a:rPr lang="de-DE" dirty="0"/>
              <a:t>Unumschränkt haben </a:t>
            </a:r>
            <a:r>
              <a:rPr lang="de-DE" dirty="0" err="1"/>
              <a:t>s'</a:t>
            </a:r>
            <a:r>
              <a:rPr lang="de-DE" dirty="0"/>
              <a:t> regiert,</a:t>
            </a:r>
          </a:p>
          <a:p>
            <a:r>
              <a:rPr lang="de-DE" dirty="0"/>
              <a:t>Und kein Mensch hat sich </a:t>
            </a:r>
            <a:r>
              <a:rPr lang="de-DE" dirty="0" err="1"/>
              <a:t>g'rührt</a:t>
            </a:r>
            <a:r>
              <a:rPr lang="de-DE" dirty="0"/>
              <a:t>,</a:t>
            </a:r>
          </a:p>
          <a:p>
            <a:r>
              <a:rPr lang="de-DE" dirty="0"/>
              <a:t>Denn </a:t>
            </a:r>
            <a:r>
              <a:rPr lang="de-DE" dirty="0" err="1"/>
              <a:t>hätt's</a:t>
            </a:r>
            <a:r>
              <a:rPr lang="de-DE" dirty="0"/>
              <a:t> einer </a:t>
            </a:r>
            <a:r>
              <a:rPr lang="de-DE" dirty="0" err="1"/>
              <a:t>g'wagt</a:t>
            </a:r>
            <a:endParaRPr lang="de-DE" dirty="0"/>
          </a:p>
          <a:p>
            <a:r>
              <a:rPr lang="de-DE" dirty="0"/>
              <a:t>Und ein freies Wort </a:t>
            </a:r>
            <a:r>
              <a:rPr lang="de-DE" dirty="0" err="1"/>
              <a:t>g'sagt</a:t>
            </a:r>
            <a:r>
              <a:rPr lang="de-DE" dirty="0"/>
              <a:t>,</a:t>
            </a:r>
          </a:p>
          <a:p>
            <a:r>
              <a:rPr lang="de-DE" dirty="0"/>
              <a:t>Den hätt' d' Festung belohnt,</a:t>
            </a:r>
          </a:p>
          <a:p>
            <a:r>
              <a:rPr lang="de-DE" dirty="0"/>
              <a:t>Das war man schon </a:t>
            </a:r>
            <a:r>
              <a:rPr lang="de-DE" dirty="0" err="1"/>
              <a:t>g'wohnt</a:t>
            </a:r>
            <a:r>
              <a:rPr lang="de-DE" dirty="0"/>
              <a:t>.</a:t>
            </a:r>
          </a:p>
          <a:p>
            <a:endParaRPr lang="de-DE" dirty="0"/>
          </a:p>
          <a:p>
            <a:r>
              <a:rPr lang="de-DE" dirty="0"/>
              <a:t>Ausspioniert haben </a:t>
            </a:r>
            <a:r>
              <a:rPr lang="de-DE" dirty="0" err="1"/>
              <a:t>s'</a:t>
            </a:r>
            <a:r>
              <a:rPr lang="de-DE" dirty="0"/>
              <a:t> alles </a:t>
            </a:r>
            <a:r>
              <a:rPr lang="de-DE" dirty="0" err="1"/>
              <a:t>glei</a:t>
            </a:r>
            <a:r>
              <a:rPr lang="de-DE" dirty="0"/>
              <a:t>,</a:t>
            </a:r>
          </a:p>
          <a:p>
            <a:r>
              <a:rPr lang="de-DE" dirty="0"/>
              <a:t>Für das war d' Polizei.</a:t>
            </a:r>
          </a:p>
          <a:p>
            <a:r>
              <a:rPr lang="de-DE" dirty="0"/>
              <a:t>Der </a:t>
            </a:r>
            <a:r>
              <a:rPr lang="de-DE" dirty="0" err="1"/>
              <a:t>G'scheite</a:t>
            </a:r>
            <a:r>
              <a:rPr lang="de-DE" dirty="0"/>
              <a:t> ist verstummt,</a:t>
            </a:r>
          </a:p>
          <a:p>
            <a:r>
              <a:rPr lang="de-DE" dirty="0"/>
              <a:t>Kurz 's war alles verdummt</a:t>
            </a:r>
          </a:p>
          <a:p>
            <a:r>
              <a:rPr lang="de-DE" dirty="0"/>
              <a:t>Diese Zeit war bequem</a:t>
            </a:r>
          </a:p>
          <a:p>
            <a:endParaRPr lang="de-DE" dirty="0"/>
          </a:p>
          <a:p>
            <a:r>
              <a:rPr lang="de-DE" dirty="0"/>
              <a:t>Für das </a:t>
            </a:r>
            <a:r>
              <a:rPr lang="de-DE" dirty="0" err="1"/>
              <a:t>Zopfensystem</a:t>
            </a:r>
            <a:r>
              <a:rPr lang="de-DE" dirty="0"/>
              <a:t>.</a:t>
            </a:r>
            <a:endParaRPr lang="cs-CZ" dirty="0"/>
          </a:p>
        </p:txBody>
      </p:sp>
      <p:sp>
        <p:nvSpPr>
          <p:cNvPr id="4" name="Zástupný obsah 3">
            <a:extLst>
              <a:ext uri="{FF2B5EF4-FFF2-40B4-BE49-F238E27FC236}">
                <a16:creationId xmlns:a16="http://schemas.microsoft.com/office/drawing/2014/main" id="{23DB2550-0771-4451-AC14-562052563E87}"/>
              </a:ext>
            </a:extLst>
          </p:cNvPr>
          <p:cNvSpPr>
            <a:spLocks noGrp="1"/>
          </p:cNvSpPr>
          <p:nvPr>
            <p:ph sz="half" idx="2"/>
          </p:nvPr>
        </p:nvSpPr>
        <p:spPr/>
        <p:txBody>
          <a:bodyPr>
            <a:noAutofit/>
          </a:bodyPr>
          <a:lstStyle/>
          <a:p>
            <a:pPr marL="0" indent="0">
              <a:buNone/>
            </a:pPr>
            <a:r>
              <a:rPr lang="de-DE" sz="2000" dirty="0"/>
              <a:t>Was für eine Menge Rechte haben wir </a:t>
            </a:r>
            <a:r>
              <a:rPr lang="de-DE" sz="2000" dirty="0" err="1"/>
              <a:t>g'habt</a:t>
            </a:r>
            <a:r>
              <a:rPr lang="de-DE" sz="2000" dirty="0"/>
              <a:t>, diese Rechte der Geburt, die Rechte und Vorrechte des Standes, dann das höchste unter allen Rechten, das Bergrecht, dann das niedrigste unter allen Rechten, das Recht, </a:t>
            </a:r>
            <a:r>
              <a:rPr lang="de-DE" sz="2000" dirty="0" err="1"/>
              <a:t>daß</a:t>
            </a:r>
            <a:r>
              <a:rPr lang="de-DE" sz="2000" dirty="0"/>
              <a:t> man selbst bei erwiesener Zahlungsunfähigkeit und Armut einen einsperren lassen kann. Wir haben ferner das Recht </a:t>
            </a:r>
            <a:r>
              <a:rPr lang="de-DE" sz="2000" dirty="0" err="1"/>
              <a:t>g'habt</a:t>
            </a:r>
            <a:r>
              <a:rPr lang="de-DE" sz="2000" dirty="0"/>
              <a:t>, nach erlangter Bewilligung Diplome von gelehrten Gesellschaften anzunehmen. … Und trotz all diesen unschätzbaren Rechten, haben wir doch kein Recht </a:t>
            </a:r>
            <a:r>
              <a:rPr lang="de-DE" sz="2000" dirty="0" err="1"/>
              <a:t>g'habt</a:t>
            </a:r>
            <a:r>
              <a:rPr lang="de-DE" sz="2000" dirty="0"/>
              <a:t>, weil wir Sklaven waren. </a:t>
            </a:r>
            <a:endParaRPr lang="cs-CZ" sz="2000" dirty="0"/>
          </a:p>
        </p:txBody>
      </p:sp>
    </p:spTree>
    <p:extLst>
      <p:ext uri="{BB962C8B-B14F-4D97-AF65-F5344CB8AC3E}">
        <p14:creationId xmlns:p14="http://schemas.microsoft.com/office/powerpoint/2010/main" val="1258324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23D2C0A-4E12-4FBF-BD62-AC5A50796967}"/>
              </a:ext>
            </a:extLst>
          </p:cNvPr>
          <p:cNvSpPr>
            <a:spLocks noGrp="1"/>
          </p:cNvSpPr>
          <p:nvPr>
            <p:ph type="title"/>
          </p:nvPr>
        </p:nvSpPr>
        <p:spPr/>
        <p:txBody>
          <a:bodyPr/>
          <a:lstStyle/>
          <a:p>
            <a:r>
              <a:rPr lang="de-DE" dirty="0"/>
              <a:t>Persiflage aller Freiheitsbestrebungen</a:t>
            </a:r>
            <a:endParaRPr lang="cs-CZ" dirty="0"/>
          </a:p>
        </p:txBody>
      </p:sp>
      <p:sp>
        <p:nvSpPr>
          <p:cNvPr id="6" name="Zástupný obsah 5">
            <a:extLst>
              <a:ext uri="{FF2B5EF4-FFF2-40B4-BE49-F238E27FC236}">
                <a16:creationId xmlns:a16="http://schemas.microsoft.com/office/drawing/2014/main" id="{E461614D-031F-4919-8F61-A104F79ACECC}"/>
              </a:ext>
            </a:extLst>
          </p:cNvPr>
          <p:cNvSpPr>
            <a:spLocks noGrp="1"/>
          </p:cNvSpPr>
          <p:nvPr>
            <p:ph idx="1"/>
          </p:nvPr>
        </p:nvSpPr>
        <p:spPr/>
        <p:txBody>
          <a:bodyPr/>
          <a:lstStyle/>
          <a:p>
            <a:r>
              <a:rPr lang="de-DE" dirty="0"/>
              <a:t>Um den unbequemen Ultra still zu stellen, rät </a:t>
            </a:r>
            <a:r>
              <a:rPr lang="de-DE" dirty="0" err="1"/>
              <a:t>Reakzerl</a:t>
            </a:r>
            <a:r>
              <a:rPr lang="de-DE" dirty="0"/>
              <a:t>, der Bürgermeister solle dem Aufmüpfigen den Posten eines Zensors, verbunden mit einer sehr guten Bezahlung anbieten. Empört lehnt Ultra, der von sich selbst sagt „Ich bin Freiheit durch und durch“, das Angebot ab. Zur Begründung erklärt er: „Ein </a:t>
            </a:r>
            <a:r>
              <a:rPr lang="de-DE" dirty="0" err="1"/>
              <a:t>Censor</a:t>
            </a:r>
            <a:r>
              <a:rPr lang="de-DE" dirty="0"/>
              <a:t> </a:t>
            </a:r>
            <a:r>
              <a:rPr lang="de-DE" dirty="0" err="1"/>
              <a:t>is</a:t>
            </a:r>
            <a:r>
              <a:rPr lang="de-DE" dirty="0"/>
              <a:t> ein Menschgewordener </a:t>
            </a:r>
            <a:r>
              <a:rPr lang="de-DE" dirty="0" err="1"/>
              <a:t>Bleysteften</a:t>
            </a:r>
            <a:r>
              <a:rPr lang="de-DE" dirty="0"/>
              <a:t> oder ein Bleistiftgewordener Mensch.“</a:t>
            </a:r>
          </a:p>
          <a:p>
            <a:r>
              <a:rPr lang="cs-CZ" dirty="0"/>
              <a:t>https://www.nestroy.at/neu/leben-und-werk/texte-materialien/nestroy-stuecke-chronologisch/freiheit-in-kraehwinkel/</a:t>
            </a:r>
          </a:p>
        </p:txBody>
      </p:sp>
    </p:spTree>
    <p:extLst>
      <p:ext uri="{BB962C8B-B14F-4D97-AF65-F5344CB8AC3E}">
        <p14:creationId xmlns:p14="http://schemas.microsoft.com/office/powerpoint/2010/main" val="3030662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64FA1-D02B-478E-957D-C13FFB73DF45}"/>
              </a:ext>
            </a:extLst>
          </p:cNvPr>
          <p:cNvSpPr>
            <a:spLocks noGrp="1"/>
          </p:cNvSpPr>
          <p:nvPr>
            <p:ph type="title"/>
          </p:nvPr>
        </p:nvSpPr>
        <p:spPr/>
        <p:txBody>
          <a:bodyPr/>
          <a:lstStyle/>
          <a:p>
            <a:r>
              <a:rPr lang="de-DE" dirty="0"/>
              <a:t>Lady und Schneider, 6. 2. 1849</a:t>
            </a:r>
            <a:endParaRPr lang="cs-CZ" dirty="0"/>
          </a:p>
        </p:txBody>
      </p:sp>
      <p:sp>
        <p:nvSpPr>
          <p:cNvPr id="5" name="Zástupný obsah 4">
            <a:extLst>
              <a:ext uri="{FF2B5EF4-FFF2-40B4-BE49-F238E27FC236}">
                <a16:creationId xmlns:a16="http://schemas.microsoft.com/office/drawing/2014/main" id="{A191F76D-7657-4229-A8F6-F03766F6652B}"/>
              </a:ext>
            </a:extLst>
          </p:cNvPr>
          <p:cNvSpPr>
            <a:spLocks noGrp="1"/>
          </p:cNvSpPr>
          <p:nvPr>
            <p:ph idx="1"/>
          </p:nvPr>
        </p:nvSpPr>
        <p:spPr/>
        <p:txBody>
          <a:bodyPr>
            <a:normAutofit fontScale="92500"/>
          </a:bodyPr>
          <a:lstStyle/>
          <a:p>
            <a:r>
              <a:rPr lang="de-DE" dirty="0" err="1"/>
              <a:t>Heugeign</a:t>
            </a:r>
            <a:r>
              <a:rPr lang="de-DE" dirty="0"/>
              <a:t> ‒ ein Opportunist, dessen gesamtes amateur-politisches Verständnis in seinem Ehrgeiz nach Ruhm gipfelt:</a:t>
            </a:r>
          </a:p>
          <a:p>
            <a:r>
              <a:rPr lang="de-DE" dirty="0"/>
              <a:t>„Sie müssen mich noch wo an die Spitze stellen, </a:t>
            </a:r>
            <a:r>
              <a:rPr lang="de-DE" dirty="0" err="1"/>
              <a:t>sey's</a:t>
            </a:r>
            <a:r>
              <a:rPr lang="de-DE" dirty="0"/>
              <a:t> Bewegung oder Clubb, liberal, legitim, </a:t>
            </a:r>
            <a:r>
              <a:rPr lang="de-DE" dirty="0" err="1"/>
              <a:t>conservativ</a:t>
            </a:r>
            <a:r>
              <a:rPr lang="de-DE" dirty="0"/>
              <a:t>, </a:t>
            </a:r>
            <a:r>
              <a:rPr lang="de-DE" dirty="0" err="1"/>
              <a:t>radical</a:t>
            </a:r>
            <a:r>
              <a:rPr lang="de-DE" dirty="0"/>
              <a:t>, oligarchisch oder gar </a:t>
            </a:r>
            <a:r>
              <a:rPr lang="de-DE" dirty="0" err="1"/>
              <a:t>kanarchisch</a:t>
            </a:r>
            <a:r>
              <a:rPr lang="de-DE" dirty="0"/>
              <a:t>[gar </a:t>
            </a:r>
            <a:r>
              <a:rPr lang="de-DE" dirty="0" err="1"/>
              <a:t>ka</a:t>
            </a:r>
            <a:r>
              <a:rPr lang="de-DE" dirty="0"/>
              <a:t> = wienerisch für gar kein, nichts davon], das </a:t>
            </a:r>
            <a:r>
              <a:rPr lang="de-DE" dirty="0" err="1"/>
              <a:t>is</a:t>
            </a:r>
            <a:r>
              <a:rPr lang="de-DE" dirty="0"/>
              <a:t> mir alle eins, nur Spitze!“ (Erster Act, 10te Scene)</a:t>
            </a:r>
          </a:p>
          <a:p>
            <a:r>
              <a:rPr lang="de-DE" dirty="0"/>
              <a:t>Peter von Matts: „keine Neigung zum politischen Märtyrertum. Es liegt ihm sehr am persönlichen Wohlergehen, mehr noch an der ungebrochenen Entwicklung seines Finanzhaushalts. […] Nach dem blutigen Oktober 1848 ist Nestroy offensichtlich darauf bedacht, sich mit einigen pointiert reaktionären Äußerungen [in Lady und Schneider] öffentlich abzusichern.“ </a:t>
            </a:r>
            <a:endParaRPr lang="cs-CZ" dirty="0"/>
          </a:p>
        </p:txBody>
      </p:sp>
    </p:spTree>
    <p:extLst>
      <p:ext uri="{BB962C8B-B14F-4D97-AF65-F5344CB8AC3E}">
        <p14:creationId xmlns:p14="http://schemas.microsoft.com/office/powerpoint/2010/main" val="2782177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FDAAD9-09F6-46E8-A420-FC4525F0F1AE}"/>
              </a:ext>
            </a:extLst>
          </p:cNvPr>
          <p:cNvSpPr>
            <a:spLocks noGrp="1"/>
          </p:cNvSpPr>
          <p:nvPr>
            <p:ph type="title"/>
          </p:nvPr>
        </p:nvSpPr>
        <p:spPr/>
        <p:txBody>
          <a:bodyPr/>
          <a:lstStyle/>
          <a:p>
            <a:r>
              <a:rPr lang="de-DE" dirty="0"/>
              <a:t>Gesinnungslos wie die Liebe (Karl Kraus)</a:t>
            </a:r>
            <a:endParaRPr lang="cs-CZ" dirty="0"/>
          </a:p>
        </p:txBody>
      </p:sp>
      <p:sp>
        <p:nvSpPr>
          <p:cNvPr id="3" name="Zástupný obsah 2">
            <a:extLst>
              <a:ext uri="{FF2B5EF4-FFF2-40B4-BE49-F238E27FC236}">
                <a16:creationId xmlns:a16="http://schemas.microsoft.com/office/drawing/2014/main" id="{8CDAF11C-7B94-4F38-A517-8C1A32E4470A}"/>
              </a:ext>
            </a:extLst>
          </p:cNvPr>
          <p:cNvSpPr>
            <a:spLocks noGrp="1"/>
          </p:cNvSpPr>
          <p:nvPr>
            <p:ph idx="1"/>
          </p:nvPr>
        </p:nvSpPr>
        <p:spPr/>
        <p:txBody>
          <a:bodyPr>
            <a:normAutofit fontScale="70000" lnSpcReduction="20000"/>
          </a:bodyPr>
          <a:lstStyle/>
          <a:p>
            <a:r>
              <a:rPr lang="de-DE" dirty="0"/>
              <a:t>Egon </a:t>
            </a:r>
            <a:r>
              <a:rPr lang="de-DE" dirty="0" err="1"/>
              <a:t>Friedell</a:t>
            </a:r>
            <a:r>
              <a:rPr lang="de-DE" dirty="0"/>
              <a:t>: </a:t>
            </a:r>
            <a:r>
              <a:rPr lang="de-DE" dirty="0">
                <a:hlinkClick r:id="rId2"/>
              </a:rPr>
              <a:t>https://www.projekt-gutenberg.org/friedell/wozuthea/chap016.html</a:t>
            </a:r>
            <a:endParaRPr lang="de-DE" dirty="0"/>
          </a:p>
          <a:p>
            <a:r>
              <a:rPr lang="de-DE" dirty="0"/>
              <a:t>Nestroy war ein echter Philosoph auch darin, </a:t>
            </a:r>
            <a:r>
              <a:rPr lang="de-DE" dirty="0" err="1"/>
              <a:t>daß</a:t>
            </a:r>
            <a:r>
              <a:rPr lang="de-DE" dirty="0"/>
              <a:t> er kein System besaß. Wo er irgend eine moralische Ungleichung bemerkte, da stellte er sie ans Licht und gab sie dem Spott preis. Deshalb hat er auch niemals ein politisches Programm gehabt und </a:t>
            </a:r>
            <a:r>
              <a:rPr lang="de-DE" b="1" dirty="0"/>
              <a:t>galt gleichermaßen den Konservativen als bedenklicher Umstürzler wie den Liberalen als finsterer Reaktionär. Von rechts und links angefeindet zu werden, ist aber immer das Los aller echten Komödientemperamente, denen es gar nicht anders möglich ist, als alle Dinge von oben zu betrachten, von einem erhöhten Standpunkt olympischer Heiterkeit, vor dem rechts und links nur zwei Hälften desselben menschlichen Grundwesens sind. </a:t>
            </a:r>
            <a:r>
              <a:rPr lang="de-DE" dirty="0"/>
              <a:t>Nestroy war zweifellos das, was Nietzsche einen ›freien Geist‹ genannt hat: seine außerordentliche Witterung für alles Komplizierte, Widerspruchsvolle, Vieldeutige, sich Kreuzende und Aufhebende in der menschlichen Natur, seine seltene Gabe, gerade die halben, gemischten, gebrochenen Seelenfarben auf seiner Palette zu bringen, macht ihn zum unmittelbaren Erben und Fortsetzer Lawrence Sternes, Lichtenbergs und Kierkegaards und stellt seine Bühnenpsychologie neben die moderne Chromatik eines Wilde und Shaw. Und auch darin erinnert er an die beiden Iren, </a:t>
            </a:r>
            <a:r>
              <a:rPr lang="de-DE" dirty="0" err="1"/>
              <a:t>daß</a:t>
            </a:r>
            <a:r>
              <a:rPr lang="de-DE" dirty="0"/>
              <a:t> er ganz skrupellos gerade die ordinären Sorten der Bühnenliteratur: das Kolportagedrama, das Rührstück, das Familienmelodram, den Schwank und die Posse bevorzugt, aber freilich im höchsten Maße veredelt hat, indem er ihnen seinen reifen, funkelnden, facettenreichen Geist okulierte. Er nahm eben nichts ernst, auch sein eigenes Handwerk nicht:</a:t>
            </a:r>
            <a:endParaRPr lang="cs-CZ" dirty="0"/>
          </a:p>
        </p:txBody>
      </p:sp>
    </p:spTree>
    <p:extLst>
      <p:ext uri="{BB962C8B-B14F-4D97-AF65-F5344CB8AC3E}">
        <p14:creationId xmlns:p14="http://schemas.microsoft.com/office/powerpoint/2010/main" val="307777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7C5273-4AE1-46A2-BB05-08566A5819E8}"/>
              </a:ext>
            </a:extLst>
          </p:cNvPr>
          <p:cNvSpPr>
            <a:spLocks noGrp="1"/>
          </p:cNvSpPr>
          <p:nvPr>
            <p:ph type="title"/>
          </p:nvPr>
        </p:nvSpPr>
        <p:spPr/>
        <p:txBody>
          <a:bodyPr/>
          <a:lstStyle/>
          <a:p>
            <a:r>
              <a:rPr lang="de-DE" dirty="0"/>
              <a:t>Karl Kraus: Nestroy und die Nachwelt, 1912</a:t>
            </a:r>
            <a:endParaRPr lang="cs-CZ" dirty="0"/>
          </a:p>
        </p:txBody>
      </p:sp>
      <p:sp>
        <p:nvSpPr>
          <p:cNvPr id="3" name="Zástupný obsah 2">
            <a:extLst>
              <a:ext uri="{FF2B5EF4-FFF2-40B4-BE49-F238E27FC236}">
                <a16:creationId xmlns:a16="http://schemas.microsoft.com/office/drawing/2014/main" id="{951ACA77-4D46-4FF2-AE6E-CB47A9BEDD83}"/>
              </a:ext>
            </a:extLst>
          </p:cNvPr>
          <p:cNvSpPr>
            <a:spLocks noGrp="1"/>
          </p:cNvSpPr>
          <p:nvPr>
            <p:ph idx="1"/>
          </p:nvPr>
        </p:nvSpPr>
        <p:spPr/>
        <p:txBody>
          <a:bodyPr/>
          <a:lstStyle/>
          <a:p>
            <a:r>
              <a:rPr lang="de-DE" dirty="0"/>
              <a:t>43/44: Leibesgegenwärtig, geisteswiderwärtig, vollkommen wie sie ist, hofft sie </a:t>
            </a:r>
            <a:r>
              <a:rPr lang="en-US" dirty="0"/>
              <a:t>[die </a:t>
            </a:r>
            <a:r>
              <a:rPr lang="en-US" dirty="0" err="1"/>
              <a:t>Geschwindigkeit</a:t>
            </a:r>
            <a:r>
              <a:rPr lang="en-US" dirty="0"/>
              <a:t>] , </a:t>
            </a:r>
            <a:r>
              <a:rPr lang="en-US" dirty="0" err="1"/>
              <a:t>werde</a:t>
            </a:r>
            <a:r>
              <a:rPr lang="en-US" dirty="0"/>
              <a:t> die </a:t>
            </a:r>
            <a:r>
              <a:rPr lang="en-US" dirty="0" err="1"/>
              <a:t>nächste</a:t>
            </a:r>
            <a:r>
              <a:rPr lang="en-US" dirty="0"/>
              <a:t> </a:t>
            </a:r>
            <a:r>
              <a:rPr lang="en-US" dirty="0" err="1"/>
              <a:t>sie</a:t>
            </a:r>
            <a:r>
              <a:rPr lang="en-US" dirty="0"/>
              <a:t> </a:t>
            </a:r>
            <a:r>
              <a:rPr lang="de-DE" dirty="0"/>
              <a:t>ü</a:t>
            </a:r>
            <a:r>
              <a:rPr lang="en-US" dirty="0" err="1"/>
              <a:t>bernehmen</a:t>
            </a:r>
            <a:r>
              <a:rPr lang="en-US" dirty="0"/>
              <a:t> und die Kinder, die der Sport </a:t>
            </a:r>
            <a:r>
              <a:rPr lang="en-US" dirty="0" err="1"/>
              <a:t>mit</a:t>
            </a:r>
            <a:r>
              <a:rPr lang="en-US" dirty="0"/>
              <a:t> der </a:t>
            </a:r>
            <a:r>
              <a:rPr lang="en-US" dirty="0" err="1"/>
              <a:t>Maschine</a:t>
            </a:r>
            <a:r>
              <a:rPr lang="en-US" dirty="0"/>
              <a:t> </a:t>
            </a:r>
            <a:r>
              <a:rPr lang="en-US" dirty="0" err="1"/>
              <a:t>gezeugt</a:t>
            </a:r>
            <a:r>
              <a:rPr lang="en-US" dirty="0"/>
              <a:t> hat und die Zeitung </a:t>
            </a:r>
            <a:r>
              <a:rPr lang="en-US" dirty="0" err="1"/>
              <a:t>genährt</a:t>
            </a:r>
            <a:r>
              <a:rPr lang="en-US" dirty="0"/>
              <a:t>, </a:t>
            </a:r>
            <a:r>
              <a:rPr lang="en-US" dirty="0" err="1"/>
              <a:t>würden</a:t>
            </a:r>
            <a:r>
              <a:rPr lang="en-US" dirty="0"/>
              <a:t> </a:t>
            </a:r>
            <a:r>
              <a:rPr lang="en-US" dirty="0" err="1"/>
              <a:t>dann</a:t>
            </a:r>
            <a:r>
              <a:rPr lang="en-US" dirty="0"/>
              <a:t> </a:t>
            </a:r>
            <a:r>
              <a:rPr lang="en-US" dirty="0" err="1"/>
              <a:t>noch</a:t>
            </a:r>
            <a:r>
              <a:rPr lang="en-US" dirty="0"/>
              <a:t> </a:t>
            </a:r>
            <a:r>
              <a:rPr lang="en-US" dirty="0" err="1"/>
              <a:t>besser</a:t>
            </a:r>
            <a:r>
              <a:rPr lang="en-US" dirty="0"/>
              <a:t> </a:t>
            </a:r>
            <a:r>
              <a:rPr lang="en-US" dirty="0" err="1"/>
              <a:t>lachen</a:t>
            </a:r>
            <a:r>
              <a:rPr lang="en-US" dirty="0"/>
              <a:t> </a:t>
            </a:r>
            <a:r>
              <a:rPr lang="en-US" dirty="0" err="1"/>
              <a:t>können</a:t>
            </a:r>
            <a:r>
              <a:rPr lang="en-US" dirty="0"/>
              <a:t>.</a:t>
            </a:r>
          </a:p>
          <a:p>
            <a:r>
              <a:rPr lang="en-US" dirty="0"/>
              <a:t>45: </a:t>
            </a:r>
            <a:r>
              <a:rPr lang="en-US" dirty="0" err="1"/>
              <a:t>Nicht</a:t>
            </a:r>
            <a:r>
              <a:rPr lang="en-US" dirty="0"/>
              <a:t> </a:t>
            </a:r>
            <a:r>
              <a:rPr lang="en-US" dirty="0" err="1"/>
              <a:t>wie</a:t>
            </a:r>
            <a:r>
              <a:rPr lang="en-US" dirty="0"/>
              <a:t> Heine, </a:t>
            </a:r>
            <a:r>
              <a:rPr lang="en-US" dirty="0" err="1"/>
              <a:t>dessen</a:t>
            </a:r>
            <a:r>
              <a:rPr lang="en-US" dirty="0"/>
              <a:t> </a:t>
            </a:r>
            <a:r>
              <a:rPr lang="en-US" dirty="0" err="1"/>
              <a:t>Witz</a:t>
            </a:r>
            <a:r>
              <a:rPr lang="en-US" dirty="0"/>
              <a:t> </a:t>
            </a:r>
            <a:r>
              <a:rPr lang="en-US" dirty="0" err="1"/>
              <a:t>mit</a:t>
            </a:r>
            <a:r>
              <a:rPr lang="en-US" dirty="0"/>
              <a:t> der Welt </a:t>
            </a:r>
            <a:r>
              <a:rPr lang="en-US" dirty="0" err="1"/>
              <a:t>läuft</a:t>
            </a:r>
            <a:r>
              <a:rPr lang="en-US" dirty="0"/>
              <a:t>, der </a:t>
            </a:r>
            <a:r>
              <a:rPr lang="en-US" dirty="0" err="1"/>
              <a:t>sie</a:t>
            </a:r>
            <a:r>
              <a:rPr lang="en-US" dirty="0"/>
              <a:t> </a:t>
            </a:r>
            <a:r>
              <a:rPr lang="en-US" dirty="0" err="1"/>
              <a:t>dort</a:t>
            </a:r>
            <a:r>
              <a:rPr lang="en-US" dirty="0"/>
              <a:t> </a:t>
            </a:r>
            <a:r>
              <a:rPr lang="en-US" dirty="0" err="1"/>
              <a:t>traf</a:t>
            </a:r>
            <a:r>
              <a:rPr lang="en-US" dirty="0"/>
              <a:t>, wo </a:t>
            </a:r>
            <a:r>
              <a:rPr lang="en-US" dirty="0" err="1"/>
              <a:t>sie</a:t>
            </a:r>
            <a:r>
              <a:rPr lang="en-US" dirty="0"/>
              <a:t> </a:t>
            </a:r>
            <a:r>
              <a:rPr lang="en-US" dirty="0" err="1"/>
              <a:t>gekitzelt</a:t>
            </a:r>
            <a:r>
              <a:rPr lang="en-US" dirty="0"/>
              <a:t> sein w … </a:t>
            </a:r>
            <a:r>
              <a:rPr lang="en-US" dirty="0" err="1"/>
              <a:t>nicht</a:t>
            </a:r>
            <a:r>
              <a:rPr lang="en-US" dirty="0"/>
              <a:t> </a:t>
            </a:r>
            <a:r>
              <a:rPr lang="en-US" dirty="0" err="1"/>
              <a:t>wie</a:t>
            </a:r>
            <a:r>
              <a:rPr lang="en-US" dirty="0"/>
              <a:t> Heine </a:t>
            </a:r>
            <a:r>
              <a:rPr lang="en-US" dirty="0" err="1"/>
              <a:t>wird</a:t>
            </a:r>
            <a:r>
              <a:rPr lang="en-US" dirty="0"/>
              <a:t> </a:t>
            </a:r>
            <a:r>
              <a:rPr lang="en-US" dirty="0" err="1"/>
              <a:t>sie</a:t>
            </a:r>
            <a:r>
              <a:rPr lang="en-US" dirty="0"/>
              <a:t> </a:t>
            </a:r>
            <a:r>
              <a:rPr lang="en-US" dirty="0" err="1"/>
              <a:t>Nastroy</a:t>
            </a:r>
            <a:r>
              <a:rPr lang="en-US" dirty="0"/>
              <a:t> </a:t>
            </a:r>
            <a:r>
              <a:rPr lang="en-US" dirty="0" err="1"/>
              <a:t>überwindenollte</a:t>
            </a:r>
            <a:endParaRPr lang="en-US" dirty="0"/>
          </a:p>
          <a:p>
            <a:r>
              <a:rPr lang="de-DE" dirty="0"/>
              <a:t>46/47: Er nahm die Schablone, die als Schablone geboren war, um seinen Inhalt zu verstecken, der nicht Schablone werden konnte.</a:t>
            </a:r>
            <a:endParaRPr lang="cs-CZ" dirty="0"/>
          </a:p>
        </p:txBody>
      </p:sp>
    </p:spTree>
    <p:extLst>
      <p:ext uri="{BB962C8B-B14F-4D97-AF65-F5344CB8AC3E}">
        <p14:creationId xmlns:p14="http://schemas.microsoft.com/office/powerpoint/2010/main" val="263174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B1AC28-D283-4490-B4F4-E58E030564DF}"/>
              </a:ext>
            </a:extLst>
          </p:cNvPr>
          <p:cNvSpPr>
            <a:spLocks noGrp="1"/>
          </p:cNvSpPr>
          <p:nvPr>
            <p:ph type="title"/>
          </p:nvPr>
        </p:nvSpPr>
        <p:spPr/>
        <p:txBody>
          <a:bodyPr>
            <a:normAutofit/>
          </a:bodyPr>
          <a:lstStyle/>
          <a:p>
            <a:r>
              <a:rPr lang="de-DE" dirty="0"/>
              <a:t>Karl Kraus:  Rede zum 50. Todestag »Nestroy und die Nachwelt« (1912).</a:t>
            </a:r>
            <a:endParaRPr lang="cs-CZ" dirty="0"/>
          </a:p>
        </p:txBody>
      </p:sp>
      <p:sp>
        <p:nvSpPr>
          <p:cNvPr id="3" name="Zástupný obsah 2">
            <a:extLst>
              <a:ext uri="{FF2B5EF4-FFF2-40B4-BE49-F238E27FC236}">
                <a16:creationId xmlns:a16="http://schemas.microsoft.com/office/drawing/2014/main" id="{BBB3906C-1404-4FDE-94CC-3A5B80AF46B5}"/>
              </a:ext>
            </a:extLst>
          </p:cNvPr>
          <p:cNvSpPr>
            <a:spLocks noGrp="1"/>
          </p:cNvSpPr>
          <p:nvPr>
            <p:ph idx="1"/>
          </p:nvPr>
        </p:nvSpPr>
        <p:spPr/>
        <p:txBody>
          <a:bodyPr/>
          <a:lstStyle/>
          <a:p>
            <a:pPr marL="0" indent="0">
              <a:buNone/>
            </a:pPr>
            <a:r>
              <a:rPr lang="de-DE" dirty="0"/>
              <a:t>Angriff auf den „</a:t>
            </a:r>
            <a:r>
              <a:rPr lang="de-DE" dirty="0" err="1"/>
              <a:t>bekannzen</a:t>
            </a:r>
            <a:r>
              <a:rPr lang="de-DE" dirty="0"/>
              <a:t> </a:t>
            </a:r>
            <a:r>
              <a:rPr lang="de-DE" dirty="0" err="1"/>
              <a:t>umdichter</a:t>
            </a:r>
            <a:r>
              <a:rPr lang="de-DE" dirty="0"/>
              <a:t> </a:t>
            </a:r>
            <a:r>
              <a:rPr lang="de-DE" dirty="0" err="1"/>
              <a:t>Hofmansnthal</a:t>
            </a:r>
            <a:r>
              <a:rPr lang="de-DE" dirty="0"/>
              <a:t>“,der ehrwürdigen Kadavern das Fell abzieht, um fragwürdige Leiche darin zu bestatten</a:t>
            </a:r>
          </a:p>
          <a:p>
            <a:pPr marL="0" indent="0">
              <a:buNone/>
            </a:pPr>
            <a:r>
              <a:rPr lang="de-DE" dirty="0"/>
              <a:t>Nestroy Erfinder das Gefundenen</a:t>
            </a:r>
          </a:p>
          <a:p>
            <a:pPr marL="0" indent="0">
              <a:buNone/>
            </a:pPr>
            <a:r>
              <a:rPr lang="de-DE" dirty="0"/>
              <a:t>53</a:t>
            </a:r>
          </a:p>
          <a:p>
            <a:pPr marL="0" indent="0">
              <a:buNone/>
            </a:pPr>
            <a:r>
              <a:rPr lang="de-DE" dirty="0"/>
              <a:t>Wann ich mir meinen Verdruss </a:t>
            </a:r>
            <a:r>
              <a:rPr lang="de-DE" dirty="0" err="1"/>
              <a:t>net</a:t>
            </a:r>
            <a:r>
              <a:rPr lang="de-DE" dirty="0"/>
              <a:t> versaufet, ich </a:t>
            </a:r>
            <a:r>
              <a:rPr lang="de-DE" dirty="0" err="1"/>
              <a:t>müsst´mich</a:t>
            </a:r>
            <a:r>
              <a:rPr lang="de-DE" dirty="0"/>
              <a:t> grad aus Verzweiflung dem Trunke ergeben.</a:t>
            </a:r>
          </a:p>
          <a:p>
            <a:pPr marL="0" indent="0">
              <a:buNone/>
            </a:pPr>
            <a:r>
              <a:rPr lang="de-DE" dirty="0"/>
              <a:t>61</a:t>
            </a:r>
          </a:p>
          <a:p>
            <a:pPr marL="0" indent="0">
              <a:buNone/>
            </a:pPr>
            <a:r>
              <a:rPr lang="de-DE" dirty="0"/>
              <a:t>Kunst ist, was den Stoff überdauert.</a:t>
            </a:r>
            <a:endParaRPr lang="cs-CZ" dirty="0"/>
          </a:p>
        </p:txBody>
      </p:sp>
    </p:spTree>
    <p:extLst>
      <p:ext uri="{BB962C8B-B14F-4D97-AF65-F5344CB8AC3E}">
        <p14:creationId xmlns:p14="http://schemas.microsoft.com/office/powerpoint/2010/main" val="2664656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BD1F0F32-8F82-4688-AE18-BD56B91CD1E1}"/>
              </a:ext>
            </a:extLst>
          </p:cNvPr>
          <p:cNvSpPr>
            <a:spLocks noGrp="1"/>
          </p:cNvSpPr>
          <p:nvPr>
            <p:ph type="title"/>
          </p:nvPr>
        </p:nvSpPr>
        <p:spPr/>
        <p:txBody>
          <a:bodyPr>
            <a:normAutofit/>
          </a:bodyPr>
          <a:lstStyle/>
          <a:p>
            <a:r>
              <a:rPr lang="de-DE" sz="2400" dirty="0"/>
              <a:t>Karl Kraus nannte Nestroy „den ersten deutschen Satiriker, in dem sich die Sprache Gedanken macht über die Dinge. Er erlöst die Sprache vom Starrkrampf, und sie wirft ihm dafür für jede Redensart einen Gedanken ab.</a:t>
            </a:r>
            <a:endParaRPr lang="cs-CZ" sz="2400" dirty="0"/>
          </a:p>
        </p:txBody>
      </p:sp>
      <p:sp>
        <p:nvSpPr>
          <p:cNvPr id="6" name="Zástupný obsah 5">
            <a:extLst>
              <a:ext uri="{FF2B5EF4-FFF2-40B4-BE49-F238E27FC236}">
                <a16:creationId xmlns:a16="http://schemas.microsoft.com/office/drawing/2014/main" id="{ECC7BD08-EE4D-4093-BA39-A856CF70ACEA}"/>
              </a:ext>
            </a:extLst>
          </p:cNvPr>
          <p:cNvSpPr>
            <a:spLocks noGrp="1"/>
          </p:cNvSpPr>
          <p:nvPr>
            <p:ph idx="1"/>
          </p:nvPr>
        </p:nvSpPr>
        <p:spPr/>
        <p:txBody>
          <a:bodyPr>
            <a:normAutofit/>
          </a:bodyPr>
          <a:lstStyle/>
          <a:p>
            <a:r>
              <a:rPr lang="cs-CZ" dirty="0"/>
              <a:t>688. VORLESUNG AM 31.05.1935 in </a:t>
            </a:r>
            <a:r>
              <a:rPr lang="cs-CZ" dirty="0" err="1"/>
              <a:t>Wien</a:t>
            </a:r>
            <a:endParaRPr lang="cs-CZ" dirty="0"/>
          </a:p>
          <a:p>
            <a:r>
              <a:rPr lang="cs-CZ" dirty="0"/>
              <a:t>31.05.1935</a:t>
            </a:r>
          </a:p>
          <a:p>
            <a:r>
              <a:rPr lang="cs-CZ" dirty="0" err="1"/>
              <a:t>Zum</a:t>
            </a:r>
            <a:r>
              <a:rPr lang="cs-CZ" dirty="0"/>
              <a:t> </a:t>
            </a:r>
            <a:r>
              <a:rPr lang="cs-CZ" dirty="0" err="1"/>
              <a:t>ersten</a:t>
            </a:r>
            <a:r>
              <a:rPr lang="cs-CZ" dirty="0"/>
              <a:t> </a:t>
            </a:r>
            <a:r>
              <a:rPr lang="cs-CZ" dirty="0" err="1"/>
              <a:t>Mal</a:t>
            </a:r>
            <a:endParaRPr lang="cs-CZ" dirty="0"/>
          </a:p>
          <a:p>
            <a:r>
              <a:rPr lang="cs-CZ" dirty="0" err="1"/>
              <a:t>Eisenbahnheiraten</a:t>
            </a:r>
            <a:r>
              <a:rPr lang="cs-CZ" dirty="0"/>
              <a:t>  oder </a:t>
            </a:r>
            <a:r>
              <a:rPr lang="cs-CZ" dirty="0" err="1"/>
              <a:t>Wien</a:t>
            </a:r>
            <a:r>
              <a:rPr lang="cs-CZ" dirty="0"/>
              <a:t>, </a:t>
            </a:r>
            <a:r>
              <a:rPr lang="cs-CZ" dirty="0" err="1"/>
              <a:t>Neustadt</a:t>
            </a:r>
            <a:r>
              <a:rPr lang="cs-CZ" dirty="0"/>
              <a:t>, </a:t>
            </a:r>
            <a:r>
              <a:rPr lang="cs-CZ" dirty="0" err="1"/>
              <a:t>Brünn</a:t>
            </a:r>
            <a:r>
              <a:rPr lang="cs-CZ" dirty="0"/>
              <a:t> </a:t>
            </a:r>
          </a:p>
          <a:p>
            <a:pPr marL="0" indent="0">
              <a:buNone/>
            </a:pPr>
            <a:endParaRPr lang="cs-CZ" dirty="0"/>
          </a:p>
          <a:p>
            <a:r>
              <a:rPr lang="cs-CZ" dirty="0" err="1"/>
              <a:t>Posse</a:t>
            </a:r>
            <a:r>
              <a:rPr lang="cs-CZ" dirty="0"/>
              <a:t> </a:t>
            </a:r>
            <a:r>
              <a:rPr lang="cs-CZ" dirty="0" err="1"/>
              <a:t>mit</a:t>
            </a:r>
            <a:r>
              <a:rPr lang="cs-CZ" dirty="0"/>
              <a:t> </a:t>
            </a:r>
            <a:r>
              <a:rPr lang="cs-CZ" dirty="0" err="1"/>
              <a:t>Gesang</a:t>
            </a:r>
            <a:r>
              <a:rPr lang="cs-CZ" dirty="0"/>
              <a:t> in </a:t>
            </a:r>
            <a:r>
              <a:rPr lang="cs-CZ" dirty="0" err="1"/>
              <a:t>drei</a:t>
            </a:r>
            <a:r>
              <a:rPr lang="cs-CZ" dirty="0"/>
              <a:t> </a:t>
            </a:r>
            <a:r>
              <a:rPr lang="cs-CZ" dirty="0" err="1"/>
              <a:t>Akten</a:t>
            </a:r>
            <a:r>
              <a:rPr lang="cs-CZ" dirty="0"/>
              <a:t> (nach dem Vaudeville »Paris, Orléans et Rouen« von </a:t>
            </a:r>
            <a:r>
              <a:rPr lang="cs-CZ" dirty="0" err="1"/>
              <a:t>Bayard</a:t>
            </a:r>
            <a:r>
              <a:rPr lang="cs-CZ" dirty="0"/>
              <a:t> </a:t>
            </a:r>
            <a:r>
              <a:rPr lang="cs-CZ" dirty="0" err="1"/>
              <a:t>und</a:t>
            </a:r>
            <a:r>
              <a:rPr lang="cs-CZ" dirty="0"/>
              <a:t> </a:t>
            </a:r>
            <a:r>
              <a:rPr lang="cs-CZ" dirty="0" err="1"/>
              <a:t>Varin</a:t>
            </a:r>
            <a:r>
              <a:rPr lang="cs-CZ" dirty="0"/>
              <a:t>) von Johann </a:t>
            </a:r>
            <a:r>
              <a:rPr lang="cs-CZ" dirty="0" err="1"/>
              <a:t>Nestroy</a:t>
            </a:r>
            <a:r>
              <a:rPr lang="cs-CZ" dirty="0"/>
              <a:t>, nach der </a:t>
            </a:r>
            <a:r>
              <a:rPr lang="cs-CZ" dirty="0" err="1"/>
              <a:t>Schroll’schen</a:t>
            </a:r>
            <a:r>
              <a:rPr lang="cs-CZ" dirty="0"/>
              <a:t> </a:t>
            </a:r>
            <a:r>
              <a:rPr lang="cs-CZ" dirty="0" err="1"/>
              <a:t>Ausgabe</a:t>
            </a:r>
            <a:r>
              <a:rPr lang="cs-CZ" dirty="0"/>
              <a:t>*) </a:t>
            </a:r>
            <a:r>
              <a:rPr lang="cs-CZ" dirty="0" err="1"/>
              <a:t>eingerichtet</a:t>
            </a:r>
            <a:r>
              <a:rPr lang="cs-CZ" dirty="0"/>
              <a:t> von Karl Kraus, </a:t>
            </a:r>
            <a:r>
              <a:rPr lang="cs-CZ" dirty="0" err="1"/>
              <a:t>mit</a:t>
            </a:r>
            <a:r>
              <a:rPr lang="cs-CZ" dirty="0"/>
              <a:t> </a:t>
            </a:r>
            <a:r>
              <a:rPr lang="cs-CZ" dirty="0" err="1"/>
              <a:t>improvisierter</a:t>
            </a:r>
            <a:r>
              <a:rPr lang="cs-CZ" dirty="0"/>
              <a:t> </a:t>
            </a:r>
            <a:r>
              <a:rPr lang="cs-CZ" dirty="0" err="1"/>
              <a:t>Musik</a:t>
            </a:r>
            <a:endParaRPr lang="cs-CZ" dirty="0"/>
          </a:p>
        </p:txBody>
      </p:sp>
    </p:spTree>
    <p:extLst>
      <p:ext uri="{BB962C8B-B14F-4D97-AF65-F5344CB8AC3E}">
        <p14:creationId xmlns:p14="http://schemas.microsoft.com/office/powerpoint/2010/main" val="409466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43AF542A-D265-4767-A9D1-8829DD75AA5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a:t>Königliches Nationaltheater Berlin, Intendanz Iffland</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ástupný obsah 4">
            <a:extLst>
              <a:ext uri="{FF2B5EF4-FFF2-40B4-BE49-F238E27FC236}">
                <a16:creationId xmlns:a16="http://schemas.microsoft.com/office/drawing/2014/main" id="{476BAE90-38C6-4D49-B2A8-D4805E75E081}"/>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indent="0">
              <a:buNone/>
            </a:pPr>
            <a:r>
              <a:rPr lang="en-US" sz="2200" dirty="0"/>
              <a:t>1796 – 1814</a:t>
            </a:r>
          </a:p>
          <a:p>
            <a:pPr marL="0" indent="0">
              <a:buNone/>
            </a:pPr>
            <a:r>
              <a:rPr lang="en-US" sz="2200" dirty="0" err="1"/>
              <a:t>Erfolgreicher</a:t>
            </a:r>
            <a:r>
              <a:rPr lang="en-US" sz="2200" dirty="0"/>
              <a:t> Autor von </a:t>
            </a:r>
            <a:r>
              <a:rPr lang="en-US" sz="2200" dirty="0" err="1"/>
              <a:t>bürgerlichen</a:t>
            </a:r>
            <a:r>
              <a:rPr lang="en-US" sz="2200" dirty="0"/>
              <a:t> </a:t>
            </a:r>
            <a:r>
              <a:rPr lang="en-US" sz="2200" dirty="0" err="1"/>
              <a:t>Rührstücken</a:t>
            </a:r>
            <a:r>
              <a:rPr lang="en-US" sz="2200" dirty="0"/>
              <a:t> </a:t>
            </a:r>
            <a:r>
              <a:rPr lang="de-DE" sz="2200" dirty="0"/>
              <a:t>in der Tradition der englischen ›sentimental </a:t>
            </a:r>
            <a:r>
              <a:rPr lang="de-DE" sz="2200" dirty="0" err="1"/>
              <a:t>comedy</a:t>
            </a:r>
            <a:r>
              <a:rPr lang="de-DE" sz="2200" dirty="0"/>
              <a:t>‹ und französischen ›</a:t>
            </a:r>
            <a:r>
              <a:rPr lang="de-DE" sz="2200" dirty="0" err="1"/>
              <a:t>comédie</a:t>
            </a:r>
            <a:r>
              <a:rPr lang="de-DE" sz="2200" dirty="0"/>
              <a:t> larmoyante‹.</a:t>
            </a:r>
          </a:p>
          <a:p>
            <a:pPr marL="0" indent="0">
              <a:buNone/>
            </a:pPr>
            <a:r>
              <a:rPr lang="de-DE" sz="2200" dirty="0"/>
              <a:t>August Wilhelm Iffland schrieb über 60 Werke, </a:t>
            </a:r>
            <a:r>
              <a:rPr lang="de-DE" sz="2200" b="1" dirty="0"/>
              <a:t>August von Kotzebue </a:t>
            </a:r>
            <a:r>
              <a:rPr lang="de-DE" sz="2200" dirty="0"/>
              <a:t>(1761–1819, über 220 Werke).</a:t>
            </a:r>
            <a:endParaRPr lang="en-US" sz="2200" dirty="0"/>
          </a:p>
        </p:txBody>
      </p:sp>
      <p:pic>
        <p:nvPicPr>
          <p:cNvPr id="8" name="Zástupný obsah 7" descr="Obsah obrázku text, kniha, černá&#10;&#10;Popis byl vytvořen automaticky">
            <a:extLst>
              <a:ext uri="{FF2B5EF4-FFF2-40B4-BE49-F238E27FC236}">
                <a16:creationId xmlns:a16="http://schemas.microsoft.com/office/drawing/2014/main" id="{CC251CC5-957C-42C8-A453-870D44273DC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334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5943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A0C799-0ED8-428F-A4F6-399A2718A255}"/>
              </a:ext>
            </a:extLst>
          </p:cNvPr>
          <p:cNvSpPr>
            <a:spLocks noGrp="1"/>
          </p:cNvSpPr>
          <p:nvPr>
            <p:ph type="title"/>
          </p:nvPr>
        </p:nvSpPr>
        <p:spPr/>
        <p:txBody>
          <a:bodyPr/>
          <a:lstStyle/>
          <a:p>
            <a:r>
              <a:rPr lang="de-DE" dirty="0"/>
              <a:t>Eisenbahnheiraten</a:t>
            </a:r>
            <a:endParaRPr lang="cs-CZ" dirty="0"/>
          </a:p>
        </p:txBody>
      </p:sp>
      <p:sp>
        <p:nvSpPr>
          <p:cNvPr id="4" name="Zástupný obsah 3">
            <a:extLst>
              <a:ext uri="{FF2B5EF4-FFF2-40B4-BE49-F238E27FC236}">
                <a16:creationId xmlns:a16="http://schemas.microsoft.com/office/drawing/2014/main" id="{39C0D3AA-305E-4001-B3E2-1D0A64159517}"/>
              </a:ext>
            </a:extLst>
          </p:cNvPr>
          <p:cNvSpPr>
            <a:spLocks noGrp="1"/>
          </p:cNvSpPr>
          <p:nvPr>
            <p:ph sz="half" idx="1"/>
          </p:nvPr>
        </p:nvSpPr>
        <p:spPr/>
        <p:txBody>
          <a:bodyPr>
            <a:normAutofit fontScale="70000" lnSpcReduction="20000"/>
          </a:bodyPr>
          <a:lstStyle/>
          <a:p>
            <a:r>
              <a:rPr lang="de-DE" dirty="0" err="1"/>
              <a:t>patzmann</a:t>
            </a:r>
            <a:r>
              <a:rPr lang="de-DE" dirty="0"/>
              <a:t>. Wo werden Sie einlogieren? </a:t>
            </a:r>
          </a:p>
          <a:p>
            <a:r>
              <a:rPr lang="de-DE" dirty="0" err="1"/>
              <a:t>kipfl</a:t>
            </a:r>
            <a:r>
              <a:rPr lang="de-DE" dirty="0"/>
              <a:t>. </a:t>
            </a:r>
            <a:r>
              <a:rPr lang="de-DE" dirty="0" err="1"/>
              <a:t>Beym</a:t>
            </a:r>
            <a:r>
              <a:rPr lang="de-DE" dirty="0"/>
              <a:t> </a:t>
            </a:r>
            <a:r>
              <a:rPr lang="de-DE" dirty="0" err="1"/>
              <a:t>Padowetz</a:t>
            </a:r>
            <a:r>
              <a:rPr lang="de-DE" dirty="0"/>
              <a:t>. In dem Haus war a Tafel vergangene Wochen,</a:t>
            </a:r>
          </a:p>
          <a:p>
            <a:r>
              <a:rPr lang="de-DE" dirty="0"/>
              <a:t>Es hat deliziös d’ ganze Nachbarschaft </a:t>
            </a:r>
            <a:r>
              <a:rPr lang="de-DE" dirty="0" err="1"/>
              <a:t>g’rochen</a:t>
            </a:r>
            <a:r>
              <a:rPr lang="de-DE" dirty="0"/>
              <a:t>,</a:t>
            </a:r>
          </a:p>
          <a:p>
            <a:r>
              <a:rPr lang="de-DE" dirty="0"/>
              <a:t>Sogar an die Vormittag’ gab es Soiree,</a:t>
            </a:r>
          </a:p>
          <a:p>
            <a:r>
              <a:rPr lang="de-DE" dirty="0"/>
              <a:t>Erst neulich war Ball, und noch gestern war </a:t>
            </a:r>
            <a:r>
              <a:rPr lang="de-DE" dirty="0" err="1"/>
              <a:t>Thee</a:t>
            </a:r>
            <a:r>
              <a:rPr lang="de-DE" dirty="0"/>
              <a:t> –</a:t>
            </a:r>
          </a:p>
          <a:p>
            <a:r>
              <a:rPr lang="de-DE" dirty="0"/>
              <a:t>Und heut’ </a:t>
            </a:r>
            <a:r>
              <a:rPr lang="de-DE" dirty="0" err="1"/>
              <a:t>hab’n</a:t>
            </a:r>
            <a:r>
              <a:rPr lang="de-DE" dirty="0"/>
              <a:t> sie Krida, wem </a:t>
            </a:r>
            <a:r>
              <a:rPr lang="de-DE" dirty="0" err="1"/>
              <a:t>pfänd’t</a:t>
            </a:r>
            <a:r>
              <a:rPr lang="de-DE" dirty="0"/>
              <a:t> und das Kreuz,</a:t>
            </a:r>
          </a:p>
          <a:p>
            <a:r>
              <a:rPr lang="de-DE" dirty="0"/>
              <a:t>Der Herr </a:t>
            </a:r>
            <a:r>
              <a:rPr lang="de-DE" dirty="0" err="1"/>
              <a:t>is</a:t>
            </a:r>
            <a:r>
              <a:rPr lang="de-DE" dirty="0"/>
              <a:t> </a:t>
            </a:r>
            <a:r>
              <a:rPr lang="de-DE" dirty="0" err="1"/>
              <a:t>nit</a:t>
            </a:r>
            <a:r>
              <a:rPr lang="de-DE" dirty="0"/>
              <a:t> z’ finden, ’s heißt, er </a:t>
            </a:r>
            <a:r>
              <a:rPr lang="de-DE" dirty="0" err="1"/>
              <a:t>is</a:t>
            </a:r>
            <a:r>
              <a:rPr lang="de-DE" dirty="0"/>
              <a:t> in der </a:t>
            </a:r>
            <a:r>
              <a:rPr lang="de-DE" dirty="0" err="1"/>
              <a:t>Schweitz</a:t>
            </a:r>
            <a:r>
              <a:rPr lang="de-DE" dirty="0"/>
              <a:t>.</a:t>
            </a:r>
          </a:p>
          <a:p>
            <a:r>
              <a:rPr lang="de-DE" dirty="0"/>
              <a:t>Trotz Extrapost </a:t>
            </a:r>
            <a:r>
              <a:rPr lang="de-DE" dirty="0" err="1"/>
              <a:t>hohlt</a:t>
            </a:r>
            <a:r>
              <a:rPr lang="de-DE" dirty="0"/>
              <a:t> ihn kein Gläubiger ein[:]</a:t>
            </a:r>
          </a:p>
          <a:p>
            <a:r>
              <a:rPr lang="de-DE" dirty="0"/>
              <a:t>Es </a:t>
            </a:r>
            <a:r>
              <a:rPr lang="de-DE" dirty="0" err="1"/>
              <a:t>muß</a:t>
            </a:r>
            <a:r>
              <a:rPr lang="de-DE" dirty="0"/>
              <a:t> da a heimliche Eisenbahn </a:t>
            </a:r>
            <a:r>
              <a:rPr lang="de-DE" dirty="0" err="1"/>
              <a:t>seyn</a:t>
            </a:r>
            <a:r>
              <a:rPr lang="de-DE" dirty="0"/>
              <a:t>.</a:t>
            </a:r>
          </a:p>
          <a:p>
            <a:endParaRPr lang="de-DE" dirty="0"/>
          </a:p>
          <a:p>
            <a:endParaRPr lang="cs-CZ" dirty="0"/>
          </a:p>
        </p:txBody>
      </p:sp>
      <p:sp>
        <p:nvSpPr>
          <p:cNvPr id="5" name="Zástupný obsah 4">
            <a:extLst>
              <a:ext uri="{FF2B5EF4-FFF2-40B4-BE49-F238E27FC236}">
                <a16:creationId xmlns:a16="http://schemas.microsoft.com/office/drawing/2014/main" id="{B4E3397D-7C53-480A-AEFA-7FCE0A97F070}"/>
              </a:ext>
            </a:extLst>
          </p:cNvPr>
          <p:cNvSpPr>
            <a:spLocks noGrp="1"/>
          </p:cNvSpPr>
          <p:nvPr>
            <p:ph sz="half" idx="2"/>
          </p:nvPr>
        </p:nvSpPr>
        <p:spPr/>
        <p:txBody>
          <a:bodyPr>
            <a:normAutofit fontScale="70000" lnSpcReduction="20000"/>
          </a:bodyPr>
          <a:lstStyle/>
          <a:p>
            <a:pPr marL="0" indent="0">
              <a:buNone/>
            </a:pPr>
            <a:r>
              <a:rPr lang="cs-CZ" dirty="0" err="1"/>
              <a:t>Ignaz</a:t>
            </a:r>
            <a:r>
              <a:rPr lang="cs-CZ" dirty="0"/>
              <a:t> </a:t>
            </a:r>
            <a:r>
              <a:rPr lang="cs-CZ" dirty="0" err="1"/>
              <a:t>Stimmstock</a:t>
            </a:r>
            <a:r>
              <a:rPr lang="cs-CZ" dirty="0"/>
              <a:t>, </a:t>
            </a:r>
            <a:r>
              <a:rPr lang="cs-CZ" dirty="0" err="1"/>
              <a:t>Gitarren</a:t>
            </a:r>
            <a:r>
              <a:rPr lang="cs-CZ" dirty="0"/>
              <a:t>- </a:t>
            </a:r>
            <a:r>
              <a:rPr lang="cs-CZ" dirty="0" err="1"/>
              <a:t>und</a:t>
            </a:r>
            <a:r>
              <a:rPr lang="cs-CZ" dirty="0"/>
              <a:t> </a:t>
            </a:r>
            <a:r>
              <a:rPr lang="cs-CZ" dirty="0" err="1"/>
              <a:t>Geigenmacher</a:t>
            </a:r>
            <a:r>
              <a:rPr lang="cs-CZ" dirty="0"/>
              <a:t> in </a:t>
            </a:r>
            <a:r>
              <a:rPr lang="cs-CZ" dirty="0" err="1"/>
              <a:t>Wien</a:t>
            </a:r>
            <a:endParaRPr lang="cs-CZ" dirty="0"/>
          </a:p>
          <a:p>
            <a:pPr marL="0" indent="0">
              <a:buNone/>
            </a:pPr>
            <a:r>
              <a:rPr lang="cs-CZ" dirty="0"/>
              <a:t>Peter </a:t>
            </a:r>
            <a:r>
              <a:rPr lang="cs-CZ" dirty="0" err="1"/>
              <a:t>Stimmstock</a:t>
            </a:r>
            <a:r>
              <a:rPr lang="cs-CZ" dirty="0"/>
              <a:t>, </a:t>
            </a:r>
            <a:r>
              <a:rPr lang="cs-CZ" dirty="0" err="1"/>
              <a:t>Blasinstrumentenmacher</a:t>
            </a:r>
            <a:r>
              <a:rPr lang="cs-CZ" dirty="0"/>
              <a:t> in </a:t>
            </a:r>
            <a:r>
              <a:rPr lang="cs-CZ" dirty="0" err="1"/>
              <a:t>Krems</a:t>
            </a:r>
            <a:endParaRPr lang="cs-CZ" dirty="0"/>
          </a:p>
          <a:p>
            <a:pPr marL="0" indent="0">
              <a:buNone/>
            </a:pPr>
            <a:r>
              <a:rPr lang="cs-CZ" dirty="0"/>
              <a:t>Edmund, </a:t>
            </a:r>
            <a:r>
              <a:rPr lang="cs-CZ" dirty="0" err="1"/>
              <a:t>erster</a:t>
            </a:r>
            <a:r>
              <a:rPr lang="cs-CZ" dirty="0"/>
              <a:t> </a:t>
            </a:r>
            <a:r>
              <a:rPr lang="cs-CZ" dirty="0" err="1"/>
              <a:t>Arbeiter</a:t>
            </a:r>
            <a:r>
              <a:rPr lang="cs-CZ" dirty="0"/>
              <a:t> </a:t>
            </a:r>
            <a:r>
              <a:rPr lang="cs-CZ" dirty="0" err="1"/>
              <a:t>bei</a:t>
            </a:r>
            <a:r>
              <a:rPr lang="cs-CZ" dirty="0"/>
              <a:t> </a:t>
            </a:r>
            <a:r>
              <a:rPr lang="cs-CZ" dirty="0" err="1"/>
              <a:t>Ignaz</a:t>
            </a:r>
            <a:r>
              <a:rPr lang="cs-CZ" dirty="0"/>
              <a:t> </a:t>
            </a:r>
            <a:r>
              <a:rPr lang="cs-CZ" dirty="0" err="1"/>
              <a:t>Stimmstock</a:t>
            </a:r>
            <a:endParaRPr lang="cs-CZ" dirty="0"/>
          </a:p>
          <a:p>
            <a:pPr marL="0" indent="0">
              <a:buNone/>
            </a:pPr>
            <a:r>
              <a:rPr lang="cs-CZ" dirty="0" err="1"/>
              <a:t>Patzmann</a:t>
            </a:r>
            <a:r>
              <a:rPr lang="cs-CZ" dirty="0"/>
              <a:t>, </a:t>
            </a:r>
            <a:r>
              <a:rPr lang="cs-CZ" dirty="0" err="1"/>
              <a:t>Portrait</a:t>
            </a:r>
            <a:r>
              <a:rPr lang="cs-CZ" dirty="0"/>
              <a:t>- </a:t>
            </a:r>
            <a:r>
              <a:rPr lang="cs-CZ" dirty="0" err="1"/>
              <a:t>und</a:t>
            </a:r>
            <a:r>
              <a:rPr lang="cs-CZ" dirty="0"/>
              <a:t> </a:t>
            </a:r>
            <a:r>
              <a:rPr lang="cs-CZ" dirty="0" err="1"/>
              <a:t>Zimmermaler</a:t>
            </a:r>
            <a:endParaRPr lang="cs-CZ" dirty="0"/>
          </a:p>
          <a:p>
            <a:pPr marL="0" indent="0">
              <a:buNone/>
            </a:pPr>
            <a:r>
              <a:rPr lang="cs-CZ" dirty="0" err="1"/>
              <a:t>Zopak</a:t>
            </a:r>
            <a:r>
              <a:rPr lang="cs-CZ" dirty="0"/>
              <a:t>, </a:t>
            </a:r>
            <a:r>
              <a:rPr lang="cs-CZ" dirty="0" err="1"/>
              <a:t>Bäckermeister</a:t>
            </a:r>
            <a:r>
              <a:rPr lang="cs-CZ" dirty="0"/>
              <a:t> in </a:t>
            </a:r>
            <a:r>
              <a:rPr lang="cs-CZ" dirty="0" err="1"/>
              <a:t>Brünn</a:t>
            </a:r>
            <a:endParaRPr lang="cs-CZ" dirty="0"/>
          </a:p>
          <a:p>
            <a:pPr marL="0" indent="0">
              <a:buNone/>
            </a:pPr>
            <a:r>
              <a:rPr lang="cs-CZ" dirty="0" err="1"/>
              <a:t>Babett</a:t>
            </a:r>
            <a:r>
              <a:rPr lang="cs-CZ" dirty="0"/>
              <a:t>, </a:t>
            </a:r>
            <a:r>
              <a:rPr lang="cs-CZ" dirty="0" err="1"/>
              <a:t>seine</a:t>
            </a:r>
            <a:r>
              <a:rPr lang="cs-CZ" dirty="0"/>
              <a:t> </a:t>
            </a:r>
            <a:r>
              <a:rPr lang="cs-CZ" dirty="0" err="1"/>
              <a:t>Tochter</a:t>
            </a:r>
            <a:endParaRPr lang="cs-CZ" dirty="0"/>
          </a:p>
          <a:p>
            <a:pPr marL="0" indent="0">
              <a:buNone/>
            </a:pPr>
            <a:r>
              <a:rPr lang="cs-CZ" dirty="0" err="1"/>
              <a:t>Nanny</a:t>
            </a:r>
            <a:r>
              <a:rPr lang="cs-CZ" dirty="0"/>
              <a:t>, </a:t>
            </a:r>
            <a:r>
              <a:rPr lang="cs-CZ" dirty="0" err="1"/>
              <a:t>sein</a:t>
            </a:r>
            <a:r>
              <a:rPr lang="cs-CZ" dirty="0"/>
              <a:t> </a:t>
            </a:r>
            <a:r>
              <a:rPr lang="cs-CZ" dirty="0" err="1"/>
              <a:t>Mündel</a:t>
            </a:r>
            <a:endParaRPr lang="cs-CZ" dirty="0"/>
          </a:p>
          <a:p>
            <a:pPr marL="0" indent="0">
              <a:buNone/>
            </a:pPr>
            <a:r>
              <a:rPr lang="cs-CZ" dirty="0" err="1"/>
              <a:t>Kipfl</a:t>
            </a:r>
            <a:r>
              <a:rPr lang="cs-CZ" dirty="0"/>
              <a:t>, </a:t>
            </a:r>
            <a:r>
              <a:rPr lang="cs-CZ" dirty="0" err="1"/>
              <a:t>Bäckermeister</a:t>
            </a:r>
            <a:r>
              <a:rPr lang="cs-CZ" dirty="0"/>
              <a:t> in </a:t>
            </a:r>
            <a:r>
              <a:rPr lang="cs-CZ" dirty="0" err="1"/>
              <a:t>Neustadt</a:t>
            </a:r>
            <a:endParaRPr lang="cs-CZ" dirty="0"/>
          </a:p>
          <a:p>
            <a:pPr marL="0" indent="0">
              <a:buNone/>
            </a:pPr>
            <a:r>
              <a:rPr lang="cs-CZ" dirty="0"/>
              <a:t>Theres, </a:t>
            </a:r>
            <a:r>
              <a:rPr lang="cs-CZ" dirty="0" err="1"/>
              <a:t>seine</a:t>
            </a:r>
            <a:r>
              <a:rPr lang="cs-CZ" dirty="0"/>
              <a:t> </a:t>
            </a:r>
            <a:r>
              <a:rPr lang="cs-CZ" dirty="0" err="1"/>
              <a:t>Tochter</a:t>
            </a:r>
            <a:endParaRPr lang="cs-CZ" dirty="0"/>
          </a:p>
        </p:txBody>
      </p:sp>
    </p:spTree>
    <p:extLst>
      <p:ext uri="{BB962C8B-B14F-4D97-AF65-F5344CB8AC3E}">
        <p14:creationId xmlns:p14="http://schemas.microsoft.com/office/powerpoint/2010/main" val="48309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8FC99E8-E0FE-4C84-8C3E-E272DB5664A9}"/>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2800" kern="1200">
                <a:solidFill>
                  <a:schemeClr val="tx1"/>
                </a:solidFill>
                <a:latin typeface="+mj-lt"/>
                <a:ea typeface="+mj-ea"/>
                <a:cs typeface="+mj-cs"/>
              </a:rPr>
              <a:t>Eisenbahnheiraten, Čičvák, 1843</a:t>
            </a:r>
          </a:p>
        </p:txBody>
      </p:sp>
      <p:grpSp>
        <p:nvGrpSpPr>
          <p:cNvPr id="17" name="Group 16">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8"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Zástupný obsah 5" descr="Obsah obrázku text, osoba&#10;&#10;Popis byl vytvořen automaticky">
            <a:extLst>
              <a:ext uri="{FF2B5EF4-FFF2-40B4-BE49-F238E27FC236}">
                <a16:creationId xmlns:a16="http://schemas.microsoft.com/office/drawing/2014/main" id="{A80D98D0-0154-48E3-941F-81432D838D6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0516"/>
          <a:stretch/>
        </p:blipFill>
        <p:spPr>
          <a:xfrm>
            <a:off x="224949" y="576072"/>
            <a:ext cx="3919228" cy="5522976"/>
          </a:xfrm>
          <a:prstGeom prst="rect">
            <a:avLst/>
          </a:prstGeom>
        </p:spPr>
      </p:pic>
      <p:pic>
        <p:nvPicPr>
          <p:cNvPr id="8" name="Zástupný obsah 7" descr="Obsah obrázku text&#10;&#10;Popis byl vytvořen automaticky">
            <a:extLst>
              <a:ext uri="{FF2B5EF4-FFF2-40B4-BE49-F238E27FC236}">
                <a16:creationId xmlns:a16="http://schemas.microsoft.com/office/drawing/2014/main" id="{DAE71662-A900-41EF-B564-5C20A0C4D11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611" r="12910" b="-3"/>
          <a:stretch/>
        </p:blipFill>
        <p:spPr>
          <a:xfrm>
            <a:off x="4346544" y="576072"/>
            <a:ext cx="3922776" cy="5522976"/>
          </a:xfrm>
          <a:prstGeom prst="rect">
            <a:avLst/>
          </a:prstGeom>
        </p:spPr>
      </p:pic>
      <p:sp>
        <p:nvSpPr>
          <p:cNvPr id="39"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849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CEA9E3-B147-4C12-9D31-94D7F1EA06BB}"/>
              </a:ext>
            </a:extLst>
          </p:cNvPr>
          <p:cNvSpPr>
            <a:spLocks noGrp="1"/>
          </p:cNvSpPr>
          <p:nvPr>
            <p:ph type="title"/>
          </p:nvPr>
        </p:nvSpPr>
        <p:spPr/>
        <p:txBody>
          <a:bodyPr/>
          <a:lstStyle/>
          <a:p>
            <a:r>
              <a:rPr lang="cs-CZ" dirty="0" err="1"/>
              <a:t>Zopak</a:t>
            </a:r>
            <a:r>
              <a:rPr lang="cs-CZ" dirty="0"/>
              <a:t>, B</a:t>
            </a:r>
            <a:r>
              <a:rPr lang="de-DE" dirty="0"/>
              <a:t>ä</a:t>
            </a:r>
            <a:r>
              <a:rPr lang="cs-CZ" dirty="0" err="1"/>
              <a:t>ckermeister</a:t>
            </a:r>
            <a:r>
              <a:rPr lang="cs-CZ" dirty="0"/>
              <a:t> in Br</a:t>
            </a:r>
            <a:r>
              <a:rPr lang="de-DE" dirty="0"/>
              <a:t>ü</a:t>
            </a:r>
            <a:r>
              <a:rPr lang="cs-CZ" dirty="0" err="1"/>
              <a:t>nn</a:t>
            </a:r>
            <a:endParaRPr lang="cs-CZ" dirty="0"/>
          </a:p>
        </p:txBody>
      </p:sp>
      <p:sp>
        <p:nvSpPr>
          <p:cNvPr id="5" name="Zástupný obsah 4">
            <a:extLst>
              <a:ext uri="{FF2B5EF4-FFF2-40B4-BE49-F238E27FC236}">
                <a16:creationId xmlns:a16="http://schemas.microsoft.com/office/drawing/2014/main" id="{F013FE52-1F09-44BD-A7F4-AD5E9D912FA3}"/>
              </a:ext>
            </a:extLst>
          </p:cNvPr>
          <p:cNvSpPr>
            <a:spLocks noGrp="1"/>
          </p:cNvSpPr>
          <p:nvPr>
            <p:ph idx="1"/>
          </p:nvPr>
        </p:nvSpPr>
        <p:spPr/>
        <p:txBody>
          <a:bodyPr>
            <a:normAutofit fontScale="92500" lnSpcReduction="10000"/>
          </a:bodyPr>
          <a:lstStyle/>
          <a:p>
            <a:pPr marL="0" indent="0">
              <a:buNone/>
            </a:pPr>
            <a:r>
              <a:rPr lang="de-DE" dirty="0" err="1"/>
              <a:t>Zopak</a:t>
            </a:r>
            <a:r>
              <a:rPr lang="de-DE" dirty="0"/>
              <a:t> ringt </a:t>
            </a:r>
            <a:r>
              <a:rPr lang="cs-CZ" dirty="0"/>
              <a:t>der </a:t>
            </a:r>
            <a:r>
              <a:rPr lang="cs-CZ" dirty="0" err="1"/>
              <a:t>Maler</a:t>
            </a:r>
            <a:r>
              <a:rPr lang="cs-CZ" dirty="0"/>
              <a:t> </a:t>
            </a:r>
            <a:r>
              <a:rPr lang="cs-CZ" dirty="0" err="1"/>
              <a:t>Patzmann</a:t>
            </a:r>
            <a:r>
              <a:rPr lang="de-DE" dirty="0"/>
              <a:t> das Versprechen ab, Nanny als Frau zu bekommen, wenn er ihren Entführer beibringen könne, was natürlich ein Leichtes ist. Da Ignaz und die </a:t>
            </a:r>
            <a:r>
              <a:rPr lang="de-DE" dirty="0" err="1"/>
              <a:t>Zaschelhuberin</a:t>
            </a:r>
            <a:r>
              <a:rPr lang="de-DE" dirty="0"/>
              <a:t> sich nicht auf Anhieb zu einer gemeinsamen Zukunft entschließen können, gibt </a:t>
            </a:r>
            <a:r>
              <a:rPr lang="de-DE" dirty="0" err="1"/>
              <a:t>Patzmann</a:t>
            </a:r>
            <a:r>
              <a:rPr lang="de-DE" dirty="0"/>
              <a:t> ihnen Bedenkzeit bis </a:t>
            </a:r>
            <a:r>
              <a:rPr lang="de-DE" dirty="0" err="1"/>
              <a:t>Lundenburg</a:t>
            </a:r>
            <a:r>
              <a:rPr lang="de-DE" dirty="0"/>
              <a:t>, und so steigen alle in den abfahrenden Zug</a:t>
            </a:r>
            <a:r>
              <a:rPr lang="cs-CZ" dirty="0"/>
              <a:t>.</a:t>
            </a:r>
            <a:endParaRPr lang="de-DE" dirty="0"/>
          </a:p>
          <a:p>
            <a:pPr marL="0" indent="0">
              <a:buNone/>
            </a:pPr>
            <a:r>
              <a:rPr lang="de-DE" dirty="0" err="1"/>
              <a:t>Zopak</a:t>
            </a:r>
            <a:r>
              <a:rPr lang="de-DE" dirty="0"/>
              <a:t> (im Eintreten zu Babett). A </a:t>
            </a:r>
            <a:r>
              <a:rPr lang="de-DE" dirty="0" err="1"/>
              <a:t>potom</a:t>
            </a:r>
            <a:r>
              <a:rPr lang="de-DE" dirty="0"/>
              <a:t>, wann sag ich </a:t>
            </a:r>
            <a:r>
              <a:rPr lang="de-DE" dirty="0" err="1"/>
              <a:t>courage</a:t>
            </a:r>
            <a:r>
              <a:rPr lang="de-DE" dirty="0"/>
              <a:t>, so sag ich </a:t>
            </a:r>
            <a:r>
              <a:rPr lang="de-DE" dirty="0" err="1"/>
              <a:t>courage</a:t>
            </a:r>
            <a:r>
              <a:rPr lang="de-DE" dirty="0"/>
              <a:t>; da </a:t>
            </a:r>
            <a:r>
              <a:rPr lang="de-DE" dirty="0" err="1"/>
              <a:t>is</a:t>
            </a:r>
            <a:r>
              <a:rPr lang="de-DE" dirty="0"/>
              <a:t> e nix von fürchten, da </a:t>
            </a:r>
            <a:r>
              <a:rPr lang="de-DE" dirty="0" err="1"/>
              <a:t>seyn</a:t>
            </a:r>
            <a:r>
              <a:rPr lang="de-DE" dirty="0"/>
              <a:t> </a:t>
            </a:r>
            <a:r>
              <a:rPr lang="de-DE" dirty="0" err="1"/>
              <a:t>wier</a:t>
            </a:r>
            <a:r>
              <a:rPr lang="de-DE" dirty="0"/>
              <a:t> </a:t>
            </a:r>
            <a:r>
              <a:rPr lang="de-DE" dirty="0" err="1"/>
              <a:t>bey</a:t>
            </a:r>
            <a:r>
              <a:rPr lang="de-DE" dirty="0"/>
              <a:t> </a:t>
            </a:r>
            <a:r>
              <a:rPr lang="de-DE" dirty="0" err="1"/>
              <a:t>Strumentenmacher</a:t>
            </a:r>
            <a:r>
              <a:rPr lang="de-DE" dirty="0"/>
              <a:t> musikalisches Stimmstock, was </a:t>
            </a:r>
            <a:r>
              <a:rPr lang="de-DE" dirty="0" err="1"/>
              <a:t>is</a:t>
            </a:r>
            <a:r>
              <a:rPr lang="de-DE" dirty="0"/>
              <a:t> Freund </a:t>
            </a:r>
            <a:r>
              <a:rPr lang="de-DE" dirty="0" err="1"/>
              <a:t>intimrische</a:t>
            </a:r>
            <a:r>
              <a:rPr lang="de-DE" dirty="0"/>
              <a:t> von mir. (Das Rohr schwingend.) Wann i. </a:t>
            </a:r>
            <a:r>
              <a:rPr lang="de-DE" dirty="0" err="1"/>
              <a:t>akt</a:t>
            </a:r>
            <a:r>
              <a:rPr lang="de-DE" dirty="0"/>
              <a:t>, 7. </a:t>
            </a:r>
            <a:r>
              <a:rPr lang="de-DE" dirty="0" err="1"/>
              <a:t>szene</a:t>
            </a:r>
            <a:r>
              <a:rPr lang="de-DE" dirty="0"/>
              <a:t> * </a:t>
            </a:r>
            <a:r>
              <a:rPr lang="de-DE" dirty="0" err="1"/>
              <a:t>seite</a:t>
            </a:r>
            <a:r>
              <a:rPr lang="de-DE" dirty="0"/>
              <a:t> 27 könnt ich nur finden Kerl niederträchtige.</a:t>
            </a:r>
          </a:p>
          <a:p>
            <a:pPr marL="0" indent="0">
              <a:buNone/>
            </a:pPr>
            <a:r>
              <a:rPr lang="de-DE" dirty="0"/>
              <a:t>Stimmstock </a:t>
            </a:r>
            <a:r>
              <a:rPr lang="de-DE" dirty="0" err="1"/>
              <a:t>is</a:t>
            </a:r>
            <a:r>
              <a:rPr lang="de-DE" dirty="0"/>
              <a:t> </a:t>
            </a:r>
            <a:r>
              <a:rPr lang="de-DE" dirty="0" err="1"/>
              <a:t>pritsch</a:t>
            </a:r>
            <a:r>
              <a:rPr lang="de-DE" dirty="0"/>
              <a:t>, und ich möcht’ ich – sagen S’ </a:t>
            </a:r>
            <a:r>
              <a:rPr lang="de-DE" dirty="0" err="1"/>
              <a:t>me</a:t>
            </a:r>
            <a:r>
              <a:rPr lang="de-DE" dirty="0"/>
              <a:t> Gütigkeit, haben S’ nicht </a:t>
            </a:r>
            <a:r>
              <a:rPr lang="de-DE" dirty="0" err="1"/>
              <a:t>gesehn</a:t>
            </a:r>
            <a:r>
              <a:rPr lang="de-DE" dirty="0"/>
              <a:t> Frauenzimmer flüchtiges?</a:t>
            </a:r>
            <a:endParaRPr lang="cs-CZ" dirty="0"/>
          </a:p>
          <a:p>
            <a:pPr marL="0" indent="0">
              <a:buNone/>
            </a:pPr>
            <a:endParaRPr lang="cs-CZ" dirty="0"/>
          </a:p>
        </p:txBody>
      </p:sp>
    </p:spTree>
    <p:extLst>
      <p:ext uri="{BB962C8B-B14F-4D97-AF65-F5344CB8AC3E}">
        <p14:creationId xmlns:p14="http://schemas.microsoft.com/office/powerpoint/2010/main" val="277980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3176EB-8FE9-4650-9CC9-065ECC7202F9}"/>
              </a:ext>
            </a:extLst>
          </p:cNvPr>
          <p:cNvSpPr>
            <a:spLocks noGrp="1"/>
          </p:cNvSpPr>
          <p:nvPr>
            <p:ph type="title"/>
          </p:nvPr>
        </p:nvSpPr>
        <p:spPr/>
        <p:txBody>
          <a:bodyPr/>
          <a:lstStyle/>
          <a:p>
            <a:r>
              <a:rPr lang="de-DE" dirty="0"/>
              <a:t>Nestroys intertextuelle Leistungen</a:t>
            </a:r>
            <a:endParaRPr lang="cs-CZ" dirty="0"/>
          </a:p>
        </p:txBody>
      </p:sp>
      <p:sp>
        <p:nvSpPr>
          <p:cNvPr id="4" name="Zástupný obsah 3">
            <a:extLst>
              <a:ext uri="{FF2B5EF4-FFF2-40B4-BE49-F238E27FC236}">
                <a16:creationId xmlns:a16="http://schemas.microsoft.com/office/drawing/2014/main" id="{310FD696-4032-4E7E-95A0-F19912CDD489}"/>
              </a:ext>
            </a:extLst>
          </p:cNvPr>
          <p:cNvSpPr>
            <a:spLocks noGrp="1"/>
          </p:cNvSpPr>
          <p:nvPr>
            <p:ph sz="half" idx="1"/>
          </p:nvPr>
        </p:nvSpPr>
        <p:spPr/>
        <p:txBody>
          <a:bodyPr>
            <a:normAutofit fontScale="92500" lnSpcReduction="20000"/>
          </a:bodyPr>
          <a:lstStyle/>
          <a:p>
            <a:r>
              <a:rPr lang="de-DE" b="1" dirty="0"/>
              <a:t>Judith und Holofernes</a:t>
            </a:r>
            <a:r>
              <a:rPr lang="de-DE" dirty="0"/>
              <a:t>, eine Travestie in einem </a:t>
            </a:r>
            <a:r>
              <a:rPr lang="de-DE" dirty="0" err="1"/>
              <a:t>Acte</a:t>
            </a:r>
            <a:r>
              <a:rPr lang="de-DE" dirty="0"/>
              <a:t> von Johann Nestroy. Die Erstaufführung 1849 </a:t>
            </a:r>
          </a:p>
          <a:p>
            <a:endParaRPr lang="de-DE" dirty="0"/>
          </a:p>
          <a:p>
            <a:r>
              <a:rPr lang="de-DE" dirty="0"/>
              <a:t>Die Kategorisierung des Stücks als Parodie auf Hebbel bezeichnet Ulrich Scheck nicht haltbar ist. Es ist keine literarisch-kritische Polemik gegen Hebbel. In der Belagerung </a:t>
            </a:r>
            <a:r>
              <a:rPr lang="de-DE" dirty="0" err="1"/>
              <a:t>Bethuliens</a:t>
            </a:r>
            <a:r>
              <a:rPr lang="de-DE" dirty="0"/>
              <a:t> durch Holofernes wird eine Parallele zur Belagerung Wiens durch Alfred I. zu Windisch-Graetz. </a:t>
            </a:r>
            <a:endParaRPr lang="cs-CZ" dirty="0"/>
          </a:p>
        </p:txBody>
      </p:sp>
      <p:sp>
        <p:nvSpPr>
          <p:cNvPr id="5" name="Zástupný obsah 4">
            <a:extLst>
              <a:ext uri="{FF2B5EF4-FFF2-40B4-BE49-F238E27FC236}">
                <a16:creationId xmlns:a16="http://schemas.microsoft.com/office/drawing/2014/main" id="{0EB4EA7F-508F-4173-A331-2E0EB3F1FABD}"/>
              </a:ext>
            </a:extLst>
          </p:cNvPr>
          <p:cNvSpPr>
            <a:spLocks noGrp="1"/>
          </p:cNvSpPr>
          <p:nvPr>
            <p:ph sz="half" idx="2"/>
          </p:nvPr>
        </p:nvSpPr>
        <p:spPr/>
        <p:txBody>
          <a:bodyPr>
            <a:normAutofit fontScale="92500" lnSpcReduction="20000"/>
          </a:bodyPr>
          <a:lstStyle/>
          <a:p>
            <a:r>
              <a:rPr lang="de-DE" b="0" i="0" dirty="0">
                <a:solidFill>
                  <a:srgbClr val="202122"/>
                </a:solidFill>
                <a:effectLst/>
                <a:latin typeface="Arial" panose="020B0604020202020204" pitchFamily="34" charset="0"/>
              </a:rPr>
              <a:t>Karl Kraus betont, dass Nestroy die charakteristischen Unzulänglichkeiten des </a:t>
            </a:r>
            <a:r>
              <a:rPr lang="de-DE" b="0" i="0" dirty="0" err="1">
                <a:solidFill>
                  <a:srgbClr val="202122"/>
                </a:solidFill>
                <a:effectLst/>
                <a:latin typeface="Arial" panose="020B0604020202020204" pitchFamily="34" charset="0"/>
              </a:rPr>
              <a:t>Hebbelschen</a:t>
            </a:r>
            <a:r>
              <a:rPr lang="de-DE" b="0" i="0" dirty="0">
                <a:solidFill>
                  <a:srgbClr val="202122"/>
                </a:solidFill>
                <a:effectLst/>
                <a:latin typeface="Arial" panose="020B0604020202020204" pitchFamily="34" charset="0"/>
              </a:rPr>
              <a:t> Sprachstils mit so minimalen Änderungen zu entlarven verstand, </a:t>
            </a:r>
            <a:r>
              <a:rPr lang="de-DE" b="0" i="1" dirty="0">
                <a:solidFill>
                  <a:srgbClr val="202122"/>
                </a:solidFill>
                <a:effectLst/>
                <a:latin typeface="Arial" panose="020B0604020202020204" pitchFamily="34" charset="0"/>
              </a:rPr>
              <a:t>„</a:t>
            </a:r>
            <a:r>
              <a:rPr lang="de-DE" b="0" i="1" dirty="0" err="1">
                <a:solidFill>
                  <a:srgbClr val="202122"/>
                </a:solidFill>
                <a:effectLst/>
                <a:latin typeface="Arial" panose="020B0604020202020204" pitchFamily="34" charset="0"/>
              </a:rPr>
              <a:t>daß</a:t>
            </a:r>
            <a:r>
              <a:rPr lang="de-DE" b="0" i="1" dirty="0">
                <a:solidFill>
                  <a:srgbClr val="202122"/>
                </a:solidFill>
                <a:effectLst/>
                <a:latin typeface="Arial" panose="020B0604020202020204" pitchFamily="34" charset="0"/>
              </a:rPr>
              <a:t> die Parodie von Hebbel ist und nicht von Nestroy.“</a:t>
            </a:r>
            <a:r>
              <a:rPr lang="de-DE" b="0" i="0" dirty="0">
                <a:solidFill>
                  <a:srgbClr val="202122"/>
                </a:solidFill>
                <a:effectLst/>
                <a:latin typeface="Arial" panose="020B0604020202020204" pitchFamily="34" charset="0"/>
              </a:rPr>
              <a:t> </a:t>
            </a:r>
            <a:endParaRPr lang="cs-CZ" dirty="0"/>
          </a:p>
        </p:txBody>
      </p:sp>
    </p:spTree>
    <p:extLst>
      <p:ext uri="{BB962C8B-B14F-4D97-AF65-F5344CB8AC3E}">
        <p14:creationId xmlns:p14="http://schemas.microsoft.com/office/powerpoint/2010/main" val="925817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5AD2CF-48D8-4C2F-8AB0-C0B2545C85F9}"/>
              </a:ext>
            </a:extLst>
          </p:cNvPr>
          <p:cNvSpPr>
            <a:spLocks noGrp="1"/>
          </p:cNvSpPr>
          <p:nvPr>
            <p:ph type="title"/>
          </p:nvPr>
        </p:nvSpPr>
        <p:spPr/>
        <p:txBody>
          <a:bodyPr/>
          <a:lstStyle/>
          <a:p>
            <a:r>
              <a:rPr lang="de-DE" dirty="0"/>
              <a:t>Nestroys intertextuelle Leistungen</a:t>
            </a:r>
            <a:endParaRPr lang="cs-CZ" dirty="0"/>
          </a:p>
        </p:txBody>
      </p:sp>
      <p:sp>
        <p:nvSpPr>
          <p:cNvPr id="3" name="Zástupný obsah 2">
            <a:extLst>
              <a:ext uri="{FF2B5EF4-FFF2-40B4-BE49-F238E27FC236}">
                <a16:creationId xmlns:a16="http://schemas.microsoft.com/office/drawing/2014/main" id="{96B8DBB9-EC44-423C-9F88-EBCC2AB3B0F8}"/>
              </a:ext>
            </a:extLst>
          </p:cNvPr>
          <p:cNvSpPr>
            <a:spLocks noGrp="1"/>
          </p:cNvSpPr>
          <p:nvPr>
            <p:ph sz="half" idx="1"/>
          </p:nvPr>
        </p:nvSpPr>
        <p:spPr/>
        <p:txBody>
          <a:bodyPr>
            <a:normAutofit fontScale="92500" lnSpcReduction="10000"/>
          </a:bodyPr>
          <a:lstStyle/>
          <a:p>
            <a:pPr marL="0" indent="0">
              <a:buNone/>
            </a:pPr>
            <a:r>
              <a:rPr lang="de-DE" dirty="0"/>
              <a:t>Tannhäuser, 1857</a:t>
            </a:r>
          </a:p>
          <a:p>
            <a:pPr marL="0" indent="0">
              <a:buNone/>
            </a:pPr>
            <a:r>
              <a:rPr lang="cs-CZ" dirty="0">
                <a:hlinkClick r:id="rId2"/>
              </a:rPr>
              <a:t>https://www.youtube.com/watch?v=3x16OocOloM</a:t>
            </a:r>
            <a:endParaRPr lang="de-DE" dirty="0"/>
          </a:p>
          <a:p>
            <a:pPr marL="0" indent="0">
              <a:buNone/>
            </a:pPr>
            <a:r>
              <a:rPr lang="de-DE" sz="2000" dirty="0"/>
              <a:t>„O tönet fort, ihr Heimat-Wonnelieder,</a:t>
            </a:r>
          </a:p>
          <a:p>
            <a:pPr marL="0" indent="0">
              <a:buNone/>
            </a:pPr>
            <a:r>
              <a:rPr lang="de-DE" sz="2000" dirty="0"/>
              <a:t>Die </a:t>
            </a:r>
            <a:r>
              <a:rPr lang="de-DE" sz="2000" dirty="0" err="1"/>
              <a:t>ird'sche</a:t>
            </a:r>
            <a:r>
              <a:rPr lang="de-DE" sz="2000" dirty="0"/>
              <a:t> Kneipe winkt, sie hat mich wieder.“ </a:t>
            </a:r>
          </a:p>
          <a:p>
            <a:pPr marL="0" indent="0">
              <a:buNone/>
            </a:pPr>
            <a:endParaRPr lang="de-DE" sz="2000" dirty="0"/>
          </a:p>
          <a:p>
            <a:pPr marL="0" indent="0">
              <a:buNone/>
            </a:pPr>
            <a:r>
              <a:rPr lang="de-DE" sz="2000" dirty="0"/>
              <a:t>„Drum geh ich </a:t>
            </a:r>
            <a:r>
              <a:rPr lang="de-DE" sz="2000" dirty="0" err="1"/>
              <a:t>jetzo</a:t>
            </a:r>
            <a:r>
              <a:rPr lang="de-DE" sz="2000" dirty="0"/>
              <a:t> die Grotte zu betrachten,</a:t>
            </a:r>
          </a:p>
          <a:p>
            <a:pPr marL="0" indent="0">
              <a:buNone/>
            </a:pPr>
            <a:r>
              <a:rPr lang="de-DE" sz="2000" dirty="0"/>
              <a:t>Und werde mich daselbst zu Tode schmachten.</a:t>
            </a:r>
          </a:p>
          <a:p>
            <a:pPr marL="0" indent="0">
              <a:buNone/>
            </a:pPr>
            <a:r>
              <a:rPr lang="de-DE" sz="2000" dirty="0"/>
              <a:t>Leb‘ wohl, und wart nur einen Augenblick,</a:t>
            </a:r>
          </a:p>
          <a:p>
            <a:pPr marL="0" indent="0">
              <a:buNone/>
            </a:pPr>
            <a:r>
              <a:rPr lang="de-DE" sz="2000" dirty="0"/>
              <a:t>Als Leiche kehr ich bald zu dir zurück.“ </a:t>
            </a:r>
            <a:endParaRPr lang="cs-CZ" sz="2000" dirty="0"/>
          </a:p>
        </p:txBody>
      </p:sp>
      <p:sp>
        <p:nvSpPr>
          <p:cNvPr id="4" name="Zástupný obsah 3">
            <a:extLst>
              <a:ext uri="{FF2B5EF4-FFF2-40B4-BE49-F238E27FC236}">
                <a16:creationId xmlns:a16="http://schemas.microsoft.com/office/drawing/2014/main" id="{AB25DEE2-3A3E-4C22-8CFD-85C446A05E53}"/>
              </a:ext>
            </a:extLst>
          </p:cNvPr>
          <p:cNvSpPr>
            <a:spLocks noGrp="1"/>
          </p:cNvSpPr>
          <p:nvPr>
            <p:ph sz="half" idx="2"/>
          </p:nvPr>
        </p:nvSpPr>
        <p:spPr/>
        <p:txBody>
          <a:bodyPr>
            <a:normAutofit fontScale="92500" lnSpcReduction="10000"/>
          </a:bodyPr>
          <a:lstStyle/>
          <a:p>
            <a:pPr marL="0" indent="0">
              <a:buNone/>
            </a:pPr>
            <a:r>
              <a:rPr lang="de-DE" dirty="0"/>
              <a:t>Tannhäuser / Zukunftsoper mit vergangener Musick und gegenwärtigen Gruppierungen in 3 </a:t>
            </a:r>
            <a:r>
              <a:rPr lang="de-DE" dirty="0" err="1"/>
              <a:t>Acten</a:t>
            </a:r>
            <a:r>
              <a:rPr lang="de-DE" dirty="0"/>
              <a:t>. Musick von Kapellmeister Carl Binder, </a:t>
            </a:r>
          </a:p>
          <a:p>
            <a:pPr marL="0" indent="0">
              <a:buNone/>
            </a:pPr>
            <a:endParaRPr lang="de-DE" dirty="0"/>
          </a:p>
          <a:p>
            <a:pPr marL="0" indent="0">
              <a:buNone/>
            </a:pPr>
            <a:r>
              <a:rPr lang="de-DE" dirty="0"/>
              <a:t>Eine ulkige </a:t>
            </a:r>
            <a:r>
              <a:rPr lang="de-DE" dirty="0" err="1"/>
              <a:t>Bieroper</a:t>
            </a:r>
            <a:r>
              <a:rPr lang="de-DE" dirty="0"/>
              <a:t>, deren Geist der ‚höhere Blödsinn‘ war, </a:t>
            </a:r>
            <a:r>
              <a:rPr lang="de-DE"/>
              <a:t>hat Nestroy  </a:t>
            </a:r>
            <a:r>
              <a:rPr lang="de-DE" dirty="0"/>
              <a:t>in eine echte Parodie umgewandelt, die ihre Spitzen gegen den Begriff der Zukunftsmusik richtet, eine Tendenz, die in der Vorlage </a:t>
            </a:r>
            <a:r>
              <a:rPr lang="de-DE"/>
              <a:t>fehlt.</a:t>
            </a:r>
            <a:endParaRPr lang="cs-CZ" dirty="0"/>
          </a:p>
        </p:txBody>
      </p:sp>
      <p:sp>
        <p:nvSpPr>
          <p:cNvPr id="5" name="Rectangle 1">
            <a:extLst>
              <a:ext uri="{FF2B5EF4-FFF2-40B4-BE49-F238E27FC236}">
                <a16:creationId xmlns:a16="http://schemas.microsoft.com/office/drawing/2014/main" id="{0129698E-3C25-4E95-8D27-319705855AD8}"/>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1" u="none" strike="noStrike" cap="none" normalizeH="0" baseline="0">
                <a:ln>
                  <a:noFill/>
                </a:ln>
                <a:solidFill>
                  <a:srgbClr val="202122"/>
                </a:solidFill>
                <a:effectLst/>
                <a:latin typeface="Arial" panose="020B0604020202020204" pitchFamily="34" charset="0"/>
              </a:rPr>
              <a:t>„O tönet fort, ihr Heimat-Wonnelieder,</a:t>
            </a:r>
            <a:endParaRPr kumimoji="0" lang="cs-CZ" altLang="cs-CZ" sz="1000" b="0" i="0" u="none" strike="noStrike" cap="none" normalizeH="0" baseline="0">
              <a:ln>
                <a:noFill/>
              </a:ln>
              <a:solidFill>
                <a:srgbClr val="202122"/>
              </a:solidFill>
              <a:effectLst/>
              <a:latin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sz="1000" b="0" i="1" u="none" strike="noStrike" cap="none" normalizeH="0" baseline="0">
                <a:ln>
                  <a:noFill/>
                </a:ln>
                <a:solidFill>
                  <a:srgbClr val="202122"/>
                </a:solidFill>
                <a:effectLst/>
                <a:latin typeface="Arial" panose="020B0604020202020204" pitchFamily="34" charset="0"/>
              </a:rPr>
              <a:t>Die ird'sche Kneipe winkt, sie hat mich wieder.“</a:t>
            </a:r>
            <a:r>
              <a:rPr kumimoji="0" lang="cs-CZ" altLang="cs-CZ" sz="1000" b="0" i="0" u="none" strike="noStrike" cap="none" normalizeH="0" baseline="0">
                <a:ln>
                  <a:noFill/>
                </a:ln>
                <a:solidFill>
                  <a:srgbClr val="20212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2268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610F4A-4C76-4449-86E5-ABE9FB7E54E6}"/>
              </a:ext>
            </a:extLst>
          </p:cNvPr>
          <p:cNvSpPr>
            <a:spLocks noGrp="1"/>
          </p:cNvSpPr>
          <p:nvPr>
            <p:ph type="title"/>
          </p:nvPr>
        </p:nvSpPr>
        <p:spPr/>
        <p:txBody>
          <a:bodyPr/>
          <a:lstStyle/>
          <a:p>
            <a:r>
              <a:rPr lang="de-DE" dirty="0"/>
              <a:t>Die Hof- und Stadttheater, die Beendigung der Schauspielerintendanz nach Ifflands Tod</a:t>
            </a:r>
            <a:endParaRPr lang="cs-CZ" dirty="0"/>
          </a:p>
        </p:txBody>
      </p:sp>
      <p:sp>
        <p:nvSpPr>
          <p:cNvPr id="3" name="Zástupný obsah 2">
            <a:extLst>
              <a:ext uri="{FF2B5EF4-FFF2-40B4-BE49-F238E27FC236}">
                <a16:creationId xmlns:a16="http://schemas.microsoft.com/office/drawing/2014/main" id="{FE70E9DA-28D0-441D-A317-95F41F1AAB54}"/>
              </a:ext>
            </a:extLst>
          </p:cNvPr>
          <p:cNvSpPr>
            <a:spLocks noGrp="1"/>
          </p:cNvSpPr>
          <p:nvPr>
            <p:ph sz="half" idx="1"/>
          </p:nvPr>
        </p:nvSpPr>
        <p:spPr/>
        <p:txBody>
          <a:bodyPr>
            <a:normAutofit lnSpcReduction="10000"/>
          </a:bodyPr>
          <a:lstStyle/>
          <a:p>
            <a:r>
              <a:rPr lang="de-DE" dirty="0"/>
              <a:t>Der Kammerherr Graf Karl Moritz von Brühl (</a:t>
            </a:r>
            <a:r>
              <a:rPr lang="de-DE" dirty="0" err="1"/>
              <a:t>Bln</a:t>
            </a:r>
            <a:r>
              <a:rPr lang="de-DE" dirty="0"/>
              <a:t>)</a:t>
            </a:r>
          </a:p>
          <a:p>
            <a:r>
              <a:rPr lang="de-DE" dirty="0" err="1"/>
              <a:t>Braunschweig,Coburg</a:t>
            </a:r>
            <a:r>
              <a:rPr lang="de-DE" dirty="0"/>
              <a:t>, Dresden, </a:t>
            </a:r>
            <a:r>
              <a:rPr lang="de-DE" dirty="0" err="1"/>
              <a:t>Karlstuhe</a:t>
            </a:r>
            <a:r>
              <a:rPr lang="de-DE" dirty="0"/>
              <a:t>, Kassel, Mannheim, </a:t>
            </a:r>
            <a:r>
              <a:rPr lang="de-DE" dirty="0" err="1"/>
              <a:t>München,Oldenburg</a:t>
            </a:r>
            <a:r>
              <a:rPr lang="de-DE" dirty="0"/>
              <a:t>, Stuttgart, Wien</a:t>
            </a:r>
          </a:p>
          <a:p>
            <a:r>
              <a:rPr lang="de-DE" dirty="0"/>
              <a:t>Die Theatersaison meistens nur im Winter, in Bädern dann im Sommer.</a:t>
            </a:r>
          </a:p>
          <a:p>
            <a:r>
              <a:rPr lang="de-DE" dirty="0"/>
              <a:t>Spitzenschauspieler kamen nur zu G</a:t>
            </a:r>
            <a:r>
              <a:rPr lang="cs-CZ" dirty="0"/>
              <a:t>a</a:t>
            </a:r>
            <a:r>
              <a:rPr lang="de-DE" dirty="0" err="1"/>
              <a:t>stspielen</a:t>
            </a:r>
            <a:r>
              <a:rPr lang="de-DE" dirty="0"/>
              <a:t> </a:t>
            </a:r>
            <a:endParaRPr lang="cs-CZ" dirty="0"/>
          </a:p>
        </p:txBody>
      </p:sp>
      <p:sp>
        <p:nvSpPr>
          <p:cNvPr id="4" name="Zástupný obsah 3">
            <a:extLst>
              <a:ext uri="{FF2B5EF4-FFF2-40B4-BE49-F238E27FC236}">
                <a16:creationId xmlns:a16="http://schemas.microsoft.com/office/drawing/2014/main" id="{4C41C770-F225-4AB2-BA06-8EE8FD585044}"/>
              </a:ext>
            </a:extLst>
          </p:cNvPr>
          <p:cNvSpPr>
            <a:spLocks noGrp="1"/>
          </p:cNvSpPr>
          <p:nvPr>
            <p:ph sz="half" idx="2"/>
          </p:nvPr>
        </p:nvSpPr>
        <p:spPr/>
        <p:txBody>
          <a:bodyPr>
            <a:normAutofit lnSpcReduction="10000"/>
          </a:bodyPr>
          <a:lstStyle/>
          <a:p>
            <a:pPr marL="0" indent="0">
              <a:buNone/>
            </a:pPr>
            <a:r>
              <a:rPr lang="de-DE" dirty="0"/>
              <a:t>Privatunternehmen:</a:t>
            </a:r>
          </a:p>
          <a:p>
            <a:pPr marL="0" indent="0">
              <a:buNone/>
            </a:pPr>
            <a:r>
              <a:rPr lang="de-DE" dirty="0"/>
              <a:t>Leipzig, Hamburg, Düsseldorf (meistens wenig stabile Unternehmen, da die Städte mehr an den Steuereinnahmen als an der künstlerischen Qualität interessiert waren</a:t>
            </a:r>
            <a:endParaRPr lang="cs-CZ" dirty="0"/>
          </a:p>
        </p:txBody>
      </p:sp>
    </p:spTree>
    <p:extLst>
      <p:ext uri="{BB962C8B-B14F-4D97-AF65-F5344CB8AC3E}">
        <p14:creationId xmlns:p14="http://schemas.microsoft.com/office/powerpoint/2010/main" val="183393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011A9D-3032-465A-9A2D-64A9CF76F7E3}"/>
              </a:ext>
            </a:extLst>
          </p:cNvPr>
          <p:cNvSpPr>
            <a:spLocks noGrp="1"/>
          </p:cNvSpPr>
          <p:nvPr>
            <p:ph type="title"/>
          </p:nvPr>
        </p:nvSpPr>
        <p:spPr/>
        <p:txBody>
          <a:bodyPr/>
          <a:lstStyle/>
          <a:p>
            <a:r>
              <a:rPr lang="de-DE" dirty="0"/>
              <a:t>Seltsame Vorlieben der Fürsten, vergebliche Proteste der Intendanten</a:t>
            </a:r>
            <a:endParaRPr lang="cs-CZ" dirty="0"/>
          </a:p>
        </p:txBody>
      </p:sp>
      <p:sp>
        <p:nvSpPr>
          <p:cNvPr id="3" name="Zástupný obsah 2">
            <a:extLst>
              <a:ext uri="{FF2B5EF4-FFF2-40B4-BE49-F238E27FC236}">
                <a16:creationId xmlns:a16="http://schemas.microsoft.com/office/drawing/2014/main" id="{AEB4934D-4FF0-41A6-BBB0-0E1467910D92}"/>
              </a:ext>
            </a:extLst>
          </p:cNvPr>
          <p:cNvSpPr>
            <a:spLocks noGrp="1"/>
          </p:cNvSpPr>
          <p:nvPr>
            <p:ph sz="half" idx="1"/>
          </p:nvPr>
        </p:nvSpPr>
        <p:spPr/>
        <p:txBody>
          <a:bodyPr>
            <a:normAutofit fontScale="85000" lnSpcReduction="10000"/>
          </a:bodyPr>
          <a:lstStyle/>
          <a:p>
            <a:pPr marL="0" indent="0">
              <a:buNone/>
            </a:pPr>
            <a:r>
              <a:rPr lang="de-DE" i="1" dirty="0"/>
              <a:t>Der Hund des Aubry, oder der Wald bei Bondy</a:t>
            </a:r>
            <a:r>
              <a:rPr lang="cs-CZ" i="1" dirty="0"/>
              <a:t> / </a:t>
            </a:r>
            <a:r>
              <a:rPr lang="fr-FR" i="1" dirty="0"/>
              <a:t>Le Chien de Montargis, ou la Forêt de Bondy, mélodrame historique en trois actes et à grand spectacle</a:t>
            </a:r>
            <a:endParaRPr lang="de-DE" i="1" dirty="0"/>
          </a:p>
          <a:p>
            <a:pPr marL="0" indent="0">
              <a:buNone/>
            </a:pPr>
            <a:r>
              <a:rPr lang="de-DE" dirty="0"/>
              <a:t>Die deutsche Übersetzung von </a:t>
            </a:r>
            <a:r>
              <a:rPr lang="de-DE" b="1" dirty="0"/>
              <a:t>Ignaz Franz Castelli</a:t>
            </a:r>
            <a:r>
              <a:rPr lang="cs-CZ" b="1" dirty="0"/>
              <a:t>, </a:t>
            </a:r>
            <a:r>
              <a:rPr lang="de-DE" dirty="0"/>
              <a:t>Musik von Ignaz von Seyfried</a:t>
            </a:r>
            <a:r>
              <a:rPr lang="cs-CZ" dirty="0"/>
              <a:t>, </a:t>
            </a:r>
            <a:r>
              <a:rPr lang="de-DE" dirty="0"/>
              <a:t>1815 an den Königlichen Schauspielen Berlin. Goethe </a:t>
            </a:r>
            <a:r>
              <a:rPr lang="cs-CZ" dirty="0" err="1"/>
              <a:t>widersetzte</a:t>
            </a:r>
            <a:r>
              <a:rPr lang="cs-CZ" dirty="0"/>
              <a:t> </a:t>
            </a:r>
            <a:r>
              <a:rPr lang="cs-CZ" dirty="0" err="1"/>
              <a:t>sich</a:t>
            </a:r>
            <a:r>
              <a:rPr lang="cs-CZ" dirty="0"/>
              <a:t> </a:t>
            </a:r>
            <a:r>
              <a:rPr lang="de-DE" dirty="0"/>
              <a:t>das Stück in Weimar </a:t>
            </a:r>
            <a:r>
              <a:rPr lang="cs-CZ" dirty="0" err="1"/>
              <a:t>aufzuf</a:t>
            </a:r>
            <a:r>
              <a:rPr lang="de-DE" dirty="0"/>
              <a:t>ü</a:t>
            </a:r>
            <a:r>
              <a:rPr lang="cs-CZ" dirty="0" err="1"/>
              <a:t>hren</a:t>
            </a:r>
            <a:r>
              <a:rPr lang="de-DE" dirty="0"/>
              <a:t>. Die Maitresse des Weimarer Herzogs </a:t>
            </a:r>
            <a:r>
              <a:rPr lang="de-DE" b="1" dirty="0"/>
              <a:t>Karoline Jagemann </a:t>
            </a:r>
            <a:r>
              <a:rPr lang="de-DE" dirty="0"/>
              <a:t>setzte 1817 das Stück durch, aber Goethe verließ 1815 eine </a:t>
            </a:r>
            <a:r>
              <a:rPr lang="de-DE" dirty="0" err="1"/>
              <a:t>einm</a:t>
            </a:r>
            <a:r>
              <a:rPr lang="de-DE" dirty="0"/>
              <a:t> </a:t>
            </a:r>
            <a:r>
              <a:rPr lang="de-DE" dirty="0" err="1"/>
              <a:t>Viertljahrhundert</a:t>
            </a:r>
            <a:r>
              <a:rPr lang="de-DE" dirty="0"/>
              <a:t> das Theater.</a:t>
            </a:r>
            <a:endParaRPr lang="cs-CZ" dirty="0"/>
          </a:p>
        </p:txBody>
      </p:sp>
      <p:pic>
        <p:nvPicPr>
          <p:cNvPr id="6" name="Zástupný obsah 5" descr="Obsah obrázku text, exteriér, kniha&#10;&#10;Popis byl vytvořen automaticky">
            <a:extLst>
              <a:ext uri="{FF2B5EF4-FFF2-40B4-BE49-F238E27FC236}">
                <a16:creationId xmlns:a16="http://schemas.microsoft.com/office/drawing/2014/main" id="{944782B4-74AE-4BE3-BC79-CA1BF2F9329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87993" y="1825625"/>
            <a:ext cx="2950014" cy="4351338"/>
          </a:xfrm>
        </p:spPr>
      </p:pic>
    </p:spTree>
    <p:extLst>
      <p:ext uri="{BB962C8B-B14F-4D97-AF65-F5344CB8AC3E}">
        <p14:creationId xmlns:p14="http://schemas.microsoft.com/office/powerpoint/2010/main" val="327027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652FC9-4194-4E09-BD8C-477516FA60F4}"/>
              </a:ext>
            </a:extLst>
          </p:cNvPr>
          <p:cNvSpPr>
            <a:spLocks noGrp="1"/>
          </p:cNvSpPr>
          <p:nvPr>
            <p:ph type="title"/>
          </p:nvPr>
        </p:nvSpPr>
        <p:spPr/>
        <p:txBody>
          <a:bodyPr/>
          <a:lstStyle/>
          <a:p>
            <a:r>
              <a:rPr lang="de-DE" dirty="0"/>
              <a:t>Der Einfluss der Architektur der Opernhäuser auf die Schauspielkunst</a:t>
            </a:r>
            <a:endParaRPr lang="cs-CZ" dirty="0"/>
          </a:p>
        </p:txBody>
      </p:sp>
      <p:sp>
        <p:nvSpPr>
          <p:cNvPr id="3" name="Zástupný obsah 2">
            <a:extLst>
              <a:ext uri="{FF2B5EF4-FFF2-40B4-BE49-F238E27FC236}">
                <a16:creationId xmlns:a16="http://schemas.microsoft.com/office/drawing/2014/main" id="{CF18E49D-0C2B-41D2-B59B-69A03679FCBA}"/>
              </a:ext>
            </a:extLst>
          </p:cNvPr>
          <p:cNvSpPr>
            <a:spLocks noGrp="1"/>
          </p:cNvSpPr>
          <p:nvPr>
            <p:ph sz="half" idx="1"/>
          </p:nvPr>
        </p:nvSpPr>
        <p:spPr/>
        <p:txBody>
          <a:bodyPr>
            <a:normAutofit fontScale="85000" lnSpcReduction="20000"/>
          </a:bodyPr>
          <a:lstStyle/>
          <a:p>
            <a:pPr marL="0" indent="0">
              <a:buNone/>
            </a:pPr>
            <a:r>
              <a:rPr lang="de-DE" dirty="0"/>
              <a:t>Keine nuancierte Darstellung möglich, nur Pathos und weit ausholende Gesten.</a:t>
            </a:r>
          </a:p>
          <a:p>
            <a:pPr marL="0" indent="0">
              <a:buNone/>
            </a:pPr>
            <a:r>
              <a:rPr lang="de-DE" dirty="0"/>
              <a:t>Monologe erinnerten na Arien und wurden an der Rampe vorgetragen. </a:t>
            </a:r>
          </a:p>
          <a:p>
            <a:pPr marL="0" indent="0">
              <a:buNone/>
            </a:pPr>
            <a:r>
              <a:rPr lang="de-DE" dirty="0" err="1"/>
              <a:t>Kompars</a:t>
            </a:r>
            <a:r>
              <a:rPr lang="de-DE" dirty="0"/>
              <a:t> war nötig, um die große Bühne zu füllen.</a:t>
            </a:r>
          </a:p>
          <a:p>
            <a:pPr marL="0" indent="0">
              <a:buNone/>
            </a:pPr>
            <a:r>
              <a:rPr lang="de-DE" dirty="0"/>
              <a:t>Tänze, Orchestereinlagen, Gesänge (Beethovens Schauspielmusik zu Egmont von J. W. Goethe).</a:t>
            </a:r>
          </a:p>
          <a:p>
            <a:pPr marL="0" indent="0">
              <a:buNone/>
            </a:pPr>
            <a:r>
              <a:rPr lang="de-DE" dirty="0"/>
              <a:t>Gesänge am Lagerfeuer sogar in Schillers Wallenstein.</a:t>
            </a:r>
          </a:p>
          <a:p>
            <a:pPr marL="0" indent="0">
              <a:buNone/>
            </a:pPr>
            <a:r>
              <a:rPr lang="de-DE" dirty="0"/>
              <a:t>Mendelssohns Musik zur Antigone und </a:t>
            </a:r>
            <a:r>
              <a:rPr lang="de-DE" dirty="0" err="1"/>
              <a:t>Oedipus</a:t>
            </a:r>
            <a:r>
              <a:rPr lang="de-DE" dirty="0"/>
              <a:t> in </a:t>
            </a:r>
            <a:r>
              <a:rPr lang="de-DE" dirty="0" err="1"/>
              <a:t>Kolonos</a:t>
            </a:r>
            <a:r>
              <a:rPr lang="de-DE" dirty="0"/>
              <a:t>, 1843</a:t>
            </a:r>
            <a:endParaRPr lang="cs-CZ" dirty="0"/>
          </a:p>
        </p:txBody>
      </p:sp>
      <p:pic>
        <p:nvPicPr>
          <p:cNvPr id="6" name="Zástupný obsah 5" descr="Obsah obrázku budova, exteriér, staré, skupina&#10;&#10;Popis byl vytvořen automaticky">
            <a:extLst>
              <a:ext uri="{FF2B5EF4-FFF2-40B4-BE49-F238E27FC236}">
                <a16:creationId xmlns:a16="http://schemas.microsoft.com/office/drawing/2014/main" id="{DCA89A29-1D74-4EDF-A610-BFE418F8EA6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1504"/>
            <a:ext cx="5181600" cy="4059580"/>
          </a:xfrm>
        </p:spPr>
      </p:pic>
    </p:spTree>
    <p:extLst>
      <p:ext uri="{BB962C8B-B14F-4D97-AF65-F5344CB8AC3E}">
        <p14:creationId xmlns:p14="http://schemas.microsoft.com/office/powerpoint/2010/main" val="1012624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31FD6-880E-45BF-B61D-40FF70DDA83F}"/>
              </a:ext>
            </a:extLst>
          </p:cNvPr>
          <p:cNvSpPr>
            <a:spLocks noGrp="1"/>
          </p:cNvSpPr>
          <p:nvPr>
            <p:ph type="title"/>
          </p:nvPr>
        </p:nvSpPr>
        <p:spPr/>
        <p:txBody>
          <a:bodyPr>
            <a:normAutofit fontScale="90000"/>
          </a:bodyPr>
          <a:lstStyle/>
          <a:p>
            <a:r>
              <a:rPr lang="de-DE" dirty="0"/>
              <a:t>Erfolgsautoren im Vormärz: August von Kotzebue</a:t>
            </a:r>
            <a:br>
              <a:rPr lang="de-DE" dirty="0"/>
            </a:br>
            <a:endParaRPr lang="cs-CZ" dirty="0"/>
          </a:p>
        </p:txBody>
      </p:sp>
      <p:sp>
        <p:nvSpPr>
          <p:cNvPr id="3" name="Zástupný obsah 2">
            <a:extLst>
              <a:ext uri="{FF2B5EF4-FFF2-40B4-BE49-F238E27FC236}">
                <a16:creationId xmlns:a16="http://schemas.microsoft.com/office/drawing/2014/main" id="{021211F0-83FD-49A8-884E-2376F5E874BC}"/>
              </a:ext>
            </a:extLst>
          </p:cNvPr>
          <p:cNvSpPr>
            <a:spLocks noGrp="1"/>
          </p:cNvSpPr>
          <p:nvPr>
            <p:ph sz="half" idx="1"/>
          </p:nvPr>
        </p:nvSpPr>
        <p:spPr/>
        <p:txBody>
          <a:bodyPr>
            <a:normAutofit fontScale="85000" lnSpcReduction="20000"/>
          </a:bodyPr>
          <a:lstStyle/>
          <a:p>
            <a:r>
              <a:rPr lang="de-DE" dirty="0"/>
              <a:t>Herausgeber des Weimarer </a:t>
            </a:r>
            <a:r>
              <a:rPr lang="de-DE" i="1" dirty="0"/>
              <a:t>Literarischen Wochenblatts</a:t>
            </a:r>
            <a:r>
              <a:rPr lang="de-DE" dirty="0"/>
              <a:t>, wo er Burschenschaften und Turnerbünde kritisierte. Auf dem Wartburgfest 1817 wurde seine </a:t>
            </a:r>
            <a:r>
              <a:rPr lang="de-DE" i="1" dirty="0"/>
              <a:t>Geschichte des deutschen Reichs </a:t>
            </a:r>
            <a:r>
              <a:rPr lang="de-DE" dirty="0"/>
              <a:t>verbrannt. Obwohl er dann nach Mannheim umzog, wurde er dort 1819 vom Jenaer Theologiestudent </a:t>
            </a:r>
            <a:r>
              <a:rPr lang="de-DE" b="1" dirty="0"/>
              <a:t>Karl Ludwig Sand </a:t>
            </a:r>
            <a:r>
              <a:rPr lang="de-DE" dirty="0"/>
              <a:t>erstochen. In Anwesenheit von Kotzebues vierjährigem Sohn begleitete Sand den Mord mit den Begründung: „Hier, du Verräter des Vaterlandes!“ </a:t>
            </a:r>
          </a:p>
          <a:p>
            <a:r>
              <a:rPr lang="de-DE" dirty="0"/>
              <a:t>Karlsbader </a:t>
            </a:r>
            <a:r>
              <a:rPr lang="de-DE" dirty="0" err="1"/>
              <a:t>Bechlüsse</a:t>
            </a:r>
            <a:r>
              <a:rPr lang="de-DE" dirty="0"/>
              <a:t>, 1819</a:t>
            </a:r>
            <a:endParaRPr lang="cs-CZ" dirty="0"/>
          </a:p>
        </p:txBody>
      </p:sp>
      <p:pic>
        <p:nvPicPr>
          <p:cNvPr id="6" name="Zástupný obsah 5" descr="Obsah obrázku text, staré, rámeček obrázku&#10;&#10;Popis byl vytvořen automaticky">
            <a:extLst>
              <a:ext uri="{FF2B5EF4-FFF2-40B4-BE49-F238E27FC236}">
                <a16:creationId xmlns:a16="http://schemas.microsoft.com/office/drawing/2014/main" id="{F586B9F6-DA6D-4BC3-999C-9C935007AFB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40153" y="1825625"/>
            <a:ext cx="3245693" cy="4351338"/>
          </a:xfrm>
        </p:spPr>
      </p:pic>
    </p:spTree>
    <p:extLst>
      <p:ext uri="{BB962C8B-B14F-4D97-AF65-F5344CB8AC3E}">
        <p14:creationId xmlns:p14="http://schemas.microsoft.com/office/powerpoint/2010/main" val="1092619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61E27-901B-404A-A1B3-8614576FE5AC}"/>
              </a:ext>
            </a:extLst>
          </p:cNvPr>
          <p:cNvSpPr>
            <a:spLocks noGrp="1"/>
          </p:cNvSpPr>
          <p:nvPr>
            <p:ph type="title"/>
          </p:nvPr>
        </p:nvSpPr>
        <p:spPr/>
        <p:txBody>
          <a:bodyPr vert="horz" lIns="91440" tIns="45720" rIns="91440" bIns="45720" rtlCol="0" anchor="b">
            <a:normAutofit/>
          </a:bodyPr>
          <a:lstStyle/>
          <a:p>
            <a:r>
              <a:rPr lang="en-US" sz="3800"/>
              <a:t>Dalibor Tureček: August von Koetzebue aneb Technologie populárnosti.</a:t>
            </a:r>
          </a:p>
        </p:txBody>
      </p:sp>
      <p:sp>
        <p:nvSpPr>
          <p:cNvPr id="3" name="Zástupný obsah 2">
            <a:extLst>
              <a:ext uri="{FF2B5EF4-FFF2-40B4-BE49-F238E27FC236}">
                <a16:creationId xmlns:a16="http://schemas.microsoft.com/office/drawing/2014/main" id="{C8DFA7AC-C9E7-4996-8CE1-97699C03A615}"/>
              </a:ext>
            </a:extLst>
          </p:cNvPr>
          <p:cNvSpPr>
            <a:spLocks noGrp="1"/>
          </p:cNvSpPr>
          <p:nvPr>
            <p:ph sz="half" idx="1"/>
          </p:nvPr>
        </p:nvSpPr>
        <p:spPr/>
        <p:txBody>
          <a:bodyPr vert="horz" lIns="91440" tIns="45720" rIns="91440" bIns="45720" rtlCol="0">
            <a:normAutofit fontScale="92500"/>
          </a:bodyPr>
          <a:lstStyle/>
          <a:p>
            <a:r>
              <a:rPr lang="en-US" sz="2200" dirty="0" err="1"/>
              <a:t>Konflikt</a:t>
            </a:r>
            <a:r>
              <a:rPr lang="en-US" sz="2200" dirty="0"/>
              <a:t> </a:t>
            </a:r>
            <a:r>
              <a:rPr lang="en-US" sz="2200" dirty="0" err="1"/>
              <a:t>divadelní</a:t>
            </a:r>
            <a:r>
              <a:rPr lang="en-US" sz="2200" dirty="0"/>
              <a:t> </a:t>
            </a:r>
            <a:r>
              <a:rPr lang="en-US" sz="2200" dirty="0" err="1"/>
              <a:t>praxe</a:t>
            </a:r>
            <a:r>
              <a:rPr lang="en-US" sz="2200" dirty="0"/>
              <a:t> a </a:t>
            </a:r>
            <a:r>
              <a:rPr lang="en-US" sz="2200" dirty="0" err="1"/>
              <a:t>teorie</a:t>
            </a:r>
            <a:r>
              <a:rPr lang="en-US" sz="2200" dirty="0"/>
              <a:t> </a:t>
            </a:r>
            <a:r>
              <a:rPr lang="en-US" sz="2200" dirty="0" err="1"/>
              <a:t>dramatu</a:t>
            </a:r>
            <a:r>
              <a:rPr lang="en-US" sz="2200" dirty="0"/>
              <a:t>, </a:t>
            </a:r>
            <a:r>
              <a:rPr lang="en-US" sz="2200" dirty="0" err="1"/>
              <a:t>Překlad</a:t>
            </a:r>
            <a:r>
              <a:rPr lang="en-US" sz="2200" dirty="0"/>
              <a:t> </a:t>
            </a:r>
            <a:r>
              <a:rPr lang="en-US" sz="2200" dirty="0" err="1"/>
              <a:t>jako</a:t>
            </a:r>
            <a:r>
              <a:rPr lang="en-US" sz="2200" dirty="0"/>
              <a:t> </a:t>
            </a:r>
            <a:r>
              <a:rPr lang="en-US" sz="2200" dirty="0" err="1"/>
              <a:t>křižovatka</a:t>
            </a:r>
            <a:r>
              <a:rPr lang="en-US" sz="2200" dirty="0"/>
              <a:t> </a:t>
            </a:r>
            <a:r>
              <a:rPr lang="en-US" sz="2200" dirty="0" err="1"/>
              <a:t>estetických</a:t>
            </a:r>
            <a:r>
              <a:rPr lang="en-US" sz="2200" dirty="0"/>
              <a:t> </a:t>
            </a:r>
            <a:r>
              <a:rPr lang="en-US" sz="2200" dirty="0" err="1"/>
              <a:t>norem</a:t>
            </a:r>
            <a:r>
              <a:rPr lang="en-US" sz="2200" dirty="0"/>
              <a:t>, </a:t>
            </a:r>
            <a:r>
              <a:rPr lang="en-US" sz="2200" dirty="0" err="1"/>
              <a:t>Čtyři</a:t>
            </a:r>
            <a:r>
              <a:rPr lang="en-US" sz="2200" dirty="0"/>
              <a:t> </a:t>
            </a:r>
            <a:r>
              <a:rPr lang="en-US" sz="2200" dirty="0" err="1"/>
              <a:t>názorné</a:t>
            </a:r>
            <a:r>
              <a:rPr lang="en-US" sz="2200" dirty="0"/>
              <a:t> </a:t>
            </a:r>
            <a:r>
              <a:rPr lang="en-US" sz="2200" dirty="0" err="1"/>
              <a:t>příklady</a:t>
            </a:r>
            <a:r>
              <a:rPr lang="en-US" sz="2200" dirty="0"/>
              <a:t> </a:t>
            </a:r>
            <a:r>
              <a:rPr lang="en-US" sz="2200" dirty="0" err="1"/>
              <a:t>střetu</a:t>
            </a:r>
            <a:r>
              <a:rPr lang="en-US" sz="2200" dirty="0"/>
              <a:t> </a:t>
            </a:r>
            <a:r>
              <a:rPr lang="en-US" sz="2200" dirty="0" err="1"/>
              <a:t>kulturních</a:t>
            </a:r>
            <a:r>
              <a:rPr lang="en-US" sz="2200" dirty="0"/>
              <a:t> </a:t>
            </a:r>
            <a:r>
              <a:rPr lang="en-US" sz="2200" dirty="0" err="1"/>
              <a:t>modelů</a:t>
            </a:r>
            <a:r>
              <a:rPr lang="en-US" sz="2200" dirty="0"/>
              <a:t> (</a:t>
            </a:r>
            <a:r>
              <a:rPr lang="en-US" sz="2200" dirty="0" err="1"/>
              <a:t>Česká</a:t>
            </a:r>
            <a:r>
              <a:rPr lang="en-US" sz="2200" dirty="0"/>
              <a:t> </a:t>
            </a:r>
            <a:r>
              <a:rPr lang="en-US" sz="2200" dirty="0" err="1"/>
              <a:t>obrozenská</a:t>
            </a:r>
            <a:r>
              <a:rPr lang="en-US" sz="2200" dirty="0"/>
              <a:t> </a:t>
            </a:r>
            <a:r>
              <a:rPr lang="en-US" sz="2200" dirty="0" err="1"/>
              <a:t>travestie</a:t>
            </a:r>
            <a:r>
              <a:rPr lang="en-US" sz="2200" dirty="0"/>
              <a:t> </a:t>
            </a:r>
            <a:r>
              <a:rPr lang="en-US" sz="2200" dirty="0" err="1"/>
              <a:t>Grillparzerovy</a:t>
            </a:r>
            <a:r>
              <a:rPr lang="en-US" sz="2200" dirty="0"/>
              <a:t> </a:t>
            </a:r>
            <a:r>
              <a:rPr lang="en-US" sz="2200" dirty="0" err="1"/>
              <a:t>Ahnfrau</a:t>
            </a:r>
            <a:r>
              <a:rPr lang="en-US" sz="2200" dirty="0"/>
              <a:t>, </a:t>
            </a:r>
            <a:r>
              <a:rPr lang="en-US" sz="2200" dirty="0" err="1"/>
              <a:t>Amazonky</a:t>
            </a:r>
            <a:r>
              <a:rPr lang="en-US" sz="2200" dirty="0"/>
              <a:t> </a:t>
            </a:r>
            <a:r>
              <a:rPr lang="en-US" sz="2200" dirty="0" err="1"/>
              <a:t>na</a:t>
            </a:r>
            <a:r>
              <a:rPr lang="en-US" sz="2200" dirty="0"/>
              <a:t> </a:t>
            </a:r>
            <a:r>
              <a:rPr lang="en-US" sz="2200" dirty="0" err="1"/>
              <a:t>hranici</a:t>
            </a:r>
            <a:r>
              <a:rPr lang="en-US" sz="2200" dirty="0"/>
              <a:t> </a:t>
            </a:r>
            <a:r>
              <a:rPr lang="en-US" sz="2200" dirty="0" err="1"/>
              <a:t>humoru</a:t>
            </a:r>
            <a:r>
              <a:rPr lang="en-US" sz="2200" dirty="0"/>
              <a:t> a </a:t>
            </a:r>
            <a:r>
              <a:rPr lang="en-US" sz="2200" dirty="0" err="1"/>
              <a:t>travestie</a:t>
            </a:r>
            <a:r>
              <a:rPr lang="en-US" sz="2200" dirty="0"/>
              <a:t>, Ferdinand </a:t>
            </a:r>
            <a:r>
              <a:rPr lang="en-US" sz="2200" dirty="0" err="1"/>
              <a:t>Raimund</a:t>
            </a:r>
            <a:r>
              <a:rPr lang="en-US" sz="2200" dirty="0"/>
              <a:t> v </a:t>
            </a:r>
            <a:r>
              <a:rPr lang="en-US" sz="2200" dirty="0" err="1"/>
              <a:t>Praze</a:t>
            </a:r>
            <a:r>
              <a:rPr lang="en-US" sz="2200" dirty="0"/>
              <a:t> </a:t>
            </a:r>
            <a:r>
              <a:rPr lang="en-US" sz="2200" dirty="0" err="1"/>
              <a:t>roku</a:t>
            </a:r>
            <a:r>
              <a:rPr lang="en-US" sz="2200" dirty="0"/>
              <a:t> 1836, </a:t>
            </a:r>
            <a:r>
              <a:rPr lang="en-US" sz="2200" dirty="0" err="1"/>
              <a:t>Tylova</a:t>
            </a:r>
            <a:r>
              <a:rPr lang="en-US" sz="2200" dirty="0"/>
              <a:t> </a:t>
            </a:r>
            <a:r>
              <a:rPr lang="en-US" sz="2200" dirty="0" err="1"/>
              <a:t>modifikace</a:t>
            </a:r>
            <a:r>
              <a:rPr lang="en-US" sz="2200" dirty="0"/>
              <a:t> </a:t>
            </a:r>
            <a:r>
              <a:rPr lang="en-US" sz="2200" dirty="0" err="1"/>
              <a:t>hry</a:t>
            </a:r>
            <a:r>
              <a:rPr lang="en-US" sz="2200" dirty="0"/>
              <a:t> o </a:t>
            </a:r>
            <a:r>
              <a:rPr lang="en-US" sz="2200" dirty="0" err="1"/>
              <a:t>polepšení</a:t>
            </a:r>
            <a:r>
              <a:rPr lang="en-US" sz="2200" dirty="0"/>
              <a:t> a </a:t>
            </a:r>
            <a:r>
              <a:rPr lang="en-US" sz="2200" dirty="0" err="1"/>
              <a:t>kouzelné</a:t>
            </a:r>
            <a:r>
              <a:rPr lang="en-US" sz="2200" dirty="0"/>
              <a:t> </a:t>
            </a:r>
            <a:r>
              <a:rPr lang="en-US" sz="2200" dirty="0" err="1"/>
              <a:t>hry</a:t>
            </a:r>
            <a:r>
              <a:rPr lang="en-US" sz="2200" dirty="0"/>
              <a:t>), </a:t>
            </a:r>
            <a:r>
              <a:rPr lang="en-US" sz="2200" b="1" dirty="0"/>
              <a:t>August von Kotzebue </a:t>
            </a:r>
            <a:r>
              <a:rPr lang="en-US" sz="2200" b="1" dirty="0" err="1"/>
              <a:t>aneb</a:t>
            </a:r>
            <a:r>
              <a:rPr lang="en-US" sz="2200" b="1" dirty="0"/>
              <a:t> </a:t>
            </a:r>
            <a:r>
              <a:rPr lang="en-US" sz="2200" b="1" dirty="0" err="1"/>
              <a:t>Technologie</a:t>
            </a:r>
            <a:r>
              <a:rPr lang="en-US" sz="2200" b="1" dirty="0"/>
              <a:t> </a:t>
            </a:r>
            <a:r>
              <a:rPr lang="en-US" sz="2200" b="1" dirty="0" err="1"/>
              <a:t>populárnosti</a:t>
            </a:r>
            <a:r>
              <a:rPr lang="en-US" sz="2200" dirty="0"/>
              <a:t>, Ernst </a:t>
            </a:r>
            <a:r>
              <a:rPr lang="en-US" sz="2200" dirty="0" err="1"/>
              <a:t>Raupach</a:t>
            </a:r>
            <a:r>
              <a:rPr lang="en-US" sz="2200" dirty="0"/>
              <a:t> </a:t>
            </a:r>
            <a:r>
              <a:rPr lang="en-US" sz="2200" dirty="0" err="1"/>
              <a:t>aneb</a:t>
            </a:r>
            <a:r>
              <a:rPr lang="en-US" sz="2200" dirty="0"/>
              <a:t> </a:t>
            </a:r>
            <a:r>
              <a:rPr lang="en-US" sz="2200" dirty="0" err="1"/>
              <a:t>Anatomie</a:t>
            </a:r>
            <a:r>
              <a:rPr lang="en-US" sz="2200" dirty="0"/>
              <a:t> sentiment</a:t>
            </a:r>
            <a:endParaRPr lang="cs-CZ" sz="2200" dirty="0"/>
          </a:p>
          <a:p>
            <a:r>
              <a:rPr lang="cs-CZ" sz="2200" dirty="0" err="1"/>
              <a:t>Weimar</a:t>
            </a:r>
            <a:r>
              <a:rPr lang="cs-CZ" sz="2200" dirty="0"/>
              <a:t> 1791-1817: 87 St</a:t>
            </a:r>
            <a:r>
              <a:rPr lang="en-US" sz="2200" dirty="0" err="1"/>
              <a:t>ücke</a:t>
            </a:r>
            <a:r>
              <a:rPr lang="en-US" sz="2200" dirty="0"/>
              <a:t> von Kotzebue, 18 von Goethe und 8 von Shakespeare.</a:t>
            </a:r>
          </a:p>
          <a:p>
            <a:r>
              <a:rPr lang="en-US" sz="2200" dirty="0"/>
              <a:t>1876 </a:t>
            </a:r>
            <a:r>
              <a:rPr lang="en-US" sz="2200" dirty="0" err="1"/>
              <a:t>schon</a:t>
            </a:r>
            <a:r>
              <a:rPr lang="en-US" sz="2200" dirty="0"/>
              <a:t> </a:t>
            </a:r>
            <a:r>
              <a:rPr lang="de-DE" sz="2200" dirty="0"/>
              <a:t>ü</a:t>
            </a:r>
            <a:r>
              <a:rPr lang="en-US" sz="2200" dirty="0" err="1"/>
              <a:t>ber</a:t>
            </a:r>
            <a:r>
              <a:rPr lang="en-US" sz="2200" dirty="0"/>
              <a:t> 50 </a:t>
            </a:r>
            <a:r>
              <a:rPr lang="en-US" sz="2200" dirty="0" err="1"/>
              <a:t>tsch</a:t>
            </a:r>
            <a:r>
              <a:rPr lang="en-US" sz="2200" dirty="0"/>
              <a:t>. </a:t>
            </a:r>
            <a:r>
              <a:rPr lang="en-US" sz="2200" dirty="0" err="1"/>
              <a:t>Übersetzungen</a:t>
            </a:r>
            <a:r>
              <a:rPr lang="en-US" sz="2200" dirty="0"/>
              <a:t> </a:t>
            </a:r>
            <a:r>
              <a:rPr lang="en-US" sz="2200" dirty="0" err="1"/>
              <a:t>erschienen</a:t>
            </a:r>
            <a:r>
              <a:rPr lang="en-US" sz="2200" dirty="0"/>
              <a:t> </a:t>
            </a:r>
          </a:p>
        </p:txBody>
      </p:sp>
      <p:sp>
        <p:nvSpPr>
          <p:cNvPr id="9" name="Zástupný obsah 8">
            <a:extLst>
              <a:ext uri="{FF2B5EF4-FFF2-40B4-BE49-F238E27FC236}">
                <a16:creationId xmlns:a16="http://schemas.microsoft.com/office/drawing/2014/main" id="{831BC770-5825-43B8-9FF1-6B3DD98FFBBE}"/>
              </a:ext>
            </a:extLst>
          </p:cNvPr>
          <p:cNvSpPr>
            <a:spLocks noGrp="1"/>
          </p:cNvSpPr>
          <p:nvPr>
            <p:ph sz="half" idx="2"/>
          </p:nvPr>
        </p:nvSpPr>
        <p:spPr/>
        <p:txBody>
          <a:bodyPr>
            <a:normAutofit fontScale="92500"/>
          </a:bodyPr>
          <a:lstStyle/>
          <a:p>
            <a:r>
              <a:rPr lang="de-DE" dirty="0" err="1"/>
              <a:t>Klicpera</a:t>
            </a:r>
            <a:r>
              <a:rPr lang="de-DE" dirty="0"/>
              <a:t>: </a:t>
            </a:r>
            <a:r>
              <a:rPr lang="de-DE" dirty="0" err="1"/>
              <a:t>Zlý</a:t>
            </a:r>
            <a:r>
              <a:rPr lang="de-DE" dirty="0"/>
              <a:t> </a:t>
            </a:r>
            <a:r>
              <a:rPr lang="de-DE" dirty="0" err="1"/>
              <a:t>jelen</a:t>
            </a:r>
            <a:endParaRPr lang="de-DE" dirty="0"/>
          </a:p>
          <a:p>
            <a:r>
              <a:rPr lang="de-DE" dirty="0"/>
              <a:t>Der Rehbock oder schuldlosen Schuldbewussten</a:t>
            </a:r>
          </a:p>
          <a:p>
            <a:r>
              <a:rPr lang="de-DE" dirty="0"/>
              <a:t>Ka</a:t>
            </a:r>
            <a:r>
              <a:rPr lang="cs-CZ" dirty="0"/>
              <a:t>ž</a:t>
            </a:r>
            <a:r>
              <a:rPr lang="de-DE" dirty="0"/>
              <a:t>d</a:t>
            </a:r>
            <a:r>
              <a:rPr lang="cs-CZ" dirty="0"/>
              <a:t>ý</a:t>
            </a:r>
            <a:r>
              <a:rPr lang="de-DE" dirty="0"/>
              <a:t> n</a:t>
            </a:r>
            <a:r>
              <a:rPr lang="cs-CZ" dirty="0"/>
              <a:t>ě</a:t>
            </a:r>
            <a:r>
              <a:rPr lang="de-DE" dirty="0" err="1"/>
              <a:t>co</a:t>
            </a:r>
            <a:r>
              <a:rPr lang="de-DE" dirty="0"/>
              <a:t> pro </a:t>
            </a:r>
            <a:r>
              <a:rPr lang="de-DE" dirty="0" err="1"/>
              <a:t>vlast</a:t>
            </a:r>
            <a:endParaRPr lang="cs-CZ" dirty="0"/>
          </a:p>
          <a:p>
            <a:r>
              <a:rPr lang="cs-CZ" dirty="0"/>
              <a:t>Die </a:t>
            </a:r>
            <a:r>
              <a:rPr lang="cs-CZ" dirty="0" err="1"/>
              <a:t>deutschen</a:t>
            </a:r>
            <a:r>
              <a:rPr lang="cs-CZ" dirty="0"/>
              <a:t> </a:t>
            </a:r>
            <a:r>
              <a:rPr lang="cs-CZ" dirty="0" err="1"/>
              <a:t>Kleinst</a:t>
            </a:r>
            <a:r>
              <a:rPr lang="de-DE" dirty="0"/>
              <a:t>ä</a:t>
            </a:r>
            <a:r>
              <a:rPr lang="cs-CZ" dirty="0" err="1"/>
              <a:t>dter</a:t>
            </a:r>
            <a:endParaRPr lang="de-DE" dirty="0"/>
          </a:p>
          <a:p>
            <a:r>
              <a:rPr lang="de-DE" b="1" dirty="0"/>
              <a:t>Josef </a:t>
            </a:r>
            <a:r>
              <a:rPr lang="de-DE" b="1" dirty="0" err="1"/>
              <a:t>Kajetán</a:t>
            </a:r>
            <a:r>
              <a:rPr lang="de-DE" b="1" dirty="0"/>
              <a:t> </a:t>
            </a:r>
            <a:r>
              <a:rPr lang="de-DE" b="1" dirty="0" err="1"/>
              <a:t>Tyl</a:t>
            </a:r>
            <a:r>
              <a:rPr lang="de-DE" b="1" dirty="0"/>
              <a:t> </a:t>
            </a:r>
            <a:r>
              <a:rPr lang="de-DE" dirty="0"/>
              <a:t>galt dem Brünner Kritiker(1852) als </a:t>
            </a:r>
            <a:r>
              <a:rPr lang="de-DE" b="1" dirty="0" err="1"/>
              <a:t>Koetzebue</a:t>
            </a:r>
            <a:r>
              <a:rPr lang="de-DE" b="1" dirty="0"/>
              <a:t> von Böhmen</a:t>
            </a:r>
          </a:p>
          <a:p>
            <a:r>
              <a:rPr lang="de-DE" dirty="0" err="1"/>
              <a:t>Vocílkovy</a:t>
            </a:r>
            <a:r>
              <a:rPr lang="de-DE" dirty="0"/>
              <a:t> </a:t>
            </a:r>
            <a:r>
              <a:rPr lang="de-DE" dirty="0" err="1"/>
              <a:t>kuplety</a:t>
            </a:r>
            <a:r>
              <a:rPr lang="de-DE" dirty="0"/>
              <a:t> </a:t>
            </a:r>
            <a:r>
              <a:rPr lang="de-DE" dirty="0" err="1"/>
              <a:t>ze</a:t>
            </a:r>
            <a:r>
              <a:rPr lang="de-DE" dirty="0"/>
              <a:t> </a:t>
            </a:r>
            <a:r>
              <a:rPr lang="de-DE" dirty="0" err="1"/>
              <a:t>Strakonického</a:t>
            </a:r>
            <a:r>
              <a:rPr lang="de-DE" dirty="0"/>
              <a:t> </a:t>
            </a:r>
            <a:r>
              <a:rPr lang="de-DE" dirty="0" err="1"/>
              <a:t>dudáka</a:t>
            </a:r>
            <a:r>
              <a:rPr lang="de-DE" dirty="0"/>
              <a:t> a </a:t>
            </a:r>
            <a:r>
              <a:rPr lang="de-DE" dirty="0" err="1"/>
              <a:t>Kotzbue</a:t>
            </a:r>
            <a:r>
              <a:rPr lang="cs-CZ" dirty="0" err="1"/>
              <a:t>ův</a:t>
            </a:r>
            <a:r>
              <a:rPr lang="cs-CZ" dirty="0"/>
              <a:t> </a:t>
            </a:r>
            <a:r>
              <a:rPr lang="cs-CZ" i="1" dirty="0"/>
              <a:t>Štěkavec</a:t>
            </a:r>
            <a:endParaRPr lang="cs-CZ" dirty="0"/>
          </a:p>
        </p:txBody>
      </p:sp>
    </p:spTree>
    <p:extLst>
      <p:ext uri="{BB962C8B-B14F-4D97-AF65-F5344CB8AC3E}">
        <p14:creationId xmlns:p14="http://schemas.microsoft.com/office/powerpoint/2010/main" val="176258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D8D2DC-F652-4507-85AC-BA52A53289C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2800" dirty="0"/>
              <a:t>Hermann </a:t>
            </a:r>
            <a:r>
              <a:rPr lang="en-US" sz="2800" dirty="0" err="1"/>
              <a:t>Böhm</a:t>
            </a:r>
            <a:r>
              <a:rPr lang="en-US" sz="2800" dirty="0"/>
              <a:t>: </a:t>
            </a:r>
            <a:r>
              <a:rPr lang="en-US" sz="2800" dirty="0" err="1"/>
              <a:t>Zwischen</a:t>
            </a:r>
            <a:r>
              <a:rPr lang="en-US" sz="2800" dirty="0"/>
              <a:t> </a:t>
            </a:r>
            <a:r>
              <a:rPr lang="en-US" sz="2800" dirty="0" err="1"/>
              <a:t>Brünn</a:t>
            </a:r>
            <a:r>
              <a:rPr lang="en-US" sz="2800" dirty="0"/>
              <a:t>, Graz und Pre</a:t>
            </a:r>
            <a:r>
              <a:rPr lang="de-DE" sz="2800" dirty="0"/>
              <a:t>ß</a:t>
            </a:r>
            <a:r>
              <a:rPr lang="en-US" sz="2800" dirty="0"/>
              <a:t>burg: Johann </a:t>
            </a:r>
            <a:r>
              <a:rPr lang="en-US" sz="2800" dirty="0" err="1"/>
              <a:t>Nepomuk</a:t>
            </a:r>
            <a:r>
              <a:rPr lang="en-US" sz="2800" dirty="0"/>
              <a:t> </a:t>
            </a:r>
            <a:r>
              <a:rPr lang="en-US" sz="2800" dirty="0" err="1"/>
              <a:t>Nestroys</a:t>
            </a:r>
            <a:r>
              <a:rPr lang="en-US" sz="2800" dirty="0"/>
              <a:t> Jahre in der </a:t>
            </a:r>
            <a:r>
              <a:rPr lang="en-US" sz="2800" dirty="0" err="1"/>
              <a:t>österrreichischen</a:t>
            </a:r>
            <a:r>
              <a:rPr lang="en-US" sz="2800" dirty="0"/>
              <a:t> </a:t>
            </a:r>
            <a:r>
              <a:rPr lang="en-US" sz="2800" dirty="0" err="1"/>
              <a:t>Theatreprovinz</a:t>
            </a:r>
            <a:endParaRPr lang="en-US" sz="2800" dirty="0"/>
          </a:p>
        </p:txBody>
      </p:sp>
      <p:pic>
        <p:nvPicPr>
          <p:cNvPr id="6" name="Zástupný obsah 5" descr="Obsah obrázku text, staré, rámeček obrázku&#10;&#10;Popis byl vytvořen automaticky">
            <a:extLst>
              <a:ext uri="{FF2B5EF4-FFF2-40B4-BE49-F238E27FC236}">
                <a16:creationId xmlns:a16="http://schemas.microsoft.com/office/drawing/2014/main" id="{2FB0B2AB-5FA1-4FBF-9F4D-3A78BFBF239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1053" r="3380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34ED7F9-9916-42C9-A5F3-B480A075ABB0}"/>
              </a:ext>
            </a:extLst>
          </p:cNvPr>
          <p:cNvSpPr>
            <a:spLocks noGrp="1"/>
          </p:cNvSpPr>
          <p:nvPr>
            <p:ph sz="half" idx="1"/>
          </p:nvPr>
        </p:nvSpPr>
        <p:spPr>
          <a:xfrm>
            <a:off x="5297762" y="2706624"/>
            <a:ext cx="6251110" cy="3483864"/>
          </a:xfrm>
        </p:spPr>
        <p:txBody>
          <a:bodyPr vert="horz" lIns="91440" tIns="45720" rIns="91440" bIns="45720" rtlCol="0">
            <a:normAutofit fontScale="77500" lnSpcReduction="20000"/>
          </a:bodyPr>
          <a:lstStyle/>
          <a:p>
            <a:pPr marL="0" indent="0">
              <a:buNone/>
            </a:pPr>
            <a:r>
              <a:rPr lang="en-US" sz="2200" dirty="0"/>
              <a:t>31. </a:t>
            </a:r>
            <a:r>
              <a:rPr lang="en-US" sz="2200" dirty="0" err="1"/>
              <a:t>Oktober</a:t>
            </a:r>
            <a:r>
              <a:rPr lang="en-US" sz="2200" dirty="0"/>
              <a:t> 1825: </a:t>
            </a:r>
            <a:r>
              <a:rPr lang="en-US" sz="2200" dirty="0" err="1"/>
              <a:t>Debüt</a:t>
            </a:r>
            <a:r>
              <a:rPr lang="en-US" sz="2200" dirty="0"/>
              <a:t> in </a:t>
            </a:r>
            <a:r>
              <a:rPr lang="en-US" sz="2200" dirty="0" err="1"/>
              <a:t>Brünn</a:t>
            </a:r>
            <a:r>
              <a:rPr lang="en-US" sz="2200" dirty="0"/>
              <a:t> </a:t>
            </a:r>
            <a:r>
              <a:rPr lang="en-US" sz="2200" dirty="0" err="1"/>
              <a:t>als</a:t>
            </a:r>
            <a:r>
              <a:rPr lang="en-US" sz="2200" dirty="0"/>
              <a:t> Jakob in </a:t>
            </a:r>
            <a:r>
              <a:rPr lang="en-US" sz="2200" dirty="0" err="1"/>
              <a:t>Méhuls</a:t>
            </a:r>
            <a:r>
              <a:rPr lang="en-US" sz="2200" dirty="0"/>
              <a:t> </a:t>
            </a:r>
            <a:r>
              <a:rPr lang="en-US" sz="2200" dirty="0" err="1"/>
              <a:t>Bibel-Oper</a:t>
            </a:r>
            <a:r>
              <a:rPr lang="en-US" sz="2200" dirty="0"/>
              <a:t> </a:t>
            </a:r>
            <a:r>
              <a:rPr lang="en-US" sz="2200" i="1" dirty="0"/>
              <a:t>Joseph und seine </a:t>
            </a:r>
            <a:r>
              <a:rPr lang="en-US" sz="2200" i="1" dirty="0" err="1"/>
              <a:t>Brüder</a:t>
            </a:r>
            <a:r>
              <a:rPr lang="en-US" sz="2200" i="1" dirty="0"/>
              <a:t>. </a:t>
            </a:r>
          </a:p>
          <a:p>
            <a:pPr marL="0" indent="0">
              <a:buNone/>
            </a:pPr>
            <a:r>
              <a:rPr lang="en-US" sz="2200" dirty="0" err="1"/>
              <a:t>Vertrag</a:t>
            </a:r>
            <a:r>
              <a:rPr lang="en-US" sz="2200" dirty="0"/>
              <a:t> bis 1827: Don Juan von Mozart, </a:t>
            </a:r>
            <a:r>
              <a:rPr lang="en-US" sz="2200" dirty="0" err="1"/>
              <a:t>Rossinis</a:t>
            </a:r>
            <a:r>
              <a:rPr lang="en-US" sz="2200" dirty="0"/>
              <a:t> </a:t>
            </a:r>
            <a:r>
              <a:rPr lang="en-US" sz="2200" dirty="0" err="1"/>
              <a:t>Barbier</a:t>
            </a:r>
            <a:r>
              <a:rPr lang="en-US" sz="2200" dirty="0"/>
              <a:t> von Sevilla, Gessler in Schillers Wilhelm </a:t>
            </a:r>
            <a:r>
              <a:rPr lang="en-US" sz="2200" dirty="0" err="1"/>
              <a:t>Thell</a:t>
            </a:r>
            <a:endParaRPr lang="en-US" sz="2200" dirty="0"/>
          </a:p>
          <a:p>
            <a:pPr marL="0" indent="0">
              <a:buNone/>
            </a:pPr>
            <a:r>
              <a:rPr lang="en-US" sz="2200" dirty="0" err="1"/>
              <a:t>Im</a:t>
            </a:r>
            <a:r>
              <a:rPr lang="en-US" sz="2200" dirty="0"/>
              <a:t> April 1926 die </a:t>
            </a:r>
            <a:r>
              <a:rPr lang="en-US" sz="2200" dirty="0" err="1"/>
              <a:t>Ludlamshöhler</a:t>
            </a:r>
            <a:r>
              <a:rPr lang="en-US" sz="2200" dirty="0"/>
              <a:t> in Wien </a:t>
            </a:r>
            <a:r>
              <a:rPr lang="en-US" sz="2200" dirty="0" err="1"/>
              <a:t>aufgelöst</a:t>
            </a:r>
            <a:r>
              <a:rPr lang="en-US" sz="2200" dirty="0"/>
              <a:t>.</a:t>
            </a:r>
          </a:p>
          <a:p>
            <a:pPr marL="0" indent="0">
              <a:buNone/>
            </a:pPr>
            <a:r>
              <a:rPr lang="en-US" sz="2200" dirty="0" err="1"/>
              <a:t>Extemporieren</a:t>
            </a:r>
            <a:r>
              <a:rPr lang="en-US" sz="2200" dirty="0"/>
              <a:t> </a:t>
            </a:r>
            <a:r>
              <a:rPr lang="en-US" sz="2200" dirty="0" err="1"/>
              <a:t>als</a:t>
            </a:r>
            <a:r>
              <a:rPr lang="en-US" sz="2200" dirty="0"/>
              <a:t> </a:t>
            </a:r>
            <a:r>
              <a:rPr lang="en-US" sz="2200" dirty="0" err="1"/>
              <a:t>Dandini</a:t>
            </a:r>
            <a:r>
              <a:rPr lang="en-US" sz="2200" dirty="0"/>
              <a:t> in Nicolo </a:t>
            </a:r>
            <a:r>
              <a:rPr lang="en-US" sz="2200" dirty="0" err="1"/>
              <a:t>Isouards</a:t>
            </a:r>
            <a:r>
              <a:rPr lang="en-US" sz="2200" dirty="0"/>
              <a:t> </a:t>
            </a:r>
            <a:r>
              <a:rPr lang="en-US" sz="2200" dirty="0" err="1"/>
              <a:t>Oper</a:t>
            </a:r>
            <a:r>
              <a:rPr lang="en-US" sz="2200" dirty="0"/>
              <a:t> “</a:t>
            </a:r>
            <a:r>
              <a:rPr lang="en-US" sz="2200" dirty="0" err="1"/>
              <a:t>Aschenbrödel</a:t>
            </a:r>
            <a:r>
              <a:rPr lang="en-US" sz="2200" dirty="0"/>
              <a:t>”</a:t>
            </a:r>
          </a:p>
          <a:p>
            <a:pPr marL="0" indent="0">
              <a:buNone/>
            </a:pPr>
            <a:r>
              <a:rPr lang="en-US" sz="2200" dirty="0"/>
              <a:t>18. 4. </a:t>
            </a:r>
            <a:r>
              <a:rPr lang="en-US" sz="2200" dirty="0" err="1"/>
              <a:t>zur</a:t>
            </a:r>
            <a:r>
              <a:rPr lang="en-US" sz="2200" dirty="0"/>
              <a:t> </a:t>
            </a:r>
            <a:r>
              <a:rPr lang="en-US" sz="2200" dirty="0" err="1"/>
              <a:t>Polizei</a:t>
            </a:r>
            <a:r>
              <a:rPr lang="en-US" sz="2200" dirty="0"/>
              <a:t> </a:t>
            </a:r>
            <a:r>
              <a:rPr lang="en-US" sz="2200" dirty="0" err="1"/>
              <a:t>zitiert</a:t>
            </a:r>
            <a:endParaRPr lang="en-US" sz="2200" dirty="0"/>
          </a:p>
          <a:p>
            <a:pPr marL="0" indent="0">
              <a:buNone/>
            </a:pPr>
            <a:r>
              <a:rPr lang="en-US" sz="2200" dirty="0"/>
              <a:t>28. April: Der </a:t>
            </a:r>
            <a:r>
              <a:rPr lang="en-US" sz="2200" dirty="0" err="1"/>
              <a:t>Polizeidirektor</a:t>
            </a:r>
            <a:r>
              <a:rPr lang="en-US" sz="2200" dirty="0"/>
              <a:t> Karl </a:t>
            </a:r>
            <a:r>
              <a:rPr lang="en-US" sz="2200" dirty="0" err="1"/>
              <a:t>Muth</a:t>
            </a:r>
            <a:endParaRPr lang="en-US" sz="2200" dirty="0"/>
          </a:p>
          <a:p>
            <a:pPr marL="0" indent="0">
              <a:buNone/>
            </a:pPr>
            <a:r>
              <a:rPr lang="en-US" sz="2200" dirty="0"/>
              <a:t>Friedrich </a:t>
            </a:r>
            <a:r>
              <a:rPr lang="en-US" sz="2200" dirty="0" err="1"/>
              <a:t>Hensler</a:t>
            </a:r>
            <a:r>
              <a:rPr lang="en-US" sz="2200" dirty="0"/>
              <a:t>: Die </a:t>
            </a:r>
            <a:r>
              <a:rPr lang="en-US" sz="2200" dirty="0" err="1"/>
              <a:t>Teufelsmühle</a:t>
            </a:r>
            <a:r>
              <a:rPr lang="en-US" sz="2200" dirty="0"/>
              <a:t> am </a:t>
            </a:r>
            <a:r>
              <a:rPr lang="en-US" sz="2200" dirty="0" err="1"/>
              <a:t>Wienerberge</a:t>
            </a:r>
            <a:r>
              <a:rPr lang="en-US" sz="2200" dirty="0"/>
              <a:t>, </a:t>
            </a:r>
            <a:r>
              <a:rPr lang="en-US" sz="2200" dirty="0" err="1"/>
              <a:t>Nestroy</a:t>
            </a:r>
            <a:r>
              <a:rPr lang="en-US" sz="2200" dirty="0"/>
              <a:t> </a:t>
            </a:r>
            <a:r>
              <a:rPr lang="en-US" sz="2200" dirty="0" err="1"/>
              <a:t>als</a:t>
            </a:r>
            <a:r>
              <a:rPr lang="en-US" sz="2200" dirty="0"/>
              <a:t> </a:t>
            </a:r>
            <a:r>
              <a:rPr lang="en-US" sz="2200" dirty="0" err="1"/>
              <a:t>Käsperle</a:t>
            </a:r>
            <a:r>
              <a:rPr lang="en-US" sz="2200" dirty="0"/>
              <a:t>:</a:t>
            </a:r>
          </a:p>
          <a:p>
            <a:pPr marL="0" indent="0">
              <a:buNone/>
            </a:pPr>
            <a:r>
              <a:rPr lang="en-US" sz="2200" i="1" dirty="0"/>
              <a:t>Mut, </a:t>
            </a:r>
            <a:r>
              <a:rPr lang="en-US" sz="2200" i="1" dirty="0" err="1"/>
              <a:t>Käsperle</a:t>
            </a:r>
            <a:r>
              <a:rPr lang="en-US" sz="2200" i="1" dirty="0"/>
              <a:t>, Mut!</a:t>
            </a:r>
          </a:p>
          <a:p>
            <a:pPr marL="0" indent="0">
              <a:buNone/>
            </a:pPr>
            <a:r>
              <a:rPr lang="en-US" sz="2200" dirty="0" err="1"/>
              <a:t>Laßt</a:t>
            </a:r>
            <a:r>
              <a:rPr lang="en-US" sz="2200" dirty="0"/>
              <a:t> </a:t>
            </a:r>
            <a:r>
              <a:rPr lang="en-US" sz="2200" dirty="0" err="1"/>
              <a:t>mich</a:t>
            </a:r>
            <a:r>
              <a:rPr lang="en-US" sz="2200" dirty="0"/>
              <a:t> </a:t>
            </a:r>
            <a:r>
              <a:rPr lang="en-US" sz="2200" dirty="0" err="1"/>
              <a:t>einmal</a:t>
            </a:r>
            <a:r>
              <a:rPr lang="en-US" sz="2200" dirty="0"/>
              <a:t> </a:t>
            </a:r>
            <a:r>
              <a:rPr lang="en-US" sz="2200" dirty="0" err="1"/>
              <a:t>aus</a:t>
            </a:r>
            <a:r>
              <a:rPr lang="en-US" sz="2200" dirty="0"/>
              <a:t> </a:t>
            </a:r>
            <a:r>
              <a:rPr lang="en-US" sz="2200" dirty="0" err="1"/>
              <a:t>mit</a:t>
            </a:r>
            <a:r>
              <a:rPr lang="en-US" sz="2200" dirty="0"/>
              <a:t> dem </a:t>
            </a:r>
            <a:r>
              <a:rPr lang="en-US" sz="2200" dirty="0" err="1"/>
              <a:t>Muth</a:t>
            </a:r>
            <a:r>
              <a:rPr lang="en-US" sz="2200" dirty="0"/>
              <a:t>. Mir </a:t>
            </a:r>
            <a:r>
              <a:rPr lang="en-US" sz="2200" dirty="0" err="1"/>
              <a:t>geht</a:t>
            </a:r>
            <a:r>
              <a:rPr lang="en-US" sz="2200" dirty="0"/>
              <a:t> der </a:t>
            </a:r>
            <a:r>
              <a:rPr lang="en-US" sz="2200" dirty="0" err="1"/>
              <a:t>Muth</a:t>
            </a:r>
            <a:r>
              <a:rPr lang="en-US" sz="2200" dirty="0"/>
              <a:t> </a:t>
            </a:r>
            <a:r>
              <a:rPr lang="en-US" sz="2200" dirty="0" err="1"/>
              <a:t>schon</a:t>
            </a:r>
            <a:r>
              <a:rPr lang="en-US" sz="2200" dirty="0"/>
              <a:t> bis  an den Hals!</a:t>
            </a:r>
          </a:p>
          <a:p>
            <a:pPr marL="0" indent="0">
              <a:buNone/>
            </a:pPr>
            <a:endParaRPr lang="en-US" sz="2200" dirty="0"/>
          </a:p>
        </p:txBody>
      </p:sp>
    </p:spTree>
    <p:extLst>
      <p:ext uri="{BB962C8B-B14F-4D97-AF65-F5344CB8AC3E}">
        <p14:creationId xmlns:p14="http://schemas.microsoft.com/office/powerpoint/2010/main" val="308524874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TotalTime>
  <Words>4183</Words>
  <Application>Microsoft Office PowerPoint</Application>
  <PresentationFormat>Širokouhlá</PresentationFormat>
  <Paragraphs>243</Paragraphs>
  <Slides>34</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34</vt:i4>
      </vt:variant>
    </vt:vector>
  </HeadingPairs>
  <TitlesOfParts>
    <vt:vector size="38" baseType="lpstr">
      <vt:lpstr>Arial</vt:lpstr>
      <vt:lpstr>Calibri</vt:lpstr>
      <vt:lpstr>Calibri Light</vt:lpstr>
      <vt:lpstr>Motiv Office</vt:lpstr>
      <vt:lpstr>Johann Nepomuk Nestroy (1801 -1862) und die Theaterlandschaft der Vormärzzeit</vt:lpstr>
      <vt:lpstr>Georg Wilhelm Friedrich Hegel: Vorlesungen über die Ästhetik (entstanden seit 1818, gedruckt erst postum 1935)</vt:lpstr>
      <vt:lpstr>Königliches Nationaltheater Berlin, Intendanz Iffland</vt:lpstr>
      <vt:lpstr>Die Hof- und Stadttheater, die Beendigung der Schauspielerintendanz nach Ifflands Tod</vt:lpstr>
      <vt:lpstr>Seltsame Vorlieben der Fürsten, vergebliche Proteste der Intendanten</vt:lpstr>
      <vt:lpstr>Der Einfluss der Architektur der Opernhäuser auf die Schauspielkunst</vt:lpstr>
      <vt:lpstr>Erfolgsautoren im Vormärz: August von Kotzebue </vt:lpstr>
      <vt:lpstr>Dalibor Tureček: August von Koetzebue aneb Technologie populárnosti.</vt:lpstr>
      <vt:lpstr>Hermann Böhm: Zwischen Brünn, Graz und Preßburg: Johann Nepomuk Nestroys Jahre in der österrreichischen Theatreprovinz</vt:lpstr>
      <vt:lpstr>Adolf Müller senior  (1801 in Tolna (Ungarn); † 1886 in Wien)</vt:lpstr>
      <vt:lpstr>Zlý duch Lumpacivagabundus aneb Ludrácký trojlístek.</vt:lpstr>
      <vt:lpstr>Der böse Geist Lumpazivagabundus</vt:lpstr>
      <vt:lpstr>Kannst du wälisch? Italienisch auch nicht?</vt:lpstr>
      <vt:lpstr>Walter Schübler: Nestroy. Eine Biographie in 30 Szenen. </vt:lpstr>
      <vt:lpstr>Die Censur ist die jüngere von zwey schändlichen Schwestern, die ältere heißt Inquisition (S. 124) Eberhard Ultra in Freiheit in Krähwinkel</vt:lpstr>
      <vt:lpstr>Nestroy meistgespielte Stücke</vt:lpstr>
      <vt:lpstr>Der böse Geist Lumpazivagabundus</vt:lpstr>
      <vt:lpstr>Zu ebener Erde und erster Stock</vt:lpstr>
      <vt:lpstr>Der Talisman (Titus Feuerfuchs oder Die Schicksalsperücken)</vt:lpstr>
      <vt:lpstr>Das Mädl aus der Vorstadt</vt:lpstr>
      <vt:lpstr>Einen Jux will er sich machen</vt:lpstr>
      <vt:lpstr>Die lieben Anverwandten. Erstaufführung fand am 21. Mai 1848 im Wiener Carltheater </vt:lpstr>
      <vt:lpstr>Ultra: Diese Zeit war bequem / Für das Zopfensystem.</vt:lpstr>
      <vt:lpstr>Persiflage aller Freiheitsbestrebungen</vt:lpstr>
      <vt:lpstr>Lady und Schneider, 6. 2. 1849</vt:lpstr>
      <vt:lpstr>Gesinnungslos wie die Liebe (Karl Kraus)</vt:lpstr>
      <vt:lpstr>Karl Kraus: Nestroy und die Nachwelt, 1912</vt:lpstr>
      <vt:lpstr>Karl Kraus:  Rede zum 50. Todestag »Nestroy und die Nachwelt« (1912).</vt:lpstr>
      <vt:lpstr>Karl Kraus nannte Nestroy „den ersten deutschen Satiriker, in dem sich die Sprache Gedanken macht über die Dinge. Er erlöst die Sprache vom Starrkrampf, und sie wirft ihm dafür für jede Redensart einen Gedanken ab.</vt:lpstr>
      <vt:lpstr>Eisenbahnheiraten</vt:lpstr>
      <vt:lpstr>Eisenbahnheiraten, Čičvák, 1843</vt:lpstr>
      <vt:lpstr>Zopak, Bäckermeister in Brünn</vt:lpstr>
      <vt:lpstr>Nestroys intertextuelle Leistungen</vt:lpstr>
      <vt:lpstr>Nestroys intertextuelle Leistungen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Johann Nepomuk Nestroy und die Theaterlandschaft der Vormärzzeit</dc:title>
  <dc:creator>Zdeněk Mareček</dc:creator>
  <cp:lastModifiedBy>Zdeněk Mareček</cp:lastModifiedBy>
  <cp:revision>4</cp:revision>
  <dcterms:created xsi:type="dcterms:W3CDTF">2021-10-10T11:25:25Z</dcterms:created>
  <dcterms:modified xsi:type="dcterms:W3CDTF">2023-03-28T09:03:25Z</dcterms:modified>
</cp:coreProperties>
</file>