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4" r:id="rId5"/>
    <p:sldId id="269" r:id="rId6"/>
    <p:sldId id="265" r:id="rId7"/>
    <p:sldId id="275" r:id="rId8"/>
    <p:sldId id="266" r:id="rId9"/>
    <p:sldId id="267" r:id="rId10"/>
    <p:sldId id="268" r:id="rId11"/>
    <p:sldId id="270" r:id="rId12"/>
    <p:sldId id="271" r:id="rId13"/>
    <p:sldId id="272" r:id="rId14"/>
    <p:sldId id="273" r:id="rId15"/>
    <p:sldId id="274" r:id="rId16"/>
    <p:sldId id="277" r:id="rId17"/>
    <p:sldId id="278" r:id="rId18"/>
    <p:sldId id="276" r:id="rId19"/>
    <p:sldId id="257" r:id="rId20"/>
    <p:sldId id="258" r:id="rId21"/>
    <p:sldId id="263" r:id="rId22"/>
    <p:sldId id="262" r:id="rId23"/>
    <p:sldId id="261" r:id="rId24"/>
  </p:sldIdLst>
  <p:sldSz cx="12192000" cy="6858000"/>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DF72CE-04A9-ACED-45E6-AD23E05140E7}"/>
              </a:ext>
            </a:extLst>
          </p:cNvPr>
          <p:cNvSpPr>
            <a:spLocks noGrp="1"/>
          </p:cNvSpPr>
          <p:nvPr>
            <p:ph type="ctrTitle"/>
          </p:nvPr>
        </p:nvSpPr>
        <p:spPr>
          <a:xfrm>
            <a:off x="1524000" y="1122363"/>
            <a:ext cx="9144000" cy="2387600"/>
          </a:xfrm>
        </p:spPr>
        <p:txBody>
          <a:bodyPr anchor="b"/>
          <a:lstStyle>
            <a:lvl1pPr algn="ctr">
              <a:defRPr sz="6000"/>
            </a:lvl1pPr>
          </a:lstStyle>
          <a:p>
            <a:r>
              <a:rPr lang="sk-SK"/>
              <a:t>Kliknutím upravte štýl predlohy nadpisu</a:t>
            </a:r>
          </a:p>
        </p:txBody>
      </p:sp>
      <p:sp>
        <p:nvSpPr>
          <p:cNvPr id="3" name="Podnadpis 2">
            <a:extLst>
              <a:ext uri="{FF2B5EF4-FFF2-40B4-BE49-F238E27FC236}">
                <a16:creationId xmlns:a16="http://schemas.microsoft.com/office/drawing/2014/main" id="{F0208B2D-B38C-163A-0441-C7B5681969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Kliknutím upravte štýl predlohy podnadpisu</a:t>
            </a:r>
          </a:p>
        </p:txBody>
      </p:sp>
      <p:sp>
        <p:nvSpPr>
          <p:cNvPr id="4" name="Zástupný objekt pre dátum 3">
            <a:extLst>
              <a:ext uri="{FF2B5EF4-FFF2-40B4-BE49-F238E27FC236}">
                <a16:creationId xmlns:a16="http://schemas.microsoft.com/office/drawing/2014/main" id="{E2A16B18-FAB3-EA76-4C18-D6A249600979}"/>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5" name="Zástupný objekt pre pätu 4">
            <a:extLst>
              <a:ext uri="{FF2B5EF4-FFF2-40B4-BE49-F238E27FC236}">
                <a16:creationId xmlns:a16="http://schemas.microsoft.com/office/drawing/2014/main" id="{EE1942DD-D478-B359-89E7-9442E387EF53}"/>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80E477F4-1C25-0C19-0D3E-C0B081812853}"/>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3349875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A1348A6-3330-6AF5-CD3A-21FF0CF39B41}"/>
              </a:ext>
            </a:extLst>
          </p:cNvPr>
          <p:cNvSpPr>
            <a:spLocks noGrp="1"/>
          </p:cNvSpPr>
          <p:nvPr>
            <p:ph type="title"/>
          </p:nvPr>
        </p:nvSpPr>
        <p:spPr/>
        <p:txBody>
          <a:bodyPr/>
          <a:lstStyle/>
          <a:p>
            <a:r>
              <a:rPr lang="sk-SK"/>
              <a:t>Kliknutím upravte štýl predlohy nadpisu</a:t>
            </a:r>
          </a:p>
        </p:txBody>
      </p:sp>
      <p:sp>
        <p:nvSpPr>
          <p:cNvPr id="3" name="Zástupný zvislý text 2">
            <a:extLst>
              <a:ext uri="{FF2B5EF4-FFF2-40B4-BE49-F238E27FC236}">
                <a16:creationId xmlns:a16="http://schemas.microsoft.com/office/drawing/2014/main" id="{A3E5D76D-FF54-03CF-89A8-638E8D8133B8}"/>
              </a:ext>
            </a:extLst>
          </p:cNvPr>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B1CDC7C7-EBE6-8CF9-B27A-7D33731A2EAA}"/>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5" name="Zástupný objekt pre pätu 4">
            <a:extLst>
              <a:ext uri="{FF2B5EF4-FFF2-40B4-BE49-F238E27FC236}">
                <a16:creationId xmlns:a16="http://schemas.microsoft.com/office/drawing/2014/main" id="{74EC302E-E1B4-9D2D-77AE-016DD09AD0EB}"/>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A03F50E8-DBE5-E94A-D75B-85A262984285}"/>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857337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a:extLst>
              <a:ext uri="{FF2B5EF4-FFF2-40B4-BE49-F238E27FC236}">
                <a16:creationId xmlns:a16="http://schemas.microsoft.com/office/drawing/2014/main" id="{F75B1A93-D39E-25DD-2368-F3CAF1707533}"/>
              </a:ext>
            </a:extLst>
          </p:cNvPr>
          <p:cNvSpPr>
            <a:spLocks noGrp="1"/>
          </p:cNvSpPr>
          <p:nvPr>
            <p:ph type="title" orient="vert"/>
          </p:nvPr>
        </p:nvSpPr>
        <p:spPr>
          <a:xfrm>
            <a:off x="8724900" y="365125"/>
            <a:ext cx="2628900" cy="5811838"/>
          </a:xfrm>
        </p:spPr>
        <p:txBody>
          <a:bodyPr vert="eaVert"/>
          <a:lstStyle/>
          <a:p>
            <a:r>
              <a:rPr lang="sk-SK"/>
              <a:t>Kliknutím upravte štýl predlohy nadpisu</a:t>
            </a:r>
          </a:p>
        </p:txBody>
      </p:sp>
      <p:sp>
        <p:nvSpPr>
          <p:cNvPr id="3" name="Zástupný zvislý text 2">
            <a:extLst>
              <a:ext uri="{FF2B5EF4-FFF2-40B4-BE49-F238E27FC236}">
                <a16:creationId xmlns:a16="http://schemas.microsoft.com/office/drawing/2014/main" id="{B27B80F2-3D02-C930-621B-113B9C5C0650}"/>
              </a:ext>
            </a:extLst>
          </p:cNvPr>
          <p:cNvSpPr>
            <a:spLocks noGrp="1"/>
          </p:cNvSpPr>
          <p:nvPr>
            <p:ph type="body" orient="vert" idx="1"/>
          </p:nvPr>
        </p:nvSpPr>
        <p:spPr>
          <a:xfrm>
            <a:off x="838200" y="365125"/>
            <a:ext cx="7734300" cy="5811838"/>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C30CE578-84A3-6D87-4D21-09A9347301D2}"/>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5" name="Zástupný objekt pre pätu 4">
            <a:extLst>
              <a:ext uri="{FF2B5EF4-FFF2-40B4-BE49-F238E27FC236}">
                <a16:creationId xmlns:a16="http://schemas.microsoft.com/office/drawing/2014/main" id="{D2CC43BE-5F1D-B236-D82C-8E2B80D92340}"/>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90D7CBBF-A973-95CA-E80B-0685CF5DD34C}"/>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2207210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AAB44B9-3533-52F7-E39F-25A67362E8B4}"/>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C37BAD50-3C9D-2197-FAC0-E3AAE35CAD9C}"/>
              </a:ext>
            </a:extLst>
          </p:cNvPr>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968CA40D-2D84-05E5-141F-78253348C86A}"/>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5" name="Zástupný objekt pre pätu 4">
            <a:extLst>
              <a:ext uri="{FF2B5EF4-FFF2-40B4-BE49-F238E27FC236}">
                <a16:creationId xmlns:a16="http://schemas.microsoft.com/office/drawing/2014/main" id="{23D11CDF-E81A-0AF1-AA23-CC43E6BCFEB7}"/>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DBC0A701-E78E-C5E2-36BB-9EE67ED706F4}"/>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245383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3C851B-0D65-F0DA-6179-96DAF715BF2A}"/>
              </a:ext>
            </a:extLst>
          </p:cNvPr>
          <p:cNvSpPr>
            <a:spLocks noGrp="1"/>
          </p:cNvSpPr>
          <p:nvPr>
            <p:ph type="title"/>
          </p:nvPr>
        </p:nvSpPr>
        <p:spPr>
          <a:xfrm>
            <a:off x="831850" y="1709738"/>
            <a:ext cx="10515600" cy="2852737"/>
          </a:xfrm>
        </p:spPr>
        <p:txBody>
          <a:bodyPr anchor="b"/>
          <a:lstStyle>
            <a:lvl1pPr>
              <a:defRPr sz="6000"/>
            </a:lvl1pPr>
          </a:lstStyle>
          <a:p>
            <a:r>
              <a:rPr lang="sk-SK"/>
              <a:t>Kliknutím upravte štýl predlohy nadpisu</a:t>
            </a:r>
          </a:p>
        </p:txBody>
      </p:sp>
      <p:sp>
        <p:nvSpPr>
          <p:cNvPr id="3" name="Zástupný text 2">
            <a:extLst>
              <a:ext uri="{FF2B5EF4-FFF2-40B4-BE49-F238E27FC236}">
                <a16:creationId xmlns:a16="http://schemas.microsoft.com/office/drawing/2014/main" id="{FC95398C-D9C5-0E6D-F57C-75DE9644955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Kliknite sem a upravte štýly predlohy textu</a:t>
            </a:r>
          </a:p>
        </p:txBody>
      </p:sp>
      <p:sp>
        <p:nvSpPr>
          <p:cNvPr id="4" name="Zástupný objekt pre dátum 3">
            <a:extLst>
              <a:ext uri="{FF2B5EF4-FFF2-40B4-BE49-F238E27FC236}">
                <a16:creationId xmlns:a16="http://schemas.microsoft.com/office/drawing/2014/main" id="{7681921F-C4C6-4C5F-761D-EB2E7375A8A0}"/>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5" name="Zástupný objekt pre pätu 4">
            <a:extLst>
              <a:ext uri="{FF2B5EF4-FFF2-40B4-BE49-F238E27FC236}">
                <a16:creationId xmlns:a16="http://schemas.microsoft.com/office/drawing/2014/main" id="{2CD28735-E8DC-5A4F-EDB7-B796ABE1BDE1}"/>
              </a:ext>
            </a:extLst>
          </p:cNvPr>
          <p:cNvSpPr>
            <a:spLocks noGrp="1"/>
          </p:cNvSpPr>
          <p:nvPr>
            <p:ph type="ftr" sz="quarter" idx="11"/>
          </p:nvPr>
        </p:nvSpPr>
        <p:spPr/>
        <p:txBody>
          <a:bodyPr/>
          <a:lstStyle/>
          <a:p>
            <a:endParaRPr lang="sk-SK"/>
          </a:p>
        </p:txBody>
      </p:sp>
      <p:sp>
        <p:nvSpPr>
          <p:cNvPr id="6" name="Zástupný objekt pre číslo snímky 5">
            <a:extLst>
              <a:ext uri="{FF2B5EF4-FFF2-40B4-BE49-F238E27FC236}">
                <a16:creationId xmlns:a16="http://schemas.microsoft.com/office/drawing/2014/main" id="{3A62EEC3-5C2F-2DA1-92D3-CDFFF05E1EB2}"/>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1353042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FFCC49-635D-1FEE-DEC0-8485331DACAC}"/>
              </a:ext>
            </a:extLst>
          </p:cNvPr>
          <p:cNvSpPr>
            <a:spLocks noGrp="1"/>
          </p:cNvSpPr>
          <p:nvPr>
            <p:ph type="title"/>
          </p:nvPr>
        </p:nvSpPr>
        <p:spPr/>
        <p:txBody>
          <a:bodyPr/>
          <a:lstStyle/>
          <a:p>
            <a:r>
              <a:rPr lang="sk-SK"/>
              <a:t>Kliknutím upravte štýl predlohy nadpisu</a:t>
            </a:r>
          </a:p>
        </p:txBody>
      </p:sp>
      <p:sp>
        <p:nvSpPr>
          <p:cNvPr id="3" name="Zástupný objekt pre obsah 2">
            <a:extLst>
              <a:ext uri="{FF2B5EF4-FFF2-40B4-BE49-F238E27FC236}">
                <a16:creationId xmlns:a16="http://schemas.microsoft.com/office/drawing/2014/main" id="{884A95B9-437C-9F81-2C40-D12997C75D6C}"/>
              </a:ext>
            </a:extLst>
          </p:cNvPr>
          <p:cNvSpPr>
            <a:spLocks noGrp="1"/>
          </p:cNvSpPr>
          <p:nvPr>
            <p:ph sz="half" idx="1"/>
          </p:nvPr>
        </p:nvSpPr>
        <p:spPr>
          <a:xfrm>
            <a:off x="838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obsah 3">
            <a:extLst>
              <a:ext uri="{FF2B5EF4-FFF2-40B4-BE49-F238E27FC236}">
                <a16:creationId xmlns:a16="http://schemas.microsoft.com/office/drawing/2014/main" id="{F65A2D0E-0031-3464-3B00-5A779F8B8076}"/>
              </a:ext>
            </a:extLst>
          </p:cNvPr>
          <p:cNvSpPr>
            <a:spLocks noGrp="1"/>
          </p:cNvSpPr>
          <p:nvPr>
            <p:ph sz="half" idx="2"/>
          </p:nvPr>
        </p:nvSpPr>
        <p:spPr>
          <a:xfrm>
            <a:off x="6172200" y="1825625"/>
            <a:ext cx="5181600" cy="435133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objekt pre dátum 4">
            <a:extLst>
              <a:ext uri="{FF2B5EF4-FFF2-40B4-BE49-F238E27FC236}">
                <a16:creationId xmlns:a16="http://schemas.microsoft.com/office/drawing/2014/main" id="{201F287A-C5FE-C3C1-AA7C-A265BFA8C668}"/>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6" name="Zástupný objekt pre pätu 5">
            <a:extLst>
              <a:ext uri="{FF2B5EF4-FFF2-40B4-BE49-F238E27FC236}">
                <a16:creationId xmlns:a16="http://schemas.microsoft.com/office/drawing/2014/main" id="{FF4C7571-69FD-698C-ABAF-16301DB163F4}"/>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79BAC686-5BB7-3CD4-555A-82920FAF4D36}"/>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258062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1C00460-4075-3E07-5695-64831A127250}"/>
              </a:ext>
            </a:extLst>
          </p:cNvPr>
          <p:cNvSpPr>
            <a:spLocks noGrp="1"/>
          </p:cNvSpPr>
          <p:nvPr>
            <p:ph type="title"/>
          </p:nvPr>
        </p:nvSpPr>
        <p:spPr>
          <a:xfrm>
            <a:off x="839788" y="365125"/>
            <a:ext cx="10515600" cy="1325563"/>
          </a:xfrm>
        </p:spPr>
        <p:txBody>
          <a:bodyPr/>
          <a:lstStyle/>
          <a:p>
            <a:r>
              <a:rPr lang="sk-SK"/>
              <a:t>Kliknutím upravte štýl predlohy nadpisu</a:t>
            </a:r>
          </a:p>
        </p:txBody>
      </p:sp>
      <p:sp>
        <p:nvSpPr>
          <p:cNvPr id="3" name="Zástupný text 2">
            <a:extLst>
              <a:ext uri="{FF2B5EF4-FFF2-40B4-BE49-F238E27FC236}">
                <a16:creationId xmlns:a16="http://schemas.microsoft.com/office/drawing/2014/main" id="{C8E80339-84AE-611F-C444-C5B2EE76EB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CA65EB02-E3CD-762B-A2EE-E32459229119}"/>
              </a:ext>
            </a:extLst>
          </p:cNvPr>
          <p:cNvSpPr>
            <a:spLocks noGrp="1"/>
          </p:cNvSpPr>
          <p:nvPr>
            <p:ph sz="half" idx="2"/>
          </p:nvPr>
        </p:nvSpPr>
        <p:spPr>
          <a:xfrm>
            <a:off x="839788" y="2505075"/>
            <a:ext cx="5157787"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text 4">
            <a:extLst>
              <a:ext uri="{FF2B5EF4-FFF2-40B4-BE49-F238E27FC236}">
                <a16:creationId xmlns:a16="http://schemas.microsoft.com/office/drawing/2014/main" id="{7F7B9AE7-0EC8-3CE8-AC50-05B1252943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B39C7253-191F-1378-5B74-B3F99A743611}"/>
              </a:ext>
            </a:extLst>
          </p:cNvPr>
          <p:cNvSpPr>
            <a:spLocks noGrp="1"/>
          </p:cNvSpPr>
          <p:nvPr>
            <p:ph sz="quarter" idx="4"/>
          </p:nvPr>
        </p:nvSpPr>
        <p:spPr>
          <a:xfrm>
            <a:off x="6172200" y="2505075"/>
            <a:ext cx="5183188" cy="3684588"/>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objekt pre dátum 6">
            <a:extLst>
              <a:ext uri="{FF2B5EF4-FFF2-40B4-BE49-F238E27FC236}">
                <a16:creationId xmlns:a16="http://schemas.microsoft.com/office/drawing/2014/main" id="{39B00B4E-6AE1-CC05-A358-675E78DEDA8C}"/>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8" name="Zástupný objekt pre pätu 7">
            <a:extLst>
              <a:ext uri="{FF2B5EF4-FFF2-40B4-BE49-F238E27FC236}">
                <a16:creationId xmlns:a16="http://schemas.microsoft.com/office/drawing/2014/main" id="{64C89FA5-3E82-E0F2-5C37-DAF04139C1B5}"/>
              </a:ext>
            </a:extLst>
          </p:cNvPr>
          <p:cNvSpPr>
            <a:spLocks noGrp="1"/>
          </p:cNvSpPr>
          <p:nvPr>
            <p:ph type="ftr" sz="quarter" idx="11"/>
          </p:nvPr>
        </p:nvSpPr>
        <p:spPr/>
        <p:txBody>
          <a:bodyPr/>
          <a:lstStyle/>
          <a:p>
            <a:endParaRPr lang="sk-SK"/>
          </a:p>
        </p:txBody>
      </p:sp>
      <p:sp>
        <p:nvSpPr>
          <p:cNvPr id="9" name="Zástupný objekt pre číslo snímky 8">
            <a:extLst>
              <a:ext uri="{FF2B5EF4-FFF2-40B4-BE49-F238E27FC236}">
                <a16:creationId xmlns:a16="http://schemas.microsoft.com/office/drawing/2014/main" id="{B5CDBAD4-61F8-F7B3-93AC-7BC064BC31A6}"/>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3543347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CD6D6B-C6DD-17A2-71C6-D182AE5F1C66}"/>
              </a:ext>
            </a:extLst>
          </p:cNvPr>
          <p:cNvSpPr>
            <a:spLocks noGrp="1"/>
          </p:cNvSpPr>
          <p:nvPr>
            <p:ph type="title"/>
          </p:nvPr>
        </p:nvSpPr>
        <p:spPr/>
        <p:txBody>
          <a:bodyPr/>
          <a:lstStyle/>
          <a:p>
            <a:r>
              <a:rPr lang="sk-SK"/>
              <a:t>Kliknutím upravte štýl predlohy nadpisu</a:t>
            </a:r>
          </a:p>
        </p:txBody>
      </p:sp>
      <p:sp>
        <p:nvSpPr>
          <p:cNvPr id="3" name="Zástupný objekt pre dátum 2">
            <a:extLst>
              <a:ext uri="{FF2B5EF4-FFF2-40B4-BE49-F238E27FC236}">
                <a16:creationId xmlns:a16="http://schemas.microsoft.com/office/drawing/2014/main" id="{5B052AC5-5310-F55D-27DA-B5227EE243F1}"/>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4" name="Zástupný objekt pre pätu 3">
            <a:extLst>
              <a:ext uri="{FF2B5EF4-FFF2-40B4-BE49-F238E27FC236}">
                <a16:creationId xmlns:a16="http://schemas.microsoft.com/office/drawing/2014/main" id="{F7AAF7F3-C526-4527-5540-DCE4EE58E646}"/>
              </a:ext>
            </a:extLst>
          </p:cNvPr>
          <p:cNvSpPr>
            <a:spLocks noGrp="1"/>
          </p:cNvSpPr>
          <p:nvPr>
            <p:ph type="ftr" sz="quarter" idx="11"/>
          </p:nvPr>
        </p:nvSpPr>
        <p:spPr/>
        <p:txBody>
          <a:bodyPr/>
          <a:lstStyle/>
          <a:p>
            <a:endParaRPr lang="sk-SK"/>
          </a:p>
        </p:txBody>
      </p:sp>
      <p:sp>
        <p:nvSpPr>
          <p:cNvPr id="5" name="Zástupný objekt pre číslo snímky 4">
            <a:extLst>
              <a:ext uri="{FF2B5EF4-FFF2-40B4-BE49-F238E27FC236}">
                <a16:creationId xmlns:a16="http://schemas.microsoft.com/office/drawing/2014/main" id="{818AC7EB-3547-C572-2399-ACBCEFD16D4A}"/>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1284272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objekt pre dátum 1">
            <a:extLst>
              <a:ext uri="{FF2B5EF4-FFF2-40B4-BE49-F238E27FC236}">
                <a16:creationId xmlns:a16="http://schemas.microsoft.com/office/drawing/2014/main" id="{69BC73FC-FBD5-C855-E1AF-62B8E33B8D0B}"/>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3" name="Zástupný objekt pre pätu 2">
            <a:extLst>
              <a:ext uri="{FF2B5EF4-FFF2-40B4-BE49-F238E27FC236}">
                <a16:creationId xmlns:a16="http://schemas.microsoft.com/office/drawing/2014/main" id="{881D49FC-B08A-DD83-DE08-174BD69FF076}"/>
              </a:ext>
            </a:extLst>
          </p:cNvPr>
          <p:cNvSpPr>
            <a:spLocks noGrp="1"/>
          </p:cNvSpPr>
          <p:nvPr>
            <p:ph type="ftr" sz="quarter" idx="11"/>
          </p:nvPr>
        </p:nvSpPr>
        <p:spPr/>
        <p:txBody>
          <a:bodyPr/>
          <a:lstStyle/>
          <a:p>
            <a:endParaRPr lang="sk-SK"/>
          </a:p>
        </p:txBody>
      </p:sp>
      <p:sp>
        <p:nvSpPr>
          <p:cNvPr id="4" name="Zástupný objekt pre číslo snímky 3">
            <a:extLst>
              <a:ext uri="{FF2B5EF4-FFF2-40B4-BE49-F238E27FC236}">
                <a16:creationId xmlns:a16="http://schemas.microsoft.com/office/drawing/2014/main" id="{E00C9EA2-35BE-5CB4-DA89-6EF0366D7556}"/>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210702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E74400-D912-1194-3E68-5AA40751DEC2}"/>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sah 2">
            <a:extLst>
              <a:ext uri="{FF2B5EF4-FFF2-40B4-BE49-F238E27FC236}">
                <a16:creationId xmlns:a16="http://schemas.microsoft.com/office/drawing/2014/main" id="{E319C1D5-8715-72CE-CF8D-54239FA4F1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text 3">
            <a:extLst>
              <a:ext uri="{FF2B5EF4-FFF2-40B4-BE49-F238E27FC236}">
                <a16:creationId xmlns:a16="http://schemas.microsoft.com/office/drawing/2014/main" id="{688FCA5C-E27E-0F4C-DF0C-AB6F25C55B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9049C990-719E-9127-2907-E49AA49CEADC}"/>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6" name="Zástupný objekt pre pätu 5">
            <a:extLst>
              <a:ext uri="{FF2B5EF4-FFF2-40B4-BE49-F238E27FC236}">
                <a16:creationId xmlns:a16="http://schemas.microsoft.com/office/drawing/2014/main" id="{B823E5D2-C4C3-282D-0FBE-7BCB55DCBE21}"/>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E1D8FCF2-8A1B-AA1C-0493-2BB320AC6C54}"/>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1273487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7C623-4AF2-4584-4382-7BEF497D9F07}"/>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p>
        </p:txBody>
      </p:sp>
      <p:sp>
        <p:nvSpPr>
          <p:cNvPr id="3" name="Zástupný objekt pre obrázok 2">
            <a:extLst>
              <a:ext uri="{FF2B5EF4-FFF2-40B4-BE49-F238E27FC236}">
                <a16:creationId xmlns:a16="http://schemas.microsoft.com/office/drawing/2014/main" id="{967288F5-9EB3-DA7C-2574-361C5DCC58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text 3">
            <a:extLst>
              <a:ext uri="{FF2B5EF4-FFF2-40B4-BE49-F238E27FC236}">
                <a16:creationId xmlns:a16="http://schemas.microsoft.com/office/drawing/2014/main" id="{AE5AF972-FF8F-AB83-91D3-DC032A840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72D9A492-7924-ECF0-D63C-9E90308B2A49}"/>
              </a:ext>
            </a:extLst>
          </p:cNvPr>
          <p:cNvSpPr>
            <a:spLocks noGrp="1"/>
          </p:cNvSpPr>
          <p:nvPr>
            <p:ph type="dt" sz="half" idx="10"/>
          </p:nvPr>
        </p:nvSpPr>
        <p:spPr/>
        <p:txBody>
          <a:bodyPr/>
          <a:lstStyle/>
          <a:p>
            <a:fld id="{FEC4A260-0097-4688-BD48-3462F5B49CA4}" type="datetimeFigureOut">
              <a:rPr lang="sk-SK" smtClean="0"/>
              <a:t>24. 2. 2023</a:t>
            </a:fld>
            <a:endParaRPr lang="sk-SK"/>
          </a:p>
        </p:txBody>
      </p:sp>
      <p:sp>
        <p:nvSpPr>
          <p:cNvPr id="6" name="Zástupný objekt pre pätu 5">
            <a:extLst>
              <a:ext uri="{FF2B5EF4-FFF2-40B4-BE49-F238E27FC236}">
                <a16:creationId xmlns:a16="http://schemas.microsoft.com/office/drawing/2014/main" id="{F1E0F632-F6CA-8A85-53CE-C78A7C5C8CEC}"/>
              </a:ext>
            </a:extLst>
          </p:cNvPr>
          <p:cNvSpPr>
            <a:spLocks noGrp="1"/>
          </p:cNvSpPr>
          <p:nvPr>
            <p:ph type="ftr" sz="quarter" idx="11"/>
          </p:nvPr>
        </p:nvSpPr>
        <p:spPr/>
        <p:txBody>
          <a:bodyPr/>
          <a:lstStyle/>
          <a:p>
            <a:endParaRPr lang="sk-SK"/>
          </a:p>
        </p:txBody>
      </p:sp>
      <p:sp>
        <p:nvSpPr>
          <p:cNvPr id="7" name="Zástupný objekt pre číslo snímky 6">
            <a:extLst>
              <a:ext uri="{FF2B5EF4-FFF2-40B4-BE49-F238E27FC236}">
                <a16:creationId xmlns:a16="http://schemas.microsoft.com/office/drawing/2014/main" id="{ADE27C3F-348F-B34D-5910-1F8A1A37A7CC}"/>
              </a:ext>
            </a:extLst>
          </p:cNvPr>
          <p:cNvSpPr>
            <a:spLocks noGrp="1"/>
          </p:cNvSpPr>
          <p:nvPr>
            <p:ph type="sldNum" sz="quarter" idx="12"/>
          </p:nvPr>
        </p:nvSpPr>
        <p:spPr/>
        <p:txBody>
          <a:bodyPr/>
          <a:lstStyle/>
          <a:p>
            <a:fld id="{DE4CA75A-A5CC-442C-8ECC-AE570430B105}" type="slidenum">
              <a:rPr lang="sk-SK" smtClean="0"/>
              <a:t>‹#›</a:t>
            </a:fld>
            <a:endParaRPr lang="sk-SK"/>
          </a:p>
        </p:txBody>
      </p:sp>
    </p:spTree>
    <p:extLst>
      <p:ext uri="{BB962C8B-B14F-4D97-AF65-F5344CB8AC3E}">
        <p14:creationId xmlns:p14="http://schemas.microsoft.com/office/powerpoint/2010/main" val="2318490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E9C6872A-4D46-19BC-8BB2-4E529FCE08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Kliknutím upravte štýl predlohy nadpisu</a:t>
            </a:r>
          </a:p>
        </p:txBody>
      </p:sp>
      <p:sp>
        <p:nvSpPr>
          <p:cNvPr id="3" name="Zástupný text 2">
            <a:extLst>
              <a:ext uri="{FF2B5EF4-FFF2-40B4-BE49-F238E27FC236}">
                <a16:creationId xmlns:a16="http://schemas.microsoft.com/office/drawing/2014/main" id="{5A8E59B6-FCE1-825C-6F9A-64D5FF10C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objekt pre dátum 3">
            <a:extLst>
              <a:ext uri="{FF2B5EF4-FFF2-40B4-BE49-F238E27FC236}">
                <a16:creationId xmlns:a16="http://schemas.microsoft.com/office/drawing/2014/main" id="{0B09419C-44D0-82F3-67F8-89489856E1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4A260-0097-4688-BD48-3462F5B49CA4}" type="datetimeFigureOut">
              <a:rPr lang="sk-SK" smtClean="0"/>
              <a:t>24. 2. 2023</a:t>
            </a:fld>
            <a:endParaRPr lang="sk-SK"/>
          </a:p>
        </p:txBody>
      </p:sp>
      <p:sp>
        <p:nvSpPr>
          <p:cNvPr id="5" name="Zástupný objekt pre pätu 4">
            <a:extLst>
              <a:ext uri="{FF2B5EF4-FFF2-40B4-BE49-F238E27FC236}">
                <a16:creationId xmlns:a16="http://schemas.microsoft.com/office/drawing/2014/main" id="{C299587D-4C6D-3DE4-EF16-31EA033884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objekt pre číslo snímky 5">
            <a:extLst>
              <a:ext uri="{FF2B5EF4-FFF2-40B4-BE49-F238E27FC236}">
                <a16:creationId xmlns:a16="http://schemas.microsoft.com/office/drawing/2014/main" id="{FE8EB8F4-F78A-8420-E3E1-BFE6F19B56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CA75A-A5CC-442C-8ECC-AE570430B105}" type="slidenum">
              <a:rPr lang="sk-SK" smtClean="0"/>
              <a:t>‹#›</a:t>
            </a:fld>
            <a:endParaRPr lang="sk-SK"/>
          </a:p>
        </p:txBody>
      </p:sp>
    </p:spTree>
    <p:extLst>
      <p:ext uri="{BB962C8B-B14F-4D97-AF65-F5344CB8AC3E}">
        <p14:creationId xmlns:p14="http://schemas.microsoft.com/office/powerpoint/2010/main" val="894936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9983877-4D3A-2FC4-B8AA-D88CE80D07AA}"/>
              </a:ext>
            </a:extLst>
          </p:cNvPr>
          <p:cNvSpPr>
            <a:spLocks noGrp="1"/>
          </p:cNvSpPr>
          <p:nvPr>
            <p:ph type="ctrTitle"/>
          </p:nvPr>
        </p:nvSpPr>
        <p:spPr/>
        <p:txBody>
          <a:bodyPr>
            <a:normAutofit/>
          </a:bodyPr>
          <a:lstStyle/>
          <a:p>
            <a:r>
              <a:rPr lang="cs-CZ" sz="4800" dirty="0"/>
              <a:t>Claudio </a:t>
            </a:r>
            <a:r>
              <a:rPr lang="cs-CZ" sz="4800" dirty="0" err="1"/>
              <a:t>Magris</a:t>
            </a:r>
            <a:r>
              <a:rPr lang="cs-CZ" sz="4800" dirty="0"/>
              <a:t> (*1939)</a:t>
            </a:r>
            <a:endParaRPr lang="sk-SK" sz="4800" dirty="0"/>
          </a:p>
        </p:txBody>
      </p:sp>
      <p:sp>
        <p:nvSpPr>
          <p:cNvPr id="3" name="Podnadpis 2">
            <a:extLst>
              <a:ext uri="{FF2B5EF4-FFF2-40B4-BE49-F238E27FC236}">
                <a16:creationId xmlns:a16="http://schemas.microsoft.com/office/drawing/2014/main" id="{EEC0C87F-A535-69A9-36C7-A6CA8F2AF6EF}"/>
              </a:ext>
            </a:extLst>
          </p:cNvPr>
          <p:cNvSpPr>
            <a:spLocks noGrp="1"/>
          </p:cNvSpPr>
          <p:nvPr>
            <p:ph type="subTitle" idx="1"/>
          </p:nvPr>
        </p:nvSpPr>
        <p:spPr/>
        <p:txBody>
          <a:bodyPr>
            <a:normAutofit/>
          </a:bodyPr>
          <a:lstStyle/>
          <a:p>
            <a:r>
              <a:rPr lang="cs-CZ" sz="3200" i="1" dirty="0"/>
              <a:t>Der </a:t>
            </a:r>
            <a:r>
              <a:rPr lang="cs-CZ" sz="3200" i="1" dirty="0" err="1"/>
              <a:t>habsburgis</a:t>
            </a:r>
            <a:r>
              <a:rPr lang="de-DE" sz="3200" i="1" dirty="0"/>
              <a:t>c</a:t>
            </a:r>
            <a:r>
              <a:rPr lang="cs-CZ" sz="3200" i="1" dirty="0"/>
              <a:t>he </a:t>
            </a:r>
            <a:r>
              <a:rPr lang="cs-CZ" sz="3200" i="1" dirty="0" err="1"/>
              <a:t>Mythos</a:t>
            </a:r>
            <a:r>
              <a:rPr lang="cs-CZ" sz="3200" i="1" dirty="0"/>
              <a:t> in der </a:t>
            </a:r>
            <a:r>
              <a:rPr lang="cs-CZ" sz="3200" i="1" dirty="0" err="1"/>
              <a:t>modernen</a:t>
            </a:r>
            <a:r>
              <a:rPr lang="cs-CZ" sz="3200" i="1" dirty="0"/>
              <a:t> </a:t>
            </a:r>
            <a:r>
              <a:rPr lang="de-DE" sz="3200" i="1" dirty="0"/>
              <a:t>ö</a:t>
            </a:r>
            <a:r>
              <a:rPr lang="cs-CZ" sz="3200" i="1" dirty="0" err="1"/>
              <a:t>sterreichischen</a:t>
            </a:r>
            <a:r>
              <a:rPr lang="cs-CZ" sz="3200" i="1" dirty="0"/>
              <a:t> Literatur</a:t>
            </a:r>
            <a:r>
              <a:rPr lang="cs-CZ" sz="3200" dirty="0"/>
              <a:t>. </a:t>
            </a:r>
            <a:r>
              <a:rPr lang="cs-CZ" sz="3200" dirty="0" err="1"/>
              <a:t>Wien</a:t>
            </a:r>
            <a:r>
              <a:rPr lang="cs-CZ" sz="3200" dirty="0"/>
              <a:t>: </a:t>
            </a:r>
            <a:r>
              <a:rPr lang="cs-CZ" sz="3200" dirty="0" err="1"/>
              <a:t>Zsolnay</a:t>
            </a:r>
            <a:r>
              <a:rPr lang="cs-CZ" sz="3200" dirty="0"/>
              <a:t>, 2000 (</a:t>
            </a:r>
            <a:r>
              <a:rPr lang="cs-CZ" sz="3200" dirty="0" err="1"/>
              <a:t>zuerst</a:t>
            </a:r>
            <a:r>
              <a:rPr lang="cs-CZ" sz="3200" dirty="0"/>
              <a:t> </a:t>
            </a:r>
            <a:r>
              <a:rPr lang="cs-CZ" sz="3200" dirty="0" err="1"/>
              <a:t>Turin</a:t>
            </a:r>
            <a:r>
              <a:rPr lang="cs-CZ" sz="3200" dirty="0"/>
              <a:t> 1963)</a:t>
            </a:r>
            <a:endParaRPr lang="sk-SK" sz="3200" dirty="0"/>
          </a:p>
        </p:txBody>
      </p:sp>
    </p:spTree>
    <p:extLst>
      <p:ext uri="{BB962C8B-B14F-4D97-AF65-F5344CB8AC3E}">
        <p14:creationId xmlns:p14="http://schemas.microsoft.com/office/powerpoint/2010/main" val="3909372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847FDE-FBE3-5DA4-7EA2-FB6DE950A35E}"/>
              </a:ext>
            </a:extLst>
          </p:cNvPr>
          <p:cNvSpPr>
            <a:spLocks noGrp="1"/>
          </p:cNvSpPr>
          <p:nvPr>
            <p:ph type="title"/>
          </p:nvPr>
        </p:nvSpPr>
        <p:spPr/>
        <p:txBody>
          <a:bodyPr>
            <a:normAutofit fontScale="90000"/>
          </a:bodyPr>
          <a:lstStyle/>
          <a:p>
            <a:r>
              <a:rPr lang="de-DE" dirty="0"/>
              <a:t>Schmidt-Dengler räumt ein, Franz Blei verspotte in der </a:t>
            </a:r>
            <a:r>
              <a:rPr lang="de-DE" i="1" dirty="0"/>
              <a:t>Erzählung eines Lebens </a:t>
            </a:r>
            <a:r>
              <a:rPr lang="de-DE" dirty="0"/>
              <a:t>(1930) die Revolution 1918</a:t>
            </a:r>
            <a:endParaRPr lang="sk-SK" dirty="0"/>
          </a:p>
        </p:txBody>
      </p:sp>
      <p:sp>
        <p:nvSpPr>
          <p:cNvPr id="3" name="Zástupný objekt pre obsah 2">
            <a:extLst>
              <a:ext uri="{FF2B5EF4-FFF2-40B4-BE49-F238E27FC236}">
                <a16:creationId xmlns:a16="http://schemas.microsoft.com/office/drawing/2014/main" id="{F2BDAB90-D6DB-E84F-D054-338DBFF7EF86}"/>
              </a:ext>
            </a:extLst>
          </p:cNvPr>
          <p:cNvSpPr>
            <a:spLocks noGrp="1"/>
          </p:cNvSpPr>
          <p:nvPr>
            <p:ph idx="1"/>
          </p:nvPr>
        </p:nvSpPr>
        <p:spPr/>
        <p:txBody>
          <a:bodyPr/>
          <a:lstStyle/>
          <a:p>
            <a:pPr marL="0" indent="0">
              <a:buNone/>
            </a:pPr>
            <a:r>
              <a:rPr lang="de-DE" dirty="0"/>
              <a:t>Wendelin Schmidt-Dengler: Ohne Nostalgie. Wien: Böhlau, 2002. </a:t>
            </a:r>
          </a:p>
          <a:p>
            <a:pPr marL="0" indent="0">
              <a:buNone/>
            </a:pPr>
            <a:r>
              <a:rPr lang="de-DE" dirty="0"/>
              <a:t>„Dieser Weg in Zukunft ging, da er um den Ring herumzog, im Kreise, wahrhaft im Kreise. Das gute österreichische </a:t>
            </a:r>
            <a:r>
              <a:rPr lang="de-DE" dirty="0" err="1"/>
              <a:t>Revolutiönchen</a:t>
            </a:r>
            <a:r>
              <a:rPr lang="de-DE" dirty="0"/>
              <a:t> strich in einem so sanften Winde, </a:t>
            </a:r>
            <a:r>
              <a:rPr lang="de-DE" dirty="0" err="1"/>
              <a:t>daß</a:t>
            </a:r>
            <a:r>
              <a:rPr lang="de-DE" dirty="0"/>
              <a:t> es ihren Trägern die Mäntel ganz von selber und ohne ihr Zutun und allgemein </a:t>
            </a:r>
            <a:r>
              <a:rPr lang="de-DE" dirty="0" err="1"/>
              <a:t>ungemerkt</a:t>
            </a:r>
            <a:r>
              <a:rPr lang="de-DE" dirty="0"/>
              <a:t> auf die andere Seite drehte“. </a:t>
            </a:r>
          </a:p>
          <a:p>
            <a:pPr marL="0" indent="0">
              <a:buNone/>
            </a:pPr>
            <a:r>
              <a:rPr lang="de-DE" dirty="0"/>
              <a:t>Magris Begriff bewährt sich für das, </a:t>
            </a:r>
            <a:r>
              <a:rPr lang="de-DE" i="1" dirty="0"/>
              <a:t>was sich </a:t>
            </a:r>
            <a:r>
              <a:rPr lang="de-DE" i="1" dirty="0" err="1"/>
              <a:t>literarish</a:t>
            </a:r>
            <a:r>
              <a:rPr lang="de-DE" i="1" dirty="0"/>
              <a:t> über </a:t>
            </a:r>
            <a:r>
              <a:rPr lang="de-DE" i="1" dirty="0" err="1"/>
              <a:t>ddie</a:t>
            </a:r>
            <a:r>
              <a:rPr lang="de-DE" i="1" dirty="0"/>
              <a:t> Landesgrenzen hinaus </a:t>
            </a:r>
            <a:r>
              <a:rPr lang="de-DE" i="1" dirty="0" err="1"/>
              <a:t>durchsetzten</a:t>
            </a:r>
            <a:r>
              <a:rPr lang="de-DE" i="1" dirty="0"/>
              <a:t> konnte.</a:t>
            </a:r>
            <a:endParaRPr lang="sk-SK" dirty="0"/>
          </a:p>
        </p:txBody>
      </p:sp>
    </p:spTree>
    <p:extLst>
      <p:ext uri="{BB962C8B-B14F-4D97-AF65-F5344CB8AC3E}">
        <p14:creationId xmlns:p14="http://schemas.microsoft.com/office/powerpoint/2010/main" val="992285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BB1230-FA1D-99AC-2123-3E42FA19C11F}"/>
              </a:ext>
            </a:extLst>
          </p:cNvPr>
          <p:cNvSpPr>
            <a:spLocks noGrp="1"/>
          </p:cNvSpPr>
          <p:nvPr>
            <p:ph type="title"/>
          </p:nvPr>
        </p:nvSpPr>
        <p:spPr/>
        <p:txBody>
          <a:bodyPr/>
          <a:lstStyle/>
          <a:p>
            <a:r>
              <a:rPr lang="de-DE" dirty="0"/>
              <a:t>486, Die Daten der Sozialgeschichte sprechen eine andere Sprache</a:t>
            </a:r>
            <a:endParaRPr lang="sk-SK" dirty="0"/>
          </a:p>
        </p:txBody>
      </p:sp>
      <p:sp>
        <p:nvSpPr>
          <p:cNvPr id="3" name="Zástupný objekt pre obsah 2">
            <a:extLst>
              <a:ext uri="{FF2B5EF4-FFF2-40B4-BE49-F238E27FC236}">
                <a16:creationId xmlns:a16="http://schemas.microsoft.com/office/drawing/2014/main" id="{F4AF601D-3144-5B1F-5C26-154D28E7AE74}"/>
              </a:ext>
            </a:extLst>
          </p:cNvPr>
          <p:cNvSpPr>
            <a:spLocks noGrp="1"/>
          </p:cNvSpPr>
          <p:nvPr>
            <p:ph idx="1"/>
          </p:nvPr>
        </p:nvSpPr>
        <p:spPr/>
        <p:txBody>
          <a:bodyPr>
            <a:normAutofit lnSpcReduction="10000"/>
          </a:bodyPr>
          <a:lstStyle/>
          <a:p>
            <a:pPr marL="0" indent="0">
              <a:buNone/>
            </a:pPr>
            <a:r>
              <a:rPr lang="de-DE" dirty="0"/>
              <a:t>Otto Bauer. Die </a:t>
            </a:r>
            <a:r>
              <a:rPr lang="de-DE" dirty="0" err="1"/>
              <a:t>österreicghische</a:t>
            </a:r>
            <a:r>
              <a:rPr lang="de-DE" dirty="0"/>
              <a:t> Revolution, 1923.</a:t>
            </a:r>
          </a:p>
          <a:p>
            <a:pPr marL="0" indent="0">
              <a:buNone/>
            </a:pPr>
            <a:r>
              <a:rPr lang="de-DE" dirty="0" err="1"/>
              <a:t>Daß</a:t>
            </a:r>
            <a:r>
              <a:rPr lang="de-DE" dirty="0"/>
              <a:t> die Waschfrau besser belohnt wurde als der Universitätsassistent, wurde zum Schlagwort der Agitation. Der Klassenneid gegen die </a:t>
            </a:r>
            <a:r>
              <a:rPr lang="de-DE" dirty="0" err="1"/>
              <a:t>Arbeioterschaft</a:t>
            </a:r>
            <a:r>
              <a:rPr lang="de-DE" dirty="0"/>
              <a:t> wurde zur stärksten Leidenschaft der untergehenden Schichte des Bürgertums. Er erfüllte die Schichten des mittleren und kleinen Bürgertums mit </a:t>
            </a:r>
            <a:r>
              <a:rPr lang="de-DE" dirty="0" err="1"/>
              <a:t>Haß</a:t>
            </a:r>
            <a:r>
              <a:rPr lang="de-DE" dirty="0"/>
              <a:t> gegen die Revolution, gegen die Arbeiterklasse, gegen die Sozialdemokratie.</a:t>
            </a:r>
          </a:p>
          <a:p>
            <a:pPr marL="0" indent="0">
              <a:buNone/>
            </a:pPr>
            <a:r>
              <a:rPr lang="de-DE" dirty="0"/>
              <a:t>Schmidt-Dengler:  den von Magris behaupteten Evasionscharakter erklären und in seiner Funktion verstehen. Diese Werke </a:t>
            </a:r>
            <a:r>
              <a:rPr lang="de-DE" dirty="0" err="1"/>
              <a:t>erscheien</a:t>
            </a:r>
            <a:r>
              <a:rPr lang="de-DE" dirty="0"/>
              <a:t> nicht nur als Weigerung, sich ihrer Gegenwart zu stellen, sondern auch als eine sehr komplexe Antwort auf sie</a:t>
            </a:r>
          </a:p>
          <a:p>
            <a:pPr marL="0" indent="0">
              <a:buNone/>
            </a:pPr>
            <a:endParaRPr lang="sk-SK" dirty="0"/>
          </a:p>
        </p:txBody>
      </p:sp>
    </p:spTree>
    <p:extLst>
      <p:ext uri="{BB962C8B-B14F-4D97-AF65-F5344CB8AC3E}">
        <p14:creationId xmlns:p14="http://schemas.microsoft.com/office/powerpoint/2010/main" val="905655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4A0CEF-3EA0-5042-CD1E-DB9D19DDAF53}"/>
              </a:ext>
            </a:extLst>
          </p:cNvPr>
          <p:cNvSpPr>
            <a:spLocks noGrp="1"/>
          </p:cNvSpPr>
          <p:nvPr>
            <p:ph type="title"/>
          </p:nvPr>
        </p:nvSpPr>
        <p:spPr/>
        <p:txBody>
          <a:bodyPr/>
          <a:lstStyle/>
          <a:p>
            <a:r>
              <a:rPr lang="de-DE" dirty="0"/>
              <a:t>Magris</a:t>
            </a:r>
            <a:endParaRPr lang="sk-SK" dirty="0"/>
          </a:p>
        </p:txBody>
      </p:sp>
      <p:sp>
        <p:nvSpPr>
          <p:cNvPr id="3" name="Zástupný objekt pre obsah 2">
            <a:extLst>
              <a:ext uri="{FF2B5EF4-FFF2-40B4-BE49-F238E27FC236}">
                <a16:creationId xmlns:a16="http://schemas.microsoft.com/office/drawing/2014/main" id="{2CD6C980-6F04-9C06-08DE-41E3E021657C}"/>
              </a:ext>
            </a:extLst>
          </p:cNvPr>
          <p:cNvSpPr>
            <a:spLocks noGrp="1"/>
          </p:cNvSpPr>
          <p:nvPr>
            <p:ph idx="1"/>
          </p:nvPr>
        </p:nvSpPr>
        <p:spPr/>
        <p:txBody>
          <a:bodyPr>
            <a:normAutofit fontScale="92500" lnSpcReduction="20000"/>
          </a:bodyPr>
          <a:lstStyle/>
          <a:p>
            <a:pPr marL="0" indent="0">
              <a:buNone/>
            </a:pPr>
            <a:r>
              <a:rPr lang="de-DE" dirty="0"/>
              <a:t>Die österreichisch-ungarische Monarchie ging 1918 unter. Doch für seine Intellektuellen und Dichter, die mit ihm plötzlich auch ihre Gesellschaft und damit das Fundament ihres Lebens und ihrer Kultur zerstört sahen, für die österreichischen Schriftsteller, die nun mit einem neuen politischen Klima konfrontiert waren, ... für sie stellte sich das alte habsburgische Österreich als eine glückliche und harmonische Zeit, </a:t>
            </a:r>
            <a:r>
              <a:rPr lang="de-DE" b="1" dirty="0"/>
              <a:t>als geordnetes und märchenhaftes Mitteleuropa dar, in dem die Zeit nicht so schnell zu vergehen schien und man es anscheinend nicht so eilig hatte, Dinge und Empfindungen des Gestern zu vergessen.</a:t>
            </a:r>
            <a:r>
              <a:rPr lang="de-DE" dirty="0"/>
              <a:t> In ihrer Erinnerung wurde dieses Österreich zu einem "goldenen Zeitalter der Sicherheit. Alles in unserer fast tausendjährigen österreichischen Monarchie schien auf Dauer gegründet und der Staat selbst der oberste Garant dieser Beständigkeit... Jeder </a:t>
            </a:r>
            <a:r>
              <a:rPr lang="de-DE" dirty="0" err="1"/>
              <a:t>wußte</a:t>
            </a:r>
            <a:r>
              <a:rPr lang="de-DE" dirty="0"/>
              <a:t>, wieviel er besaß oder wieviel ihm zukam, was erlaubt und was verboten war. Alles hatte seine Norm, sein bestimmtes Maß und Gewicht", verklärte Stefan Zweig die Monarchie in seiner Autobiographie Die Welt von Gestern. </a:t>
            </a:r>
            <a:endParaRPr lang="sk-SK" dirty="0"/>
          </a:p>
        </p:txBody>
      </p:sp>
    </p:spTree>
    <p:extLst>
      <p:ext uri="{BB962C8B-B14F-4D97-AF65-F5344CB8AC3E}">
        <p14:creationId xmlns:p14="http://schemas.microsoft.com/office/powerpoint/2010/main" val="1054258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4DB5B0-4D75-4184-DECA-B3E6A79D0116}"/>
              </a:ext>
            </a:extLst>
          </p:cNvPr>
          <p:cNvSpPr>
            <a:spLocks noGrp="1"/>
          </p:cNvSpPr>
          <p:nvPr>
            <p:ph type="title"/>
          </p:nvPr>
        </p:nvSpPr>
        <p:spPr/>
        <p:txBody>
          <a:bodyPr/>
          <a:lstStyle/>
          <a:p>
            <a:r>
              <a:rPr lang="sk-SK" dirty="0"/>
              <a:t>Norbert Christian Wolf</a:t>
            </a:r>
          </a:p>
        </p:txBody>
      </p:sp>
      <p:sp>
        <p:nvSpPr>
          <p:cNvPr id="3" name="Zástupný objekt pre obsah 2">
            <a:extLst>
              <a:ext uri="{FF2B5EF4-FFF2-40B4-BE49-F238E27FC236}">
                <a16:creationId xmlns:a16="http://schemas.microsoft.com/office/drawing/2014/main" id="{0B84FE5A-49EF-0E36-2549-1845BA0FA091}"/>
              </a:ext>
            </a:extLst>
          </p:cNvPr>
          <p:cNvSpPr>
            <a:spLocks noGrp="1"/>
          </p:cNvSpPr>
          <p:nvPr>
            <p:ph idx="1"/>
          </p:nvPr>
        </p:nvSpPr>
        <p:spPr/>
        <p:txBody>
          <a:bodyPr>
            <a:normAutofit/>
          </a:bodyPr>
          <a:lstStyle/>
          <a:p>
            <a:pPr marL="0" indent="0">
              <a:buNone/>
            </a:pPr>
            <a:r>
              <a:rPr lang="de-DE" dirty="0"/>
              <a:t>Der ‚habsburgische Mythos‘ und die kakanische Tradition Wie Claudio Magris’ Deutung der Wiener Moderne von dieser selbst geprägt ist.</a:t>
            </a:r>
          </a:p>
          <a:p>
            <a:pPr marL="0" indent="0">
              <a:buNone/>
            </a:pPr>
            <a:endParaRPr lang="de-DE" dirty="0"/>
          </a:p>
          <a:p>
            <a:pPr marL="0" indent="0">
              <a:buNone/>
            </a:pPr>
            <a:r>
              <a:rPr lang="de-DE" dirty="0"/>
              <a:t>Wie ist es  dazu gekommen, dass der junge Magris weniger die zukunftsweisenden  Aspekte der modernen österreichischen Kultur erkannte als vielmehr deren  regressive Sentimentalität, dass er sie deshalb „eine[r] aufklärerische[n]  Mythenkritik“ unterzog?</a:t>
            </a:r>
          </a:p>
          <a:p>
            <a:pPr marL="0" indent="0">
              <a:buNone/>
            </a:pPr>
            <a:endParaRPr lang="sk-SK" dirty="0"/>
          </a:p>
        </p:txBody>
      </p:sp>
    </p:spTree>
    <p:extLst>
      <p:ext uri="{BB962C8B-B14F-4D97-AF65-F5344CB8AC3E}">
        <p14:creationId xmlns:p14="http://schemas.microsoft.com/office/powerpoint/2010/main" val="2662698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AA253E-218A-2E77-56D4-D5CF5D3E97DD}"/>
              </a:ext>
            </a:extLst>
          </p:cNvPr>
          <p:cNvSpPr>
            <a:spLocks noGrp="1"/>
          </p:cNvSpPr>
          <p:nvPr>
            <p:ph type="title"/>
          </p:nvPr>
        </p:nvSpPr>
        <p:spPr/>
        <p:txBody>
          <a:bodyPr/>
          <a:lstStyle/>
          <a:p>
            <a:r>
              <a:rPr lang="sk-SK" dirty="0"/>
              <a:t>Norbert Christian Wolf</a:t>
            </a:r>
          </a:p>
        </p:txBody>
      </p:sp>
      <p:sp>
        <p:nvSpPr>
          <p:cNvPr id="3" name="Zástupný objekt pre obsah 2">
            <a:extLst>
              <a:ext uri="{FF2B5EF4-FFF2-40B4-BE49-F238E27FC236}">
                <a16:creationId xmlns:a16="http://schemas.microsoft.com/office/drawing/2014/main" id="{354D102E-D1E5-21F2-7A8A-8B84C37FDB9C}"/>
              </a:ext>
            </a:extLst>
          </p:cNvPr>
          <p:cNvSpPr>
            <a:spLocks noGrp="1"/>
          </p:cNvSpPr>
          <p:nvPr>
            <p:ph idx="1"/>
          </p:nvPr>
        </p:nvSpPr>
        <p:spPr/>
        <p:txBody>
          <a:bodyPr/>
          <a:lstStyle/>
          <a:p>
            <a:pPr marL="0" indent="0">
              <a:buNone/>
            </a:pPr>
            <a:r>
              <a:rPr lang="sk-SK" b="1" dirty="0" err="1"/>
              <a:t>Ulrich</a:t>
            </a:r>
            <a:r>
              <a:rPr lang="sk-SK" b="1" dirty="0"/>
              <a:t> </a:t>
            </a:r>
            <a:r>
              <a:rPr lang="sk-SK" b="1" dirty="0" err="1"/>
              <a:t>Greiner</a:t>
            </a:r>
            <a:r>
              <a:rPr lang="de-DE" b="1" dirty="0"/>
              <a:t>: Der Tod des Nachsommers</a:t>
            </a:r>
            <a:r>
              <a:rPr lang="de-DE" dirty="0"/>
              <a:t>. Aufsätze, Porträts. Kritiken zur österreichischen Gegenwartsliteratur, 1979.</a:t>
            </a:r>
          </a:p>
          <a:p>
            <a:pPr marL="0" indent="0">
              <a:buNone/>
            </a:pPr>
            <a:r>
              <a:rPr lang="sk-SK" dirty="0"/>
              <a:t> </a:t>
            </a:r>
            <a:r>
              <a:rPr lang="sk-SK" dirty="0" err="1"/>
              <a:t>Sieben</a:t>
            </a:r>
            <a:r>
              <a:rPr lang="sk-SK" dirty="0"/>
              <a:t> </a:t>
            </a:r>
            <a:r>
              <a:rPr lang="sk-SK" dirty="0" err="1"/>
              <a:t>Autoren</a:t>
            </a:r>
            <a:r>
              <a:rPr lang="sk-SK" dirty="0"/>
              <a:t>: Thomas </a:t>
            </a:r>
            <a:r>
              <a:rPr lang="sk-SK" dirty="0" err="1"/>
              <a:t>Bernhard</a:t>
            </a:r>
            <a:r>
              <a:rPr lang="sk-SK" dirty="0"/>
              <a:t>, Peter </a:t>
            </a:r>
            <a:r>
              <a:rPr lang="sk-SK" dirty="0" err="1"/>
              <a:t>Handke</a:t>
            </a:r>
            <a:r>
              <a:rPr lang="sk-SK" dirty="0"/>
              <a:t>, Franz </a:t>
            </a:r>
            <a:r>
              <a:rPr lang="sk-SK" dirty="0" err="1"/>
              <a:t>Innerhofer</a:t>
            </a:r>
            <a:r>
              <a:rPr lang="sk-SK" dirty="0"/>
              <a:t>, </a:t>
            </a:r>
            <a:r>
              <a:rPr lang="sk-SK" dirty="0" err="1"/>
              <a:t>Gert</a:t>
            </a:r>
            <a:r>
              <a:rPr lang="sk-SK" dirty="0"/>
              <a:t> </a:t>
            </a:r>
            <a:r>
              <a:rPr lang="sk-SK" dirty="0" err="1"/>
              <a:t>Jonke</a:t>
            </a:r>
            <a:r>
              <a:rPr lang="sk-SK" dirty="0"/>
              <a:t>, Peter </a:t>
            </a:r>
            <a:r>
              <a:rPr lang="sk-SK" dirty="0" err="1"/>
              <a:t>Rosei</a:t>
            </a:r>
            <a:r>
              <a:rPr lang="sk-SK" dirty="0"/>
              <a:t>, </a:t>
            </a:r>
            <a:r>
              <a:rPr lang="sk-SK" dirty="0" err="1"/>
              <a:t>Gerhard</a:t>
            </a:r>
            <a:r>
              <a:rPr lang="sk-SK" dirty="0"/>
              <a:t> Roth, Michael </a:t>
            </a:r>
            <a:r>
              <a:rPr lang="sk-SK" dirty="0" err="1"/>
              <a:t>Scharang</a:t>
            </a:r>
            <a:r>
              <a:rPr lang="sk-SK" dirty="0"/>
              <a:t> - </a:t>
            </a:r>
            <a:r>
              <a:rPr lang="sk-SK" dirty="0" err="1"/>
              <a:t>Was</a:t>
            </a:r>
            <a:r>
              <a:rPr lang="sk-SK" dirty="0"/>
              <a:t> </a:t>
            </a:r>
            <a:r>
              <a:rPr lang="sk-SK" dirty="0" err="1"/>
              <a:t>heißt</a:t>
            </a:r>
            <a:r>
              <a:rPr lang="sk-SK" dirty="0"/>
              <a:t> </a:t>
            </a:r>
            <a:r>
              <a:rPr lang="sk-SK" dirty="0" err="1"/>
              <a:t>eigentlich</a:t>
            </a:r>
            <a:r>
              <a:rPr lang="sk-SK" dirty="0"/>
              <a:t> </a:t>
            </a:r>
            <a:r>
              <a:rPr lang="sk-SK" dirty="0" err="1"/>
              <a:t>Graz</a:t>
            </a:r>
            <a:r>
              <a:rPr lang="sk-SK" dirty="0"/>
              <a:t>? </a:t>
            </a:r>
            <a:r>
              <a:rPr lang="sk-SK" dirty="0" err="1"/>
              <a:t>Bemerkungen</a:t>
            </a:r>
            <a:r>
              <a:rPr lang="sk-SK" dirty="0"/>
              <a:t> </a:t>
            </a:r>
            <a:r>
              <a:rPr lang="sk-SK" dirty="0" err="1"/>
              <a:t>zu</a:t>
            </a:r>
            <a:r>
              <a:rPr lang="sk-SK" dirty="0"/>
              <a:t> </a:t>
            </a:r>
            <a:r>
              <a:rPr lang="sk-SK" dirty="0" err="1"/>
              <a:t>den</a:t>
            </a:r>
            <a:r>
              <a:rPr lang="sk-SK" dirty="0"/>
              <a:t> </a:t>
            </a:r>
            <a:r>
              <a:rPr lang="sk-SK" dirty="0" err="1"/>
              <a:t>Literatursymposien</a:t>
            </a:r>
            <a:r>
              <a:rPr lang="sk-SK" dirty="0"/>
              <a:t> des "</a:t>
            </a:r>
            <a:r>
              <a:rPr lang="sk-SK" dirty="0" err="1"/>
              <a:t>Steirischen</a:t>
            </a:r>
            <a:r>
              <a:rPr lang="sk-SK" dirty="0"/>
              <a:t> </a:t>
            </a:r>
            <a:r>
              <a:rPr lang="sk-SK" dirty="0" err="1"/>
              <a:t>Herbstes</a:t>
            </a:r>
            <a:r>
              <a:rPr lang="sk-SK" dirty="0"/>
              <a:t>„</a:t>
            </a:r>
            <a:endParaRPr lang="de-DE" sz="2400" dirty="0"/>
          </a:p>
          <a:p>
            <a:pPr marL="0" indent="0">
              <a:buNone/>
            </a:pPr>
            <a:r>
              <a:rPr lang="de-DE" sz="2400" b="0" i="0" dirty="0">
                <a:solidFill>
                  <a:srgbClr val="000000"/>
                </a:solidFill>
                <a:effectLst/>
                <a:latin typeface="Arial" panose="020B0604020202020204" pitchFamily="34" charset="0"/>
              </a:rPr>
              <a:t>Eine Analyse von Stifter und Grillparzer setzt erste Markierungen, die an Texten gegenwärtiger Schriftsteller überprüft werden.</a:t>
            </a:r>
          </a:p>
          <a:p>
            <a:pPr marL="0" indent="0">
              <a:buNone/>
            </a:pPr>
            <a:r>
              <a:rPr lang="de-DE" sz="1600" dirty="0"/>
              <a:t>Thomas Bernhards Tiraden eine negative Ausdrucksform des Mythos“, indem „sein Stil die österreichische Kanzleisprache ästhetisch“ überhöhe </a:t>
            </a:r>
            <a:endParaRPr lang="sk-SK" sz="2400" dirty="0"/>
          </a:p>
        </p:txBody>
      </p:sp>
    </p:spTree>
    <p:extLst>
      <p:ext uri="{BB962C8B-B14F-4D97-AF65-F5344CB8AC3E}">
        <p14:creationId xmlns:p14="http://schemas.microsoft.com/office/powerpoint/2010/main" val="37967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5F3CC16-6BD1-6398-58E0-29E55C8DD12C}"/>
              </a:ext>
            </a:extLst>
          </p:cNvPr>
          <p:cNvSpPr>
            <a:spLocks noGrp="1"/>
          </p:cNvSpPr>
          <p:nvPr>
            <p:ph type="title"/>
          </p:nvPr>
        </p:nvSpPr>
        <p:spPr/>
        <p:txBody>
          <a:bodyPr/>
          <a:lstStyle/>
          <a:p>
            <a:r>
              <a:rPr lang="sk-SK" dirty="0"/>
              <a:t>Norbert Christian Wolf</a:t>
            </a:r>
          </a:p>
        </p:txBody>
      </p:sp>
      <p:sp>
        <p:nvSpPr>
          <p:cNvPr id="3" name="Zástupný objekt pre obsah 2">
            <a:extLst>
              <a:ext uri="{FF2B5EF4-FFF2-40B4-BE49-F238E27FC236}">
                <a16:creationId xmlns:a16="http://schemas.microsoft.com/office/drawing/2014/main" id="{64BF2FD8-969F-CD14-62B5-84C8062E3D5B}"/>
              </a:ext>
            </a:extLst>
          </p:cNvPr>
          <p:cNvSpPr>
            <a:spLocks noGrp="1"/>
          </p:cNvSpPr>
          <p:nvPr>
            <p:ph idx="1"/>
          </p:nvPr>
        </p:nvSpPr>
        <p:spPr/>
        <p:txBody>
          <a:bodyPr>
            <a:normAutofit/>
          </a:bodyPr>
          <a:lstStyle/>
          <a:p>
            <a:pPr marL="0" indent="0">
              <a:buNone/>
            </a:pPr>
            <a:r>
              <a:rPr lang="de-DE" dirty="0"/>
              <a:t>Hermann Broch in seiner großen Abhandlung </a:t>
            </a:r>
            <a:r>
              <a:rPr lang="de-DE" i="1" dirty="0"/>
              <a:t>Hofmannsthal und seine Zeit </a:t>
            </a:r>
            <a:r>
              <a:rPr lang="de-DE" dirty="0"/>
              <a:t>(1955/1975)</a:t>
            </a:r>
          </a:p>
          <a:p>
            <a:pPr marL="0" indent="0">
              <a:buNone/>
            </a:pPr>
            <a:r>
              <a:rPr lang="de-DE" dirty="0"/>
              <a:t> Die von Broch „glücklich“ – so Magris zustimmend – als ‚Wert-Vakuum‘ beschriebene Wiener Kultur der Jahrhundertwende steigere ihre „fragmentarische Sicht“ der eigenen Gegenwart „zu einer sinnlichen Befriedigung aus dem Ornament oder der Laune einer Stimmung“; es handle sich „um eine ästhetische, sentimentale Hingabe“, weshalb die österreichischen Autoren „sich auch in die Sphäre der persönlichen Empfindung“ geflüchtet und „die Wirklichkeit mit einem launischen, herben Reiz“ bemäntelt hätten.</a:t>
            </a:r>
            <a:endParaRPr lang="sk-SK" dirty="0"/>
          </a:p>
        </p:txBody>
      </p:sp>
    </p:spTree>
    <p:extLst>
      <p:ext uri="{BB962C8B-B14F-4D97-AF65-F5344CB8AC3E}">
        <p14:creationId xmlns:p14="http://schemas.microsoft.com/office/powerpoint/2010/main" val="2413878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A8DBAF-B638-67C0-A88F-3D6CC2BA9844}"/>
              </a:ext>
            </a:extLst>
          </p:cNvPr>
          <p:cNvSpPr>
            <a:spLocks noGrp="1"/>
          </p:cNvSpPr>
          <p:nvPr>
            <p:ph type="title"/>
          </p:nvPr>
        </p:nvSpPr>
        <p:spPr/>
        <p:txBody>
          <a:bodyPr>
            <a:normAutofit/>
          </a:bodyPr>
          <a:lstStyle/>
          <a:p>
            <a:r>
              <a:rPr lang="de-DE" sz="3200" dirty="0"/>
              <a:t>Wolff zitiert Brochs  </a:t>
            </a:r>
            <a:r>
              <a:rPr lang="de-DE" sz="3200" i="1" dirty="0"/>
              <a:t>Hofmannsthal und seine Zeit</a:t>
            </a:r>
            <a:endParaRPr lang="sk-SK" sz="3200" i="1" dirty="0"/>
          </a:p>
        </p:txBody>
      </p:sp>
      <p:sp>
        <p:nvSpPr>
          <p:cNvPr id="3" name="Zástupný objekt pre obsah 2">
            <a:extLst>
              <a:ext uri="{FF2B5EF4-FFF2-40B4-BE49-F238E27FC236}">
                <a16:creationId xmlns:a16="http://schemas.microsoft.com/office/drawing/2014/main" id="{E74EE732-3551-6231-5273-749E9AC3123C}"/>
              </a:ext>
            </a:extLst>
          </p:cNvPr>
          <p:cNvSpPr>
            <a:spLocks noGrp="1"/>
          </p:cNvSpPr>
          <p:nvPr>
            <p:ph idx="1"/>
          </p:nvPr>
        </p:nvSpPr>
        <p:spPr/>
        <p:txBody>
          <a:bodyPr/>
          <a:lstStyle/>
          <a:p>
            <a:r>
              <a:rPr lang="de-DE" dirty="0"/>
              <a:t>: ein Minimum an ethischen Werten sollte durch ein Maximum an ästhetischen, die keine mehr waren, überdeckt werden, und sie konnten keine mehr sein, weil der nicht auf ethischer Basis gewachsene ästhetische Wert sein Gegenteil ist, nämlich Kitsch. Und als Metropole des Kitsches wurde Wien auch die des Wert-Vakuums der Epoche (175).</a:t>
            </a:r>
            <a:endParaRPr lang="sk-SK" dirty="0"/>
          </a:p>
        </p:txBody>
      </p:sp>
    </p:spTree>
    <p:extLst>
      <p:ext uri="{BB962C8B-B14F-4D97-AF65-F5344CB8AC3E}">
        <p14:creationId xmlns:p14="http://schemas.microsoft.com/office/powerpoint/2010/main" val="3877169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9A9356-CAFE-2680-17B5-2CF1F68F0BEF}"/>
              </a:ext>
            </a:extLst>
          </p:cNvPr>
          <p:cNvSpPr>
            <a:spLocks noGrp="1"/>
          </p:cNvSpPr>
          <p:nvPr>
            <p:ph type="title"/>
          </p:nvPr>
        </p:nvSpPr>
        <p:spPr/>
        <p:txBody>
          <a:bodyPr/>
          <a:lstStyle/>
          <a:p>
            <a:r>
              <a:rPr lang="de-DE" dirty="0"/>
              <a:t>Wolffs Schluss</a:t>
            </a:r>
            <a:endParaRPr lang="sk-SK" dirty="0"/>
          </a:p>
        </p:txBody>
      </p:sp>
      <p:sp>
        <p:nvSpPr>
          <p:cNvPr id="3" name="Zástupný objekt pre obsah 2">
            <a:extLst>
              <a:ext uri="{FF2B5EF4-FFF2-40B4-BE49-F238E27FC236}">
                <a16:creationId xmlns:a16="http://schemas.microsoft.com/office/drawing/2014/main" id="{38003383-2D35-5192-3ACE-A2D75290ED23}"/>
              </a:ext>
            </a:extLst>
          </p:cNvPr>
          <p:cNvSpPr>
            <a:spLocks noGrp="1"/>
          </p:cNvSpPr>
          <p:nvPr>
            <p:ph idx="1"/>
          </p:nvPr>
        </p:nvSpPr>
        <p:spPr/>
        <p:txBody>
          <a:bodyPr>
            <a:normAutofit lnSpcReduction="10000"/>
          </a:bodyPr>
          <a:lstStyle/>
          <a:p>
            <a:pPr marL="0" indent="0">
              <a:buNone/>
            </a:pPr>
            <a:r>
              <a:rPr lang="de-DE" dirty="0"/>
              <a:t>Während die Kultur der Wiener Moderne dort aus dem beschönigenden Blickwinkel ebendieser übermächtigen Kultur selbst betrachtet wird, erscheint sie </a:t>
            </a:r>
            <a:r>
              <a:rPr lang="de-DE" b="1" dirty="0"/>
              <a:t>beim jungen Magris sowie bei dessen Vorläufern Broch und Kraus</a:t>
            </a:r>
            <a:r>
              <a:rPr lang="de-DE" dirty="0"/>
              <a:t> aus einem gleichermaßen ‚intern‘ geprägten Blickwinkel scharf kritisiert. Beide Sichtweisen auf die Vergangenheit stehen zueinander in Konkurrenz und beide haben ihre historische Berechtigung. Ob sie auch heute noch als Stichwortgeber einer zeitgemäßen Forschung taugen, ist freilich eine andere Frage, zumal mittlerweile von der österreichischen Germanistik selbst eine Vielzahl von Autoren und Texten ans Tageslicht befördert wurden, die ihren Vorgaben keineswegs entsprechen (vgl. Schmidt-Dengler 27f.; </a:t>
            </a:r>
            <a:r>
              <a:rPr lang="de-DE" dirty="0" err="1"/>
              <a:t>PoltHeinzl</a:t>
            </a:r>
            <a:r>
              <a:rPr lang="de-DE" dirty="0"/>
              <a:t>; Kucher; Wolf).</a:t>
            </a:r>
            <a:endParaRPr lang="sk-SK" dirty="0"/>
          </a:p>
        </p:txBody>
      </p:sp>
    </p:spTree>
    <p:extLst>
      <p:ext uri="{BB962C8B-B14F-4D97-AF65-F5344CB8AC3E}">
        <p14:creationId xmlns:p14="http://schemas.microsoft.com/office/powerpoint/2010/main" val="2076905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C7921-1334-A9FD-2F1B-BF8DAAC4A14F}"/>
              </a:ext>
            </a:extLst>
          </p:cNvPr>
          <p:cNvSpPr>
            <a:spLocks noGrp="1"/>
          </p:cNvSpPr>
          <p:nvPr>
            <p:ph type="title"/>
          </p:nvPr>
        </p:nvSpPr>
        <p:spPr/>
        <p:txBody>
          <a:bodyPr>
            <a:normAutofit fontScale="90000"/>
          </a:bodyPr>
          <a:lstStyle/>
          <a:p>
            <a:r>
              <a:rPr lang="de-DE" dirty="0"/>
              <a:t>Brochs Tod verhinderte, dass er sich ausführlicher mit Karl Kraus beschäftigen konnte:</a:t>
            </a:r>
            <a:endParaRPr lang="sk-SK" dirty="0"/>
          </a:p>
        </p:txBody>
      </p:sp>
      <p:sp>
        <p:nvSpPr>
          <p:cNvPr id="3" name="Zástupný objekt pre obsah 2">
            <a:extLst>
              <a:ext uri="{FF2B5EF4-FFF2-40B4-BE49-F238E27FC236}">
                <a16:creationId xmlns:a16="http://schemas.microsoft.com/office/drawing/2014/main" id="{BC40103C-80B5-3B28-86C4-D2A96514A48F}"/>
              </a:ext>
            </a:extLst>
          </p:cNvPr>
          <p:cNvSpPr>
            <a:spLocks noGrp="1"/>
          </p:cNvSpPr>
          <p:nvPr>
            <p:ph idx="1"/>
          </p:nvPr>
        </p:nvSpPr>
        <p:spPr/>
        <p:txBody>
          <a:bodyPr/>
          <a:lstStyle/>
          <a:p>
            <a:pPr marL="0" indent="0">
              <a:buNone/>
            </a:pPr>
            <a:r>
              <a:rPr lang="de-DE" dirty="0"/>
              <a:t>In Wien war Karl Kraus aufgewachsen, ein Altersgenosse Hofmannsthals, und in Wien, oder richtiger gegen Wien, hat er fünfunddreißig Jahre hindurch mit rastloser Angriffslust sein satirisches Werk vollbracht; man hat ihn darum vielfach für einen Lokalsatiriker gehalten, aber was er geschaffen hat, war die allgemeingültige Absolut-Satire, war das prophetische Bild der Welt-Apokalypse, enthüllt an den österreichischen „</a:t>
            </a:r>
            <a:r>
              <a:rPr lang="de-DE" dirty="0" err="1"/>
              <a:t>Mißständen</a:t>
            </a:r>
            <a:r>
              <a:rPr lang="de-DE" dirty="0"/>
              <a:t>“ (Broch 271f.).</a:t>
            </a:r>
            <a:endParaRPr lang="sk-SK" dirty="0"/>
          </a:p>
        </p:txBody>
      </p:sp>
    </p:spTree>
    <p:extLst>
      <p:ext uri="{BB962C8B-B14F-4D97-AF65-F5344CB8AC3E}">
        <p14:creationId xmlns:p14="http://schemas.microsoft.com/office/powerpoint/2010/main" val="35447312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94C17A-117B-FDD0-A4FA-68B1230F2C5A}"/>
              </a:ext>
            </a:extLst>
          </p:cNvPr>
          <p:cNvSpPr>
            <a:spLocks noGrp="1"/>
          </p:cNvSpPr>
          <p:nvPr>
            <p:ph type="title"/>
          </p:nvPr>
        </p:nvSpPr>
        <p:spPr/>
        <p:txBody>
          <a:bodyPr/>
          <a:lstStyle/>
          <a:p>
            <a:r>
              <a:rPr lang="sk-SK" dirty="0"/>
              <a:t>Wolfgang Müller-</a:t>
            </a:r>
            <a:r>
              <a:rPr lang="sk-SK" dirty="0" err="1"/>
              <a:t>Funk</a:t>
            </a:r>
            <a:endParaRPr lang="sk-SK" dirty="0"/>
          </a:p>
        </p:txBody>
      </p:sp>
      <p:sp>
        <p:nvSpPr>
          <p:cNvPr id="3" name="Zástupný objekt pre obsah 2">
            <a:extLst>
              <a:ext uri="{FF2B5EF4-FFF2-40B4-BE49-F238E27FC236}">
                <a16:creationId xmlns:a16="http://schemas.microsoft.com/office/drawing/2014/main" id="{B984F9C6-64FD-1058-76B5-3FD949AC7F15}"/>
              </a:ext>
            </a:extLst>
          </p:cNvPr>
          <p:cNvSpPr>
            <a:spLocks noGrp="1"/>
          </p:cNvSpPr>
          <p:nvPr>
            <p:ph idx="1"/>
          </p:nvPr>
        </p:nvSpPr>
        <p:spPr/>
        <p:txBody>
          <a:bodyPr>
            <a:normAutofit fontScale="92500" lnSpcReduction="10000"/>
          </a:bodyPr>
          <a:lstStyle/>
          <a:p>
            <a:r>
              <a:rPr lang="de-DE" dirty="0"/>
              <a:t>Der Mann ohne Eigenschaften: Erinnerungstextur und Medium kulturwissenschaftlicher Sondierung </a:t>
            </a:r>
          </a:p>
          <a:p>
            <a:r>
              <a:rPr lang="de-DE" b="1" dirty="0"/>
              <a:t>Mythos als methodische Falle </a:t>
            </a:r>
            <a:r>
              <a:rPr lang="de-DE" dirty="0"/>
              <a:t>(in: Musil anders</a:t>
            </a:r>
            <a:r>
              <a:rPr lang="cs-CZ" dirty="0"/>
              <a:t>. </a:t>
            </a:r>
            <a:r>
              <a:rPr lang="de-DE" dirty="0"/>
              <a:t>Neue Erkundungen eines Autors</a:t>
            </a:r>
            <a:r>
              <a:rPr lang="cs-CZ" dirty="0"/>
              <a:t> </a:t>
            </a:r>
            <a:r>
              <a:rPr lang="de-DE" dirty="0"/>
              <a:t>zwischen den Diskursen</a:t>
            </a:r>
            <a:r>
              <a:rPr lang="cs-CZ" dirty="0"/>
              <a:t>. </a:t>
            </a:r>
            <a:r>
              <a:rPr lang="de-DE" dirty="0"/>
              <a:t>H</a:t>
            </a:r>
            <a:r>
              <a:rPr lang="cs-CZ" dirty="0"/>
              <a:t>g</a:t>
            </a:r>
            <a:r>
              <a:rPr lang="de-DE" dirty="0"/>
              <a:t> von</a:t>
            </a:r>
            <a:r>
              <a:rPr lang="cs-CZ" dirty="0"/>
              <a:t> </a:t>
            </a:r>
            <a:r>
              <a:rPr lang="de-DE" dirty="0"/>
              <a:t>Günther Martens, Clemens </a:t>
            </a:r>
            <a:r>
              <a:rPr lang="de-DE" dirty="0" err="1"/>
              <a:t>Ruthner</a:t>
            </a:r>
            <a:r>
              <a:rPr lang="de-DE" dirty="0"/>
              <a:t> und Jaak De Vos</a:t>
            </a:r>
            <a:r>
              <a:rPr lang="cs-CZ" dirty="0"/>
              <a:t>. Ern 2005)</a:t>
            </a:r>
          </a:p>
          <a:p>
            <a:r>
              <a:rPr lang="de-DE" dirty="0"/>
              <a:t>Der Habsburgische Komplex beinhaltet eine systematische</a:t>
            </a:r>
            <a:r>
              <a:rPr lang="cs-CZ" dirty="0"/>
              <a:t> </a:t>
            </a:r>
            <a:r>
              <a:rPr lang="de-DE" dirty="0"/>
              <a:t>methodische Falle, insofern jene nachträglichen Sinnstiftungen, die</a:t>
            </a:r>
            <a:r>
              <a:rPr lang="cs-CZ" dirty="0"/>
              <a:t> </a:t>
            </a:r>
            <a:r>
              <a:rPr lang="de-DE" dirty="0"/>
              <a:t>sich auf ihn beziehen, als authentische Quelle gelesen werden.</a:t>
            </a:r>
            <a:endParaRPr lang="cs-CZ" dirty="0"/>
          </a:p>
          <a:p>
            <a:r>
              <a:rPr lang="cs-CZ" dirty="0"/>
              <a:t>302: </a:t>
            </a:r>
            <a:r>
              <a:rPr lang="de-DE" dirty="0"/>
              <a:t>Größe verpflichtet,</a:t>
            </a:r>
            <a:r>
              <a:rPr lang="cs-CZ" dirty="0"/>
              <a:t> </a:t>
            </a:r>
            <a:r>
              <a:rPr lang="de-DE" dirty="0"/>
              <a:t>auch verlorene. Damit einher geht der melancholische Einspruch</a:t>
            </a:r>
            <a:r>
              <a:rPr lang="cs-CZ" dirty="0"/>
              <a:t> </a:t>
            </a:r>
            <a:r>
              <a:rPr lang="de-DE" dirty="0"/>
              <a:t>gegen den Lauf der Geschichte, melancholisch durchaus im Sinne</a:t>
            </a:r>
            <a:r>
              <a:rPr lang="cs-CZ" dirty="0"/>
              <a:t> </a:t>
            </a:r>
            <a:r>
              <a:rPr lang="de-DE" dirty="0"/>
              <a:t>Freuds: es bedeutet, die Unfähigkeit, sich von seinem kollektiven</a:t>
            </a:r>
            <a:r>
              <a:rPr lang="cs-CZ" dirty="0"/>
              <a:t> </a:t>
            </a:r>
            <a:r>
              <a:rPr lang="de-DE" dirty="0"/>
              <a:t>Liebesobjekt, der Monarchie also, zu trennen</a:t>
            </a:r>
            <a:r>
              <a:rPr lang="cs-CZ" dirty="0"/>
              <a:t>.</a:t>
            </a:r>
            <a:endParaRPr lang="sk-SK" dirty="0"/>
          </a:p>
        </p:txBody>
      </p:sp>
    </p:spTree>
    <p:extLst>
      <p:ext uri="{BB962C8B-B14F-4D97-AF65-F5344CB8AC3E}">
        <p14:creationId xmlns:p14="http://schemas.microsoft.com/office/powerpoint/2010/main" val="1336157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0790F67-099E-D072-39F4-C5961994A2E5}"/>
              </a:ext>
            </a:extLst>
          </p:cNvPr>
          <p:cNvSpPr>
            <a:spLocks noGrp="1"/>
          </p:cNvSpPr>
          <p:nvPr>
            <p:ph type="title"/>
          </p:nvPr>
        </p:nvSpPr>
        <p:spPr>
          <a:xfrm>
            <a:off x="890338" y="640080"/>
            <a:ext cx="3734014" cy="3566160"/>
          </a:xfrm>
        </p:spPr>
        <p:txBody>
          <a:bodyPr vert="horz" lIns="91440" tIns="45720" rIns="91440" bIns="45720" rtlCol="0" anchor="b">
            <a:normAutofit fontScale="90000"/>
          </a:bodyPr>
          <a:lstStyle/>
          <a:p>
            <a:r>
              <a:rPr lang="en-US" sz="3400" dirty="0" err="1"/>
              <a:t>Gibt</a:t>
            </a:r>
            <a:r>
              <a:rPr lang="en-US" sz="3400" dirty="0"/>
              <a:t> es </a:t>
            </a:r>
            <a:r>
              <a:rPr lang="en-US" sz="3400" dirty="0" err="1"/>
              <a:t>es</a:t>
            </a:r>
            <a:r>
              <a:rPr lang="en-US" sz="3400" dirty="0"/>
              <a:t> </a:t>
            </a:r>
            <a:r>
              <a:rPr lang="en-US" sz="3400" dirty="0" err="1"/>
              <a:t>biographische</a:t>
            </a:r>
            <a:r>
              <a:rPr lang="en-US" sz="3400" dirty="0"/>
              <a:t> </a:t>
            </a:r>
            <a:r>
              <a:rPr lang="en-US" sz="3400" dirty="0" err="1"/>
              <a:t>Voraussetzungen</a:t>
            </a:r>
            <a:r>
              <a:rPr lang="en-US" sz="3400" dirty="0"/>
              <a:t> </a:t>
            </a:r>
            <a:r>
              <a:rPr lang="en-US" sz="3400" dirty="0" err="1"/>
              <a:t>dafür</a:t>
            </a:r>
            <a:r>
              <a:rPr lang="en-US" sz="3400" dirty="0"/>
              <a:t> </a:t>
            </a:r>
            <a:r>
              <a:rPr lang="en-US" sz="3400" dirty="0" err="1"/>
              <a:t>über</a:t>
            </a:r>
            <a:r>
              <a:rPr lang="en-US" sz="3400" dirty="0"/>
              <a:t> den </a:t>
            </a:r>
            <a:r>
              <a:rPr lang="en-US" sz="3400" dirty="0" err="1"/>
              <a:t>habsburgischen</a:t>
            </a:r>
            <a:r>
              <a:rPr lang="en-US" sz="3400" dirty="0"/>
              <a:t> Mythos </a:t>
            </a:r>
            <a:r>
              <a:rPr lang="en-US" sz="3400" dirty="0" err="1"/>
              <a:t>zu</a:t>
            </a:r>
            <a:r>
              <a:rPr lang="en-US" sz="3400" dirty="0"/>
              <a:t> </a:t>
            </a:r>
            <a:r>
              <a:rPr lang="en-US" sz="3400" dirty="0" err="1"/>
              <a:t>schreiben</a:t>
            </a:r>
            <a:r>
              <a:rPr lang="en-US" sz="3400" dirty="0"/>
              <a:t>?</a:t>
            </a:r>
            <a:br>
              <a:rPr lang="cs-CZ" sz="3400" dirty="0"/>
            </a:br>
            <a:r>
              <a:rPr lang="sk-SK" sz="3100" dirty="0">
                <a:solidFill>
                  <a:srgbClr val="222222"/>
                </a:solidFill>
                <a:effectLst/>
                <a:latin typeface="Calibri" panose="020F0502020204030204" pitchFamily="34" charset="0"/>
                <a:ea typeface="Times New Roman" panose="02020603050405020304" pitchFamily="18" charset="0"/>
              </a:rPr>
              <a:t>"</a:t>
            </a:r>
            <a:r>
              <a:rPr lang="sk-SK" sz="3100" dirty="0" err="1">
                <a:solidFill>
                  <a:srgbClr val="222222"/>
                </a:solidFill>
                <a:effectLst/>
                <a:latin typeface="Calibri" panose="020F0502020204030204" pitchFamily="34" charset="0"/>
                <a:ea typeface="Times New Roman" panose="02020603050405020304" pitchFamily="18" charset="0"/>
              </a:rPr>
              <a:t>Mitteleuropeismo</a:t>
            </a:r>
            <a:r>
              <a:rPr lang="sk-SK" sz="3100" dirty="0">
                <a:solidFill>
                  <a:srgbClr val="222222"/>
                </a:solidFill>
                <a:effectLst/>
                <a:latin typeface="Calibri" panose="020F0502020204030204" pitchFamily="34" charset="0"/>
                <a:ea typeface="Times New Roman" panose="02020603050405020304" pitchFamily="18" charset="0"/>
              </a:rPr>
              <a:t>" </a:t>
            </a:r>
            <a:endParaRPr lang="en-US" sz="3100" dirty="0"/>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Zástupný objekt pre obsah 4" descr="Obrázok, na ktorom je budova, stena, osoba, muž&#10;&#10;Automaticky generovaný popis">
            <a:extLst>
              <a:ext uri="{FF2B5EF4-FFF2-40B4-BE49-F238E27FC236}">
                <a16:creationId xmlns:a16="http://schemas.microsoft.com/office/drawing/2014/main" id="{3D293A0E-4040-D756-1C82-1A2BF22E62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 b="1924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78425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okTextu 4">
            <a:extLst>
              <a:ext uri="{FF2B5EF4-FFF2-40B4-BE49-F238E27FC236}">
                <a16:creationId xmlns:a16="http://schemas.microsoft.com/office/drawing/2014/main" id="{742518FD-DB30-AA7A-C052-3EC5B9374FB0}"/>
              </a:ext>
            </a:extLst>
          </p:cNvPr>
          <p:cNvSpPr txBox="1"/>
          <p:nvPr/>
        </p:nvSpPr>
        <p:spPr>
          <a:xfrm>
            <a:off x="857249" y="600075"/>
            <a:ext cx="9953625" cy="4832092"/>
          </a:xfrm>
          <a:prstGeom prst="rect">
            <a:avLst/>
          </a:prstGeom>
          <a:noFill/>
        </p:spPr>
        <p:txBody>
          <a:bodyPr wrap="square">
            <a:spAutoFit/>
          </a:bodyPr>
          <a:lstStyle/>
          <a:p>
            <a:r>
              <a:rPr lang="de-DE" sz="2800" dirty="0"/>
              <a:t>M-F: So unterschiedlichen Autoren wie </a:t>
            </a:r>
            <a:r>
              <a:rPr lang="de-DE" sz="2800" b="1" dirty="0"/>
              <a:t>Musil, Werfel, Roth, Zweig und Doderer </a:t>
            </a:r>
            <a:r>
              <a:rPr lang="de-DE" sz="2800" dirty="0"/>
              <a:t>ist eines gemeinsam: dass ihr Bild der Monarchie mit den Erinnerungstableaus von Jugend und Kindheit verbunden ist; die eigene Erinnerung, deren transzendentale Voraussetzung Maurice Halbwachs zufolge der soziale Bezugsrahmen eines kollektiven Generationsgedächtnisses darstellt, ist mit den letzten Dekaden der Monarchie untrennbar verbunden. Kultur, Heimat und Kindheit besitzen eine erstaunliche Überschneidungsfläche: der Rückbezug auf die Kindheit geht Hand in Hand mit der Rekonstruktion einer symbolischen Welt, die Identität verbürgt und auf die Wertkrise Reagiert.</a:t>
            </a:r>
            <a:endParaRPr lang="sk-SK" sz="2800" dirty="0"/>
          </a:p>
        </p:txBody>
      </p:sp>
    </p:spTree>
    <p:extLst>
      <p:ext uri="{BB962C8B-B14F-4D97-AF65-F5344CB8AC3E}">
        <p14:creationId xmlns:p14="http://schemas.microsoft.com/office/powerpoint/2010/main" val="3773644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421B57CC-7223-040F-DCF4-03DF0FC4A42F}"/>
              </a:ext>
            </a:extLst>
          </p:cNvPr>
          <p:cNvSpPr txBox="1"/>
          <p:nvPr/>
        </p:nvSpPr>
        <p:spPr>
          <a:xfrm>
            <a:off x="771525" y="117693"/>
            <a:ext cx="10572750" cy="6124754"/>
          </a:xfrm>
          <a:prstGeom prst="rect">
            <a:avLst/>
          </a:prstGeom>
          <a:noFill/>
        </p:spPr>
        <p:txBody>
          <a:bodyPr wrap="square">
            <a:spAutoFit/>
          </a:bodyPr>
          <a:lstStyle/>
          <a:p>
            <a:r>
              <a:rPr lang="cs-CZ" sz="2800" dirty="0"/>
              <a:t>MM-F: von </a:t>
            </a:r>
            <a:r>
              <a:rPr lang="de-DE" sz="2800" dirty="0"/>
              <a:t>dem allsonntäglich in der</a:t>
            </a:r>
            <a:r>
              <a:rPr lang="cs-CZ" sz="2800" dirty="0"/>
              <a:t> </a:t>
            </a:r>
            <a:r>
              <a:rPr lang="de-DE" sz="2800" dirty="0"/>
              <a:t>mährischen </a:t>
            </a:r>
            <a:r>
              <a:rPr lang="de-DE" sz="2800" b="1" dirty="0" err="1"/>
              <a:t>Bezirsksstadt</a:t>
            </a:r>
            <a:r>
              <a:rPr lang="de-DE" sz="2800" b="1" dirty="0"/>
              <a:t> W</a:t>
            </a:r>
            <a:r>
              <a:rPr lang="de-DE" sz="2800" dirty="0"/>
              <a:t>. leise variiert eingeübten Radetzkymarsch sowie vom</a:t>
            </a:r>
            <a:r>
              <a:rPr lang="cs-CZ" sz="2800" dirty="0"/>
              <a:t> </a:t>
            </a:r>
            <a:r>
              <a:rPr lang="de-DE" sz="2800" dirty="0"/>
              <a:t>Doppelbild des Kaisers und seines mythischen Retters, des Großvaters von Carl</a:t>
            </a:r>
            <a:r>
              <a:rPr lang="cs-CZ" sz="2800" dirty="0"/>
              <a:t> </a:t>
            </a:r>
            <a:r>
              <a:rPr lang="de-DE" sz="2800" dirty="0"/>
              <a:t>Josef. Am Ende stellt sich heraus, dass der Enkel zu ,schwach</a:t>
            </a:r>
            <a:r>
              <a:rPr lang="cs-CZ" sz="2800" dirty="0"/>
              <a:t>´</a:t>
            </a:r>
            <a:r>
              <a:rPr lang="de-DE" sz="2800" dirty="0"/>
              <a:t> ist, diesem Vorbild</a:t>
            </a:r>
            <a:r>
              <a:rPr lang="cs-CZ" sz="2800" dirty="0"/>
              <a:t> </a:t>
            </a:r>
            <a:r>
              <a:rPr lang="de-DE" sz="2800" dirty="0"/>
              <a:t>zu entsprechen. Der Zerfall der symbolischen Ordnung ist hier weniger einer</a:t>
            </a:r>
            <a:r>
              <a:rPr lang="cs-CZ" sz="2800" dirty="0"/>
              <a:t> </a:t>
            </a:r>
            <a:r>
              <a:rPr lang="de-DE" sz="2800" dirty="0"/>
              <a:t>andrängenden Moderne, sondern der frühen Degeneration des Geschlechtes der</a:t>
            </a:r>
            <a:r>
              <a:rPr lang="cs-CZ" sz="2800" dirty="0"/>
              <a:t> </a:t>
            </a:r>
            <a:r>
              <a:rPr lang="de-DE" sz="2800" dirty="0"/>
              <a:t>Trotta geschuldet, das sich durch Carl Josephs liederlichen Lebenswandel und</a:t>
            </a:r>
            <a:r>
              <a:rPr lang="cs-CZ" sz="2800" dirty="0"/>
              <a:t> </a:t>
            </a:r>
            <a:r>
              <a:rPr lang="de-DE" sz="2800" dirty="0"/>
              <a:t>seine Obsession für die Frauen manifestiert. Zugleich aber ist diese Welt des</a:t>
            </a:r>
            <a:r>
              <a:rPr lang="cs-CZ" sz="2800" dirty="0"/>
              <a:t> </a:t>
            </a:r>
            <a:r>
              <a:rPr lang="de-DE" sz="2800" dirty="0"/>
              <a:t>Vaters, des symbolischen Nachlassverwalters des Helden von Solferino, [</a:t>
            </a:r>
            <a:r>
              <a:rPr lang="cs-CZ" sz="2800" dirty="0"/>
              <a:t>…</a:t>
            </a:r>
            <a:r>
              <a:rPr lang="en-GB" sz="2800" dirty="0"/>
              <a:t>]</a:t>
            </a:r>
            <a:r>
              <a:rPr lang="de-DE" sz="2800" dirty="0"/>
              <a:t> </a:t>
            </a:r>
            <a:r>
              <a:rPr lang="de-DE" sz="2800" b="1" dirty="0"/>
              <a:t>ein männlich-einsames Totenreich, der um den Kult des Kaiser- und Ahnenbildes, dem österreichischen Parademarsch und anderen Reliquien kreist. </a:t>
            </a:r>
            <a:r>
              <a:rPr lang="de-DE" sz="2800" dirty="0"/>
              <a:t>Kritisch gesprochen ist die Monarchie in dieser</a:t>
            </a:r>
            <a:r>
              <a:rPr lang="cs-CZ" sz="2800" dirty="0"/>
              <a:t> </a:t>
            </a:r>
            <a:r>
              <a:rPr lang="de-DE" sz="2800" dirty="0"/>
              <a:t>retrospektiven Konstruktion schon ,tot‘, als sie noch existiert.</a:t>
            </a:r>
            <a:endParaRPr lang="sk-SK" sz="2800" dirty="0"/>
          </a:p>
        </p:txBody>
      </p:sp>
    </p:spTree>
    <p:extLst>
      <p:ext uri="{BB962C8B-B14F-4D97-AF65-F5344CB8AC3E}">
        <p14:creationId xmlns:p14="http://schemas.microsoft.com/office/powerpoint/2010/main" val="3293649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3A23FF8F-821A-1C58-1B09-557FD66B1B53}"/>
              </a:ext>
            </a:extLst>
          </p:cNvPr>
          <p:cNvSpPr txBox="1"/>
          <p:nvPr/>
        </p:nvSpPr>
        <p:spPr>
          <a:xfrm>
            <a:off x="1447800" y="628233"/>
            <a:ext cx="10144125" cy="4893647"/>
          </a:xfrm>
          <a:prstGeom prst="rect">
            <a:avLst/>
          </a:prstGeom>
          <a:noFill/>
        </p:spPr>
        <p:txBody>
          <a:bodyPr wrap="square">
            <a:spAutoFit/>
          </a:bodyPr>
          <a:lstStyle/>
          <a:p>
            <a:r>
              <a:rPr lang="cs-CZ" sz="3200" dirty="0" err="1"/>
              <a:t>Stefanz</a:t>
            </a:r>
            <a:r>
              <a:rPr lang="cs-CZ" sz="3200" dirty="0"/>
              <a:t> </a:t>
            </a:r>
            <a:r>
              <a:rPr lang="cs-CZ" sz="3200" dirty="0" err="1"/>
              <a:t>Zweig</a:t>
            </a:r>
            <a:r>
              <a:rPr lang="cs-CZ" sz="3200" dirty="0"/>
              <a:t>: Die Welt von </a:t>
            </a:r>
            <a:r>
              <a:rPr lang="cs-CZ" sz="3200" dirty="0" err="1"/>
              <a:t>gestern</a:t>
            </a:r>
            <a:r>
              <a:rPr lang="cs-CZ" sz="3200" dirty="0"/>
              <a:t> </a:t>
            </a:r>
            <a:r>
              <a:rPr lang="cs-CZ" dirty="0"/>
              <a:t>( </a:t>
            </a:r>
          </a:p>
          <a:p>
            <a:r>
              <a:rPr lang="de-DE" sz="2800" dirty="0"/>
              <a:t>Wenn ich versuche, für die Zeit vor dem Ersten Weltkrieg, in der ich aufgewachsen bin, eine handliche Formel zu finden, so hoffe ich am prägnantesten zu</a:t>
            </a:r>
            <a:r>
              <a:rPr lang="cs-CZ" sz="2800" dirty="0"/>
              <a:t> </a:t>
            </a:r>
            <a:r>
              <a:rPr lang="de-DE" sz="2800" dirty="0"/>
              <a:t>sein, wenn ich sage, es war </a:t>
            </a:r>
            <a:r>
              <a:rPr lang="de-DE" sz="2800" b="1" dirty="0"/>
              <a:t>das goldene Zeitalter der Sicherheit.</a:t>
            </a:r>
            <a:r>
              <a:rPr lang="de-DE" sz="2800" dirty="0"/>
              <a:t> Alles in unserer</a:t>
            </a:r>
            <a:r>
              <a:rPr lang="cs-CZ" sz="2800" dirty="0"/>
              <a:t> </a:t>
            </a:r>
            <a:r>
              <a:rPr lang="de-DE" sz="2800" dirty="0"/>
              <a:t>tausendjährigen österreichischen Monarchie schien auf Dauer gegründet und der</a:t>
            </a:r>
            <a:r>
              <a:rPr lang="cs-CZ" sz="2800" dirty="0"/>
              <a:t> </a:t>
            </a:r>
            <a:r>
              <a:rPr lang="de-DE" sz="2800" dirty="0"/>
              <a:t>Staat selbst der oberste Garant dieser Beständigkeit.</a:t>
            </a:r>
          </a:p>
          <a:p>
            <a:r>
              <a:rPr lang="de-DE" sz="2800" dirty="0"/>
              <a:t>[•••]</a:t>
            </a:r>
          </a:p>
          <a:p>
            <a:r>
              <a:rPr lang="de-DE" sz="2800" dirty="0"/>
              <a:t>Niemand glaubte an Kriege, an Revolutionen und Umstürze. Alles Radikale, alles</a:t>
            </a:r>
            <a:r>
              <a:rPr lang="cs-CZ" sz="2800" dirty="0"/>
              <a:t> </a:t>
            </a:r>
            <a:r>
              <a:rPr lang="de-DE" sz="2800" dirty="0"/>
              <a:t>Gewaltsame schien bereits unmöglich in einem Zeitalter der Vernunft.</a:t>
            </a:r>
            <a:endParaRPr lang="sk-SK" sz="2800" dirty="0"/>
          </a:p>
        </p:txBody>
      </p:sp>
    </p:spTree>
    <p:extLst>
      <p:ext uri="{BB962C8B-B14F-4D97-AF65-F5344CB8AC3E}">
        <p14:creationId xmlns:p14="http://schemas.microsoft.com/office/powerpoint/2010/main" val="845813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658D24B7-B1BF-BC5D-7675-AF747D6E40A0}"/>
              </a:ext>
            </a:extLst>
          </p:cNvPr>
          <p:cNvSpPr txBox="1"/>
          <p:nvPr/>
        </p:nvSpPr>
        <p:spPr>
          <a:xfrm>
            <a:off x="847725" y="704850"/>
            <a:ext cx="8296275" cy="5570756"/>
          </a:xfrm>
          <a:prstGeom prst="rect">
            <a:avLst/>
          </a:prstGeom>
          <a:noFill/>
        </p:spPr>
        <p:txBody>
          <a:bodyPr wrap="square">
            <a:spAutoFit/>
          </a:bodyPr>
          <a:lstStyle/>
          <a:p>
            <a:r>
              <a:rPr lang="de-DE" sz="2800" dirty="0"/>
              <a:t>Stefan Winterstein (Hrsg.): "Er las nur dieses eine Buch"</a:t>
            </a:r>
          </a:p>
          <a:p>
            <a:r>
              <a:rPr lang="de-DE" sz="2800" dirty="0"/>
              <a:t>Studien zu Heimito von Doderers "Die erleuchteten Fenster"</a:t>
            </a:r>
          </a:p>
          <a:p>
            <a:r>
              <a:rPr lang="de-DE" dirty="0"/>
              <a:t>2009, 528 Seiten</a:t>
            </a:r>
          </a:p>
          <a:p>
            <a:endParaRPr lang="de-DE" dirty="0"/>
          </a:p>
          <a:p>
            <a:r>
              <a:rPr lang="de-DE" dirty="0"/>
              <a:t>Evelyne Polt-Heinzl: </a:t>
            </a:r>
            <a:r>
              <a:rPr lang="de-DE" dirty="0" err="1"/>
              <a:t>Zihal</a:t>
            </a:r>
            <a:r>
              <a:rPr lang="de-DE" dirty="0"/>
              <a:t> aus dem Sack. Zur Sinneswahrnehmung in Heimito von Doderers Die erleuchteten Fenster </a:t>
            </a:r>
          </a:p>
          <a:p>
            <a:r>
              <a:rPr lang="de-DE" dirty="0"/>
              <a:t>Stefan Winterstein: Torpedierung und Apologie der </a:t>
            </a:r>
            <a:r>
              <a:rPr lang="de-DE" dirty="0" err="1"/>
              <a:t>Amtsehre</a:t>
            </a:r>
            <a:r>
              <a:rPr lang="de-DE" dirty="0"/>
              <a:t>. Bürokratie bei Heimito von Doderer.</a:t>
            </a:r>
          </a:p>
          <a:p>
            <a:endParaRPr lang="de-DE" dirty="0"/>
          </a:p>
          <a:p>
            <a:r>
              <a:rPr lang="de-DE" dirty="0"/>
              <a:t>Der auktoriale Erzähler verschwimmt fast mit der Figur des Schriftstellers </a:t>
            </a:r>
          </a:p>
          <a:p>
            <a:r>
              <a:rPr lang="de-DE" dirty="0" err="1"/>
              <a:t>Doctor</a:t>
            </a:r>
            <a:r>
              <a:rPr lang="de-DE" dirty="0"/>
              <a:t> Döblinger.</a:t>
            </a:r>
          </a:p>
          <a:p>
            <a:endParaRPr lang="de-DE" dirty="0"/>
          </a:p>
          <a:p>
            <a:r>
              <a:rPr lang="de-DE" sz="2800" dirty="0"/>
              <a:t>Die Strudelhofstiege, 1951</a:t>
            </a:r>
          </a:p>
          <a:p>
            <a:r>
              <a:rPr lang="de-DE" sz="2800" dirty="0"/>
              <a:t>Die Dämonen, 1956</a:t>
            </a:r>
          </a:p>
          <a:p>
            <a:endParaRPr lang="de-DE" dirty="0"/>
          </a:p>
          <a:p>
            <a:endParaRPr lang="sk-SK" dirty="0"/>
          </a:p>
        </p:txBody>
      </p:sp>
    </p:spTree>
    <p:extLst>
      <p:ext uri="{BB962C8B-B14F-4D97-AF65-F5344CB8AC3E}">
        <p14:creationId xmlns:p14="http://schemas.microsoft.com/office/powerpoint/2010/main" val="1569444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804C7D-39ED-2E91-3BD9-89863D5BA84F}"/>
              </a:ext>
            </a:extLst>
          </p:cNvPr>
          <p:cNvSpPr>
            <a:spLocks noGrp="1"/>
          </p:cNvSpPr>
          <p:nvPr>
            <p:ph type="title"/>
          </p:nvPr>
        </p:nvSpPr>
        <p:spPr/>
        <p:txBody>
          <a:bodyPr>
            <a:normAutofit/>
          </a:bodyPr>
          <a:lstStyle/>
          <a:p>
            <a:r>
              <a:rPr lang="de-DE" sz="3200" b="0" i="0" dirty="0">
                <a:solidFill>
                  <a:srgbClr val="202122"/>
                </a:solidFill>
                <a:effectLst/>
                <a:latin typeface="Arial" panose="020B0604020202020204" pitchFamily="34" charset="0"/>
              </a:rPr>
              <a:t>Er lebt in Triest und spricht seinen fast als eigene Sprache bezeichneten </a:t>
            </a:r>
            <a:r>
              <a:rPr lang="de-DE" sz="3200" b="0" i="0" dirty="0" err="1">
                <a:solidFill>
                  <a:srgbClr val="202122"/>
                </a:solidFill>
                <a:effectLst/>
                <a:latin typeface="Arial" panose="020B0604020202020204" pitchFamily="34" charset="0"/>
              </a:rPr>
              <a:t>Triestiner</a:t>
            </a:r>
            <a:r>
              <a:rPr lang="de-DE" sz="3200" b="0" i="0" dirty="0">
                <a:solidFill>
                  <a:srgbClr val="202122"/>
                </a:solidFill>
                <a:effectLst/>
                <a:latin typeface="Arial" panose="020B0604020202020204" pitchFamily="34" charset="0"/>
              </a:rPr>
              <a:t> Dialekt.</a:t>
            </a:r>
            <a:endParaRPr lang="sk-SK" sz="3200" dirty="0"/>
          </a:p>
        </p:txBody>
      </p:sp>
      <p:sp>
        <p:nvSpPr>
          <p:cNvPr id="3" name="Zástupný objekt pre obsah 2">
            <a:extLst>
              <a:ext uri="{FF2B5EF4-FFF2-40B4-BE49-F238E27FC236}">
                <a16:creationId xmlns:a16="http://schemas.microsoft.com/office/drawing/2014/main" id="{506AE97B-6E72-CAAA-6ABB-7010818A8950}"/>
              </a:ext>
            </a:extLst>
          </p:cNvPr>
          <p:cNvSpPr>
            <a:spLocks noGrp="1"/>
          </p:cNvSpPr>
          <p:nvPr>
            <p:ph idx="1"/>
          </p:nvPr>
        </p:nvSpPr>
        <p:spPr/>
        <p:txBody>
          <a:bodyPr/>
          <a:lstStyle/>
          <a:p>
            <a:r>
              <a:rPr lang="it-IT" dirty="0"/>
              <a:t>Leonello Vincenti (1891 – Torino 1963) </a:t>
            </a:r>
            <a:r>
              <a:rPr lang="de-DE" dirty="0"/>
              <a:t>war Professor für deutsche Literatur und Sprache an der Universität von Turin und hatte unter seinen Schülern die Schriftsteller Claudio Magris. Zuerst widmete er sich auch dem Barock (Angelo </a:t>
            </a:r>
            <a:r>
              <a:rPr lang="de-DE" dirty="0" err="1"/>
              <a:t>Silesio</a:t>
            </a:r>
            <a:r>
              <a:rPr lang="de-DE" dirty="0"/>
              <a:t>, 1931; La </a:t>
            </a:r>
            <a:r>
              <a:rPr lang="de-DE" dirty="0" err="1"/>
              <a:t>letteratura</a:t>
            </a:r>
            <a:r>
              <a:rPr lang="de-DE" dirty="0"/>
              <a:t> tedesca </a:t>
            </a:r>
            <a:r>
              <a:rPr lang="de-DE" dirty="0" err="1"/>
              <a:t>nell'età</a:t>
            </a:r>
            <a:r>
              <a:rPr lang="de-DE" dirty="0"/>
              <a:t> </a:t>
            </a:r>
            <a:r>
              <a:rPr lang="de-DE" dirty="0" err="1"/>
              <a:t>barocca</a:t>
            </a:r>
            <a:r>
              <a:rPr lang="de-DE" dirty="0"/>
              <a:t>, 1935), um dann seine Aufmerksamkeit auf die deutsche Aufklärung, den Klassizismus und das Biedermeier auszudehnen.</a:t>
            </a:r>
            <a:endParaRPr lang="sk-SK" dirty="0"/>
          </a:p>
        </p:txBody>
      </p:sp>
    </p:spTree>
    <p:extLst>
      <p:ext uri="{BB962C8B-B14F-4D97-AF65-F5344CB8AC3E}">
        <p14:creationId xmlns:p14="http://schemas.microsoft.com/office/powerpoint/2010/main" val="3214524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lowchart: Document 13">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65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Zástupný objekt pre obsah 6" descr="Obrázok, na ktorom je text&#10;&#10;Automaticky generovaný popis">
            <a:extLst>
              <a:ext uri="{FF2B5EF4-FFF2-40B4-BE49-F238E27FC236}">
                <a16:creationId xmlns:a16="http://schemas.microsoft.com/office/drawing/2014/main" id="{974EFA01-C8DA-8595-C58A-6F0AE97223B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206875" y="673100"/>
            <a:ext cx="3433763" cy="5513388"/>
          </a:xfrm>
        </p:spPr>
      </p:pic>
      <p:pic>
        <p:nvPicPr>
          <p:cNvPr id="9" name="Zástupný objekt pre obsah 8" descr="Obrázok, na ktorom je text, znak&#10;&#10;Automaticky generovaný popis">
            <a:extLst>
              <a:ext uri="{FF2B5EF4-FFF2-40B4-BE49-F238E27FC236}">
                <a16:creationId xmlns:a16="http://schemas.microsoft.com/office/drawing/2014/main" id="{AA685C0B-D168-7AE7-B07F-D9A093A8F92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08900" y="673100"/>
            <a:ext cx="3844925" cy="5513388"/>
          </a:xfrm>
        </p:spPr>
      </p:pic>
      <p:sp>
        <p:nvSpPr>
          <p:cNvPr id="2" name="Nadpis 1">
            <a:extLst>
              <a:ext uri="{FF2B5EF4-FFF2-40B4-BE49-F238E27FC236}">
                <a16:creationId xmlns:a16="http://schemas.microsoft.com/office/drawing/2014/main" id="{9CF548B6-5976-2226-3C08-43383C0EAF23}"/>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Claudio Magris</a:t>
            </a:r>
          </a:p>
        </p:txBody>
      </p:sp>
    </p:spTree>
    <p:extLst>
      <p:ext uri="{BB962C8B-B14F-4D97-AF65-F5344CB8AC3E}">
        <p14:creationId xmlns:p14="http://schemas.microsoft.com/office/powerpoint/2010/main" val="988036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FF8DD6B-E2E6-4D3E-972B-A1131F4CE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6F0F14C-8892-7941-FDA4-6EBFC1CBEF4E}"/>
              </a:ext>
            </a:extLst>
          </p:cNvPr>
          <p:cNvSpPr>
            <a:spLocks noGrp="1"/>
          </p:cNvSpPr>
          <p:nvPr>
            <p:ph type="title"/>
          </p:nvPr>
        </p:nvSpPr>
        <p:spPr>
          <a:xfrm>
            <a:off x="5214579" y="629266"/>
            <a:ext cx="6422849" cy="1676603"/>
          </a:xfrm>
        </p:spPr>
        <p:txBody>
          <a:bodyPr vert="horz" lIns="91440" tIns="45720" rIns="91440" bIns="45720" rtlCol="0" anchor="ctr">
            <a:normAutofit/>
          </a:bodyPr>
          <a:lstStyle/>
          <a:p>
            <a:r>
              <a:rPr lang="en-US" sz="4400" dirty="0"/>
              <a:t>Carl Wilhelm Macke, 2004</a:t>
            </a:r>
            <a:br>
              <a:rPr lang="en-US" sz="4400" dirty="0"/>
            </a:br>
            <a:r>
              <a:rPr lang="en-US" sz="4400" dirty="0" err="1"/>
              <a:t>über</a:t>
            </a:r>
            <a:r>
              <a:rPr lang="en-US" sz="4400" dirty="0"/>
              <a:t> den </a:t>
            </a:r>
            <a:r>
              <a:rPr lang="en-US" dirty="0"/>
              <a:t>title von 1987, </a:t>
            </a:r>
          </a:p>
        </p:txBody>
      </p:sp>
      <p:sp>
        <p:nvSpPr>
          <p:cNvPr id="13" name="Rectangle 12">
            <a:extLst>
              <a:ext uri="{FF2B5EF4-FFF2-40B4-BE49-F238E27FC236}">
                <a16:creationId xmlns:a16="http://schemas.microsoft.com/office/drawing/2014/main" id="{8E20FA99-AAAC-4AF3-9FAE-707420324F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Zástupný objekt pre obsah 5" descr="Obrázok, na ktorom je text&#10;&#10;Automaticky generovaný popis">
            <a:extLst>
              <a:ext uri="{FF2B5EF4-FFF2-40B4-BE49-F238E27FC236}">
                <a16:creationId xmlns:a16="http://schemas.microsoft.com/office/drawing/2014/main" id="{B2175C8D-E7D8-A5AE-047A-FD1A4120BA6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r="725" b="1"/>
          <a:stretch/>
        </p:blipFill>
        <p:spPr>
          <a:xfrm>
            <a:off x="649224" y="722376"/>
            <a:ext cx="3337560" cy="5413248"/>
          </a:xfrm>
          <a:prstGeom prst="rect">
            <a:avLst/>
          </a:prstGeom>
          <a:effectLst/>
        </p:spPr>
      </p:pic>
      <p:sp>
        <p:nvSpPr>
          <p:cNvPr id="4" name="Zástupný objekt pre obsah 3">
            <a:extLst>
              <a:ext uri="{FF2B5EF4-FFF2-40B4-BE49-F238E27FC236}">
                <a16:creationId xmlns:a16="http://schemas.microsoft.com/office/drawing/2014/main" id="{F896D724-B268-C31F-8480-C7B259AB6772}"/>
              </a:ext>
            </a:extLst>
          </p:cNvPr>
          <p:cNvSpPr>
            <a:spLocks noGrp="1"/>
          </p:cNvSpPr>
          <p:nvPr>
            <p:ph sz="half" idx="2"/>
          </p:nvPr>
        </p:nvSpPr>
        <p:spPr>
          <a:xfrm>
            <a:off x="5214581" y="2438400"/>
            <a:ext cx="6422848" cy="3785419"/>
          </a:xfrm>
        </p:spPr>
        <p:txBody>
          <a:bodyPr vert="horz" lIns="91440" tIns="45720" rIns="91440" bIns="45720" rtlCol="0">
            <a:normAutofit fontScale="85000" lnSpcReduction="10000"/>
          </a:bodyPr>
          <a:lstStyle/>
          <a:p>
            <a:pPr marL="0" indent="0">
              <a:buNone/>
            </a:pPr>
            <a:r>
              <a:rPr lang="de-DE" sz="2000" dirty="0"/>
              <a:t>Porträts von Svevo, von Hofmannsthal, Robert Walser und anderen sind unter dem von Nietzsche entlehnten Titel „Der Ring der Clarisse. Großer Stil und Nihilismus in der modernen Literatur“. Alle Beiträge verknüpft Magris durch ein im Einleitungs- und im </a:t>
            </a:r>
            <a:r>
              <a:rPr lang="de-DE" sz="2000" dirty="0" err="1"/>
              <a:t>Schlußkapitel</a:t>
            </a:r>
            <a:r>
              <a:rPr lang="de-DE" sz="2000" dirty="0"/>
              <a:t> ausführlich entwickeltes Bündel von Thesen zur modernen Literatur. „Das Leben wohnt nicht mehr im Ganzen“, zitiert Magris hier in der ersten Zeile des Buches Friedrich Nietzsche und jeder der folgenden Essays bezieht sich direkt auf dieses Schlüsselmotto. Magris sieht in der modernen Literatur keinen Platz mehr für großes episches Schreiben und die stilvolle Beschwörung von Zusammenhang und Totalität.</a:t>
            </a:r>
          </a:p>
          <a:p>
            <a:pPr marL="0" indent="0">
              <a:buNone/>
            </a:pPr>
            <a:r>
              <a:rPr lang="de-DE" sz="2000" dirty="0"/>
              <a:t>„Literatur bietet die Möglichkeit, sich vor den Unbilden der Gegenwart zu schützen, indem man sich in die weiten Gefilde der verstrichenen Zeit und des schon gelebten Lebens zurückzieht, ins Erzählen, das heißt in die Erinnerung und das Abbild, in die Sicherheit des Unwirtlichen, wo die Hiebe keine Striemen mehr zurücklassen.“</a:t>
            </a:r>
            <a:endParaRPr lang="en-US" sz="2000" dirty="0"/>
          </a:p>
        </p:txBody>
      </p:sp>
    </p:spTree>
    <p:extLst>
      <p:ext uri="{BB962C8B-B14F-4D97-AF65-F5344CB8AC3E}">
        <p14:creationId xmlns:p14="http://schemas.microsoft.com/office/powerpoint/2010/main" val="2262427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lokTextu 5">
            <a:extLst>
              <a:ext uri="{FF2B5EF4-FFF2-40B4-BE49-F238E27FC236}">
                <a16:creationId xmlns:a16="http://schemas.microsoft.com/office/drawing/2014/main" id="{E1971F4E-EBE4-A364-5C75-C46FC292469C}"/>
              </a:ext>
            </a:extLst>
          </p:cNvPr>
          <p:cNvSpPr txBox="1"/>
          <p:nvPr/>
        </p:nvSpPr>
        <p:spPr>
          <a:xfrm>
            <a:off x="914399" y="523874"/>
            <a:ext cx="10410825" cy="6278642"/>
          </a:xfrm>
          <a:prstGeom prst="rect">
            <a:avLst/>
          </a:prstGeom>
          <a:noFill/>
        </p:spPr>
        <p:txBody>
          <a:bodyPr wrap="square">
            <a:spAutoFit/>
          </a:bodyPr>
          <a:lstStyle/>
          <a:p>
            <a:r>
              <a:rPr lang="sk-SK" sz="3200" dirty="0"/>
              <a:t>GENESIS DES HABSBURGISCHEN MYTHOS </a:t>
            </a:r>
          </a:p>
          <a:p>
            <a:endParaRPr lang="sk-SK" sz="3200" dirty="0"/>
          </a:p>
          <a:p>
            <a:r>
              <a:rPr lang="sk-SK" sz="3200" dirty="0"/>
              <a:t>DAS ZEITALTER DES BIEDERMEIER</a:t>
            </a:r>
          </a:p>
          <a:p>
            <a:endParaRPr lang="sk-SK" sz="3200" dirty="0"/>
          </a:p>
          <a:p>
            <a:r>
              <a:rPr lang="de-DE" sz="3200" dirty="0"/>
              <a:t>FRANZ GRILLPARZER, DIE ORDNUNG UND DIE ZEIT</a:t>
            </a:r>
            <a:endParaRPr lang="cs-CZ" sz="3200" dirty="0"/>
          </a:p>
          <a:p>
            <a:endParaRPr lang="sk-SK" sz="3200" dirty="0"/>
          </a:p>
          <a:p>
            <a:r>
              <a:rPr lang="sk-SK" sz="3200" dirty="0"/>
              <a:t>HABSBURGISCIIE HEIMATLITERATUR </a:t>
            </a:r>
          </a:p>
          <a:p>
            <a:endParaRPr lang="sk-SK" sz="3200" dirty="0"/>
          </a:p>
          <a:p>
            <a:r>
              <a:rPr lang="sk-SK" sz="3200" dirty="0"/>
              <a:t>FINIS AUSTRIAE</a:t>
            </a:r>
          </a:p>
          <a:p>
            <a:endParaRPr lang="sk-SK" sz="3200" dirty="0"/>
          </a:p>
          <a:p>
            <a:r>
              <a:rPr lang="de-DE" sz="3200" dirty="0"/>
              <a:t>EINE WELT VON GESTERN - EIN MYTHOS VON HEUTE</a:t>
            </a:r>
            <a:endParaRPr lang="sk-SK" sz="3200" dirty="0"/>
          </a:p>
          <a:p>
            <a:endParaRPr lang="sk-SK" sz="3200" dirty="0"/>
          </a:p>
          <a:p>
            <a:endParaRPr lang="sk-SK" dirty="0"/>
          </a:p>
        </p:txBody>
      </p:sp>
    </p:spTree>
    <p:extLst>
      <p:ext uri="{BB962C8B-B14F-4D97-AF65-F5344CB8AC3E}">
        <p14:creationId xmlns:p14="http://schemas.microsoft.com/office/powerpoint/2010/main" val="990139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lokTextu 2">
            <a:extLst>
              <a:ext uri="{FF2B5EF4-FFF2-40B4-BE49-F238E27FC236}">
                <a16:creationId xmlns:a16="http://schemas.microsoft.com/office/drawing/2014/main" id="{A767C0BB-4EEC-02D4-E1B3-6A17716F8CD6}"/>
              </a:ext>
            </a:extLst>
          </p:cNvPr>
          <p:cNvSpPr txBox="1"/>
          <p:nvPr/>
        </p:nvSpPr>
        <p:spPr>
          <a:xfrm>
            <a:off x="523875" y="333375"/>
            <a:ext cx="11058525" cy="5755422"/>
          </a:xfrm>
          <a:prstGeom prst="rect">
            <a:avLst/>
          </a:prstGeom>
          <a:noFill/>
        </p:spPr>
        <p:txBody>
          <a:bodyPr wrap="square">
            <a:spAutoFit/>
          </a:bodyPr>
          <a:lstStyle/>
          <a:p>
            <a:r>
              <a:rPr lang="de-DE" sz="2800" dirty="0"/>
              <a:t>drei Grundmotive (nach Wolff): </a:t>
            </a:r>
          </a:p>
          <a:p>
            <a:endParaRPr lang="de-DE" sz="2800" dirty="0"/>
          </a:p>
          <a:p>
            <a:r>
              <a:rPr lang="de-DE" sz="2400" dirty="0"/>
              <a:t>1. der kakanische Bürokratismus mitsamt der Taktik des defensiven Aussitzens und ‚Sich-Totlaufen-Lassens‘ von Konflikten </a:t>
            </a:r>
          </a:p>
          <a:p>
            <a:r>
              <a:rPr lang="de-DE" sz="2400" dirty="0"/>
              <a:t>(„Das Fortwursteln, um einen Vielvölkerstaat zusammenzuhalten“) </a:t>
            </a:r>
          </a:p>
          <a:p>
            <a:r>
              <a:rPr lang="de-DE" sz="2400" dirty="0"/>
              <a:t>sowie „die Verlagerung der bürokratischen Mentalität auf die Ebene </a:t>
            </a:r>
          </a:p>
          <a:p>
            <a:r>
              <a:rPr lang="de-DE" sz="2400" dirty="0"/>
              <a:t>des Gefühls und der Gewohnheit“ (29); </a:t>
            </a:r>
          </a:p>
          <a:p>
            <a:r>
              <a:rPr lang="de-DE" sz="2400" dirty="0"/>
              <a:t>2. damit verknüpft „der Mythos Franz Josephs“ im Sinne einer herrscherlichen Verkörperung der  übernationalen ‚höheren Reichsidee‘, aber auch einer altersschwachen „heroische[n] </a:t>
            </a:r>
            <a:r>
              <a:rPr lang="de-DE" sz="2400" dirty="0" err="1"/>
              <a:t>mediocritas</a:t>
            </a:r>
            <a:r>
              <a:rPr lang="de-DE" sz="2400" dirty="0"/>
              <a:t>“ (29f.), also des herrschenden Mittelmaßes; </a:t>
            </a:r>
          </a:p>
          <a:p>
            <a:r>
              <a:rPr lang="de-DE" sz="2400" dirty="0"/>
              <a:t>3. neben „der Übernationalität und dem </a:t>
            </a:r>
            <a:r>
              <a:rPr lang="de-DE" sz="2400" dirty="0" err="1"/>
              <a:t>Bürokratentum</a:t>
            </a:r>
            <a:r>
              <a:rPr lang="de-DE" sz="2400" dirty="0"/>
              <a:t>“ auch „der </a:t>
            </a:r>
          </a:p>
          <a:p>
            <a:r>
              <a:rPr lang="de-DE" sz="2400" dirty="0"/>
              <a:t>sinnliche und </a:t>
            </a:r>
            <a:r>
              <a:rPr lang="de-DE" sz="2400" dirty="0" err="1"/>
              <a:t>genußfreudige</a:t>
            </a:r>
            <a:r>
              <a:rPr lang="de-DE" sz="2400" dirty="0"/>
              <a:t> Hedonismus“ (30) habsburgischer Eliten </a:t>
            </a:r>
          </a:p>
          <a:p>
            <a:r>
              <a:rPr lang="de-DE" sz="2400" dirty="0"/>
              <a:t>zwischen Oper, Theater, Ballsälen, Wirts- und Kaffeehäusern, die sich in </a:t>
            </a:r>
          </a:p>
          <a:p>
            <a:r>
              <a:rPr lang="de-DE" sz="2400" dirty="0"/>
              <a:t>der musikalischen Grundstimmung der Wiener Operette Die Fledermaus</a:t>
            </a:r>
          </a:p>
          <a:p>
            <a:r>
              <a:rPr lang="de-DE" sz="2400" dirty="0"/>
              <a:t>ästhetisch kondensier</a:t>
            </a:r>
            <a:endParaRPr lang="sk-SK" sz="2400" dirty="0"/>
          </a:p>
        </p:txBody>
      </p:sp>
    </p:spTree>
    <p:extLst>
      <p:ext uri="{BB962C8B-B14F-4D97-AF65-F5344CB8AC3E}">
        <p14:creationId xmlns:p14="http://schemas.microsoft.com/office/powerpoint/2010/main" val="3950314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386917-20FD-D971-44E5-483846A73964}"/>
              </a:ext>
            </a:extLst>
          </p:cNvPr>
          <p:cNvSpPr>
            <a:spLocks noGrp="1"/>
          </p:cNvSpPr>
          <p:nvPr>
            <p:ph type="title"/>
          </p:nvPr>
        </p:nvSpPr>
        <p:spPr/>
        <p:txBody>
          <a:bodyPr/>
          <a:lstStyle/>
          <a:p>
            <a:r>
              <a:rPr lang="cs-CZ" dirty="0"/>
              <a:t>F</a:t>
            </a:r>
            <a:r>
              <a:rPr lang="de-DE" dirty="0" err="1"/>
              <a:t>ür</a:t>
            </a:r>
            <a:r>
              <a:rPr lang="cs-CZ" dirty="0"/>
              <a:t> </a:t>
            </a:r>
            <a:r>
              <a:rPr lang="cs-CZ" dirty="0" err="1"/>
              <a:t>und</a:t>
            </a:r>
            <a:r>
              <a:rPr lang="cs-CZ" dirty="0"/>
              <a:t> </a:t>
            </a:r>
            <a:r>
              <a:rPr lang="de-DE" dirty="0"/>
              <a:t>Wider nach Sven </a:t>
            </a:r>
            <a:r>
              <a:rPr lang="de-DE" dirty="0" err="1"/>
              <a:t>Achelpohl</a:t>
            </a:r>
            <a:endParaRPr lang="sk-SK" dirty="0"/>
          </a:p>
        </p:txBody>
      </p:sp>
      <p:sp>
        <p:nvSpPr>
          <p:cNvPr id="3" name="Zástupný objekt pre obsah 2">
            <a:extLst>
              <a:ext uri="{FF2B5EF4-FFF2-40B4-BE49-F238E27FC236}">
                <a16:creationId xmlns:a16="http://schemas.microsoft.com/office/drawing/2014/main" id="{96EB7143-4030-6FB5-60BA-D53437C91DF7}"/>
              </a:ext>
            </a:extLst>
          </p:cNvPr>
          <p:cNvSpPr>
            <a:spLocks noGrp="1"/>
          </p:cNvSpPr>
          <p:nvPr>
            <p:ph sz="half" idx="1"/>
          </p:nvPr>
        </p:nvSpPr>
        <p:spPr/>
        <p:txBody>
          <a:bodyPr/>
          <a:lstStyle/>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die </a:t>
            </a:r>
            <a:r>
              <a:rPr lang="de-DE" sz="1800" b="1" dirty="0" err="1">
                <a:solidFill>
                  <a:srgbClr val="222222"/>
                </a:solidFill>
                <a:effectLst/>
                <a:latin typeface="Calibri" panose="020F0502020204030204" pitchFamily="34" charset="0"/>
                <a:ea typeface="Times New Roman" panose="02020603050405020304" pitchFamily="18" charset="0"/>
              </a:rPr>
              <a:t>mythopoietische</a:t>
            </a:r>
            <a:r>
              <a:rPr lang="de-DE" sz="1800" b="1" dirty="0">
                <a:solidFill>
                  <a:srgbClr val="222222"/>
                </a:solidFill>
                <a:effectLst/>
                <a:latin typeface="Calibri" panose="020F0502020204030204" pitchFamily="34" charset="0"/>
                <a:ea typeface="Times New Roman" panose="02020603050405020304" pitchFamily="18" charset="0"/>
              </a:rPr>
              <a:t> Kraft der Literatur</a:t>
            </a:r>
          </a:p>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Diskussion um die Zukunft Mitteleuropas</a:t>
            </a:r>
            <a:endParaRPr lang="de-DE" sz="1800" b="1" dirty="0">
              <a:solidFill>
                <a:srgbClr val="222222"/>
              </a:solidFill>
              <a:latin typeface="Calibri" panose="020F0502020204030204" pitchFamily="34" charset="0"/>
              <a:ea typeface="Times New Roman" panose="02020603050405020304" pitchFamily="18" charset="0"/>
            </a:endParaRPr>
          </a:p>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Identitäts- und Sinnstiftung im säkularen Nichts der Moderne</a:t>
            </a:r>
            <a:r>
              <a:rPr lang="de-DE" sz="1800" dirty="0">
                <a:solidFill>
                  <a:srgbClr val="222222"/>
                </a:solidFill>
                <a:effectLst/>
                <a:latin typeface="Calibri" panose="020F0502020204030204" pitchFamily="34" charset="0"/>
                <a:ea typeface="Times New Roman" panose="02020603050405020304" pitchFamily="18" charset="0"/>
              </a:rPr>
              <a:t> </a:t>
            </a:r>
          </a:p>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Argumentativer Dreh- und Angelpunkt ist die gescheiterte 1848er Revolution in Wien, die für alle nachfolgenden Schriftstellergenerationen eine Versöhnung mit der Dynastie einläutete</a:t>
            </a:r>
            <a:endParaRPr lang="de-DE" sz="1800" b="1" dirty="0">
              <a:solidFill>
                <a:srgbClr val="222222"/>
              </a:solidFill>
              <a:latin typeface="Calibri" panose="020F0502020204030204" pitchFamily="34" charset="0"/>
              <a:ea typeface="Times New Roman" panose="02020603050405020304" pitchFamily="18" charset="0"/>
            </a:endParaRPr>
          </a:p>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"höhere Idee" des dynastischen und zugleich supranationalen Staates durch die Gegenüberstellung mit der deutschen Ideologie des Nationalstaates</a:t>
            </a:r>
            <a:endParaRPr lang="de-DE" sz="1800" b="1" dirty="0">
              <a:solidFill>
                <a:srgbClr val="222222"/>
              </a:solidFill>
              <a:latin typeface="Calibri" panose="020F0502020204030204" pitchFamily="34" charset="0"/>
              <a:ea typeface="Times New Roman" panose="02020603050405020304" pitchFamily="18" charset="0"/>
            </a:endParaRPr>
          </a:p>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Zerschlagung und </a:t>
            </a:r>
            <a:r>
              <a:rPr lang="de-DE" sz="1800" b="1" dirty="0" err="1">
                <a:solidFill>
                  <a:srgbClr val="222222"/>
                </a:solidFill>
                <a:effectLst/>
                <a:latin typeface="Calibri" panose="020F0502020204030204" pitchFamily="34" charset="0"/>
                <a:ea typeface="Times New Roman" panose="02020603050405020304" pitchFamily="18" charset="0"/>
              </a:rPr>
              <a:t>Entmythifizierung</a:t>
            </a:r>
            <a:r>
              <a:rPr lang="de-DE" sz="1800" b="1" dirty="0">
                <a:solidFill>
                  <a:srgbClr val="222222"/>
                </a:solidFill>
                <a:effectLst/>
                <a:latin typeface="Calibri" panose="020F0502020204030204" pitchFamily="34" charset="0"/>
                <a:ea typeface="Times New Roman" panose="02020603050405020304" pitchFamily="18" charset="0"/>
              </a:rPr>
              <a:t> des habsburgischen Mythos</a:t>
            </a:r>
            <a:endParaRPr lang="sk-SK" dirty="0"/>
          </a:p>
        </p:txBody>
      </p:sp>
      <p:sp>
        <p:nvSpPr>
          <p:cNvPr id="4" name="Zástupný objekt pre obsah 3">
            <a:extLst>
              <a:ext uri="{FF2B5EF4-FFF2-40B4-BE49-F238E27FC236}">
                <a16:creationId xmlns:a16="http://schemas.microsoft.com/office/drawing/2014/main" id="{F029D29C-C644-A57F-1110-CD07E82FF04E}"/>
              </a:ext>
            </a:extLst>
          </p:cNvPr>
          <p:cNvSpPr>
            <a:spLocks noGrp="1"/>
          </p:cNvSpPr>
          <p:nvPr>
            <p:ph sz="half" idx="2"/>
          </p:nvPr>
        </p:nvSpPr>
        <p:spPr/>
        <p:txBody>
          <a:bodyPr/>
          <a:lstStyle/>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nur die deutschsprachige "Leitkultur„</a:t>
            </a:r>
          </a:p>
          <a:p>
            <a:pPr marL="0" indent="0">
              <a:buNone/>
            </a:pPr>
            <a:r>
              <a:rPr lang="de-DE" sz="1800" b="1" dirty="0">
                <a:solidFill>
                  <a:srgbClr val="222222"/>
                </a:solidFill>
                <a:effectLst/>
                <a:latin typeface="Calibri" panose="020F0502020204030204" pitchFamily="34" charset="0"/>
                <a:ea typeface="Times New Roman" panose="02020603050405020304" pitchFamily="18" charset="0"/>
              </a:rPr>
              <a:t>These von einer spezifisch habsburgischen "ästhetischen </a:t>
            </a:r>
            <a:r>
              <a:rPr lang="de-DE" sz="1800" b="1" dirty="0" err="1">
                <a:solidFill>
                  <a:srgbClr val="222222"/>
                </a:solidFill>
                <a:effectLst/>
                <a:latin typeface="Calibri" panose="020F0502020204030204" pitchFamily="34" charset="0"/>
                <a:ea typeface="Times New Roman" panose="02020603050405020304" pitchFamily="18" charset="0"/>
              </a:rPr>
              <a:t>Oikumene</a:t>
            </a:r>
            <a:r>
              <a:rPr lang="de-DE" sz="1800" b="1" dirty="0">
                <a:solidFill>
                  <a:srgbClr val="222222"/>
                </a:solidFill>
                <a:effectLst/>
                <a:latin typeface="Calibri" panose="020F0502020204030204" pitchFamily="34" charset="0"/>
                <a:ea typeface="Times New Roman" panose="02020603050405020304" pitchFamily="18" charset="0"/>
              </a:rPr>
              <a:t>"</a:t>
            </a:r>
            <a:endParaRPr lang="sk-SK" dirty="0"/>
          </a:p>
        </p:txBody>
      </p:sp>
    </p:spTree>
    <p:extLst>
      <p:ext uri="{BB962C8B-B14F-4D97-AF65-F5344CB8AC3E}">
        <p14:creationId xmlns:p14="http://schemas.microsoft.com/office/powerpoint/2010/main" val="223196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A036DF05-F362-4FFD-4163-8270FD29B6C7}"/>
              </a:ext>
            </a:extLst>
          </p:cNvPr>
          <p:cNvSpPr>
            <a:spLocks noGrp="1"/>
          </p:cNvSpPr>
          <p:nvPr>
            <p:ph type="title"/>
          </p:nvPr>
        </p:nvSpPr>
        <p:spPr/>
        <p:txBody>
          <a:bodyPr/>
          <a:lstStyle/>
          <a:p>
            <a:r>
              <a:rPr lang="de-DE" dirty="0"/>
              <a:t>Einwände von Wendelin Schmidt-Dengler</a:t>
            </a:r>
            <a:endParaRPr lang="sk-SK" dirty="0"/>
          </a:p>
        </p:txBody>
      </p:sp>
      <p:sp>
        <p:nvSpPr>
          <p:cNvPr id="6" name="Zástupný objekt pre obsah 5">
            <a:extLst>
              <a:ext uri="{FF2B5EF4-FFF2-40B4-BE49-F238E27FC236}">
                <a16:creationId xmlns:a16="http://schemas.microsoft.com/office/drawing/2014/main" id="{9026FF58-62A6-0D8E-7B0B-F8E0FB7928F6}"/>
              </a:ext>
            </a:extLst>
          </p:cNvPr>
          <p:cNvSpPr>
            <a:spLocks noGrp="1"/>
          </p:cNvSpPr>
          <p:nvPr>
            <p:ph idx="1"/>
          </p:nvPr>
        </p:nvSpPr>
        <p:spPr/>
        <p:txBody>
          <a:bodyPr>
            <a:normAutofit lnSpcReduction="10000"/>
          </a:bodyPr>
          <a:lstStyle/>
          <a:p>
            <a:pPr marL="0" indent="0">
              <a:buNone/>
            </a:pPr>
            <a:r>
              <a:rPr lang="de-DE" dirty="0"/>
              <a:t>Produktions- und Rezeptionsbedingungen ausgeblendet</a:t>
            </a:r>
          </a:p>
          <a:p>
            <a:pPr marL="0" indent="0">
              <a:buNone/>
            </a:pPr>
            <a:r>
              <a:rPr lang="de-DE" dirty="0"/>
              <a:t>Die Eigenentwicklung Österreichs durch ein </a:t>
            </a:r>
            <a:r>
              <a:rPr lang="de-DE" dirty="0" err="1"/>
              <a:t>Schlawort</a:t>
            </a:r>
            <a:r>
              <a:rPr lang="de-DE" dirty="0"/>
              <a:t> vom habsburgischen Mythos überblendet: als </a:t>
            </a:r>
            <a:r>
              <a:rPr lang="de-DE" dirty="0" err="1"/>
              <a:t>obdie</a:t>
            </a:r>
            <a:r>
              <a:rPr lang="de-DE" dirty="0"/>
              <a:t> österreichische Literatur zur Gänze  auf den Vielvölkerstaat zu beziehen wäre.</a:t>
            </a:r>
          </a:p>
          <a:p>
            <a:pPr marL="0" indent="0">
              <a:buNone/>
            </a:pPr>
            <a:r>
              <a:rPr lang="de-DE" dirty="0"/>
              <a:t>484, Habsburgischer Mythos und Realität</a:t>
            </a:r>
          </a:p>
          <a:p>
            <a:pPr marL="0" indent="0">
              <a:buNone/>
            </a:pPr>
            <a:r>
              <a:rPr lang="de-DE" dirty="0"/>
              <a:t>Schmidt-Dengler räumt ein: Schnitzler an Jakob Wassermann, 1924:</a:t>
            </a:r>
          </a:p>
          <a:p>
            <a:pPr marL="0" indent="0">
              <a:buNone/>
            </a:pPr>
            <a:r>
              <a:rPr lang="de-DE" dirty="0"/>
              <a:t>„Eine gewisse soziale Umschichtung - bei uns in Österreich in höchst bescheidenem Maße - hat sich vielleicht vollzogen; aber wo ist in Wirklichkeit ein Zusammenbruch, wo andererseits Einkehr, wo die geringste Wandlung im ideellen Sinn zu bemerken?"</a:t>
            </a:r>
          </a:p>
          <a:p>
            <a:pPr marL="0" indent="0">
              <a:buNone/>
            </a:pPr>
            <a:endParaRPr lang="de-DE" dirty="0"/>
          </a:p>
        </p:txBody>
      </p:sp>
    </p:spTree>
    <p:extLst>
      <p:ext uri="{BB962C8B-B14F-4D97-AF65-F5344CB8AC3E}">
        <p14:creationId xmlns:p14="http://schemas.microsoft.com/office/powerpoint/2010/main" val="1631368322"/>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TotalTime>
  <Words>2106</Words>
  <Application>Microsoft Office PowerPoint</Application>
  <PresentationFormat>Širokouhlá</PresentationFormat>
  <Paragraphs>98</Paragraphs>
  <Slides>23</Slides>
  <Notes>0</Notes>
  <HiddenSlides>0</HiddenSlides>
  <MMClips>0</MMClips>
  <ScaleCrop>false</ScaleCrop>
  <HeadingPairs>
    <vt:vector size="6" baseType="variant">
      <vt:variant>
        <vt:lpstr>Použité písma</vt:lpstr>
      </vt:variant>
      <vt:variant>
        <vt:i4>3</vt:i4>
      </vt:variant>
      <vt:variant>
        <vt:lpstr>Motív</vt:lpstr>
      </vt:variant>
      <vt:variant>
        <vt:i4>1</vt:i4>
      </vt:variant>
      <vt:variant>
        <vt:lpstr>Nadpisy snímok</vt:lpstr>
      </vt:variant>
      <vt:variant>
        <vt:i4>23</vt:i4>
      </vt:variant>
    </vt:vector>
  </HeadingPairs>
  <TitlesOfParts>
    <vt:vector size="27" baseType="lpstr">
      <vt:lpstr>Arial</vt:lpstr>
      <vt:lpstr>Calibri</vt:lpstr>
      <vt:lpstr>Calibri Light</vt:lpstr>
      <vt:lpstr>Motív Office</vt:lpstr>
      <vt:lpstr>Claudio Magris (*1939)</vt:lpstr>
      <vt:lpstr>Gibt es es biographische Voraussetzungen dafür über den habsburgischen Mythos zu schreiben? "Mitteleuropeismo" </vt:lpstr>
      <vt:lpstr>Er lebt in Triest und spricht seinen fast als eigene Sprache bezeichneten Triestiner Dialekt.</vt:lpstr>
      <vt:lpstr>Claudio Magris</vt:lpstr>
      <vt:lpstr>Carl Wilhelm Macke, 2004 über den title von 1987, </vt:lpstr>
      <vt:lpstr>Prezentácia programu PowerPoint</vt:lpstr>
      <vt:lpstr>Prezentácia programu PowerPoint</vt:lpstr>
      <vt:lpstr>Für und Wider nach Sven Achelpohl</vt:lpstr>
      <vt:lpstr>Einwände von Wendelin Schmidt-Dengler</vt:lpstr>
      <vt:lpstr>Schmidt-Dengler räumt ein, Franz Blei verspotte in der Erzählung eines Lebens (1930) die Revolution 1918</vt:lpstr>
      <vt:lpstr>486, Die Daten der Sozialgeschichte sprechen eine andere Sprache</vt:lpstr>
      <vt:lpstr>Magris</vt:lpstr>
      <vt:lpstr>Norbert Christian Wolf</vt:lpstr>
      <vt:lpstr>Norbert Christian Wolf</vt:lpstr>
      <vt:lpstr>Norbert Christian Wolf</vt:lpstr>
      <vt:lpstr>Wolff zitiert Brochs  Hofmannsthal und seine Zeit</vt:lpstr>
      <vt:lpstr>Wolffs Schluss</vt:lpstr>
      <vt:lpstr>Brochs Tod verhinderte, dass er sich ausführlicher mit Karl Kraus beschäftigen konnte:</vt:lpstr>
      <vt:lpstr>Wolfgang Müller-Funk</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Claudio Magris (</dc:title>
  <dc:creator>Zdeněk Mareček</dc:creator>
  <cp:lastModifiedBy>Zdeněk Mareček</cp:lastModifiedBy>
  <cp:revision>5</cp:revision>
  <dcterms:created xsi:type="dcterms:W3CDTF">2023-02-23T19:54:54Z</dcterms:created>
  <dcterms:modified xsi:type="dcterms:W3CDTF">2023-02-24T09:59:44Z</dcterms:modified>
</cp:coreProperties>
</file>