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921"/>
  </p:normalViewPr>
  <p:slideViewPr>
    <p:cSldViewPr snapToGrid="0" snapToObjects="1">
      <p:cViewPr varScale="1">
        <p:scale>
          <a:sx n="90" d="100"/>
          <a:sy n="90" d="100"/>
        </p:scale>
        <p:origin x="232" y="9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29FC8-FA38-BE48-A0C8-A1C471A474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AF007246-9657-D54F-8CFB-97AAE3E650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ABB20B8E-8053-C74E-82ED-FFC61B16B4C2}"/>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5" name="Footer Placeholder 4">
            <a:extLst>
              <a:ext uri="{FF2B5EF4-FFF2-40B4-BE49-F238E27FC236}">
                <a16:creationId xmlns:a16="http://schemas.microsoft.com/office/drawing/2014/main" id="{2E97599A-DC5D-D049-9F64-3387263B3F0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9FF63D41-1A95-094B-90AA-4E4DB2C9054A}"/>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1399980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FD78-63E9-0742-B846-8D5BEC1EEBA5}"/>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15A78C80-4B91-374A-8241-1CCB8B03A3B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E7D46CC8-EFB7-594E-B0CD-F5114DF2C05F}"/>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5" name="Footer Placeholder 4">
            <a:extLst>
              <a:ext uri="{FF2B5EF4-FFF2-40B4-BE49-F238E27FC236}">
                <a16:creationId xmlns:a16="http://schemas.microsoft.com/office/drawing/2014/main" id="{D5FF332C-76E1-2F44-89ED-7F541D5D72E3}"/>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C4286AAE-35AF-3E4E-9511-70B635231C61}"/>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106968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DC5CB9-99E5-884D-A88A-7B82FAAF91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288F0957-B395-C14E-8B16-8D6B03D4B7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A9BB9607-B25D-F243-8A9C-0FCEDE5AD730}"/>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5" name="Footer Placeholder 4">
            <a:extLst>
              <a:ext uri="{FF2B5EF4-FFF2-40B4-BE49-F238E27FC236}">
                <a16:creationId xmlns:a16="http://schemas.microsoft.com/office/drawing/2014/main" id="{7AC84D5E-0E7C-044D-8AF5-FE17DB124515}"/>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AFCB7C9F-0F42-4840-8E05-5987E8A51AD5}"/>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3985267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D4B54-0C62-E941-9BF2-99E861EC1C43}"/>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904C74E6-0823-CD4C-8E7D-3E8D0EF633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6E1067E1-8A30-AF4B-A515-7A355746821A}"/>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5" name="Footer Placeholder 4">
            <a:extLst>
              <a:ext uri="{FF2B5EF4-FFF2-40B4-BE49-F238E27FC236}">
                <a16:creationId xmlns:a16="http://schemas.microsoft.com/office/drawing/2014/main" id="{3B87567D-8D92-A145-941D-D31D29C8C7CF}"/>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EAF605E9-DD9E-2E4F-A452-83D5E7E67989}"/>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1200410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3706F-28B1-1945-8E8E-FEDAB23CFD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5CA757E7-BDE3-D24F-8020-37E1986A32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7C793D-B5E1-6846-BA4F-627083A00748}"/>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5" name="Footer Placeholder 4">
            <a:extLst>
              <a:ext uri="{FF2B5EF4-FFF2-40B4-BE49-F238E27FC236}">
                <a16:creationId xmlns:a16="http://schemas.microsoft.com/office/drawing/2014/main" id="{3DB90F20-2649-C149-8EBA-594ADD1F8310}"/>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0169E25F-7E76-1045-8A4A-51B1D4D12ACC}"/>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428782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56EF6-D9D1-CC48-A660-8F8A35539511}"/>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0FF092AB-A4FA-FA4F-AABD-05B39F8C04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DA7A080C-79B8-7C40-945F-995426359AA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18485E58-809D-4E4A-A0DF-2F046503156F}"/>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6" name="Footer Placeholder 5">
            <a:extLst>
              <a:ext uri="{FF2B5EF4-FFF2-40B4-BE49-F238E27FC236}">
                <a16:creationId xmlns:a16="http://schemas.microsoft.com/office/drawing/2014/main" id="{56593C4D-4D84-1F42-8C31-EF55916E697D}"/>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E8461125-C07E-8545-8155-707DDA0DC67A}"/>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13498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47CF2-D7F6-E041-AA48-BE4B2B1F65EC}"/>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5B9B9B7B-0C18-7B45-B88A-F88D2AD44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FD5C860-E964-C342-B0B1-8E0929340DD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0978E233-D492-204E-8C6B-64F229AB53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B5D7F6F-5B80-694A-AE4E-21C1B30F9FD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F5D53330-6E52-2E40-8EF3-DB39FCF3F1A7}"/>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8" name="Footer Placeholder 7">
            <a:extLst>
              <a:ext uri="{FF2B5EF4-FFF2-40B4-BE49-F238E27FC236}">
                <a16:creationId xmlns:a16="http://schemas.microsoft.com/office/drawing/2014/main" id="{DD7C0E18-52B8-144A-ADC0-EE4665672D14}"/>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20E1717A-B2F7-F048-A004-A52905A63827}"/>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151455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9C774-DB83-924D-855D-C61559490556}"/>
              </a:ext>
            </a:extLst>
          </p:cNvPr>
          <p:cNvSpPr>
            <a:spLocks noGrp="1"/>
          </p:cNvSpPr>
          <p:nvPr>
            <p:ph type="title"/>
          </p:nvPr>
        </p:nvSpPr>
        <p:spPr/>
        <p:txBody>
          <a:bodyPr/>
          <a:lstStyle/>
          <a:p>
            <a:r>
              <a:rPr lang="en-US"/>
              <a:t>Click to edit Master title style</a:t>
            </a:r>
            <a:endParaRPr lang="cs-CZ"/>
          </a:p>
        </p:txBody>
      </p:sp>
      <p:sp>
        <p:nvSpPr>
          <p:cNvPr id="3" name="Date Placeholder 2">
            <a:extLst>
              <a:ext uri="{FF2B5EF4-FFF2-40B4-BE49-F238E27FC236}">
                <a16:creationId xmlns:a16="http://schemas.microsoft.com/office/drawing/2014/main" id="{B6142694-A40F-EE4B-A43F-67C5F5D8C29C}"/>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4" name="Footer Placeholder 3">
            <a:extLst>
              <a:ext uri="{FF2B5EF4-FFF2-40B4-BE49-F238E27FC236}">
                <a16:creationId xmlns:a16="http://schemas.microsoft.com/office/drawing/2014/main" id="{C87726C1-D105-6B42-899C-620003B65963}"/>
              </a:ext>
            </a:extLst>
          </p:cNvPr>
          <p:cNvSpPr>
            <a:spLocks noGrp="1"/>
          </p:cNvSpPr>
          <p:nvPr>
            <p:ph type="ftr" sz="quarter" idx="11"/>
          </p:nvPr>
        </p:nvSpPr>
        <p:spPr/>
        <p:txBody>
          <a:bodyPr/>
          <a:lstStyle/>
          <a:p>
            <a:endParaRPr lang="cs-CZ"/>
          </a:p>
        </p:txBody>
      </p:sp>
      <p:sp>
        <p:nvSpPr>
          <p:cNvPr id="5" name="Slide Number Placeholder 4">
            <a:extLst>
              <a:ext uri="{FF2B5EF4-FFF2-40B4-BE49-F238E27FC236}">
                <a16:creationId xmlns:a16="http://schemas.microsoft.com/office/drawing/2014/main" id="{2A756BD7-CC3F-8D4F-BD8D-A809ABE6C276}"/>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3212866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B9BE97-1C05-9B4B-84A5-D1D7FB419CB7}"/>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3" name="Footer Placeholder 2">
            <a:extLst>
              <a:ext uri="{FF2B5EF4-FFF2-40B4-BE49-F238E27FC236}">
                <a16:creationId xmlns:a16="http://schemas.microsoft.com/office/drawing/2014/main" id="{2CE88945-86B3-9045-A564-F9136EA62373}"/>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F9197E59-1513-CF46-9804-CB504EAA80F9}"/>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183342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A9972-1473-C846-B3F4-122C4810E9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Content Placeholder 2">
            <a:extLst>
              <a:ext uri="{FF2B5EF4-FFF2-40B4-BE49-F238E27FC236}">
                <a16:creationId xmlns:a16="http://schemas.microsoft.com/office/drawing/2014/main" id="{5AF4D474-31C2-A441-82B0-2FC76B6ADC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a:extLst>
              <a:ext uri="{FF2B5EF4-FFF2-40B4-BE49-F238E27FC236}">
                <a16:creationId xmlns:a16="http://schemas.microsoft.com/office/drawing/2014/main" id="{8025AC7F-CEB7-CA45-BFD1-F603907AF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5D5C58-0E71-C042-ABC6-F7A3CDD825D2}"/>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6" name="Footer Placeholder 5">
            <a:extLst>
              <a:ext uri="{FF2B5EF4-FFF2-40B4-BE49-F238E27FC236}">
                <a16:creationId xmlns:a16="http://schemas.microsoft.com/office/drawing/2014/main" id="{55AA011E-BD37-5940-B848-F905BF3F4C9F}"/>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E4753DE1-BE73-0140-B79F-E012F23B2C6F}"/>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663330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76DAF-91C0-1D4E-A05E-44FB22865E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s-CZ"/>
          </a:p>
        </p:txBody>
      </p:sp>
      <p:sp>
        <p:nvSpPr>
          <p:cNvPr id="3" name="Picture Placeholder 2">
            <a:extLst>
              <a:ext uri="{FF2B5EF4-FFF2-40B4-BE49-F238E27FC236}">
                <a16:creationId xmlns:a16="http://schemas.microsoft.com/office/drawing/2014/main" id="{CF98D196-5D86-BF43-A5BA-FD35B876F1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a:extLst>
              <a:ext uri="{FF2B5EF4-FFF2-40B4-BE49-F238E27FC236}">
                <a16:creationId xmlns:a16="http://schemas.microsoft.com/office/drawing/2014/main" id="{154D3441-45F3-E34E-A37C-5834FCA40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0163DA-86E5-C542-BB1C-0B6A33653EF3}"/>
              </a:ext>
            </a:extLst>
          </p:cNvPr>
          <p:cNvSpPr>
            <a:spLocks noGrp="1"/>
          </p:cNvSpPr>
          <p:nvPr>
            <p:ph type="dt" sz="half" idx="10"/>
          </p:nvPr>
        </p:nvSpPr>
        <p:spPr/>
        <p:txBody>
          <a:bodyPr/>
          <a:lstStyle/>
          <a:p>
            <a:fld id="{B31BA467-A164-534C-9DF3-27BE3C1F486E}" type="datetimeFigureOut">
              <a:rPr lang="cs-CZ" smtClean="0"/>
              <a:t>14.02.2023</a:t>
            </a:fld>
            <a:endParaRPr lang="cs-CZ"/>
          </a:p>
        </p:txBody>
      </p:sp>
      <p:sp>
        <p:nvSpPr>
          <p:cNvPr id="6" name="Footer Placeholder 5">
            <a:extLst>
              <a:ext uri="{FF2B5EF4-FFF2-40B4-BE49-F238E27FC236}">
                <a16:creationId xmlns:a16="http://schemas.microsoft.com/office/drawing/2014/main" id="{4A911E1B-8687-2849-BE8E-5D490FFFBE55}"/>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DA989588-F10F-4243-8C4F-43509D2FDE17}"/>
              </a:ext>
            </a:extLst>
          </p:cNvPr>
          <p:cNvSpPr>
            <a:spLocks noGrp="1"/>
          </p:cNvSpPr>
          <p:nvPr>
            <p:ph type="sldNum" sz="quarter" idx="12"/>
          </p:nvPr>
        </p:nvSpPr>
        <p:spPr/>
        <p:txBody>
          <a:bodyPr/>
          <a:lstStyle/>
          <a:p>
            <a:fld id="{FF7E5634-E442-8240-931D-E4BEBD0E9290}" type="slidenum">
              <a:rPr lang="cs-CZ" smtClean="0"/>
              <a:t>‹#›</a:t>
            </a:fld>
            <a:endParaRPr lang="cs-CZ"/>
          </a:p>
        </p:txBody>
      </p:sp>
    </p:spTree>
    <p:extLst>
      <p:ext uri="{BB962C8B-B14F-4D97-AF65-F5344CB8AC3E}">
        <p14:creationId xmlns:p14="http://schemas.microsoft.com/office/powerpoint/2010/main" val="1943323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9275FC-7BDA-934F-9573-7B7ED129DC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0EE9AA3B-2DF9-1442-8826-1376CD398F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CF14C1D2-B4FC-C043-8B0F-C07B95B89A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BA467-A164-534C-9DF3-27BE3C1F486E}" type="datetimeFigureOut">
              <a:rPr lang="cs-CZ" smtClean="0"/>
              <a:t>14.02.2023</a:t>
            </a:fld>
            <a:endParaRPr lang="cs-CZ"/>
          </a:p>
        </p:txBody>
      </p:sp>
      <p:sp>
        <p:nvSpPr>
          <p:cNvPr id="5" name="Footer Placeholder 4">
            <a:extLst>
              <a:ext uri="{FF2B5EF4-FFF2-40B4-BE49-F238E27FC236}">
                <a16:creationId xmlns:a16="http://schemas.microsoft.com/office/drawing/2014/main" id="{0F4BBA88-FF78-C640-B4E4-9603594A9E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CB8C5ACA-8B17-3B41-84FC-E653B9DE6E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E5634-E442-8240-931D-E4BEBD0E9290}" type="slidenum">
              <a:rPr lang="cs-CZ" smtClean="0"/>
              <a:t>‹#›</a:t>
            </a:fld>
            <a:endParaRPr lang="cs-CZ"/>
          </a:p>
        </p:txBody>
      </p:sp>
    </p:spTree>
    <p:extLst>
      <p:ext uri="{BB962C8B-B14F-4D97-AF65-F5344CB8AC3E}">
        <p14:creationId xmlns:p14="http://schemas.microsoft.com/office/powerpoint/2010/main" val="3104708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n.wikipedia.org/wiki/Ivar_Aasen#cite_note-14" TargetMode="External"/><Relationship Id="rId2" Type="http://schemas.openxmlformats.org/officeDocument/2006/relationships/hyperlink" Target="https://nn.wikipedia.org/wiki/Ivar_Aasen#cite_note-1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nn.wikipedia.org/wiki/Vestlandet" TargetMode="External"/><Relationship Id="rId2" Type="http://schemas.openxmlformats.org/officeDocument/2006/relationships/hyperlink" Target="https://nn.wikipedia.org/wiki/Det_norske_Folkesprogs_Grammati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no.wikipedia.org/wiki/Tacitus" TargetMode="External"/><Relationship Id="rId2" Type="http://schemas.openxmlformats.org/officeDocument/2006/relationships/hyperlink" Target="https://no.wikipedia.org/wiki/Romerriket" TargetMode="External"/><Relationship Id="rId1" Type="http://schemas.openxmlformats.org/officeDocument/2006/relationships/slideLayout" Target="../slideLayouts/slideLayout2.xml"/><Relationship Id="rId6" Type="http://schemas.openxmlformats.org/officeDocument/2006/relationships/hyperlink" Target="https://no.wikipedia.org/wiki/Ski_(redskap)" TargetMode="External"/><Relationship Id="rId5" Type="http://schemas.openxmlformats.org/officeDocument/2006/relationships/hyperlink" Target="https://no.wikipedia.org/wiki/Thule" TargetMode="External"/><Relationship Id="rId4" Type="http://schemas.openxmlformats.org/officeDocument/2006/relationships/hyperlink" Target="https://no.wikipedia.org/wiki/Prokopius"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no.wikipedia.org/wiki/Karasjok" TargetMode="External"/><Relationship Id="rId13" Type="http://schemas.openxmlformats.org/officeDocument/2006/relationships/hyperlink" Target="https://no.wikipedia.org/wiki/Brennevin" TargetMode="External"/><Relationship Id="rId3" Type="http://schemas.openxmlformats.org/officeDocument/2006/relationships/hyperlink" Target="https://no.wikipedia.org/wiki/Finnmark" TargetMode="External"/><Relationship Id="rId7" Type="http://schemas.openxmlformats.org/officeDocument/2006/relationships/hyperlink" Target="https://no.wikipedia.org/wiki/Kautokeino" TargetMode="External"/><Relationship Id="rId12" Type="http://schemas.openxmlformats.org/officeDocument/2006/relationships/hyperlink" Target="https://no.wikipedia.org/wiki/Kautokeino-oppr%C3%B8ret" TargetMode="External"/><Relationship Id="rId2" Type="http://schemas.openxmlformats.org/officeDocument/2006/relationships/hyperlink" Target="https://no.wikipedia.org/wiki/Middelalderen" TargetMode="External"/><Relationship Id="rId1" Type="http://schemas.openxmlformats.org/officeDocument/2006/relationships/slideLayout" Target="../slideLayouts/slideLayout2.xml"/><Relationship Id="rId6" Type="http://schemas.openxmlformats.org/officeDocument/2006/relationships/hyperlink" Target="https://no.wikipedia.org/wiki/1751" TargetMode="External"/><Relationship Id="rId11" Type="http://schemas.openxmlformats.org/officeDocument/2006/relationships/hyperlink" Target="https://no.wikipedia.org/wiki/1852" TargetMode="External"/><Relationship Id="rId5" Type="http://schemas.openxmlformats.org/officeDocument/2006/relationships/hyperlink" Target="https://no.wikipedia.org/wiki/1613" TargetMode="External"/><Relationship Id="rId10" Type="http://schemas.openxmlformats.org/officeDocument/2006/relationships/hyperlink" Target="https://no.wikipedia.org/wiki/1826" TargetMode="External"/><Relationship Id="rId4" Type="http://schemas.openxmlformats.org/officeDocument/2006/relationships/hyperlink" Target="https://no.wikipedia.org/wiki/Skatt" TargetMode="External"/><Relationship Id="rId9" Type="http://schemas.openxmlformats.org/officeDocument/2006/relationships/hyperlink" Target="https://no.wikipedia.org/wiki/Utsjok"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no.wikipedia.org/wiki/Finnmark_jordsalgskommisjon" TargetMode="External"/><Relationship Id="rId3" Type="http://schemas.openxmlformats.org/officeDocument/2006/relationships/hyperlink" Target="https://no.wikipedia.org/wiki/1800-tallet" TargetMode="External"/><Relationship Id="rId7" Type="http://schemas.openxmlformats.org/officeDocument/2006/relationships/hyperlink" Target="https://no.wikipedia.org/wiki/1888" TargetMode="External"/><Relationship Id="rId2" Type="http://schemas.openxmlformats.org/officeDocument/2006/relationships/hyperlink" Target="https://no.wikipedia.org/wiki/Skole" TargetMode="External"/><Relationship Id="rId1" Type="http://schemas.openxmlformats.org/officeDocument/2006/relationships/slideLayout" Target="../slideLayouts/slideLayout2.xml"/><Relationship Id="rId6" Type="http://schemas.openxmlformats.org/officeDocument/2006/relationships/hyperlink" Target="https://no.wikipedia.org/wiki/Kollektivisme" TargetMode="External"/><Relationship Id="rId11" Type="http://schemas.openxmlformats.org/officeDocument/2006/relationships/hyperlink" Target="https://no.wikipedia.org/wiki/Samer#cite_note-9" TargetMode="External"/><Relationship Id="rId5" Type="http://schemas.openxmlformats.org/officeDocument/2006/relationships/hyperlink" Target="https://no.wikipedia.org/wiki/Nasjonalisme" TargetMode="External"/><Relationship Id="rId10" Type="http://schemas.openxmlformats.org/officeDocument/2006/relationships/hyperlink" Target="https://no.wikipedia.org/wiki/2._verdenskrig" TargetMode="External"/><Relationship Id="rId4" Type="http://schemas.openxmlformats.org/officeDocument/2006/relationships/hyperlink" Target="https://no.wikipedia.org/wiki/1850" TargetMode="External"/><Relationship Id="rId9" Type="http://schemas.openxmlformats.org/officeDocument/2006/relationships/hyperlink" Target="https://no.wikipedia.org/wiki/196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287E3-4DB2-D94B-8A95-EC7FE846BB78}"/>
              </a:ext>
            </a:extLst>
          </p:cNvPr>
          <p:cNvSpPr>
            <a:spLocks noGrp="1"/>
          </p:cNvSpPr>
          <p:nvPr>
            <p:ph type="ctrTitle"/>
          </p:nvPr>
        </p:nvSpPr>
        <p:spPr/>
        <p:txBody>
          <a:bodyPr/>
          <a:lstStyle/>
          <a:p>
            <a:pPr algn="l"/>
            <a:r>
              <a:rPr lang="cs-CZ" dirty="0" err="1"/>
              <a:t>Norge</a:t>
            </a:r>
            <a:r>
              <a:rPr lang="cs-CZ" dirty="0"/>
              <a:t> </a:t>
            </a:r>
            <a:r>
              <a:rPr lang="cs-CZ" dirty="0" err="1"/>
              <a:t>og</a:t>
            </a:r>
            <a:r>
              <a:rPr lang="cs-CZ" dirty="0"/>
              <a:t> </a:t>
            </a:r>
            <a:r>
              <a:rPr lang="cs-CZ" dirty="0" err="1"/>
              <a:t>samene</a:t>
            </a:r>
            <a:endParaRPr lang="cs-CZ" dirty="0"/>
          </a:p>
        </p:txBody>
      </p:sp>
      <p:sp>
        <p:nvSpPr>
          <p:cNvPr id="3" name="Subtitle 2">
            <a:extLst>
              <a:ext uri="{FF2B5EF4-FFF2-40B4-BE49-F238E27FC236}">
                <a16:creationId xmlns:a16="http://schemas.microsoft.com/office/drawing/2014/main" id="{9ECAD2FE-FA15-DF41-AE81-6C2280C62FF3}"/>
              </a:ext>
            </a:extLst>
          </p:cNvPr>
          <p:cNvSpPr>
            <a:spLocks noGrp="1"/>
          </p:cNvSpPr>
          <p:nvPr>
            <p:ph type="subTitle" idx="1"/>
          </p:nvPr>
        </p:nvSpPr>
        <p:spPr/>
        <p:txBody>
          <a:bodyPr>
            <a:normAutofit lnSpcReduction="10000"/>
          </a:bodyPr>
          <a:lstStyle/>
          <a:p>
            <a:pPr algn="l"/>
            <a:r>
              <a:rPr lang="cs-CZ" dirty="0" err="1"/>
              <a:t>Tarald</a:t>
            </a:r>
            <a:r>
              <a:rPr lang="cs-CZ" dirty="0"/>
              <a:t> Taraldsen</a:t>
            </a:r>
          </a:p>
          <a:p>
            <a:pPr algn="l"/>
            <a:r>
              <a:rPr lang="cs-CZ" dirty="0"/>
              <a:t>NOII_391</a:t>
            </a:r>
          </a:p>
          <a:p>
            <a:pPr algn="l"/>
            <a:r>
              <a:rPr lang="cs-CZ" dirty="0"/>
              <a:t>14. 2. 2023</a:t>
            </a:r>
          </a:p>
          <a:p>
            <a:pPr algn="l"/>
            <a:r>
              <a:rPr lang="cs-CZ" dirty="0"/>
              <a:t> </a:t>
            </a:r>
          </a:p>
        </p:txBody>
      </p:sp>
      <p:pic>
        <p:nvPicPr>
          <p:cNvPr id="4" name="Picture 3">
            <a:extLst>
              <a:ext uri="{FF2B5EF4-FFF2-40B4-BE49-F238E27FC236}">
                <a16:creationId xmlns:a16="http://schemas.microsoft.com/office/drawing/2014/main" id="{C14A2478-A59C-2E5C-522D-3EA3C4228046}"/>
              </a:ext>
            </a:extLst>
          </p:cNvPr>
          <p:cNvPicPr>
            <a:picLocks noChangeAspect="1"/>
          </p:cNvPicPr>
          <p:nvPr/>
        </p:nvPicPr>
        <p:blipFill>
          <a:blip r:embed="rId2"/>
          <a:stretch>
            <a:fillRect/>
          </a:stretch>
        </p:blipFill>
        <p:spPr>
          <a:xfrm>
            <a:off x="7924800" y="3509963"/>
            <a:ext cx="3314700" cy="2451100"/>
          </a:xfrm>
          <a:prstGeom prst="rect">
            <a:avLst/>
          </a:prstGeom>
        </p:spPr>
      </p:pic>
    </p:spTree>
    <p:extLst>
      <p:ext uri="{BB962C8B-B14F-4D97-AF65-F5344CB8AC3E}">
        <p14:creationId xmlns:p14="http://schemas.microsoft.com/office/powerpoint/2010/main" val="1759893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077FE-49E2-B84A-8E61-BC386F954A32}"/>
              </a:ext>
            </a:extLst>
          </p:cNvPr>
          <p:cNvSpPr>
            <a:spLocks noGrp="1"/>
          </p:cNvSpPr>
          <p:nvPr>
            <p:ph type="title"/>
          </p:nvPr>
        </p:nvSpPr>
        <p:spPr/>
        <p:txBody>
          <a:bodyPr/>
          <a:lstStyle/>
          <a:p>
            <a:r>
              <a:rPr lang="nb-NO" dirty="0"/>
              <a:t>Norsk i Norge</a:t>
            </a:r>
            <a:endParaRPr lang="cs-CZ" dirty="0"/>
          </a:p>
        </p:txBody>
      </p:sp>
      <p:sp>
        <p:nvSpPr>
          <p:cNvPr id="3" name="Content Placeholder 2">
            <a:extLst>
              <a:ext uri="{FF2B5EF4-FFF2-40B4-BE49-F238E27FC236}">
                <a16:creationId xmlns:a16="http://schemas.microsoft.com/office/drawing/2014/main" id="{66E6484E-0494-324E-8CB4-F29F03DF8460}"/>
              </a:ext>
            </a:extLst>
          </p:cNvPr>
          <p:cNvSpPr>
            <a:spLocks noGrp="1"/>
          </p:cNvSpPr>
          <p:nvPr>
            <p:ph idx="1"/>
          </p:nvPr>
        </p:nvSpPr>
        <p:spPr/>
        <p:txBody>
          <a:bodyPr>
            <a:normAutofit fontScale="92500" lnSpcReduction="20000"/>
          </a:bodyPr>
          <a:lstStyle/>
          <a:p>
            <a:pPr marL="0" indent="0">
              <a:buNone/>
            </a:pPr>
            <a:r>
              <a:rPr lang="cs-CZ" dirty="0"/>
              <a:t>„Den </a:t>
            </a:r>
            <a:r>
              <a:rPr lang="cs-CZ" dirty="0" err="1"/>
              <a:t>sunnmørske</a:t>
            </a:r>
            <a:r>
              <a:rPr lang="cs-CZ" dirty="0"/>
              <a:t> dialekt“</a:t>
            </a:r>
          </a:p>
          <a:p>
            <a:pPr marL="0" indent="0">
              <a:buNone/>
            </a:pPr>
            <a:endParaRPr lang="cs-CZ" dirty="0"/>
          </a:p>
          <a:p>
            <a:pPr marL="0" indent="0">
              <a:buNone/>
            </a:pPr>
            <a:r>
              <a:rPr lang="cs-CZ" dirty="0"/>
              <a:t>«</a:t>
            </a:r>
            <a:r>
              <a:rPr lang="nn-NO" dirty="0"/>
              <a:t>Det er ingi naudtorv til at alle </a:t>
            </a:r>
            <a:r>
              <a:rPr lang="nn-NO" dirty="0" err="1"/>
              <a:t>Embættsmenner</a:t>
            </a:r>
            <a:r>
              <a:rPr lang="nn-NO" dirty="0"/>
              <a:t> </a:t>
            </a:r>
            <a:r>
              <a:rPr lang="nn-NO" dirty="0" err="1"/>
              <a:t>skulo</a:t>
            </a:r>
            <a:r>
              <a:rPr lang="nn-NO" dirty="0"/>
              <a:t> vera Utlendingar med framande Namn og Titlar og med eit framandt </a:t>
            </a:r>
            <a:r>
              <a:rPr lang="nn-NO" dirty="0" err="1"/>
              <a:t>Maal</a:t>
            </a:r>
            <a:r>
              <a:rPr lang="nn-NO" dirty="0"/>
              <a:t>; for det kann ingen prova, at detta Folkaslaget skulde hava mindre Vit og Næme en alle dei andre, so at det alltid laut hava framande Folk til at styra Landet.»</a:t>
            </a:r>
            <a:r>
              <a:rPr lang="nn-NO" baseline="30000" dirty="0">
                <a:hlinkClick r:id="rId2"/>
              </a:rPr>
              <a:t>[13]</a:t>
            </a:r>
            <a:r>
              <a:rPr lang="cs-CZ" dirty="0">
                <a:effectLst/>
              </a:rPr>
              <a:t> </a:t>
            </a:r>
          </a:p>
          <a:p>
            <a:pPr marL="0" indent="0">
              <a:buNone/>
            </a:pPr>
            <a:endParaRPr lang="cs-CZ" dirty="0"/>
          </a:p>
          <a:p>
            <a:pPr marL="0" indent="0">
              <a:buNone/>
            </a:pPr>
            <a:r>
              <a:rPr lang="nn-NO" dirty="0"/>
              <a:t>«</a:t>
            </a:r>
            <a:r>
              <a:rPr lang="nn-NO" dirty="0" err="1"/>
              <a:t>Hovedsprog</a:t>
            </a:r>
            <a:r>
              <a:rPr lang="nn-NO" dirty="0"/>
              <a:t>» (1836) </a:t>
            </a:r>
            <a:r>
              <a:rPr lang="nn-NO" dirty="0" err="1"/>
              <a:t>ikke</a:t>
            </a:r>
            <a:r>
              <a:rPr lang="nn-NO" dirty="0"/>
              <a:t> basert på en enkelt dialekt: </a:t>
            </a:r>
            <a:r>
              <a:rPr lang="cs-CZ" dirty="0"/>
              <a:t>«</a:t>
            </a:r>
            <a:r>
              <a:rPr lang="da-DK" dirty="0"/>
              <a:t>Disse Ordsamlinger skulde indsendes til et Selskab, oprettet af sprogkyndige Mænd, som skulde anstille Sammenligninger og </a:t>
            </a:r>
            <a:r>
              <a:rPr lang="da-DK" dirty="0" err="1"/>
              <a:t>gjøre</a:t>
            </a:r>
            <a:r>
              <a:rPr lang="da-DK" dirty="0"/>
              <a:t> Udvalg, og </a:t>
            </a:r>
            <a:r>
              <a:rPr lang="da-DK" dirty="0" err="1"/>
              <a:t>efterat</a:t>
            </a:r>
            <a:r>
              <a:rPr lang="da-DK" dirty="0"/>
              <a:t> </a:t>
            </a:r>
            <a:r>
              <a:rPr lang="da-DK" dirty="0" err="1"/>
              <a:t>saaledes</a:t>
            </a:r>
            <a:r>
              <a:rPr lang="da-DK" dirty="0"/>
              <a:t> Hovedsproget var bestemt, skulde dette Selskab </a:t>
            </a:r>
            <a:r>
              <a:rPr lang="da-DK" dirty="0" err="1"/>
              <a:t>udarbeide</a:t>
            </a:r>
            <a:r>
              <a:rPr lang="da-DK" dirty="0"/>
              <a:t> en fuldstændig norske Ordbog, med tilsvarende Grammatik.»</a:t>
            </a:r>
            <a:r>
              <a:rPr lang="da-DK" baseline="30000" dirty="0">
                <a:hlinkClick r:id="rId3"/>
              </a:rPr>
              <a:t>[14]</a:t>
            </a:r>
            <a:endParaRPr lang="cs-CZ" dirty="0"/>
          </a:p>
          <a:p>
            <a:endParaRPr lang="cs-CZ" dirty="0"/>
          </a:p>
        </p:txBody>
      </p:sp>
    </p:spTree>
    <p:extLst>
      <p:ext uri="{BB962C8B-B14F-4D97-AF65-F5344CB8AC3E}">
        <p14:creationId xmlns:p14="http://schemas.microsoft.com/office/powerpoint/2010/main" val="1373615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758C-5F7A-E541-A380-42F909C9FA51}"/>
              </a:ext>
            </a:extLst>
          </p:cNvPr>
          <p:cNvSpPr>
            <a:spLocks noGrp="1"/>
          </p:cNvSpPr>
          <p:nvPr>
            <p:ph type="title"/>
          </p:nvPr>
        </p:nvSpPr>
        <p:spPr/>
        <p:txBody>
          <a:bodyPr/>
          <a:lstStyle/>
          <a:p>
            <a:r>
              <a:rPr lang="nb-NO" dirty="0"/>
              <a:t>Norsk i Norge</a:t>
            </a:r>
            <a:endParaRPr lang="cs-CZ" dirty="0"/>
          </a:p>
        </p:txBody>
      </p:sp>
      <p:sp>
        <p:nvSpPr>
          <p:cNvPr id="3" name="Content Placeholder 2">
            <a:extLst>
              <a:ext uri="{FF2B5EF4-FFF2-40B4-BE49-F238E27FC236}">
                <a16:creationId xmlns:a16="http://schemas.microsoft.com/office/drawing/2014/main" id="{642FD94D-2DF2-7B49-8108-64AAF99766B0}"/>
              </a:ext>
            </a:extLst>
          </p:cNvPr>
          <p:cNvSpPr>
            <a:spLocks noGrp="1"/>
          </p:cNvSpPr>
          <p:nvPr>
            <p:ph idx="1"/>
          </p:nvPr>
        </p:nvSpPr>
        <p:spPr/>
        <p:txBody>
          <a:bodyPr>
            <a:normAutofit fontScale="55000" lnSpcReduction="20000"/>
          </a:bodyPr>
          <a:lstStyle/>
          <a:p>
            <a:pPr marL="0" indent="0">
              <a:buNone/>
            </a:pPr>
            <a:r>
              <a:rPr lang="cs-CZ" dirty="0"/>
              <a:t>1848: </a:t>
            </a:r>
            <a:r>
              <a:rPr lang="cs-CZ" i="1" dirty="0">
                <a:hlinkClick r:id="rId2" tooltip="Det norske Folkesprogs Grammatik"/>
              </a:rPr>
              <a:t>Det norske Folkesprogs Grammatik</a:t>
            </a:r>
            <a:r>
              <a:rPr lang="cs-CZ" dirty="0"/>
              <a:t>: </a:t>
            </a:r>
          </a:p>
          <a:p>
            <a:pPr marL="0" indent="0">
              <a:buNone/>
            </a:pPr>
            <a:r>
              <a:rPr lang="nn-NO" dirty="0"/>
              <a:t>Ivar Aasen hadde opphavleg planlagt å undersøkje språket på </a:t>
            </a:r>
            <a:r>
              <a:rPr lang="nn-NO" dirty="0">
                <a:hlinkClick r:id="rId3" tooltip="Vestlandet"/>
              </a:rPr>
              <a:t>Vestlandet</a:t>
            </a:r>
            <a:r>
              <a:rPr lang="nn-NO" dirty="0"/>
              <a:t>, men utvida seinare arbeidet til også å omfatte dei austlege og nordlege distrikta i landet. Boka skulle førebu utgjevinga av ei «Ordbog over det norske </a:t>
            </a:r>
            <a:r>
              <a:rPr lang="nn-NO" dirty="0" err="1"/>
              <a:t>Folkesprog</a:t>
            </a:r>
            <a:r>
              <a:rPr lang="nn-NO" dirty="0"/>
              <a:t>».</a:t>
            </a:r>
            <a:endParaRPr lang="cs-CZ" dirty="0"/>
          </a:p>
          <a:p>
            <a:pPr marL="0" indent="0">
              <a:buNone/>
            </a:pPr>
            <a:endParaRPr lang="cs-CZ" dirty="0"/>
          </a:p>
          <a:p>
            <a:pPr marL="0" indent="0">
              <a:buNone/>
            </a:pPr>
            <a:r>
              <a:rPr lang="nn-NO" dirty="0"/>
              <a:t>1850:</a:t>
            </a:r>
            <a:r>
              <a:rPr lang="nn-NO" i="1" dirty="0"/>
              <a:t>Ordbok over det Norske </a:t>
            </a:r>
            <a:r>
              <a:rPr lang="nn-NO" i="1" dirty="0" err="1"/>
              <a:t>Folkesprog</a:t>
            </a:r>
            <a:r>
              <a:rPr lang="nn-NO" dirty="0"/>
              <a:t> </a:t>
            </a:r>
            <a:endParaRPr lang="cs-CZ" dirty="0"/>
          </a:p>
          <a:p>
            <a:pPr marL="0" indent="0">
              <a:buNone/>
            </a:pPr>
            <a:endParaRPr lang="cs-CZ" dirty="0"/>
          </a:p>
          <a:p>
            <a:pPr marL="0" indent="0">
              <a:buNone/>
            </a:pPr>
            <a:r>
              <a:rPr lang="nb-NO" dirty="0"/>
              <a:t>Aasen som dikter:</a:t>
            </a:r>
          </a:p>
          <a:p>
            <a:pPr marL="0" indent="0">
              <a:buNone/>
            </a:pPr>
            <a:endParaRPr lang="nb-NO" dirty="0"/>
          </a:p>
          <a:p>
            <a:pPr marL="0" indent="0">
              <a:buNone/>
            </a:pPr>
            <a:r>
              <a:rPr lang="nn-NO" dirty="0"/>
              <a:t>1. </a:t>
            </a:r>
            <a:r>
              <a:rPr lang="nn-NO" dirty="0" err="1"/>
              <a:t>Millom</a:t>
            </a:r>
            <a:r>
              <a:rPr lang="nn-NO" dirty="0"/>
              <a:t> Bakkar og Berg ut med Havet</a:t>
            </a:r>
            <a:br>
              <a:rPr lang="nn-NO" dirty="0"/>
            </a:br>
            <a:r>
              <a:rPr lang="nn-NO" dirty="0"/>
              <a:t>heve Nordmannen fenget sin Heim,</a:t>
            </a:r>
            <a:br>
              <a:rPr lang="nn-NO" dirty="0"/>
            </a:br>
            <a:r>
              <a:rPr lang="nn-NO" dirty="0"/>
              <a:t>der han sjølv heve </a:t>
            </a:r>
            <a:r>
              <a:rPr lang="nn-NO" dirty="0" err="1"/>
              <a:t>Tufterna</a:t>
            </a:r>
            <a:r>
              <a:rPr lang="nn-NO" dirty="0"/>
              <a:t> gravet</a:t>
            </a:r>
            <a:br>
              <a:rPr lang="nn-NO" dirty="0"/>
            </a:br>
            <a:r>
              <a:rPr lang="nn-NO" dirty="0"/>
              <a:t>og sett sjølv sine Hus </a:t>
            </a:r>
            <a:r>
              <a:rPr lang="nn-NO" dirty="0" err="1"/>
              <a:t>uppaa</a:t>
            </a:r>
            <a:r>
              <a:rPr lang="nn-NO" dirty="0"/>
              <a:t> </a:t>
            </a:r>
            <a:r>
              <a:rPr lang="nn-NO" dirty="0" err="1"/>
              <a:t>deim</a:t>
            </a:r>
            <a:r>
              <a:rPr lang="nn-NO" dirty="0"/>
              <a:t>.</a:t>
            </a:r>
            <a:endParaRPr lang="cs-CZ" dirty="0"/>
          </a:p>
          <a:p>
            <a:pPr marL="0" indent="0">
              <a:buNone/>
            </a:pPr>
            <a:r>
              <a:rPr lang="nn-NO" dirty="0"/>
              <a:t> 2. Han </a:t>
            </a:r>
            <a:r>
              <a:rPr lang="nn-NO" dirty="0" err="1"/>
              <a:t>saag</a:t>
            </a:r>
            <a:r>
              <a:rPr lang="nn-NO" dirty="0"/>
              <a:t> ut </a:t>
            </a:r>
            <a:r>
              <a:rPr lang="nn-NO" dirty="0" err="1"/>
              <a:t>paa</a:t>
            </a:r>
            <a:r>
              <a:rPr lang="nn-NO" dirty="0"/>
              <a:t> dei </a:t>
            </a:r>
            <a:r>
              <a:rPr lang="nn-NO" dirty="0" err="1"/>
              <a:t>steinutte</a:t>
            </a:r>
            <a:r>
              <a:rPr lang="nn-NO" dirty="0"/>
              <a:t> Strender;</a:t>
            </a:r>
            <a:br>
              <a:rPr lang="nn-NO" dirty="0"/>
            </a:br>
            <a:r>
              <a:rPr lang="nn-NO" dirty="0"/>
              <a:t>det var ingen, som der hadde bygt.</a:t>
            </a:r>
            <a:br>
              <a:rPr lang="nn-NO" dirty="0"/>
            </a:br>
            <a:r>
              <a:rPr lang="nn-NO" dirty="0"/>
              <a:t>«Lat oss rydja og byggja oss Grender,</a:t>
            </a:r>
            <a:br>
              <a:rPr lang="nn-NO" dirty="0"/>
            </a:br>
            <a:r>
              <a:rPr lang="nn-NO" dirty="0"/>
              <a:t>og so eiga me Rudningen trygt.»</a:t>
            </a:r>
            <a:endParaRPr lang="cs-CZ" dirty="0"/>
          </a:p>
          <a:p>
            <a:pPr marL="0" indent="0">
              <a:buNone/>
            </a:pPr>
            <a:endParaRPr lang="nb-NO" dirty="0"/>
          </a:p>
        </p:txBody>
      </p:sp>
    </p:spTree>
    <p:extLst>
      <p:ext uri="{BB962C8B-B14F-4D97-AF65-F5344CB8AC3E}">
        <p14:creationId xmlns:p14="http://schemas.microsoft.com/office/powerpoint/2010/main" val="562496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AF2BC-AE41-9649-9285-4055A90086C3}"/>
              </a:ext>
            </a:extLst>
          </p:cNvPr>
          <p:cNvSpPr>
            <a:spLocks noGrp="1"/>
          </p:cNvSpPr>
          <p:nvPr>
            <p:ph type="title"/>
          </p:nvPr>
        </p:nvSpPr>
        <p:spPr/>
        <p:txBody>
          <a:bodyPr/>
          <a:lstStyle/>
          <a:p>
            <a:r>
              <a:rPr lang="nb-NO" dirty="0"/>
              <a:t>Norsk i Norge</a:t>
            </a:r>
            <a:endParaRPr lang="cs-CZ" dirty="0"/>
          </a:p>
        </p:txBody>
      </p:sp>
      <p:sp>
        <p:nvSpPr>
          <p:cNvPr id="3" name="Content Placeholder 2">
            <a:extLst>
              <a:ext uri="{FF2B5EF4-FFF2-40B4-BE49-F238E27FC236}">
                <a16:creationId xmlns:a16="http://schemas.microsoft.com/office/drawing/2014/main" id="{446E36BB-60C0-6247-A419-BCFF92809611}"/>
              </a:ext>
            </a:extLst>
          </p:cNvPr>
          <p:cNvSpPr>
            <a:spLocks noGrp="1"/>
          </p:cNvSpPr>
          <p:nvPr>
            <p:ph idx="1"/>
          </p:nvPr>
        </p:nvSpPr>
        <p:spPr/>
        <p:txBody>
          <a:bodyPr/>
          <a:lstStyle/>
          <a:p>
            <a:pPr marL="0" indent="0">
              <a:buNone/>
            </a:pPr>
            <a:r>
              <a:rPr lang="nn-NO" dirty="0"/>
              <a:t>1885: Landsmål godkjent som en offisiell målform</a:t>
            </a:r>
            <a:endParaRPr lang="cs-CZ" dirty="0"/>
          </a:p>
          <a:p>
            <a:pPr marL="0" indent="0">
              <a:buNone/>
            </a:pPr>
            <a:r>
              <a:rPr lang="nn-NO" dirty="0"/>
              <a:t>1929: landsmål </a:t>
            </a:r>
            <a:r>
              <a:rPr lang="nn-NO" dirty="0">
                <a:sym typeface="Wingdings" pitchFamily="2" charset="2"/>
              </a:rPr>
              <a:t></a:t>
            </a:r>
            <a:r>
              <a:rPr lang="nn-NO" dirty="0"/>
              <a:t> nynorsk</a:t>
            </a:r>
            <a:endParaRPr lang="cs-CZ" dirty="0"/>
          </a:p>
          <a:p>
            <a:pPr marL="0" indent="0">
              <a:buNone/>
            </a:pPr>
            <a:r>
              <a:rPr lang="nn-NO" dirty="0"/>
              <a:t> </a:t>
            </a:r>
            <a:endParaRPr lang="cs-CZ" dirty="0"/>
          </a:p>
          <a:p>
            <a:pPr marL="0" indent="0">
              <a:buNone/>
            </a:pPr>
            <a:r>
              <a:rPr lang="nn-NO" dirty="0"/>
              <a:t>riksmål: 1879 </a:t>
            </a:r>
            <a:r>
              <a:rPr lang="nn-NO" dirty="0">
                <a:sym typeface="Wingdings" pitchFamily="2" charset="2"/>
              </a:rPr>
              <a:t></a:t>
            </a:r>
            <a:r>
              <a:rPr lang="nn-NO" dirty="0"/>
              <a:t> 1907, Knud Knudsen</a:t>
            </a:r>
            <a:endParaRPr lang="cs-CZ" dirty="0"/>
          </a:p>
          <a:p>
            <a:pPr marL="0" indent="0">
              <a:buNone/>
            </a:pPr>
            <a:r>
              <a:rPr lang="nn-NO" dirty="0"/>
              <a:t> </a:t>
            </a:r>
            <a:endParaRPr lang="cs-CZ" dirty="0"/>
          </a:p>
          <a:p>
            <a:pPr marL="0" indent="0">
              <a:buNone/>
            </a:pPr>
            <a:r>
              <a:rPr lang="nn-NO" dirty="0"/>
              <a:t>Bjørnson: Riksmål </a:t>
            </a:r>
            <a:endParaRPr lang="cs-CZ" dirty="0"/>
          </a:p>
          <a:p>
            <a:endParaRPr lang="cs-CZ" dirty="0"/>
          </a:p>
        </p:txBody>
      </p:sp>
      <p:sp>
        <p:nvSpPr>
          <p:cNvPr id="4" name="TextBox 3">
            <a:extLst>
              <a:ext uri="{FF2B5EF4-FFF2-40B4-BE49-F238E27FC236}">
                <a16:creationId xmlns:a16="http://schemas.microsoft.com/office/drawing/2014/main" id="{AA37C12C-EFA2-B831-57F6-7E2D564B92E1}"/>
              </a:ext>
            </a:extLst>
          </p:cNvPr>
          <p:cNvSpPr txBox="1"/>
          <p:nvPr/>
        </p:nvSpPr>
        <p:spPr>
          <a:xfrm>
            <a:off x="785813" y="6386513"/>
            <a:ext cx="4324069" cy="369332"/>
          </a:xfrm>
          <a:prstGeom prst="rect">
            <a:avLst/>
          </a:prstGeom>
          <a:noFill/>
        </p:spPr>
        <p:txBody>
          <a:bodyPr wrap="none" rtlCol="0">
            <a:spAutoFit/>
          </a:bodyPr>
          <a:lstStyle/>
          <a:p>
            <a:r>
              <a:rPr lang="cs-CZ" dirty="0" err="1"/>
              <a:t>Kilden</a:t>
            </a:r>
            <a:r>
              <a:rPr lang="cs-CZ" dirty="0"/>
              <a:t>: https://</a:t>
            </a:r>
            <a:r>
              <a:rPr lang="cs-CZ" dirty="0" err="1"/>
              <a:t>no.wikipedia.org</a:t>
            </a:r>
            <a:r>
              <a:rPr lang="cs-CZ" dirty="0"/>
              <a:t>/wiki/Samer</a:t>
            </a:r>
          </a:p>
        </p:txBody>
      </p:sp>
    </p:spTree>
    <p:extLst>
      <p:ext uri="{BB962C8B-B14F-4D97-AF65-F5344CB8AC3E}">
        <p14:creationId xmlns:p14="http://schemas.microsoft.com/office/powerpoint/2010/main" val="78503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815CA5-B281-154D-AA60-31284551FB12}"/>
              </a:ext>
            </a:extLst>
          </p:cNvPr>
          <p:cNvSpPr>
            <a:spLocks noGrp="1"/>
          </p:cNvSpPr>
          <p:nvPr>
            <p:ph type="title"/>
          </p:nvPr>
        </p:nvSpPr>
        <p:spPr>
          <a:xfrm>
            <a:off x="643467" y="321734"/>
            <a:ext cx="10905066" cy="1135737"/>
          </a:xfrm>
        </p:spPr>
        <p:txBody>
          <a:bodyPr>
            <a:normAutofit/>
          </a:bodyPr>
          <a:lstStyle/>
          <a:p>
            <a:r>
              <a:rPr lang="nb-NO" sz="3600" dirty="0"/>
              <a:t>Samisk i Norge</a:t>
            </a:r>
          </a:p>
        </p:txBody>
      </p:sp>
      <p:sp>
        <p:nvSpPr>
          <p:cNvPr id="3" name="Content Placeholder 2">
            <a:extLst>
              <a:ext uri="{FF2B5EF4-FFF2-40B4-BE49-F238E27FC236}">
                <a16:creationId xmlns:a16="http://schemas.microsoft.com/office/drawing/2014/main" id="{A88D8563-E551-904E-A2B9-DDC318D154D4}"/>
              </a:ext>
            </a:extLst>
          </p:cNvPr>
          <p:cNvSpPr>
            <a:spLocks noGrp="1"/>
          </p:cNvSpPr>
          <p:nvPr>
            <p:ph idx="1"/>
          </p:nvPr>
        </p:nvSpPr>
        <p:spPr>
          <a:xfrm>
            <a:off x="643469" y="1782981"/>
            <a:ext cx="4008384" cy="4393982"/>
          </a:xfrm>
        </p:spPr>
        <p:txBody>
          <a:bodyPr>
            <a:normAutofit fontScale="92500" lnSpcReduction="20000"/>
          </a:bodyPr>
          <a:lstStyle/>
          <a:p>
            <a:pPr marL="0" indent="0">
              <a:buNone/>
            </a:pPr>
            <a:r>
              <a:rPr lang="nb-NO" sz="1800" dirty="0"/>
              <a:t>Hva er samisk?</a:t>
            </a:r>
          </a:p>
          <a:p>
            <a:pPr marL="0" indent="0">
              <a:buNone/>
            </a:pPr>
            <a:endParaRPr lang="nb-NO" sz="1800" dirty="0"/>
          </a:p>
          <a:p>
            <a:pPr marL="0" indent="0">
              <a:buNone/>
            </a:pPr>
            <a:r>
              <a:rPr lang="nb-NO" sz="1800" dirty="0"/>
              <a:t>nordsamisk: </a:t>
            </a:r>
            <a:r>
              <a:rPr lang="nb-NO" sz="1800" dirty="0" err="1"/>
              <a:t>sámit</a:t>
            </a:r>
            <a:r>
              <a:rPr lang="nb-NO" sz="1800" dirty="0"/>
              <a:t>, </a:t>
            </a:r>
            <a:r>
              <a:rPr lang="nb-NO" sz="1800" dirty="0" err="1"/>
              <a:t>sápmi</a:t>
            </a:r>
            <a:endParaRPr lang="nb-NO" sz="1800" dirty="0"/>
          </a:p>
          <a:p>
            <a:pPr marL="0" indent="0">
              <a:buNone/>
            </a:pPr>
            <a:r>
              <a:rPr lang="nb-NO" sz="1800" dirty="0"/>
              <a:t>sydsamisk: </a:t>
            </a:r>
            <a:r>
              <a:rPr lang="nb-NO" sz="1800" dirty="0" err="1"/>
              <a:t>saemie</a:t>
            </a:r>
            <a:r>
              <a:rPr lang="nb-NO" sz="1800" dirty="0"/>
              <a:t> </a:t>
            </a:r>
          </a:p>
          <a:p>
            <a:pPr marL="0" indent="0">
              <a:buNone/>
            </a:pPr>
            <a:endParaRPr lang="nb-NO" sz="1800" dirty="0"/>
          </a:p>
          <a:p>
            <a:pPr marL="0" indent="0">
              <a:buNone/>
            </a:pPr>
            <a:r>
              <a:rPr lang="nb-NO" sz="1800" dirty="0"/>
              <a:t>Hvor mange samer finnes det? Hvor mange snakker samisk?</a:t>
            </a:r>
          </a:p>
          <a:p>
            <a:pPr marL="0" indent="0">
              <a:buNone/>
            </a:pPr>
            <a:endParaRPr lang="nb-NO" sz="1800" dirty="0"/>
          </a:p>
          <a:p>
            <a:pPr marL="0" indent="0">
              <a:buNone/>
            </a:pPr>
            <a:r>
              <a:rPr lang="nb-NO" sz="1800" dirty="0"/>
              <a:t>50000 – 80000? </a:t>
            </a:r>
          </a:p>
          <a:p>
            <a:pPr marL="0" indent="0">
              <a:buNone/>
            </a:pPr>
            <a:r>
              <a:rPr lang="nb-NO" sz="1800" dirty="0"/>
              <a:t>                                      snakker samisk?</a:t>
            </a:r>
          </a:p>
          <a:p>
            <a:pPr marL="0" indent="0">
              <a:buNone/>
            </a:pPr>
            <a:r>
              <a:rPr lang="nb-NO" sz="1800" dirty="0"/>
              <a:t>Norge: 40000               16000</a:t>
            </a:r>
          </a:p>
          <a:p>
            <a:pPr marL="0" indent="0">
              <a:buNone/>
            </a:pPr>
            <a:r>
              <a:rPr lang="nb-NO" sz="1800" dirty="0"/>
              <a:t>Sverige: 17000             3000</a:t>
            </a:r>
          </a:p>
          <a:p>
            <a:pPr marL="0" indent="0">
              <a:buNone/>
            </a:pPr>
            <a:r>
              <a:rPr lang="nb-NO" sz="1800" dirty="0"/>
              <a:t>Finland: 7000               2000</a:t>
            </a:r>
          </a:p>
          <a:p>
            <a:pPr marL="0" indent="0">
              <a:buNone/>
            </a:pPr>
            <a:r>
              <a:rPr lang="nb-NO" sz="1800" dirty="0"/>
              <a:t>Russland: 1771            500</a:t>
            </a:r>
          </a:p>
          <a:p>
            <a:pPr marL="0" indent="0">
              <a:buNone/>
            </a:pPr>
            <a:endParaRPr lang="cs-CZ" sz="1100" dirty="0"/>
          </a:p>
          <a:p>
            <a:pPr marL="0" indent="0">
              <a:buNone/>
            </a:pPr>
            <a:endParaRPr lang="cs-CZ" sz="1100" dirty="0"/>
          </a:p>
        </p:txBody>
      </p:sp>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6E9B230B-FE01-8711-F2E5-DF1DA39FBD4D}"/>
              </a:ext>
            </a:extLst>
          </p:cNvPr>
          <p:cNvPicPr>
            <a:picLocks noChangeAspect="1"/>
          </p:cNvPicPr>
          <p:nvPr/>
        </p:nvPicPr>
        <p:blipFill>
          <a:blip r:embed="rId2"/>
          <a:stretch>
            <a:fillRect/>
          </a:stretch>
        </p:blipFill>
        <p:spPr>
          <a:xfrm>
            <a:off x="5295320" y="2822716"/>
            <a:ext cx="6253212" cy="2282422"/>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0850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553A5-3F2B-2C4D-9818-1BD8F8B568D9}"/>
              </a:ext>
            </a:extLst>
          </p:cNvPr>
          <p:cNvSpPr>
            <a:spLocks noGrp="1"/>
          </p:cNvSpPr>
          <p:nvPr>
            <p:ph type="title"/>
          </p:nvPr>
        </p:nvSpPr>
        <p:spPr/>
        <p:txBody>
          <a:bodyPr/>
          <a:lstStyle/>
          <a:p>
            <a:pPr marL="0" indent="0">
              <a:buNone/>
            </a:pPr>
            <a:r>
              <a:rPr lang="nb-NO" dirty="0"/>
              <a:t>Samiske språk i Norge:</a:t>
            </a:r>
          </a:p>
        </p:txBody>
      </p:sp>
      <p:sp>
        <p:nvSpPr>
          <p:cNvPr id="3" name="Content Placeholder 2">
            <a:extLst>
              <a:ext uri="{FF2B5EF4-FFF2-40B4-BE49-F238E27FC236}">
                <a16:creationId xmlns:a16="http://schemas.microsoft.com/office/drawing/2014/main" id="{29E6E550-121E-6E4D-BA93-39CB8C2DBE73}"/>
              </a:ext>
            </a:extLst>
          </p:cNvPr>
          <p:cNvSpPr>
            <a:spLocks noGrp="1"/>
          </p:cNvSpPr>
          <p:nvPr>
            <p:ph idx="1"/>
          </p:nvPr>
        </p:nvSpPr>
        <p:spPr/>
        <p:txBody>
          <a:bodyPr>
            <a:normAutofit/>
          </a:bodyPr>
          <a:lstStyle/>
          <a:p>
            <a:pPr marL="0" indent="0">
              <a:buNone/>
            </a:pPr>
            <a:r>
              <a:rPr lang="nb-NO" dirty="0"/>
              <a:t>nordsamisk: offisielt språk i to fylker og syv kommuner</a:t>
            </a:r>
          </a:p>
          <a:p>
            <a:pPr marL="0" indent="0">
              <a:buNone/>
            </a:pPr>
            <a:endParaRPr lang="cs-CZ" dirty="0"/>
          </a:p>
          <a:p>
            <a:pPr marL="0" indent="0">
              <a:buNone/>
            </a:pPr>
            <a:r>
              <a:rPr lang="nb-NO" dirty="0" err="1"/>
              <a:t>lulesamisk</a:t>
            </a:r>
            <a:r>
              <a:rPr lang="nb-NO" dirty="0"/>
              <a:t>: 1990: 1500 i Sverige, 500 i Norge, 2015: «omtrent 650»</a:t>
            </a:r>
            <a:endParaRPr lang="cs-CZ" dirty="0"/>
          </a:p>
          <a:p>
            <a:pPr marL="0" indent="0">
              <a:buNone/>
            </a:pPr>
            <a:r>
              <a:rPr lang="nb-NO" dirty="0"/>
              <a:t>        langs </a:t>
            </a:r>
            <a:r>
              <a:rPr lang="nb-NO" dirty="0" err="1"/>
              <a:t>Luleelven</a:t>
            </a:r>
            <a:r>
              <a:rPr lang="nb-NO" dirty="0"/>
              <a:t> i Sverige, i Nordland: Hamarøy og Sørfold </a:t>
            </a:r>
            <a:endParaRPr lang="cs-CZ" dirty="0"/>
          </a:p>
          <a:p>
            <a:pPr marL="0" indent="0">
              <a:buNone/>
            </a:pPr>
            <a:r>
              <a:rPr lang="nb-NO" dirty="0"/>
              <a:t>        I skoleåret 2012/2013 hadde totalt 12 elever videregående </a:t>
            </a:r>
          </a:p>
          <a:p>
            <a:pPr marL="0" indent="0">
              <a:buNone/>
            </a:pPr>
            <a:r>
              <a:rPr lang="nb-NO" dirty="0"/>
              <a:t>        opplæring i </a:t>
            </a:r>
            <a:r>
              <a:rPr lang="nb-NO" dirty="0" err="1"/>
              <a:t>lulesamisk</a:t>
            </a:r>
            <a:endParaRPr lang="cs-CZ" dirty="0"/>
          </a:p>
          <a:p>
            <a:pPr marL="0" indent="0">
              <a:buNone/>
            </a:pPr>
            <a:r>
              <a:rPr lang="nb-NO" dirty="0"/>
              <a:t> </a:t>
            </a:r>
            <a:endParaRPr lang="cs-CZ" dirty="0"/>
          </a:p>
          <a:p>
            <a:pPr marL="0" indent="0">
              <a:buNone/>
            </a:pPr>
            <a:r>
              <a:rPr lang="nb-NO" dirty="0"/>
              <a:t>sørsamisk: undervisning i Hattfjelldal, Snåsa, Røyrvik og Røros</a:t>
            </a:r>
            <a:endParaRPr lang="cs-CZ" dirty="0"/>
          </a:p>
          <a:p>
            <a:pPr marL="0" indent="0">
              <a:buNone/>
            </a:pPr>
            <a:endParaRPr lang="nb-NO" dirty="0"/>
          </a:p>
        </p:txBody>
      </p:sp>
    </p:spTree>
    <p:extLst>
      <p:ext uri="{BB962C8B-B14F-4D97-AF65-F5344CB8AC3E}">
        <p14:creationId xmlns:p14="http://schemas.microsoft.com/office/powerpoint/2010/main" val="3716269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55AA1-0330-D244-AEB7-E7365A47245A}"/>
              </a:ext>
            </a:extLst>
          </p:cNvPr>
          <p:cNvSpPr>
            <a:spLocks noGrp="1"/>
          </p:cNvSpPr>
          <p:nvPr>
            <p:ph type="title"/>
          </p:nvPr>
        </p:nvSpPr>
        <p:spPr/>
        <p:txBody>
          <a:bodyPr/>
          <a:lstStyle/>
          <a:p>
            <a:pPr marL="0" indent="0">
              <a:buNone/>
            </a:pPr>
            <a:r>
              <a:rPr lang="nb-NO" dirty="0"/>
              <a:t>Når ble samisk et skriftspråk?</a:t>
            </a:r>
          </a:p>
        </p:txBody>
      </p:sp>
      <p:sp>
        <p:nvSpPr>
          <p:cNvPr id="6" name="Content Placeholder 2">
            <a:extLst>
              <a:ext uri="{FF2B5EF4-FFF2-40B4-BE49-F238E27FC236}">
                <a16:creationId xmlns:a16="http://schemas.microsoft.com/office/drawing/2014/main" id="{9BDFD646-1466-493A-3F0B-BE04F845BC34}"/>
              </a:ext>
            </a:extLst>
          </p:cNvPr>
          <p:cNvSpPr>
            <a:spLocks noGrp="1"/>
          </p:cNvSpPr>
          <p:nvPr>
            <p:ph idx="1"/>
          </p:nvPr>
        </p:nvSpPr>
        <p:spPr>
          <a:xfrm>
            <a:off x="838200" y="1825624"/>
            <a:ext cx="10891838" cy="4803775"/>
          </a:xfrm>
          <a:noFill/>
          <a:ln>
            <a:noFill/>
          </a:ln>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nb-NO" dirty="0">
                <a:solidFill>
                  <a:schemeClr val="tx1"/>
                </a:solidFill>
              </a:rPr>
              <a:t>Skriftspråk: Kirke og misjon,:  Thomas von </a:t>
            </a:r>
            <a:r>
              <a:rPr lang="nb-NO" dirty="0" err="1">
                <a:solidFill>
                  <a:schemeClr val="tx1"/>
                </a:solidFill>
              </a:rPr>
              <a:t>Westen</a:t>
            </a:r>
            <a:r>
              <a:rPr lang="nb-NO" dirty="0">
                <a:solidFill>
                  <a:schemeClr val="tx1"/>
                </a:solidFill>
              </a:rPr>
              <a:t> 1752 Seminarium </a:t>
            </a:r>
            <a:r>
              <a:rPr lang="nb-NO" dirty="0" err="1">
                <a:solidFill>
                  <a:schemeClr val="tx1"/>
                </a:solidFill>
              </a:rPr>
              <a:t>Lapponicum</a:t>
            </a:r>
            <a:endParaRPr lang="nb-NO" dirty="0">
              <a:solidFill>
                <a:schemeClr val="tx1"/>
              </a:solidFill>
            </a:endParaRPr>
          </a:p>
          <a:p>
            <a:pPr marL="0" indent="0">
              <a:buNone/>
            </a:pPr>
            <a:r>
              <a:rPr lang="nb-NO" dirty="0">
                <a:solidFill>
                  <a:schemeClr val="tx1"/>
                </a:solidFill>
              </a:rPr>
              <a:t>J.A. Friis sin Bibeloversettelse fra slutten av 1800-tallet</a:t>
            </a:r>
          </a:p>
          <a:p>
            <a:pPr marL="0" indent="0">
              <a:buNone/>
            </a:pPr>
            <a:endParaRPr lang="nb-NO" dirty="0">
              <a:solidFill>
                <a:schemeClr val="tx1"/>
              </a:solidFill>
            </a:endParaRPr>
          </a:p>
          <a:p>
            <a:pPr marL="0" indent="0">
              <a:buNone/>
            </a:pPr>
            <a:r>
              <a:rPr lang="nb-NO" dirty="0">
                <a:solidFill>
                  <a:schemeClr val="tx1"/>
                </a:solidFill>
              </a:rPr>
              <a:t>Nå: </a:t>
            </a:r>
          </a:p>
          <a:p>
            <a:pPr marL="0" indent="0">
              <a:buNone/>
            </a:pPr>
            <a:r>
              <a:rPr lang="nb-NO" dirty="0">
                <a:solidFill>
                  <a:schemeClr val="tx1"/>
                </a:solidFill>
              </a:rPr>
              <a:t>Sameloven av 1987 med revisjon av 1991 gir alle samer rett til å bruke samisk i kontakt med offentlige organ innenfor forvaltningsområdet for samiske språk. Med offentlig organ i samisk forvaltningsområde menes alle statlige, fylkeskommunale og kommunale organer innenfor forvaltningsområdet. Her kan nevnes bl.a. helse- og sosialsektor, politi- og rettsvesen, skole- og utdanningssektoren og individuelle kirkelige tjenester. Ellers skal lover, kunngjøringer og skjemaer som har betydning for samer, oversettes til samisk. Det samiske forvaltningsområdet omfatter  kommunene Kautokeino, Karasjok, Porsanger, Tana, Nesseby, Kåfjord, Lavangen, Tysfjord, Snåsa, Røyrvik, Tromsø og Røros. De seks første har vært med i forvaltningsområdet siden 1990, de seks siste kom med i henholdsvis 2009, 2005, 2008, 2013, 2011 og 2018. Det offisielle samiske språket i de syv første kommunene er nordsamisk, i Tysfjord er det lulesamisk, og i Snåsa og Røyrvik er det sørsamisk.</a:t>
            </a:r>
          </a:p>
          <a:p>
            <a:pPr marL="0" indent="0">
              <a:buNone/>
            </a:pPr>
            <a:endParaRPr lang="nb-NO" dirty="0">
              <a:solidFill>
                <a:schemeClr val="tx1"/>
              </a:solidFill>
            </a:endParaRPr>
          </a:p>
          <a:p>
            <a:pPr marL="0" indent="0">
              <a:buNone/>
            </a:pPr>
            <a:r>
              <a:rPr lang="nb-NO" dirty="0">
                <a:solidFill>
                  <a:schemeClr val="tx1"/>
                </a:solidFill>
              </a:rPr>
              <a:t>Innenfor </a:t>
            </a:r>
            <a:r>
              <a:rPr lang="nb-NO" dirty="0" err="1">
                <a:solidFill>
                  <a:schemeClr val="tx1"/>
                </a:solidFill>
              </a:rPr>
              <a:t>forvaltingsområdet</a:t>
            </a:r>
            <a:r>
              <a:rPr lang="nb-NO" dirty="0">
                <a:solidFill>
                  <a:schemeClr val="tx1"/>
                </a:solidFill>
              </a:rPr>
              <a:t> for samiske språk er samisk og norsk «likestilte språk». Samisk er offisielt språk kun i forvaltningsområdet for samisk språk; ikke nasjonalt </a:t>
            </a:r>
          </a:p>
          <a:p>
            <a:pPr marL="0" indent="0">
              <a:buNone/>
            </a:pPr>
            <a:endParaRPr lang="nb-NO" dirty="0"/>
          </a:p>
        </p:txBody>
      </p:sp>
    </p:spTree>
    <p:extLst>
      <p:ext uri="{BB962C8B-B14F-4D97-AF65-F5344CB8AC3E}">
        <p14:creationId xmlns:p14="http://schemas.microsoft.com/office/powerpoint/2010/main" val="144020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6724-D2B4-B145-BE74-484A889B5423}"/>
              </a:ext>
            </a:extLst>
          </p:cNvPr>
          <p:cNvSpPr>
            <a:spLocks noGrp="1"/>
          </p:cNvSpPr>
          <p:nvPr>
            <p:ph type="title"/>
          </p:nvPr>
        </p:nvSpPr>
        <p:spPr/>
        <p:txBody>
          <a:bodyPr/>
          <a:lstStyle/>
          <a:p>
            <a:r>
              <a:rPr lang="nb-NO" dirty="0"/>
              <a:t>Samisk i Norge: litt historie</a:t>
            </a:r>
            <a:endParaRPr lang="cs-CZ" dirty="0"/>
          </a:p>
        </p:txBody>
      </p:sp>
      <p:sp>
        <p:nvSpPr>
          <p:cNvPr id="3" name="Content Placeholder 2">
            <a:extLst>
              <a:ext uri="{FF2B5EF4-FFF2-40B4-BE49-F238E27FC236}">
                <a16:creationId xmlns:a16="http://schemas.microsoft.com/office/drawing/2014/main" id="{04A7165E-2885-6541-A922-3A060497DD5F}"/>
              </a:ext>
            </a:extLst>
          </p:cNvPr>
          <p:cNvSpPr>
            <a:spLocks noGrp="1"/>
          </p:cNvSpPr>
          <p:nvPr>
            <p:ph idx="1"/>
          </p:nvPr>
        </p:nvSpPr>
        <p:spPr/>
        <p:txBody>
          <a:bodyPr>
            <a:normAutofit lnSpcReduction="10000"/>
          </a:bodyPr>
          <a:lstStyle/>
          <a:p>
            <a:pPr marL="0" indent="0">
              <a:buNone/>
            </a:pP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Den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eldste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skriftlige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kilden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om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fra</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år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98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e.Kr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Da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skriver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den </a:t>
            </a:r>
            <a:r>
              <a:rPr lang="en-ZA" sz="1800" strike="noStrik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romerske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historikeren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strike="noStrik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Tacitus</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om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folket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fenni</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0" indent="0">
              <a:buNone/>
            </a:pPr>
            <a:endParaRPr lang="en-ZA"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I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år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550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e.Kr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skriver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grekeren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strike="noStrik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4"/>
              </a:rPr>
              <a:t>Prokopius</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om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landet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lengst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mot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nord</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strike="noStrik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5"/>
              </a:rPr>
              <a:t>Thule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bodde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et folk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som</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gikk</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på</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strike="noStrik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6"/>
              </a:rPr>
              <a:t>ski</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dette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folket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kalte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han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skridfinner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buNone/>
            </a:pP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buNone/>
            </a:pP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Ottar var den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første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som</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fortalte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mer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presist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hvor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holdt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til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"Han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nordmennenes</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land var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meget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langt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og</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smalt,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og</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det ligger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ville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fjell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mot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øst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ovenfor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og</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langsmed</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det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dyrkete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landet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I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disse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fjellene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lever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gang la Ottar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ut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på</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langferd</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til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bjarmene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ved</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Kvitsjøen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under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heile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den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lange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reisen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fra</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Ottars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gård</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midtre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Troms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til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Kvitsjøen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var det bare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samisk</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land.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må</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derfor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ha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holdt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til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grenselandet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mellom</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Norge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og</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Sverige,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trolig</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storparten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av</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dette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grenselandet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og</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like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til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Kvitsjøen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nordøst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fra</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Troms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til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kvitsjøen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fantes</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bare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samisk</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land. Det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samme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inntrykket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gir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Historia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Norvegiae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som</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gir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detaljerte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opplysninger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Norge er delt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på</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lang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tre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soner</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og</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den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østlige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sonen</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grenseområdet</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mot Sverige, 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skogene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der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finnene</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holder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til</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Finnmarka</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ZA" sz="1800" dirty="0" err="1">
                <a:effectLst/>
                <a:latin typeface="Calibri" panose="020F0502020204030204" pitchFamily="34" charset="0"/>
                <a:ea typeface="Times New Roman" panose="02020603050405020304" pitchFamily="18" charset="0"/>
                <a:cs typeface="Times New Roman" panose="02020603050405020304" pitchFamily="18" charset="0"/>
              </a:rPr>
              <a:t>sameland</a:t>
            </a: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a:t>
            </a:r>
          </a:p>
          <a:p>
            <a:pPr marL="0" indent="0">
              <a:buNone/>
            </a:pPr>
            <a:r>
              <a:rPr lang="en-ZA"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buNone/>
            </a:pPr>
            <a:endParaRPr lang="nb-NO" dirty="0"/>
          </a:p>
        </p:txBody>
      </p:sp>
    </p:spTree>
    <p:extLst>
      <p:ext uri="{BB962C8B-B14F-4D97-AF65-F5344CB8AC3E}">
        <p14:creationId xmlns:p14="http://schemas.microsoft.com/office/powerpoint/2010/main" val="290219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DB7A-612E-D446-BFDD-5FB60998677E}"/>
              </a:ext>
            </a:extLst>
          </p:cNvPr>
          <p:cNvSpPr>
            <a:spLocks noGrp="1"/>
          </p:cNvSpPr>
          <p:nvPr>
            <p:ph type="title"/>
          </p:nvPr>
        </p:nvSpPr>
        <p:spPr/>
        <p:txBody>
          <a:bodyPr/>
          <a:lstStyle/>
          <a:p>
            <a:r>
              <a:rPr lang="nb-NO" dirty="0"/>
              <a:t>Samisk i Norge: Begynnende kolonisering</a:t>
            </a:r>
            <a:endParaRPr lang="cs-CZ" dirty="0"/>
          </a:p>
        </p:txBody>
      </p:sp>
      <p:sp>
        <p:nvSpPr>
          <p:cNvPr id="3" name="Content Placeholder 2">
            <a:extLst>
              <a:ext uri="{FF2B5EF4-FFF2-40B4-BE49-F238E27FC236}">
                <a16:creationId xmlns:a16="http://schemas.microsoft.com/office/drawing/2014/main" id="{C6299BE5-3EBA-4E43-B8A8-7888D8329B38}"/>
              </a:ext>
            </a:extLst>
          </p:cNvPr>
          <p:cNvSpPr>
            <a:spLocks noGrp="1"/>
          </p:cNvSpPr>
          <p:nvPr>
            <p:ph idx="1"/>
          </p:nvPr>
        </p:nvSpPr>
        <p:spPr/>
        <p:txBody>
          <a:bodyPr>
            <a:normAutofit fontScale="85000" lnSpcReduction="20000"/>
          </a:bodyPr>
          <a:lstStyle/>
          <a:p>
            <a:pPr marL="0" indent="0">
              <a:buNone/>
            </a:pPr>
            <a:r>
              <a:rPr lang="nb-NO" dirty="0"/>
              <a:t>Utover </a:t>
            </a:r>
            <a:r>
              <a:rPr lang="nb-NO" dirty="0">
                <a:hlinkClick r:id="rId2" tooltip="Middelalderen"/>
              </a:rPr>
              <a:t>middelalderen</a:t>
            </a:r>
            <a:r>
              <a:rPr lang="nb-NO" dirty="0"/>
              <a:t> prøvde både Norge, Sverige og Russland å få kontroll over </a:t>
            </a:r>
            <a:r>
              <a:rPr lang="nb-NO" dirty="0">
                <a:hlinkClick r:id="rId3" tooltip="Finnmark"/>
              </a:rPr>
              <a:t>Finnmark</a:t>
            </a:r>
            <a:r>
              <a:rPr lang="nb-NO" dirty="0"/>
              <a:t>. Periodevis måtte innbyggerne betale </a:t>
            </a:r>
            <a:r>
              <a:rPr lang="nb-NO" dirty="0">
                <a:hlinkClick r:id="rId4" tooltip="Skatt"/>
              </a:rPr>
              <a:t>skatt</a:t>
            </a:r>
            <a:r>
              <a:rPr lang="nb-NO" dirty="0"/>
              <a:t> til alle tre rikene samtidig. I </a:t>
            </a:r>
            <a:r>
              <a:rPr lang="nb-NO" dirty="0">
                <a:hlinkClick r:id="rId5" tooltip="1613"/>
              </a:rPr>
              <a:t>1613</a:t>
            </a:r>
            <a:r>
              <a:rPr lang="nb-NO" dirty="0"/>
              <a:t> ga danskekongen avkall på det som nå regnes som samisk kjerneområde til fordel for Sverige. Ved grensedragningen i </a:t>
            </a:r>
            <a:r>
              <a:rPr lang="nb-NO" dirty="0">
                <a:hlinkClick r:id="rId6" tooltip="1751"/>
              </a:rPr>
              <a:t>1751</a:t>
            </a:r>
            <a:r>
              <a:rPr lang="nb-NO" dirty="0"/>
              <a:t> ble disse områdene overført til Norge.  </a:t>
            </a:r>
            <a:r>
              <a:rPr lang="nb-NO" dirty="0">
                <a:hlinkClick r:id="rId7" tooltip="Kautokeino"/>
              </a:rPr>
              <a:t>Kautokeino</a:t>
            </a:r>
            <a:r>
              <a:rPr lang="nb-NO" dirty="0"/>
              <a:t>, </a:t>
            </a:r>
            <a:r>
              <a:rPr lang="nb-NO" dirty="0">
                <a:hlinkClick r:id="rId8" tooltip="Karasjok"/>
              </a:rPr>
              <a:t>Karasjok</a:t>
            </a:r>
            <a:r>
              <a:rPr lang="nb-NO" dirty="0"/>
              <a:t> og </a:t>
            </a:r>
            <a:r>
              <a:rPr lang="nb-NO" dirty="0">
                <a:hlinkClick r:id="rId9" tooltip="Utsjok"/>
              </a:rPr>
              <a:t>Utsjok</a:t>
            </a:r>
            <a:r>
              <a:rPr lang="nb-NO" dirty="0"/>
              <a:t> var organisert som svenske kirkesogn med kollektiv eiendomsrett til jord. Denne rettsoppfatningen har holdt seg helt til våre dager.</a:t>
            </a:r>
            <a:endParaRPr lang="cs-CZ" dirty="0"/>
          </a:p>
          <a:p>
            <a:pPr marL="0" indent="0">
              <a:buNone/>
            </a:pPr>
            <a:r>
              <a:rPr lang="nb-NO" dirty="0"/>
              <a:t> </a:t>
            </a:r>
            <a:endParaRPr lang="cs-CZ" dirty="0"/>
          </a:p>
          <a:p>
            <a:pPr marL="0" indent="0">
              <a:buNone/>
            </a:pPr>
            <a:r>
              <a:rPr lang="nb-NO" dirty="0"/>
              <a:t>Først i </a:t>
            </a:r>
            <a:r>
              <a:rPr lang="nb-NO" u="sng" dirty="0">
                <a:hlinkClick r:id="rId6" tooltip="1751"/>
              </a:rPr>
              <a:t>1751</a:t>
            </a:r>
            <a:r>
              <a:rPr lang="nb-NO" dirty="0"/>
              <a:t> ble hele grensa mellom Norge og Sverige fastlagt, mellom Norge og Russland i </a:t>
            </a:r>
            <a:r>
              <a:rPr lang="nb-NO" u="sng" dirty="0">
                <a:hlinkClick r:id="rId10" tooltip="1826"/>
              </a:rPr>
              <a:t>1826</a:t>
            </a:r>
            <a:r>
              <a:rPr lang="nb-NO" dirty="0"/>
              <a:t>. Mellom Norge og Finland ble grensa i </a:t>
            </a:r>
            <a:r>
              <a:rPr lang="nb-NO" u="sng" dirty="0">
                <a:hlinkClick r:id="rId11" tooltip="1852"/>
              </a:rPr>
              <a:t>1852</a:t>
            </a:r>
            <a:r>
              <a:rPr lang="nb-NO" dirty="0"/>
              <a:t> stengt for samene som hadde reinen sin på vinterbeite i Finland. Noen forskere mener de problemene som denne stenginga førte med seg, var en av årsakene til det blodige </a:t>
            </a:r>
            <a:r>
              <a:rPr lang="nb-NO" u="sng" dirty="0">
                <a:hlinkClick r:id="rId12" tooltip="Kautokeino-opprøret"/>
              </a:rPr>
              <a:t>opprøret i Kautokeino</a:t>
            </a:r>
            <a:r>
              <a:rPr lang="nb-NO" dirty="0"/>
              <a:t> dette året, mens andre legger mer vekt på at de som stod bak det, var religiøse mennesker som reagerte på </a:t>
            </a:r>
            <a:r>
              <a:rPr lang="nb-NO" u="sng" dirty="0">
                <a:hlinkClick r:id="rId13" tooltip="Brennevin"/>
              </a:rPr>
              <a:t>brennevinshandel</a:t>
            </a:r>
            <a:r>
              <a:rPr lang="nb-NO" dirty="0"/>
              <a:t>.</a:t>
            </a:r>
            <a:endParaRPr lang="cs-CZ" dirty="0"/>
          </a:p>
          <a:p>
            <a:pPr marL="0" indent="0">
              <a:buNone/>
            </a:pPr>
            <a:endParaRPr lang="cs-CZ" dirty="0"/>
          </a:p>
        </p:txBody>
      </p:sp>
    </p:spTree>
    <p:extLst>
      <p:ext uri="{BB962C8B-B14F-4D97-AF65-F5344CB8AC3E}">
        <p14:creationId xmlns:p14="http://schemas.microsoft.com/office/powerpoint/2010/main" val="236106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34187-90B3-DD43-B3EA-93C9594C1C86}"/>
              </a:ext>
            </a:extLst>
          </p:cNvPr>
          <p:cNvSpPr>
            <a:spLocks noGrp="1"/>
          </p:cNvSpPr>
          <p:nvPr>
            <p:ph type="title"/>
          </p:nvPr>
        </p:nvSpPr>
        <p:spPr/>
        <p:txBody>
          <a:bodyPr/>
          <a:lstStyle/>
          <a:p>
            <a:r>
              <a:rPr lang="nb-NO" dirty="0"/>
              <a:t>Samisk i Norge: Fornorskning:</a:t>
            </a:r>
            <a:endParaRPr lang="cs-CZ" dirty="0"/>
          </a:p>
        </p:txBody>
      </p:sp>
      <p:sp>
        <p:nvSpPr>
          <p:cNvPr id="3" name="Content Placeholder 2">
            <a:extLst>
              <a:ext uri="{FF2B5EF4-FFF2-40B4-BE49-F238E27FC236}">
                <a16:creationId xmlns:a16="http://schemas.microsoft.com/office/drawing/2014/main" id="{2244AE63-2A9E-434F-ADB8-2DFA83D9C9C5}"/>
              </a:ext>
            </a:extLst>
          </p:cNvPr>
          <p:cNvSpPr>
            <a:spLocks noGrp="1"/>
          </p:cNvSpPr>
          <p:nvPr>
            <p:ph idx="1"/>
          </p:nvPr>
        </p:nvSpPr>
        <p:spPr>
          <a:xfrm>
            <a:off x="838200" y="1872518"/>
            <a:ext cx="10515600" cy="4351338"/>
          </a:xfrm>
        </p:spPr>
        <p:txBody>
          <a:bodyPr>
            <a:normAutofit fontScale="92500" lnSpcReduction="20000"/>
          </a:bodyPr>
          <a:lstStyle/>
          <a:p>
            <a:pPr marL="0" indent="0">
              <a:buNone/>
            </a:pPr>
            <a:endParaRPr lang="cs-CZ" dirty="0"/>
          </a:p>
          <a:p>
            <a:pPr marL="0" indent="0">
              <a:buNone/>
            </a:pPr>
            <a:r>
              <a:rPr lang="nb-NO" dirty="0"/>
              <a:t>Sammen med kristningen kom </a:t>
            </a:r>
            <a:r>
              <a:rPr lang="nb-NO" u="sng" dirty="0">
                <a:hlinkClick r:id="rId2" tooltip="Skole"/>
              </a:rPr>
              <a:t>skolene</a:t>
            </a:r>
            <a:r>
              <a:rPr lang="nb-NO" dirty="0"/>
              <a:t> etter hvert til Sápmi. I starten ble det også undervist på samisk, men utover </a:t>
            </a:r>
            <a:r>
              <a:rPr lang="nb-NO" u="sng" dirty="0">
                <a:hlinkClick r:id="rId3" tooltip="1800-tallet"/>
              </a:rPr>
              <a:t>1800-tallet</a:t>
            </a:r>
            <a:r>
              <a:rPr lang="nb-NO" dirty="0"/>
              <a:t> forandra dette seg radikalt. Fra </a:t>
            </a:r>
            <a:r>
              <a:rPr lang="nb-NO" u="sng" dirty="0">
                <a:hlinkClick r:id="rId4" tooltip="1850"/>
              </a:rPr>
              <a:t>1850</a:t>
            </a:r>
            <a:r>
              <a:rPr lang="nb-NO" dirty="0"/>
              <a:t> ble samene utsatt for en hard </a:t>
            </a:r>
            <a:r>
              <a:rPr lang="nb-NO" dirty="0" err="1"/>
              <a:t>fornorskningspolitikk</a:t>
            </a:r>
            <a:r>
              <a:rPr lang="nb-NO" dirty="0"/>
              <a:t>, både som følge av den rådende ideologien, sosialdarwinismen, </a:t>
            </a:r>
            <a:r>
              <a:rPr lang="nb-NO" u="sng" dirty="0">
                <a:hlinkClick r:id="rId5" tooltip="Nasjonalisme"/>
              </a:rPr>
              <a:t>nasjonalisme</a:t>
            </a:r>
            <a:r>
              <a:rPr lang="nb-NO" dirty="0"/>
              <a:t> og </a:t>
            </a:r>
            <a:r>
              <a:rPr lang="nb-NO" u="sng" dirty="0">
                <a:hlinkClick r:id="rId6" tooltip="Kollektivisme"/>
              </a:rPr>
              <a:t>kollektivisme</a:t>
            </a:r>
            <a:r>
              <a:rPr lang="nb-NO" dirty="0"/>
              <a:t>. Samene skulle bli norske og lære norsk, samisk skulle brukes stadig mindre i skolen.</a:t>
            </a:r>
            <a:endParaRPr lang="cs-CZ" dirty="0"/>
          </a:p>
          <a:p>
            <a:pPr marL="0" indent="0">
              <a:buNone/>
            </a:pPr>
            <a:r>
              <a:rPr lang="nb-NO" dirty="0"/>
              <a:t>Fra </a:t>
            </a:r>
            <a:r>
              <a:rPr lang="nb-NO" u="sng" dirty="0">
                <a:hlinkClick r:id="rId7" tooltip="1888"/>
              </a:rPr>
              <a:t>1888</a:t>
            </a:r>
            <a:r>
              <a:rPr lang="nb-NO" dirty="0"/>
              <a:t> kunne samisk bare være hjelpespråk i kristendomsundervisningen. Jordsalgsloven av 1902 (se </a:t>
            </a:r>
            <a:r>
              <a:rPr lang="nb-NO" u="sng" dirty="0">
                <a:hlinkClick r:id="rId8" tooltip="Finnmark jordsalgskommisjon"/>
              </a:rPr>
              <a:t>Finnmark jordsalgskommisjon</a:t>
            </a:r>
            <a:r>
              <a:rPr lang="nb-NO" dirty="0"/>
              <a:t>) slo fast at bare norske statsborgere som kunne snakke, lese og skrive norsk, og som daglig brukte norsk, kunne få kjøpe jord. Jordeiendommen måtte gis norsk navn. Denne språkklausulen ble formelt opphevet først i </a:t>
            </a:r>
            <a:r>
              <a:rPr lang="nb-NO" u="sng" dirty="0">
                <a:hlinkClick r:id="rId9" tooltip="1965"/>
              </a:rPr>
              <a:t>1965</a:t>
            </a:r>
            <a:r>
              <a:rPr lang="nb-NO" dirty="0"/>
              <a:t>, men den ble ikke så ofte håndhevet etter </a:t>
            </a:r>
            <a:r>
              <a:rPr lang="nb-NO" u="sng" dirty="0">
                <a:hlinkClick r:id="rId10" tooltip="2. verdenskrig"/>
              </a:rPr>
              <a:t>2. verdenskrig</a:t>
            </a:r>
            <a:r>
              <a:rPr lang="nb-NO" dirty="0"/>
              <a:t>.</a:t>
            </a:r>
            <a:r>
              <a:rPr lang="nb-NO" u="sng" baseline="30000" dirty="0">
                <a:hlinkClick r:id="rId11"/>
              </a:rPr>
              <a:t>[9]</a:t>
            </a:r>
            <a:endParaRPr lang="cs-CZ" dirty="0"/>
          </a:p>
          <a:p>
            <a:pPr marL="0" indent="0">
              <a:buNone/>
            </a:pPr>
            <a:endParaRPr lang="cs-CZ" dirty="0"/>
          </a:p>
        </p:txBody>
      </p:sp>
    </p:spTree>
    <p:extLst>
      <p:ext uri="{BB962C8B-B14F-4D97-AF65-F5344CB8AC3E}">
        <p14:creationId xmlns:p14="http://schemas.microsoft.com/office/powerpoint/2010/main" val="1793982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ABE08-D346-1A43-9CD5-7CCBEFCE9334}"/>
              </a:ext>
            </a:extLst>
          </p:cNvPr>
          <p:cNvSpPr>
            <a:spLocks noGrp="1"/>
          </p:cNvSpPr>
          <p:nvPr>
            <p:ph type="title"/>
          </p:nvPr>
        </p:nvSpPr>
        <p:spPr/>
        <p:txBody>
          <a:bodyPr/>
          <a:lstStyle/>
          <a:p>
            <a:r>
              <a:rPr lang="nb-NO" dirty="0"/>
              <a:t>Norsk i Norge</a:t>
            </a:r>
          </a:p>
        </p:txBody>
      </p:sp>
      <p:sp>
        <p:nvSpPr>
          <p:cNvPr id="3" name="Content Placeholder 2">
            <a:extLst>
              <a:ext uri="{FF2B5EF4-FFF2-40B4-BE49-F238E27FC236}">
                <a16:creationId xmlns:a16="http://schemas.microsoft.com/office/drawing/2014/main" id="{D7D08684-C4C9-F14A-BA01-DE008F1EA389}"/>
              </a:ext>
            </a:extLst>
          </p:cNvPr>
          <p:cNvSpPr>
            <a:spLocks noGrp="1"/>
          </p:cNvSpPr>
          <p:nvPr>
            <p:ph idx="1"/>
          </p:nvPr>
        </p:nvSpPr>
        <p:spPr/>
        <p:txBody>
          <a:bodyPr>
            <a:normAutofit lnSpcReduction="10000"/>
          </a:bodyPr>
          <a:lstStyle/>
          <a:p>
            <a:pPr marL="0" indent="0">
              <a:buNone/>
            </a:pPr>
            <a:r>
              <a:rPr lang="nb-NO" dirty="0"/>
              <a:t>Norsk nasjonsbygging på 1800-tallet:</a:t>
            </a:r>
          </a:p>
          <a:p>
            <a:pPr marL="0" indent="0">
              <a:buNone/>
            </a:pPr>
            <a:endParaRPr lang="nb-NO" dirty="0"/>
          </a:p>
          <a:p>
            <a:pPr marL="0" indent="0">
              <a:buNone/>
            </a:pPr>
            <a:r>
              <a:rPr lang="nb-NO" dirty="0"/>
              <a:t>Kultur og politikk:</a:t>
            </a:r>
          </a:p>
          <a:p>
            <a:pPr marL="0" indent="0">
              <a:buNone/>
            </a:pPr>
            <a:endParaRPr lang="nb-NO" dirty="0"/>
          </a:p>
          <a:p>
            <a:pPr marL="0" indent="0">
              <a:buNone/>
            </a:pPr>
            <a:r>
              <a:rPr lang="nb-NO" dirty="0"/>
              <a:t>Henrik Wergeland </a:t>
            </a:r>
            <a:endParaRPr lang="cs-CZ" dirty="0"/>
          </a:p>
          <a:p>
            <a:pPr marL="0" indent="0">
              <a:buNone/>
            </a:pPr>
            <a:r>
              <a:rPr lang="nb-NO" dirty="0"/>
              <a:t>Ole Gabriel Ueland: det folkelige Venstre</a:t>
            </a:r>
            <a:endParaRPr lang="cs-CZ" dirty="0"/>
          </a:p>
          <a:p>
            <a:pPr marL="0" indent="0">
              <a:buNone/>
            </a:pPr>
            <a:r>
              <a:rPr lang="nb-NO" dirty="0"/>
              <a:t>Johan Sverdrup: Venstre, parlamentarismen </a:t>
            </a:r>
            <a:endParaRPr lang="cs-CZ" dirty="0"/>
          </a:p>
          <a:p>
            <a:pPr marL="0" indent="0">
              <a:buNone/>
            </a:pPr>
            <a:endParaRPr lang="nb-NO" dirty="0"/>
          </a:p>
          <a:p>
            <a:pPr marL="0" indent="0">
              <a:buNone/>
            </a:pPr>
            <a:r>
              <a:rPr lang="nb-NO" dirty="0"/>
              <a:t>Språk: Ivar Aasen </a:t>
            </a:r>
            <a:r>
              <a:rPr lang="cs-CZ" dirty="0"/>
              <a:t>«</a:t>
            </a:r>
            <a:r>
              <a:rPr lang="cs-CZ" dirty="0" err="1"/>
              <a:t>Om</a:t>
            </a:r>
            <a:r>
              <a:rPr lang="cs-CZ" dirty="0"/>
              <a:t> </a:t>
            </a:r>
            <a:r>
              <a:rPr lang="cs-CZ" dirty="0" err="1"/>
              <a:t>vort</a:t>
            </a:r>
            <a:r>
              <a:rPr lang="cs-CZ" dirty="0"/>
              <a:t> </a:t>
            </a:r>
            <a:r>
              <a:rPr lang="cs-CZ" dirty="0" err="1"/>
              <a:t>Skriftsprog</a:t>
            </a:r>
            <a:r>
              <a:rPr lang="cs-CZ" dirty="0"/>
              <a:t>» (1836):</a:t>
            </a:r>
            <a:endParaRPr lang="nb-NO" dirty="0"/>
          </a:p>
        </p:txBody>
      </p:sp>
    </p:spTree>
    <p:extLst>
      <p:ext uri="{BB962C8B-B14F-4D97-AF65-F5344CB8AC3E}">
        <p14:creationId xmlns:p14="http://schemas.microsoft.com/office/powerpoint/2010/main" val="3156347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83F54-AC5A-7743-BA6B-38AA1D02C3BC}"/>
              </a:ext>
            </a:extLst>
          </p:cNvPr>
          <p:cNvSpPr>
            <a:spLocks noGrp="1"/>
          </p:cNvSpPr>
          <p:nvPr>
            <p:ph type="title"/>
          </p:nvPr>
        </p:nvSpPr>
        <p:spPr/>
        <p:txBody>
          <a:bodyPr/>
          <a:lstStyle/>
          <a:p>
            <a:r>
              <a:rPr lang="nb-NO" dirty="0"/>
              <a:t>Norsk i Norge</a:t>
            </a:r>
            <a:endParaRPr lang="cs-CZ" dirty="0"/>
          </a:p>
        </p:txBody>
      </p:sp>
      <p:sp>
        <p:nvSpPr>
          <p:cNvPr id="3" name="Content Placeholder 2">
            <a:extLst>
              <a:ext uri="{FF2B5EF4-FFF2-40B4-BE49-F238E27FC236}">
                <a16:creationId xmlns:a16="http://schemas.microsoft.com/office/drawing/2014/main" id="{D9576910-B05B-A04D-8FAF-1BFD9103B52A}"/>
              </a:ext>
            </a:extLst>
          </p:cNvPr>
          <p:cNvSpPr>
            <a:spLocks noGrp="1"/>
          </p:cNvSpPr>
          <p:nvPr>
            <p:ph idx="1"/>
          </p:nvPr>
        </p:nvSpPr>
        <p:spPr/>
        <p:txBody>
          <a:bodyPr>
            <a:normAutofit lnSpcReduction="10000"/>
          </a:bodyPr>
          <a:lstStyle/>
          <a:p>
            <a:pPr marL="0" indent="0">
              <a:buNone/>
            </a:pPr>
            <a:r>
              <a:rPr lang="da-DK" dirty="0"/>
              <a:t>« Vi trænge aldrig til at </a:t>
            </a:r>
            <a:r>
              <a:rPr lang="da-DK" dirty="0" err="1"/>
              <a:t>gaae</a:t>
            </a:r>
            <a:r>
              <a:rPr lang="da-DK" dirty="0"/>
              <a:t> udenom </a:t>
            </a:r>
            <a:r>
              <a:rPr lang="da-DK" dirty="0" err="1"/>
              <a:t>Grændserne</a:t>
            </a:r>
            <a:r>
              <a:rPr lang="da-DK" dirty="0"/>
              <a:t> efter et Sprog; vi skulde lede i vore </a:t>
            </a:r>
            <a:r>
              <a:rPr lang="da-DK" dirty="0" err="1"/>
              <a:t>Gjemmer</a:t>
            </a:r>
            <a:r>
              <a:rPr lang="da-DK" dirty="0"/>
              <a:t>, og </a:t>
            </a:r>
            <a:r>
              <a:rPr lang="da-DK" dirty="0" err="1"/>
              <a:t>see</a:t>
            </a:r>
            <a:r>
              <a:rPr lang="da-DK" dirty="0"/>
              <a:t> efter, hvad vi selv </a:t>
            </a:r>
            <a:r>
              <a:rPr lang="da-DK" dirty="0" err="1"/>
              <a:t>eiede</a:t>
            </a:r>
            <a:r>
              <a:rPr lang="da-DK" dirty="0"/>
              <a:t>, førend vi gik hen at </a:t>
            </a:r>
            <a:r>
              <a:rPr lang="da-DK" dirty="0" err="1"/>
              <a:t>laane</a:t>
            </a:r>
            <a:r>
              <a:rPr lang="da-DK" dirty="0"/>
              <a:t> af Andre. </a:t>
            </a:r>
            <a:r>
              <a:rPr lang="da-DK" dirty="0" err="1"/>
              <a:t>Ligesaa</a:t>
            </a:r>
            <a:r>
              <a:rPr lang="da-DK" dirty="0"/>
              <a:t> lidet, som det skulde hædre en fri Mand at </a:t>
            </a:r>
            <a:r>
              <a:rPr lang="da-DK" dirty="0" err="1"/>
              <a:t>aftrygle</a:t>
            </a:r>
            <a:r>
              <a:rPr lang="da-DK" dirty="0"/>
              <a:t> af Andre, hvad han selv havde </a:t>
            </a:r>
            <a:r>
              <a:rPr lang="da-DK" dirty="0" err="1"/>
              <a:t>Forraad</a:t>
            </a:r>
            <a:r>
              <a:rPr lang="da-DK" dirty="0"/>
              <a:t> af, </a:t>
            </a:r>
            <a:r>
              <a:rPr lang="da-DK" dirty="0" err="1"/>
              <a:t>ligesaalidet</a:t>
            </a:r>
            <a:r>
              <a:rPr lang="da-DK" dirty="0"/>
              <a:t> hædrer det os, at vi heller samle udenlandske Ord, end benytte dem, der almindelig </a:t>
            </a:r>
            <a:r>
              <a:rPr lang="da-DK" dirty="0" err="1"/>
              <a:t>kjendes</a:t>
            </a:r>
            <a:r>
              <a:rPr lang="da-DK" dirty="0"/>
              <a:t> og bruges i vore Bygder. (...)</a:t>
            </a:r>
          </a:p>
          <a:p>
            <a:pPr marL="0" indent="0">
              <a:buNone/>
            </a:pPr>
            <a:r>
              <a:rPr lang="da-DK" dirty="0"/>
              <a:t>Skal vi da, tænkte jeg, give Slip </a:t>
            </a:r>
            <a:r>
              <a:rPr lang="da-DK" dirty="0" err="1"/>
              <a:t>paa</a:t>
            </a:r>
            <a:r>
              <a:rPr lang="da-DK" dirty="0"/>
              <a:t> denne kostelige Skat fra Fortiden, som vore Forfædre </a:t>
            </a:r>
            <a:r>
              <a:rPr lang="da-DK" dirty="0" err="1"/>
              <a:t>gjennem</a:t>
            </a:r>
            <a:r>
              <a:rPr lang="da-DK" dirty="0"/>
              <a:t> alle sine Trængsler have </a:t>
            </a:r>
            <a:r>
              <a:rPr lang="da-DK" dirty="0" err="1"/>
              <a:t>troligen</a:t>
            </a:r>
            <a:r>
              <a:rPr lang="da-DK" dirty="0"/>
              <a:t> bevaret og overladt til </a:t>
            </a:r>
            <a:r>
              <a:rPr lang="da-DK" dirty="0" err="1"/>
              <a:t>oss</a:t>
            </a:r>
            <a:r>
              <a:rPr lang="da-DK" dirty="0"/>
              <a:t> om en hellig Arv? Skal dens Besiddelse, </a:t>
            </a:r>
            <a:r>
              <a:rPr lang="da-DK" dirty="0" err="1"/>
              <a:t>saa</a:t>
            </a:r>
            <a:r>
              <a:rPr lang="da-DK" dirty="0"/>
              <a:t> retfærdig som den er, endnu </a:t>
            </a:r>
            <a:r>
              <a:rPr lang="da-DK" dirty="0" err="1"/>
              <a:t>gjøres</a:t>
            </a:r>
            <a:r>
              <a:rPr lang="da-DK" dirty="0"/>
              <a:t> os stridig, nu, da Folkefriheden atter befinder sig mellem vore Klipper?»</a:t>
            </a:r>
          </a:p>
          <a:p>
            <a:pPr marL="0" indent="0">
              <a:buNone/>
            </a:pPr>
            <a:endParaRPr lang="cs-CZ" dirty="0"/>
          </a:p>
        </p:txBody>
      </p:sp>
    </p:spTree>
    <p:extLst>
      <p:ext uri="{BB962C8B-B14F-4D97-AF65-F5344CB8AC3E}">
        <p14:creationId xmlns:p14="http://schemas.microsoft.com/office/powerpoint/2010/main" val="4189959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1144</TotalTime>
  <Words>1385</Words>
  <Application>Microsoft Macintosh PowerPoint</Application>
  <PresentationFormat>Widescreen</PresentationFormat>
  <Paragraphs>88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Norge og samene</vt:lpstr>
      <vt:lpstr>Samisk i Norge</vt:lpstr>
      <vt:lpstr>Samiske språk i Norge:</vt:lpstr>
      <vt:lpstr>Når ble samisk et skriftspråk?</vt:lpstr>
      <vt:lpstr>Samisk i Norge: litt historie</vt:lpstr>
      <vt:lpstr>Samisk i Norge: Begynnende kolonisering</vt:lpstr>
      <vt:lpstr>Samisk i Norge: Fornorskning:</vt:lpstr>
      <vt:lpstr>Norsk i Norge</vt:lpstr>
      <vt:lpstr>Norsk i Norge</vt:lpstr>
      <vt:lpstr>Norsk i Norge</vt:lpstr>
      <vt:lpstr>Norsk i Norge</vt:lpstr>
      <vt:lpstr>Norsk i Norge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Norge og samene</dc:title>
  <dc:creator>Knut T Taraldsen</dc:creator>
  <cp:lastModifiedBy>LTM</cp:lastModifiedBy>
  <cp:revision>11</cp:revision>
  <dcterms:created xsi:type="dcterms:W3CDTF">2023-02-13T13:50:11Z</dcterms:created>
  <dcterms:modified xsi:type="dcterms:W3CDTF">2023-02-14T14:29:26Z</dcterms:modified>
</cp:coreProperties>
</file>