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media/image18.png" ContentType="image/png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rIns="0" tIns="0" bIns="0" anchor="ctr">
            <a:spAutoFit/>
          </a:bodyPr>
          <a:p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816000" y="3600000"/>
            <a:ext cx="5255640" cy="61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816000" y="4277160"/>
            <a:ext cx="5255640" cy="61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rIns="0" tIns="0" bIns="0" anchor="ctr">
            <a:spAutoFit/>
          </a:bodyPr>
          <a:p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816000" y="3600000"/>
            <a:ext cx="2564640" cy="618120"/>
          </a:xfrm>
          <a:prstGeom prst="rect">
            <a:avLst/>
          </a:prstGeom>
        </p:spPr>
        <p:txBody>
          <a:bodyPr lIns="0" rIns="0" tIns="0" bIns="0">
            <a:normAutofit fontScale="85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509160" y="3600000"/>
            <a:ext cx="2564640" cy="618120"/>
          </a:xfrm>
          <a:prstGeom prst="rect">
            <a:avLst/>
          </a:prstGeom>
        </p:spPr>
        <p:txBody>
          <a:bodyPr lIns="0" rIns="0" tIns="0" bIns="0">
            <a:normAutofit fontScale="85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816000" y="4277160"/>
            <a:ext cx="2564640" cy="618120"/>
          </a:xfrm>
          <a:prstGeom prst="rect">
            <a:avLst/>
          </a:prstGeom>
        </p:spPr>
        <p:txBody>
          <a:bodyPr lIns="0" rIns="0" tIns="0" bIns="0">
            <a:normAutofit fontScale="85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509160" y="4277160"/>
            <a:ext cx="2564640" cy="618120"/>
          </a:xfrm>
          <a:prstGeom prst="rect">
            <a:avLst/>
          </a:prstGeom>
        </p:spPr>
        <p:txBody>
          <a:bodyPr lIns="0" rIns="0" tIns="0" bIns="0">
            <a:normAutofit fontScale="85000"/>
          </a:bodyPr>
          <a:p>
            <a:endParaRPr b="0" lang="cs-CZ" sz="24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rIns="0" tIns="0" bIns="0" anchor="ctr">
            <a:spAutoFit/>
          </a:bodyPr>
          <a:p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816000" y="3600000"/>
            <a:ext cx="1692000" cy="618120"/>
          </a:xfrm>
          <a:prstGeom prst="rect">
            <a:avLst/>
          </a:prstGeom>
        </p:spPr>
        <p:txBody>
          <a:bodyPr lIns="0" rIns="0" tIns="0" bIns="0">
            <a:normAutofit fontScale="30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592960" y="3600000"/>
            <a:ext cx="1692000" cy="618120"/>
          </a:xfrm>
          <a:prstGeom prst="rect">
            <a:avLst/>
          </a:prstGeom>
        </p:spPr>
        <p:txBody>
          <a:bodyPr lIns="0" rIns="0" tIns="0" bIns="0">
            <a:normAutofit fontScale="30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369920" y="3600000"/>
            <a:ext cx="1692000" cy="618120"/>
          </a:xfrm>
          <a:prstGeom prst="rect">
            <a:avLst/>
          </a:prstGeom>
        </p:spPr>
        <p:txBody>
          <a:bodyPr lIns="0" rIns="0" tIns="0" bIns="0">
            <a:normAutofit fontScale="30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816000" y="4277160"/>
            <a:ext cx="1692000" cy="618120"/>
          </a:xfrm>
          <a:prstGeom prst="rect">
            <a:avLst/>
          </a:prstGeom>
        </p:spPr>
        <p:txBody>
          <a:bodyPr lIns="0" rIns="0" tIns="0" bIns="0">
            <a:normAutofit fontScale="30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5592960" y="4277160"/>
            <a:ext cx="1692000" cy="618120"/>
          </a:xfrm>
          <a:prstGeom prst="rect">
            <a:avLst/>
          </a:prstGeom>
        </p:spPr>
        <p:txBody>
          <a:bodyPr lIns="0" rIns="0" tIns="0" bIns="0">
            <a:normAutofit fontScale="30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369920" y="4277160"/>
            <a:ext cx="1692000" cy="618120"/>
          </a:xfrm>
          <a:prstGeom prst="rect">
            <a:avLst/>
          </a:prstGeom>
        </p:spPr>
        <p:txBody>
          <a:bodyPr lIns="0" rIns="0" tIns="0" bIns="0">
            <a:normAutofit fontScale="30000"/>
          </a:bodyPr>
          <a:p>
            <a:endParaRPr b="0" lang="cs-CZ" sz="24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rIns="0" tIns="0" bIns="0" anchor="ctr">
            <a:spAutoFit/>
          </a:bodyPr>
          <a:p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3816000" y="3600000"/>
            <a:ext cx="5255640" cy="1296000"/>
          </a:xfrm>
          <a:prstGeom prst="rect">
            <a:avLst/>
          </a:prstGeom>
        </p:spPr>
        <p:txBody>
          <a:bodyPr lIns="0" rIns="0" tIns="0" bIns="0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rIns="0" tIns="0" bIns="0" anchor="ctr">
            <a:spAutoFit/>
          </a:bodyPr>
          <a:p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3816000" y="3600000"/>
            <a:ext cx="5255640" cy="129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rIns="0" tIns="0" bIns="0" anchor="ctr">
            <a:spAutoFit/>
          </a:bodyPr>
          <a:p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3816000" y="3600000"/>
            <a:ext cx="2564640" cy="129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509160" y="3600000"/>
            <a:ext cx="2564640" cy="129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rIns="0" tIns="0" bIns="0" anchor="ctr">
            <a:spAutoFit/>
          </a:bodyPr>
          <a:p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0" y="648000"/>
            <a:ext cx="9071640" cy="11340000"/>
          </a:xfrm>
          <a:prstGeom prst="rect">
            <a:avLst/>
          </a:prstGeom>
        </p:spPr>
        <p:txBody>
          <a:bodyPr lIns="0" rIns="0" tIns="0" bIns="0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rIns="0" tIns="0" bIns="0" anchor="ctr">
            <a:spAutoFit/>
          </a:bodyPr>
          <a:p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3816000" y="3600000"/>
            <a:ext cx="2564640" cy="618120"/>
          </a:xfrm>
          <a:prstGeom prst="rect">
            <a:avLst/>
          </a:prstGeom>
        </p:spPr>
        <p:txBody>
          <a:bodyPr lIns="0" rIns="0" tIns="0" bIns="0">
            <a:normAutofit fontScale="85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509160" y="3600000"/>
            <a:ext cx="2564640" cy="129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3816000" y="4277160"/>
            <a:ext cx="2564640" cy="618120"/>
          </a:xfrm>
          <a:prstGeom prst="rect">
            <a:avLst/>
          </a:prstGeom>
        </p:spPr>
        <p:txBody>
          <a:bodyPr lIns="0" rIns="0" tIns="0" bIns="0">
            <a:normAutofit fontScale="85000"/>
          </a:bodyPr>
          <a:p>
            <a:endParaRPr b="0" lang="cs-CZ" sz="24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rIns="0" tIns="0" bIns="0" anchor="ctr">
            <a:spAutoFit/>
          </a:bodyPr>
          <a:p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816000" y="3600000"/>
            <a:ext cx="5255640" cy="1296000"/>
          </a:xfrm>
          <a:prstGeom prst="rect">
            <a:avLst/>
          </a:prstGeom>
        </p:spPr>
        <p:txBody>
          <a:bodyPr lIns="0" rIns="0" tIns="0" bIns="0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rIns="0" tIns="0" bIns="0" anchor="ctr">
            <a:spAutoFit/>
          </a:bodyPr>
          <a:p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3816000" y="3600000"/>
            <a:ext cx="2564640" cy="129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509160" y="3600000"/>
            <a:ext cx="2564640" cy="618120"/>
          </a:xfrm>
          <a:prstGeom prst="rect">
            <a:avLst/>
          </a:prstGeom>
        </p:spPr>
        <p:txBody>
          <a:bodyPr lIns="0" rIns="0" tIns="0" bIns="0">
            <a:normAutofit fontScale="85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509160" y="4277160"/>
            <a:ext cx="2564640" cy="618120"/>
          </a:xfrm>
          <a:prstGeom prst="rect">
            <a:avLst/>
          </a:prstGeom>
        </p:spPr>
        <p:txBody>
          <a:bodyPr lIns="0" rIns="0" tIns="0" bIns="0">
            <a:normAutofit fontScale="85000"/>
          </a:bodyPr>
          <a:p>
            <a:endParaRPr b="0" lang="cs-CZ" sz="24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rIns="0" tIns="0" bIns="0" anchor="ctr">
            <a:spAutoFit/>
          </a:bodyPr>
          <a:p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3816000" y="3600000"/>
            <a:ext cx="2564640" cy="618120"/>
          </a:xfrm>
          <a:prstGeom prst="rect">
            <a:avLst/>
          </a:prstGeom>
        </p:spPr>
        <p:txBody>
          <a:bodyPr lIns="0" rIns="0" tIns="0" bIns="0">
            <a:normAutofit fontScale="85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509160" y="3600000"/>
            <a:ext cx="2564640" cy="618120"/>
          </a:xfrm>
          <a:prstGeom prst="rect">
            <a:avLst/>
          </a:prstGeom>
        </p:spPr>
        <p:txBody>
          <a:bodyPr lIns="0" rIns="0" tIns="0" bIns="0">
            <a:normAutofit fontScale="85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3816000" y="4277160"/>
            <a:ext cx="5255640" cy="61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rIns="0" tIns="0" bIns="0" anchor="ctr">
            <a:spAutoFit/>
          </a:bodyPr>
          <a:p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3816000" y="3600000"/>
            <a:ext cx="5255640" cy="61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816000" y="4277160"/>
            <a:ext cx="5255640" cy="61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rIns="0" tIns="0" bIns="0" anchor="ctr">
            <a:spAutoFit/>
          </a:bodyPr>
          <a:p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3816000" y="3600000"/>
            <a:ext cx="2564640" cy="618120"/>
          </a:xfrm>
          <a:prstGeom prst="rect">
            <a:avLst/>
          </a:prstGeom>
        </p:spPr>
        <p:txBody>
          <a:bodyPr lIns="0" rIns="0" tIns="0" bIns="0">
            <a:normAutofit fontScale="85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509160" y="3600000"/>
            <a:ext cx="2564640" cy="618120"/>
          </a:xfrm>
          <a:prstGeom prst="rect">
            <a:avLst/>
          </a:prstGeom>
        </p:spPr>
        <p:txBody>
          <a:bodyPr lIns="0" rIns="0" tIns="0" bIns="0">
            <a:normAutofit fontScale="85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3816000" y="4277160"/>
            <a:ext cx="2564640" cy="618120"/>
          </a:xfrm>
          <a:prstGeom prst="rect">
            <a:avLst/>
          </a:prstGeom>
        </p:spPr>
        <p:txBody>
          <a:bodyPr lIns="0" rIns="0" tIns="0" bIns="0">
            <a:normAutofit fontScale="85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6509160" y="4277160"/>
            <a:ext cx="2564640" cy="618120"/>
          </a:xfrm>
          <a:prstGeom prst="rect">
            <a:avLst/>
          </a:prstGeom>
        </p:spPr>
        <p:txBody>
          <a:bodyPr lIns="0" rIns="0" tIns="0" bIns="0">
            <a:normAutofit fontScale="85000"/>
          </a:bodyPr>
          <a:p>
            <a:endParaRPr b="0" lang="cs-CZ" sz="24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rIns="0" tIns="0" bIns="0" anchor="ctr">
            <a:spAutoFit/>
          </a:bodyPr>
          <a:p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3816000" y="3600000"/>
            <a:ext cx="1692000" cy="618120"/>
          </a:xfrm>
          <a:prstGeom prst="rect">
            <a:avLst/>
          </a:prstGeom>
        </p:spPr>
        <p:txBody>
          <a:bodyPr lIns="0" rIns="0" tIns="0" bIns="0">
            <a:normAutofit fontScale="30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5592960" y="3600000"/>
            <a:ext cx="1692000" cy="618120"/>
          </a:xfrm>
          <a:prstGeom prst="rect">
            <a:avLst/>
          </a:prstGeom>
        </p:spPr>
        <p:txBody>
          <a:bodyPr lIns="0" rIns="0" tIns="0" bIns="0">
            <a:normAutofit fontScale="30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7369920" y="3600000"/>
            <a:ext cx="1692000" cy="618120"/>
          </a:xfrm>
          <a:prstGeom prst="rect">
            <a:avLst/>
          </a:prstGeom>
        </p:spPr>
        <p:txBody>
          <a:bodyPr lIns="0" rIns="0" tIns="0" bIns="0">
            <a:normAutofit fontScale="30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3816000" y="4277160"/>
            <a:ext cx="1692000" cy="618120"/>
          </a:xfrm>
          <a:prstGeom prst="rect">
            <a:avLst/>
          </a:prstGeom>
        </p:spPr>
        <p:txBody>
          <a:bodyPr lIns="0" rIns="0" tIns="0" bIns="0">
            <a:normAutofit fontScale="30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5592960" y="4277160"/>
            <a:ext cx="1692000" cy="618120"/>
          </a:xfrm>
          <a:prstGeom prst="rect">
            <a:avLst/>
          </a:prstGeom>
        </p:spPr>
        <p:txBody>
          <a:bodyPr lIns="0" rIns="0" tIns="0" bIns="0">
            <a:normAutofit fontScale="30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7369920" y="4277160"/>
            <a:ext cx="1692000" cy="618120"/>
          </a:xfrm>
          <a:prstGeom prst="rect">
            <a:avLst/>
          </a:prstGeom>
        </p:spPr>
        <p:txBody>
          <a:bodyPr lIns="0" rIns="0" tIns="0" bIns="0">
            <a:normAutofit fontScale="30000"/>
          </a:bodyPr>
          <a:p>
            <a:endParaRPr b="0" lang="cs-CZ" sz="2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rIns="0" tIns="0" bIns="0" anchor="ctr">
            <a:spAutoFit/>
          </a:bodyPr>
          <a:p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816000" y="3600000"/>
            <a:ext cx="5255640" cy="129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rIns="0" tIns="0" bIns="0" anchor="ctr">
            <a:spAutoFit/>
          </a:bodyPr>
          <a:p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816000" y="3600000"/>
            <a:ext cx="2564640" cy="129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509160" y="3600000"/>
            <a:ext cx="2564640" cy="129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rIns="0" tIns="0" bIns="0" anchor="ctr">
            <a:spAutoFit/>
          </a:bodyPr>
          <a:p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0" y="648000"/>
            <a:ext cx="9071640" cy="11340000"/>
          </a:xfrm>
          <a:prstGeom prst="rect">
            <a:avLst/>
          </a:prstGeom>
        </p:spPr>
        <p:txBody>
          <a:bodyPr lIns="0" rIns="0" tIns="0" bIns="0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rIns="0" tIns="0" bIns="0" anchor="ctr">
            <a:spAutoFit/>
          </a:bodyPr>
          <a:p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816000" y="3600000"/>
            <a:ext cx="2564640" cy="618120"/>
          </a:xfrm>
          <a:prstGeom prst="rect">
            <a:avLst/>
          </a:prstGeom>
        </p:spPr>
        <p:txBody>
          <a:bodyPr lIns="0" rIns="0" tIns="0" bIns="0">
            <a:normAutofit fontScale="85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509160" y="3600000"/>
            <a:ext cx="2564640" cy="129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816000" y="4277160"/>
            <a:ext cx="2564640" cy="618120"/>
          </a:xfrm>
          <a:prstGeom prst="rect">
            <a:avLst/>
          </a:prstGeom>
        </p:spPr>
        <p:txBody>
          <a:bodyPr lIns="0" rIns="0" tIns="0" bIns="0">
            <a:normAutofit fontScale="85000"/>
          </a:bodyPr>
          <a:p>
            <a:endParaRPr b="0" lang="cs-CZ" sz="24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rIns="0" tIns="0" bIns="0" anchor="ctr">
            <a:spAutoFit/>
          </a:bodyPr>
          <a:p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816000" y="3600000"/>
            <a:ext cx="2564640" cy="129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509160" y="3600000"/>
            <a:ext cx="2564640" cy="618120"/>
          </a:xfrm>
          <a:prstGeom prst="rect">
            <a:avLst/>
          </a:prstGeom>
        </p:spPr>
        <p:txBody>
          <a:bodyPr lIns="0" rIns="0" tIns="0" bIns="0">
            <a:normAutofit fontScale="85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509160" y="4277160"/>
            <a:ext cx="2564640" cy="618120"/>
          </a:xfrm>
          <a:prstGeom prst="rect">
            <a:avLst/>
          </a:prstGeom>
        </p:spPr>
        <p:txBody>
          <a:bodyPr lIns="0" rIns="0" tIns="0" bIns="0">
            <a:normAutofit fontScale="85000"/>
          </a:bodyPr>
          <a:p>
            <a:endParaRPr b="0" lang="cs-CZ" sz="24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rIns="0" tIns="0" bIns="0" anchor="ctr">
            <a:spAutoFit/>
          </a:bodyPr>
          <a:p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816000" y="3600000"/>
            <a:ext cx="2564640" cy="618120"/>
          </a:xfrm>
          <a:prstGeom prst="rect">
            <a:avLst/>
          </a:prstGeom>
        </p:spPr>
        <p:txBody>
          <a:bodyPr lIns="0" rIns="0" tIns="0" bIns="0">
            <a:normAutofit fontScale="85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509160" y="3600000"/>
            <a:ext cx="2564640" cy="618120"/>
          </a:xfrm>
          <a:prstGeom prst="rect">
            <a:avLst/>
          </a:prstGeom>
        </p:spPr>
        <p:txBody>
          <a:bodyPr lIns="0" rIns="0" tIns="0" bIns="0">
            <a:normAutofit fontScale="85000"/>
          </a:bodyPr>
          <a:p>
            <a:endParaRPr b="0" lang="cs-CZ" sz="24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816000" y="4277160"/>
            <a:ext cx="5255640" cy="61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1400" spc="-1" strike="noStrike">
                <a:latin typeface="Times New Roman"/>
              </a:rPr>
              <a:t>&lt;datum/čas&gt;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cs-CZ" sz="1400" spc="-1" strike="noStrike">
                <a:latin typeface="Times New Roman"/>
              </a:rPr>
              <a:t>&lt;zápatí&gt;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B27E1DD4-B655-412B-94A7-C96B1A66682C}" type="slidenum">
              <a:rPr b="0" lang="cs-CZ" sz="1400" spc="-1" strike="noStrike">
                <a:latin typeface="Times New Roman"/>
              </a:rPr>
              <a:t>&lt;číslo&gt;</a:t>
            </a:fld>
            <a:endParaRPr b="0" lang="cs-CZ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2"/>
          <a:stretch/>
        </p:blipFill>
        <p:spPr>
          <a:xfrm>
            <a:off x="0" y="5104800"/>
            <a:ext cx="10080000" cy="581040"/>
          </a:xfrm>
          <a:prstGeom prst="rect">
            <a:avLst/>
          </a:prstGeom>
          <a:ln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rIns="0" tIns="0" bIns="0" anchor="ctr">
            <a:noAutofit/>
          </a:bodyPr>
          <a:p>
            <a:r>
              <a:rPr b="0" lang="cs-CZ" sz="440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3816000" y="3600000"/>
            <a:ext cx="5255640" cy="1296000"/>
          </a:xfrm>
          <a:prstGeom prst="rect">
            <a:avLst/>
          </a:prstGeom>
        </p:spPr>
        <p:txBody>
          <a:bodyPr lIns="0" rIns="0" tIns="0" bIns="0">
            <a:spAutoFit/>
          </a:bodyPr>
          <a:p>
            <a:pPr marL="432000" indent="-324000">
              <a:spcAft>
                <a:spcPts val="106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Klikněte pro úpravu formátu textu osnovy</a:t>
            </a:r>
            <a:endParaRPr b="0" lang="cs-CZ" sz="240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100" spc="-1" strike="noStrike">
                <a:latin typeface="Arial"/>
              </a:rPr>
              <a:t>Druhá úroveň</a:t>
            </a:r>
            <a:endParaRPr b="0" lang="cs-CZ" sz="2100" spc="-1" strike="noStrike">
              <a:latin typeface="Arial"/>
            </a:endParaRPr>
          </a:p>
          <a:p>
            <a:pPr lvl="2" marL="1296000" indent="-288000">
              <a:spcAft>
                <a:spcPts val="635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Třetí úroveň</a:t>
            </a:r>
            <a:endParaRPr b="0" lang="cs-CZ" sz="1800" spc="-1" strike="noStrike">
              <a:latin typeface="Arial"/>
            </a:endParaRPr>
          </a:p>
          <a:p>
            <a:pPr lvl="3" marL="1728000" indent="-216000">
              <a:spcAft>
                <a:spcPts val="422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500" spc="-1" strike="noStrike">
                <a:latin typeface="Arial"/>
              </a:rPr>
              <a:t>Čtvrtá úroveň osnovy</a:t>
            </a:r>
            <a:endParaRPr b="0" lang="cs-CZ" sz="1500" spc="-1" strike="noStrike">
              <a:latin typeface="Arial"/>
            </a:endParaRPr>
          </a:p>
          <a:p>
            <a:pPr lvl="4" marL="2160000" indent="-216000">
              <a:spcAft>
                <a:spcPts val="21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500" spc="-1" strike="noStrike">
                <a:latin typeface="Arial"/>
              </a:rPr>
              <a:t>Pátá úroveň osnovy</a:t>
            </a:r>
            <a:endParaRPr b="0" lang="cs-CZ" sz="1500" spc="-1" strike="noStrike">
              <a:latin typeface="Arial"/>
            </a:endParaRPr>
          </a:p>
          <a:p>
            <a:pPr lvl="5" marL="2592000" indent="-216000">
              <a:spcAft>
                <a:spcPts val="21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500" spc="-1" strike="noStrike">
                <a:latin typeface="Arial"/>
              </a:rPr>
              <a:t>Šestá úroveň</a:t>
            </a:r>
            <a:endParaRPr b="0" lang="cs-CZ" sz="1500" spc="-1" strike="noStrike">
              <a:latin typeface="Arial"/>
            </a:endParaRPr>
          </a:p>
          <a:p>
            <a:pPr lvl="6" marL="3024000" indent="-216000">
              <a:spcAft>
                <a:spcPts val="21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500" spc="-1" strike="noStrike">
                <a:latin typeface="Arial"/>
              </a:rPr>
              <a:t>Sedmá úroveň</a:t>
            </a:r>
            <a:endParaRPr b="0" lang="cs-CZ" sz="1500" spc="-1" strike="noStrike"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dt"/>
          </p:nvPr>
        </p:nvSpPr>
        <p:spPr>
          <a:xfrm>
            <a:off x="1728000" y="5284080"/>
            <a:ext cx="2348280" cy="3909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1400" spc="-1" strike="noStrike">
                <a:solidFill>
                  <a:srgbClr val="ffffff"/>
                </a:solidFill>
                <a:latin typeface="Times New Roman"/>
              </a:rPr>
              <a:t>&lt;datum/čas&gt;</a:t>
            </a:r>
            <a:endParaRPr b="0" lang="cs-CZ" sz="1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ftr"/>
          </p:nvPr>
        </p:nvSpPr>
        <p:spPr>
          <a:xfrm>
            <a:off x="4221000" y="5271840"/>
            <a:ext cx="3195000" cy="3909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cs-CZ" sz="1400" spc="-1" strike="noStrike">
                <a:solidFill>
                  <a:srgbClr val="ffffff"/>
                </a:solidFill>
                <a:latin typeface="Times New Roman"/>
              </a:rPr>
              <a:t>&lt;zápatí&gt;</a:t>
            </a:r>
            <a:endParaRPr b="0" lang="cs-CZ" sz="1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sldNum"/>
          </p:nvPr>
        </p:nvSpPr>
        <p:spPr>
          <a:xfrm>
            <a:off x="7632000" y="5271840"/>
            <a:ext cx="2348280" cy="3909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6F2B35B4-1894-4BE9-8832-34155E74AAEF}" type="slidenum">
              <a:rPr b="0" lang="cs-CZ" sz="1400" spc="-1" strike="noStrike">
                <a:solidFill>
                  <a:srgbClr val="ffffff"/>
                </a:solidFill>
                <a:latin typeface="Times New Roman"/>
              </a:rPr>
              <a:t>&lt;číslo&gt;</a:t>
            </a:fld>
            <a:endParaRPr b="0" lang="cs-CZ" sz="1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7" name="" descr=""/>
          <p:cNvPicPr/>
          <p:nvPr/>
        </p:nvPicPr>
        <p:blipFill>
          <a:blip r:embed="rId3"/>
          <a:stretch/>
        </p:blipFill>
        <p:spPr>
          <a:xfrm>
            <a:off x="0" y="0"/>
            <a:ext cx="10080000" cy="324000"/>
          </a:xfrm>
          <a:prstGeom prst="rect">
            <a:avLst/>
          </a:prstGeom>
          <a:ln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2" Type="http://schemas.openxmlformats.org/officeDocument/2006/relationships/image" Target="../media/image14.png"/><Relationship Id="rId13" Type="http://schemas.openxmlformats.org/officeDocument/2006/relationships/image" Target="../media/image15.png"/><Relationship Id="rId14" Type="http://schemas.openxmlformats.org/officeDocument/2006/relationships/image" Target="../media/image16.png"/><Relationship Id="rId15" Type="http://schemas.openxmlformats.org/officeDocument/2006/relationships/image" Target="../media/image17.png"/><Relationship Id="rId16" Type="http://schemas.openxmlformats.org/officeDocument/2006/relationships/image" Target="../media/image18.png"/><Relationship Id="rId17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0" y="648000"/>
            <a:ext cx="9071640" cy="2736000"/>
          </a:xfrm>
          <a:prstGeom prst="rect">
            <a:avLst/>
          </a:prstGeom>
          <a:solidFill>
            <a:srgbClr val="c7243a"/>
          </a:solidFill>
          <a:ln>
            <a:noFill/>
          </a:ln>
        </p:spPr>
        <p:txBody>
          <a:bodyPr lIns="72000" rIns="0" tIns="0" bIns="0" anchor="ctr">
            <a:spAutoFit/>
          </a:bodyPr>
          <a:p>
            <a:r>
              <a:rPr b="0" lang="cs-CZ" sz="4400" spc="-1" strike="noStrike">
                <a:solidFill>
                  <a:srgbClr val="ffffff"/>
                </a:solidFill>
                <a:latin typeface="Arial"/>
              </a:rPr>
              <a:t>Noviny v Norsku</a:t>
            </a: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3816000" y="3600000"/>
            <a:ext cx="5255640" cy="129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algn="ctr"/>
            <a:r>
              <a:rPr b="0" lang="cs-CZ" sz="3200" spc="-1" strike="noStrike">
                <a:latin typeface="Arial"/>
              </a:rPr>
              <a:t>Historický vývoj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0" y="648000"/>
            <a:ext cx="9072000" cy="3888000"/>
          </a:xfrm>
          <a:prstGeom prst="rect">
            <a:avLst/>
          </a:prstGeom>
          <a:solidFill>
            <a:srgbClr val="c7243a"/>
          </a:solidFill>
          <a:ln>
            <a:noFill/>
          </a:ln>
        </p:spPr>
        <p:txBody>
          <a:bodyPr lIns="72000" rIns="0" tIns="0" bIns="0" anchor="ctr">
            <a:spAutoFit/>
          </a:bodyPr>
          <a:p>
            <a:br/>
            <a:br/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72360" y="720000"/>
            <a:ext cx="7847640" cy="4104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- První noviny v 18. století, Norske Intelligenz-Seddeler – Christiania </a:t>
            </a:r>
            <a:br/>
            <a:r>
              <a:rPr b="0" lang="cs-CZ" sz="2400" spc="-1" strike="noStrike">
                <a:latin typeface="Arial"/>
              </a:rPr>
              <a:t>- Norsk Landboeblad – 1810 – venkov</a:t>
            </a:r>
            <a:endParaRPr b="0" lang="cs-CZ" sz="2400" spc="-1" strike="noStrike">
              <a:latin typeface="Arial"/>
            </a:endParaRPr>
          </a:p>
          <a:p>
            <a:pPr marL="432000" indent="-324000">
              <a:spcAft>
                <a:spcPts val="106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Morgenbladet – 1819 – dagsavisen, dnes týdenník</a:t>
            </a:r>
            <a:endParaRPr b="0" lang="cs-CZ" sz="2400" spc="-1" strike="noStrike">
              <a:latin typeface="Arial"/>
            </a:endParaRPr>
          </a:p>
          <a:p>
            <a:pPr marL="432000" indent="-324000">
              <a:spcAft>
                <a:spcPts val="106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Adresseavisen – 1767 – stále vychází</a:t>
            </a:r>
            <a:endParaRPr b="0" lang="cs-CZ" sz="2400" spc="-1" strike="noStrike">
              <a:latin typeface="Arial"/>
            </a:endParaRPr>
          </a:p>
          <a:p>
            <a:pPr marL="432000" indent="-324000">
              <a:spcAft>
                <a:spcPts val="106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Do roku 1814 státní cenzura – pak větší svoboda</a:t>
            </a:r>
            <a:endParaRPr b="0" lang="cs-CZ" sz="2400" spc="-1" strike="noStrike">
              <a:latin typeface="Arial"/>
            </a:endParaRPr>
          </a:p>
          <a:p>
            <a:pPr marL="432000" indent="-324000">
              <a:spcAft>
                <a:spcPts val="106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Od poloviny 19. století silný nárůst počtu novin a časopisů, navázány na politické uvolnění, partipressen, arbeideraviser </a:t>
            </a: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0" y="288000"/>
            <a:ext cx="4536000" cy="1944000"/>
          </a:xfrm>
          <a:prstGeom prst="rect">
            <a:avLst/>
          </a:prstGeom>
          <a:solidFill>
            <a:srgbClr val="c7243a"/>
          </a:solidFill>
          <a:ln>
            <a:noFill/>
          </a:ln>
        </p:spPr>
        <p:txBody>
          <a:bodyPr lIns="72000" rIns="0" tIns="0" bIns="0" anchor="ctr">
            <a:spAutoFit/>
          </a:bodyPr>
          <a:p>
            <a:r>
              <a:rPr b="0" lang="cs-CZ" sz="4400" spc="-1" strike="noStrike">
                <a:solidFill>
                  <a:srgbClr val="ffffff"/>
                </a:solidFill>
                <a:latin typeface="Arial"/>
              </a:rPr>
              <a:t>Noviny ve 20. století</a:t>
            </a: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360" y="2232000"/>
            <a:ext cx="9863640" cy="280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Na začátku 20. století cca. 250 novin</a:t>
            </a:r>
            <a:endParaRPr b="0" lang="cs-CZ" sz="2400" spc="-1" strike="noStrike">
              <a:latin typeface="Arial"/>
            </a:endParaRPr>
          </a:p>
          <a:p>
            <a:pPr marL="432000" indent="-324000">
              <a:spcAft>
                <a:spcPts val="106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Stabilní fungování novin až do druhé světové války – cenzura, rušení</a:t>
            </a:r>
            <a:endParaRPr b="0" lang="cs-CZ" sz="2400" spc="-1" strike="noStrike">
              <a:latin typeface="Arial"/>
            </a:endParaRPr>
          </a:p>
          <a:p>
            <a:pPr marL="432000" indent="-324000">
              <a:spcAft>
                <a:spcPts val="106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Růst nelegálních novin – zprostředkování rádia BBC mezi obyvatelstvo</a:t>
            </a:r>
            <a:endParaRPr b="0" lang="cs-CZ" sz="2400" spc="-1" strike="noStrike">
              <a:latin typeface="Arial"/>
            </a:endParaRPr>
          </a:p>
          <a:p>
            <a:pPr marL="432000" indent="-324000">
              <a:spcAft>
                <a:spcPts val="106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Avisoppgjøret – kompenzace za fungování během války</a:t>
            </a:r>
            <a:endParaRPr b="0" lang="cs-CZ" sz="2400" spc="-1" strike="noStrike">
              <a:latin typeface="Arial"/>
            </a:endParaRPr>
          </a:p>
          <a:p>
            <a:pPr marL="432000" indent="-324000">
              <a:spcAft>
                <a:spcPts val="106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Dominantní role Aftenposten </a:t>
            </a: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0" y="648000"/>
            <a:ext cx="4392000" cy="1440000"/>
          </a:xfrm>
          <a:prstGeom prst="rect">
            <a:avLst/>
          </a:prstGeom>
          <a:solidFill>
            <a:srgbClr val="c7243a"/>
          </a:solidFill>
          <a:ln>
            <a:noFill/>
          </a:ln>
        </p:spPr>
        <p:txBody>
          <a:bodyPr lIns="72000" rIns="0" tIns="0" bIns="0" anchor="ctr">
            <a:spAutoFit/>
          </a:bodyPr>
          <a:p>
            <a:r>
              <a:rPr b="0" lang="cs-CZ" sz="4400" spc="-1" strike="noStrike">
                <a:solidFill>
                  <a:srgbClr val="ffffff"/>
                </a:solidFill>
                <a:latin typeface="Arial"/>
              </a:rPr>
              <a:t>Noviny na přelomu tisíciletí</a:t>
            </a: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360" y="2088000"/>
            <a:ext cx="10079640" cy="3024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Vrchol tištěných novin na začátku 90. let. - 3 000 000 výtisků denně</a:t>
            </a:r>
            <a:endParaRPr b="0" lang="cs-CZ" sz="2400" spc="-1" strike="noStrike">
              <a:latin typeface="Arial"/>
            </a:endParaRPr>
          </a:p>
          <a:p>
            <a:pPr marL="432000" indent="-324000">
              <a:spcAft>
                <a:spcPts val="106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Příchod internetu – 1995 první internetové noviny – Nettavisen – první placené online noviny v roce 2011</a:t>
            </a:r>
            <a:endParaRPr b="0" lang="cs-CZ" sz="2400" spc="-1" strike="noStrike">
              <a:latin typeface="Arial"/>
            </a:endParaRPr>
          </a:p>
          <a:p>
            <a:pPr marL="432000" indent="-324000">
              <a:spcAft>
                <a:spcPts val="106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Betalingsmur – takřka u všech norských online novin</a:t>
            </a:r>
            <a:endParaRPr b="0" lang="cs-CZ" sz="2400" spc="-1" strike="noStrike">
              <a:latin typeface="Arial"/>
            </a:endParaRPr>
          </a:p>
          <a:p>
            <a:pPr marL="432000" indent="-324000">
              <a:spcAft>
                <a:spcPts val="106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Už od roku 1969 státní podpora tištěných novin – podpora lokálních tiskovin, v roce 2021 noviny dostaly 370 000 000 NOK jako podporu produkce</a:t>
            </a: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0" y="635040"/>
            <a:ext cx="5616000" cy="732960"/>
          </a:xfrm>
          <a:prstGeom prst="rect">
            <a:avLst/>
          </a:prstGeom>
          <a:solidFill>
            <a:srgbClr val="c7243a"/>
          </a:solidFill>
          <a:ln>
            <a:noFill/>
          </a:ln>
        </p:spPr>
        <p:txBody>
          <a:bodyPr lIns="72000" rIns="0" tIns="0" bIns="0" anchor="ctr">
            <a:spAutoFit/>
          </a:bodyPr>
          <a:p>
            <a:r>
              <a:rPr b="0" lang="cs-CZ" sz="4400" spc="-1" strike="noStrike">
                <a:solidFill>
                  <a:srgbClr val="ffffff"/>
                </a:solidFill>
                <a:latin typeface="Arial"/>
              </a:rPr>
              <a:t>Noviny ve 21. století</a:t>
            </a:r>
            <a:endParaRPr b="0" lang="cs-CZ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72000" y="1368000"/>
            <a:ext cx="9288000" cy="352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Dominantní mediální dům Schibsted – VG, Aftenposten, svensk Aftonbladet</a:t>
            </a:r>
            <a:endParaRPr b="0" lang="cs-CZ" sz="2400" spc="-1" strike="noStrike">
              <a:latin typeface="Arial"/>
            </a:endParaRPr>
          </a:p>
          <a:p>
            <a:pPr marL="432000" indent="-324000">
              <a:spcAft>
                <a:spcPts val="106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A-pressen – vlastnictví lokálních novin</a:t>
            </a:r>
            <a:endParaRPr b="0" lang="cs-CZ" sz="2400" spc="-1" strike="noStrike">
              <a:latin typeface="Arial"/>
            </a:endParaRPr>
          </a:p>
          <a:p>
            <a:pPr marL="432000" indent="-324000">
              <a:spcAft>
                <a:spcPts val="106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Vznik specializovaných týdeníků – přechod od běžných týdeníků</a:t>
            </a:r>
            <a:endParaRPr b="0" lang="cs-CZ" sz="2400" spc="-1" strike="noStrike">
              <a:latin typeface="Arial"/>
            </a:endParaRPr>
          </a:p>
          <a:p>
            <a:pPr marL="432000" indent="-324000">
              <a:spcAft>
                <a:spcPts val="106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Sámské noviny, noviny v angličtině</a:t>
            </a: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" descr=""/>
          <p:cNvPicPr/>
          <p:nvPr/>
        </p:nvPicPr>
        <p:blipFill>
          <a:blip r:embed="rId1"/>
          <a:stretch/>
        </p:blipFill>
        <p:spPr>
          <a:xfrm>
            <a:off x="33840" y="307440"/>
            <a:ext cx="2702160" cy="1939680"/>
          </a:xfrm>
          <a:prstGeom prst="rect">
            <a:avLst/>
          </a:prstGeom>
          <a:ln>
            <a:noFill/>
          </a:ln>
        </p:spPr>
      </p:pic>
      <p:pic>
        <p:nvPicPr>
          <p:cNvPr id="95" name="" descr=""/>
          <p:cNvPicPr/>
          <p:nvPr/>
        </p:nvPicPr>
        <p:blipFill>
          <a:blip r:embed="rId2"/>
          <a:stretch/>
        </p:blipFill>
        <p:spPr>
          <a:xfrm>
            <a:off x="2351520" y="307440"/>
            <a:ext cx="2472480" cy="1758240"/>
          </a:xfrm>
          <a:prstGeom prst="rect">
            <a:avLst/>
          </a:prstGeom>
          <a:ln>
            <a:noFill/>
          </a:ln>
        </p:spPr>
      </p:pic>
      <p:pic>
        <p:nvPicPr>
          <p:cNvPr id="96" name="" descr=""/>
          <p:cNvPicPr/>
          <p:nvPr/>
        </p:nvPicPr>
        <p:blipFill>
          <a:blip r:embed="rId3"/>
          <a:stretch/>
        </p:blipFill>
        <p:spPr>
          <a:xfrm>
            <a:off x="4320000" y="307440"/>
            <a:ext cx="1944000" cy="1733040"/>
          </a:xfrm>
          <a:prstGeom prst="rect">
            <a:avLst/>
          </a:prstGeom>
          <a:ln>
            <a:noFill/>
          </a:ln>
        </p:spPr>
      </p:pic>
      <p:pic>
        <p:nvPicPr>
          <p:cNvPr id="97" name="" descr=""/>
          <p:cNvPicPr/>
          <p:nvPr/>
        </p:nvPicPr>
        <p:blipFill>
          <a:blip r:embed="rId4"/>
          <a:stretch/>
        </p:blipFill>
        <p:spPr>
          <a:xfrm>
            <a:off x="6135840" y="307440"/>
            <a:ext cx="2864160" cy="1492560"/>
          </a:xfrm>
          <a:prstGeom prst="rect">
            <a:avLst/>
          </a:prstGeom>
          <a:ln>
            <a:noFill/>
          </a:ln>
        </p:spPr>
      </p:pic>
      <p:pic>
        <p:nvPicPr>
          <p:cNvPr id="98" name="" descr=""/>
          <p:cNvPicPr/>
          <p:nvPr/>
        </p:nvPicPr>
        <p:blipFill>
          <a:blip r:embed="rId5"/>
          <a:stretch/>
        </p:blipFill>
        <p:spPr>
          <a:xfrm>
            <a:off x="6185520" y="1023120"/>
            <a:ext cx="2742480" cy="1181520"/>
          </a:xfrm>
          <a:prstGeom prst="rect">
            <a:avLst/>
          </a:prstGeom>
          <a:ln>
            <a:noFill/>
          </a:ln>
        </p:spPr>
      </p:pic>
      <p:pic>
        <p:nvPicPr>
          <p:cNvPr id="99" name="" descr=""/>
          <p:cNvPicPr/>
          <p:nvPr/>
        </p:nvPicPr>
        <p:blipFill>
          <a:blip r:embed="rId6"/>
          <a:stretch/>
        </p:blipFill>
        <p:spPr>
          <a:xfrm>
            <a:off x="33840" y="1944000"/>
            <a:ext cx="2287800" cy="792000"/>
          </a:xfrm>
          <a:prstGeom prst="rect">
            <a:avLst/>
          </a:prstGeom>
          <a:ln>
            <a:noFill/>
          </a:ln>
        </p:spPr>
      </p:pic>
      <p:pic>
        <p:nvPicPr>
          <p:cNvPr id="100" name="" descr=""/>
          <p:cNvPicPr/>
          <p:nvPr/>
        </p:nvPicPr>
        <p:blipFill>
          <a:blip r:embed="rId7"/>
          <a:stretch/>
        </p:blipFill>
        <p:spPr>
          <a:xfrm>
            <a:off x="2351520" y="1946160"/>
            <a:ext cx="2341800" cy="789840"/>
          </a:xfrm>
          <a:prstGeom prst="rect">
            <a:avLst/>
          </a:prstGeom>
          <a:ln>
            <a:noFill/>
          </a:ln>
        </p:spPr>
      </p:pic>
      <p:pic>
        <p:nvPicPr>
          <p:cNvPr id="101" name="" descr=""/>
          <p:cNvPicPr/>
          <p:nvPr/>
        </p:nvPicPr>
        <p:blipFill>
          <a:blip r:embed="rId8"/>
          <a:stretch/>
        </p:blipFill>
        <p:spPr>
          <a:xfrm>
            <a:off x="4536000" y="1960200"/>
            <a:ext cx="1860840" cy="1711800"/>
          </a:xfrm>
          <a:prstGeom prst="rect">
            <a:avLst/>
          </a:prstGeom>
          <a:ln>
            <a:noFill/>
          </a:ln>
        </p:spPr>
      </p:pic>
      <p:pic>
        <p:nvPicPr>
          <p:cNvPr id="102" name="" descr=""/>
          <p:cNvPicPr/>
          <p:nvPr/>
        </p:nvPicPr>
        <p:blipFill>
          <a:blip r:embed="rId9"/>
          <a:stretch/>
        </p:blipFill>
        <p:spPr>
          <a:xfrm>
            <a:off x="6328080" y="2004840"/>
            <a:ext cx="1807920" cy="1667160"/>
          </a:xfrm>
          <a:prstGeom prst="rect">
            <a:avLst/>
          </a:prstGeom>
          <a:ln>
            <a:noFill/>
          </a:ln>
        </p:spPr>
      </p:pic>
      <p:pic>
        <p:nvPicPr>
          <p:cNvPr id="103" name="" descr=""/>
          <p:cNvPicPr/>
          <p:nvPr/>
        </p:nvPicPr>
        <p:blipFill>
          <a:blip r:embed="rId10"/>
          <a:stretch/>
        </p:blipFill>
        <p:spPr>
          <a:xfrm>
            <a:off x="19800" y="2664000"/>
            <a:ext cx="1936440" cy="1656000"/>
          </a:xfrm>
          <a:prstGeom prst="rect">
            <a:avLst/>
          </a:prstGeom>
          <a:ln>
            <a:noFill/>
          </a:ln>
        </p:spPr>
      </p:pic>
      <p:pic>
        <p:nvPicPr>
          <p:cNvPr id="104" name="" descr=""/>
          <p:cNvPicPr/>
          <p:nvPr/>
        </p:nvPicPr>
        <p:blipFill>
          <a:blip r:embed="rId11"/>
          <a:stretch/>
        </p:blipFill>
        <p:spPr>
          <a:xfrm>
            <a:off x="3740400" y="3024000"/>
            <a:ext cx="3387600" cy="1427400"/>
          </a:xfrm>
          <a:prstGeom prst="rect">
            <a:avLst/>
          </a:prstGeom>
          <a:ln>
            <a:noFill/>
          </a:ln>
        </p:spPr>
      </p:pic>
      <p:pic>
        <p:nvPicPr>
          <p:cNvPr id="105" name="" descr=""/>
          <p:cNvPicPr/>
          <p:nvPr/>
        </p:nvPicPr>
        <p:blipFill>
          <a:blip r:embed="rId12"/>
          <a:stretch/>
        </p:blipFill>
        <p:spPr>
          <a:xfrm>
            <a:off x="1905480" y="2692080"/>
            <a:ext cx="1923480" cy="1627920"/>
          </a:xfrm>
          <a:prstGeom prst="rect">
            <a:avLst/>
          </a:prstGeom>
          <a:ln>
            <a:noFill/>
          </a:ln>
        </p:spPr>
      </p:pic>
      <p:pic>
        <p:nvPicPr>
          <p:cNvPr id="106" name="" descr=""/>
          <p:cNvPicPr/>
          <p:nvPr/>
        </p:nvPicPr>
        <p:blipFill>
          <a:blip r:embed="rId13"/>
          <a:stretch/>
        </p:blipFill>
        <p:spPr>
          <a:xfrm>
            <a:off x="7200000" y="3448800"/>
            <a:ext cx="2448000" cy="1591200"/>
          </a:xfrm>
          <a:prstGeom prst="rect">
            <a:avLst/>
          </a:prstGeom>
          <a:ln>
            <a:noFill/>
          </a:ln>
        </p:spPr>
      </p:pic>
      <p:pic>
        <p:nvPicPr>
          <p:cNvPr id="107" name="" descr=""/>
          <p:cNvPicPr/>
          <p:nvPr/>
        </p:nvPicPr>
        <p:blipFill>
          <a:blip r:embed="rId14"/>
          <a:stretch/>
        </p:blipFill>
        <p:spPr>
          <a:xfrm>
            <a:off x="0" y="4320000"/>
            <a:ext cx="1561680" cy="1422000"/>
          </a:xfrm>
          <a:prstGeom prst="rect">
            <a:avLst/>
          </a:prstGeom>
          <a:ln>
            <a:noFill/>
          </a:ln>
        </p:spPr>
      </p:pic>
      <p:pic>
        <p:nvPicPr>
          <p:cNvPr id="108" name="" descr=""/>
          <p:cNvPicPr/>
          <p:nvPr/>
        </p:nvPicPr>
        <p:blipFill>
          <a:blip r:embed="rId15"/>
          <a:stretch/>
        </p:blipFill>
        <p:spPr>
          <a:xfrm>
            <a:off x="1561680" y="4295520"/>
            <a:ext cx="2465280" cy="744480"/>
          </a:xfrm>
          <a:prstGeom prst="rect">
            <a:avLst/>
          </a:prstGeom>
          <a:ln>
            <a:noFill/>
          </a:ln>
        </p:spPr>
      </p:pic>
      <p:pic>
        <p:nvPicPr>
          <p:cNvPr id="109" name="" descr=""/>
          <p:cNvPicPr/>
          <p:nvPr/>
        </p:nvPicPr>
        <p:blipFill>
          <a:blip r:embed="rId16"/>
          <a:stretch/>
        </p:blipFill>
        <p:spPr>
          <a:xfrm>
            <a:off x="4026960" y="4301640"/>
            <a:ext cx="2448000" cy="1170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Application>Trio_Office/6.2.8.2$Windows_x86 LibreOffice_project/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2023-02-14T20:54:15Z</dcterms:created>
  <dc:creator/>
  <dc:description/>
  <dc:language>cs-CZ</dc:language>
  <cp:lastModifiedBy/>
  <dcterms:modified xsi:type="dcterms:W3CDTF">2023-02-14T22:03:39Z</dcterms:modified>
  <cp:revision>1</cp:revision>
  <dc:subject/>
  <dc:title/>
</cp:coreProperties>
</file>