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00"/>
  </p:normalViewPr>
  <p:slideViewPr>
    <p:cSldViewPr>
      <p:cViewPr varScale="1">
        <p:scale>
          <a:sx n="61" d="100"/>
          <a:sy n="61" d="100"/>
        </p:scale>
        <p:origin x="1392" y="5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0B0693-E5EA-4441-A447-EC82FA595DD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F22D-CFFD-41CB-B250-67C4D1DE8E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08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B574F-452B-4D05-9BED-1D4951EB54A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557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12426-6E66-490F-AFF0-A11342953E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305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F0F4B-693F-460E-90E2-6A5702047F0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67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3F56-9CE7-4922-A9EB-66346DB489D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32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247A0-F784-42FF-8668-77F30B3A3F9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31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99156-493E-4295-8BB9-D0CBE9803C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99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B9EAC-4446-4622-8A5A-A1D1BD9EEA4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01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3DBBE-170A-45A1-8323-4D43B17FAAB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6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E59A7-759D-4C58-A16B-4D7BBD4F2E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7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2B311-9F4D-4636-BFB5-6CABD370266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04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nadpisu předlohy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textu předlohy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BCE24BC0-0260-4923-BAE5-C56C000E9600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395536" y="764704"/>
            <a:ext cx="8424936" cy="1143000"/>
          </a:xfrm>
        </p:spPr>
        <p:txBody>
          <a:bodyPr/>
          <a:lstStyle/>
          <a:p>
            <a:r>
              <a:rPr lang="cs-CZ" dirty="0"/>
              <a:t>Optimismus jako explanační styl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l"/>
            <a:r>
              <a:rPr lang="cs-CZ" dirty="0"/>
              <a:t>Psychologie zdraví a psychohygiena pro sociální pedagogy</a:t>
            </a:r>
          </a:p>
          <a:p>
            <a:pPr algn="l"/>
            <a:r>
              <a:rPr lang="cs-CZ" dirty="0"/>
              <a:t>PhDr. Jaroslava Dosedlová, Ph.D.</a:t>
            </a:r>
          </a:p>
        </p:txBody>
      </p:sp>
    </p:spTree>
    <p:extLst>
      <p:ext uri="{BB962C8B-B14F-4D97-AF65-F5344CB8AC3E}">
        <p14:creationId xmlns:p14="http://schemas.microsoft.com/office/powerpoint/2010/main" val="166014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Optimismus jako explanační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Personalizace (</a:t>
            </a:r>
            <a:r>
              <a:rPr lang="cs-CZ" sz="2800" b="1" dirty="0" err="1">
                <a:solidFill>
                  <a:srgbClr val="FFC000"/>
                </a:solidFill>
              </a:rPr>
              <a:t>personalisation</a:t>
            </a:r>
            <a:r>
              <a:rPr lang="cs-CZ" sz="2800" b="1" dirty="0">
                <a:solidFill>
                  <a:srgbClr val="FFC000"/>
                </a:solidFill>
              </a:rPr>
              <a:t>)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</a:p>
          <a:p>
            <a:pPr marL="0" lvl="0" indent="0">
              <a:buNone/>
            </a:pPr>
            <a:r>
              <a:rPr lang="cs-CZ" sz="2400" dirty="0"/>
              <a:t>míra subjektivně vnímaného vlastního podílu na dobrých či špatných událostech života </a:t>
            </a:r>
          </a:p>
          <a:p>
            <a:r>
              <a:rPr lang="cs-CZ" sz="2400" dirty="0">
                <a:solidFill>
                  <a:srgbClr val="FFC000"/>
                </a:solidFill>
              </a:rPr>
              <a:t>Optimista</a:t>
            </a:r>
            <a:r>
              <a:rPr lang="cs-CZ" sz="2400" dirty="0"/>
              <a:t> vinu na všem nepříjemném nepřipisuje svým schopnostem, naopak úspěch si dokáže „užít“ a posílí jím vlastní sebevědomí.</a:t>
            </a:r>
          </a:p>
          <a:p>
            <a:r>
              <a:rPr lang="cs-CZ" sz="2400" dirty="0">
                <a:solidFill>
                  <a:srgbClr val="FFC000"/>
                </a:solidFill>
              </a:rPr>
              <a:t>Pesimista</a:t>
            </a:r>
            <a:r>
              <a:rPr lang="cs-CZ" sz="2400" dirty="0"/>
              <a:t> vinu za špatné události připisují sobě (tzv. negativní personalizace).	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>
                <a:solidFill>
                  <a:srgbClr val="92D050"/>
                </a:solidFill>
              </a:rPr>
              <a:t>„Jsem hlupák a nešika.“ </a:t>
            </a:r>
            <a:r>
              <a:rPr lang="cs-CZ" sz="2400" dirty="0"/>
              <a:t>Případný úspěch vnímá jako 	náhodu, která se nebude opakovat.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5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optimismus vrozený nebo naučený?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8" y="3789040"/>
            <a:ext cx="4344144" cy="281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Proč pláčí? Nejčastější důvody, které k tomu děti vedou | MimiBambi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58" y="2060848"/>
            <a:ext cx="426495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82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1665" y="260648"/>
            <a:ext cx="7772400" cy="1143000"/>
          </a:xfrm>
        </p:spPr>
        <p:txBody>
          <a:bodyPr/>
          <a:lstStyle/>
          <a:p>
            <a:r>
              <a:rPr lang="cs-CZ" sz="4000" dirty="0"/>
              <a:t>Potřebujete přeučit na optimistu?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1665" y="1556792"/>
            <a:ext cx="7772400" cy="4114800"/>
          </a:xfrm>
        </p:spPr>
        <p:txBody>
          <a:bodyPr/>
          <a:lstStyle/>
          <a:p>
            <a:pPr lvl="1"/>
            <a:r>
              <a:rPr lang="cs-CZ" dirty="0">
                <a:solidFill>
                  <a:srgbClr val="FFC000"/>
                </a:solidFill>
              </a:rPr>
              <a:t>Necháváte se snadno zbavit odvahy?</a:t>
            </a:r>
          </a:p>
          <a:p>
            <a:pPr lvl="1"/>
            <a:r>
              <a:rPr lang="cs-CZ" dirty="0">
                <a:solidFill>
                  <a:srgbClr val="FFC000"/>
                </a:solidFill>
              </a:rPr>
              <a:t>Býváte v depresi častěji, než chcete?</a:t>
            </a:r>
          </a:p>
          <a:p>
            <a:pPr lvl="1"/>
            <a:r>
              <a:rPr lang="cs-CZ" dirty="0">
                <a:solidFill>
                  <a:srgbClr val="FFC000"/>
                </a:solidFill>
              </a:rPr>
              <a:t>Děláte víc chyb, než byste měli?</a:t>
            </a:r>
          </a:p>
          <a:p>
            <a:pPr lvl="1"/>
            <a:endParaRPr lang="cs-CZ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dirty="0"/>
              <a:t>Martin </a:t>
            </a:r>
            <a:r>
              <a:rPr lang="cs-CZ" dirty="0" err="1"/>
              <a:t>Seligman</a:t>
            </a:r>
            <a:r>
              <a:rPr lang="cs-CZ" dirty="0"/>
              <a:t>: </a:t>
            </a:r>
            <a:r>
              <a:rPr lang="cs-CZ" dirty="0" err="1"/>
              <a:t>Learned</a:t>
            </a:r>
            <a:r>
              <a:rPr lang="cs-CZ" dirty="0"/>
              <a:t> </a:t>
            </a:r>
            <a:r>
              <a:rPr lang="cs-CZ" dirty="0" err="1"/>
              <a:t>Optimism</a:t>
            </a:r>
            <a:r>
              <a:rPr lang="cs-CZ" dirty="0"/>
              <a:t>, 1991; </a:t>
            </a:r>
          </a:p>
          <a:p>
            <a:pPr marL="0" indent="0">
              <a:buNone/>
            </a:pPr>
            <a:r>
              <a:rPr lang="cs-CZ" dirty="0"/>
              <a:t>u nás Naučený optimismus, 2013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flexibilní optimismus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54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cs-CZ" sz="2800" b="1" dirty="0"/>
              <a:t>Měření optimismu jako </a:t>
            </a:r>
            <a:r>
              <a:rPr lang="cs-CZ" sz="2800" b="1" dirty="0" err="1"/>
              <a:t>eplanačního</a:t>
            </a:r>
            <a:r>
              <a:rPr lang="cs-CZ" sz="2800" b="1" dirty="0"/>
              <a:t> stylu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4114800"/>
          </a:xfrm>
        </p:spPr>
        <p:txBody>
          <a:bodyPr/>
          <a:lstStyle/>
          <a:p>
            <a:r>
              <a:rPr lang="cs-CZ" sz="2000" b="1" i="1" dirty="0" err="1">
                <a:solidFill>
                  <a:srgbClr val="FFC000"/>
                </a:solidFill>
              </a:rPr>
              <a:t>Attributional</a:t>
            </a:r>
            <a:r>
              <a:rPr lang="cs-CZ" sz="2000" b="1" i="1" dirty="0">
                <a:solidFill>
                  <a:srgbClr val="FFC000"/>
                </a:solidFill>
              </a:rPr>
              <a:t> Style </a:t>
            </a:r>
            <a:r>
              <a:rPr lang="cs-CZ" sz="2000" b="1" i="1" dirty="0" err="1">
                <a:solidFill>
                  <a:srgbClr val="FFC000"/>
                </a:solidFill>
              </a:rPr>
              <a:t>Questionnaire</a:t>
            </a:r>
            <a:r>
              <a:rPr lang="cs-CZ" sz="2000" b="1" i="1" dirty="0">
                <a:solidFill>
                  <a:srgbClr val="FFC000"/>
                </a:solidFill>
              </a:rPr>
              <a:t>. ASQ</a:t>
            </a:r>
            <a:r>
              <a:rPr lang="cs-CZ" sz="2000" b="1" dirty="0">
                <a:solidFill>
                  <a:srgbClr val="FFC000"/>
                </a:solidFill>
              </a:rPr>
              <a:t> </a:t>
            </a:r>
            <a:r>
              <a:rPr lang="cs-CZ" sz="2000" dirty="0"/>
              <a:t>(</a:t>
            </a:r>
            <a:r>
              <a:rPr lang="cs-CZ" sz="2000" dirty="0" err="1"/>
              <a:t>Peterson</a:t>
            </a:r>
            <a:r>
              <a:rPr lang="cs-CZ" sz="2000" dirty="0"/>
              <a:t> et al., 1982)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dirty="0"/>
              <a:t>12 hypotetických situací (6 pozitivních a 6 negativních), které se mohou stát. Respondent má určit hlavní příčinu vzniku každé situace, pak ji vymezit na škálách </a:t>
            </a:r>
            <a:r>
              <a:rPr lang="cs-CZ" sz="2000" dirty="0" err="1"/>
              <a:t>internality</a:t>
            </a:r>
            <a:r>
              <a:rPr lang="cs-CZ" sz="2000" dirty="0"/>
              <a:t>, stability a </a:t>
            </a:r>
            <a:r>
              <a:rPr lang="cs-CZ" sz="2000" dirty="0" err="1"/>
              <a:t>globality</a:t>
            </a:r>
            <a:r>
              <a:rPr lang="cs-CZ" sz="2000" dirty="0"/>
              <a:t>. Skóry jsou počítány zvlášť pro pozitivní i negativní situace.</a:t>
            </a:r>
          </a:p>
          <a:p>
            <a:pPr>
              <a:spcAft>
                <a:spcPts val="1200"/>
              </a:spcAft>
            </a:pPr>
            <a:r>
              <a:rPr lang="cs-CZ" sz="2000" b="1" i="1" dirty="0" err="1">
                <a:solidFill>
                  <a:srgbClr val="FFC000"/>
                </a:solidFill>
              </a:rPr>
              <a:t>The</a:t>
            </a:r>
            <a:r>
              <a:rPr lang="cs-CZ" sz="2000" b="1" i="1" dirty="0">
                <a:solidFill>
                  <a:srgbClr val="FFC000"/>
                </a:solidFill>
              </a:rPr>
              <a:t> </a:t>
            </a:r>
            <a:r>
              <a:rPr lang="cs-CZ" sz="2000" b="1" i="1" dirty="0" err="1">
                <a:solidFill>
                  <a:srgbClr val="FFC000"/>
                </a:solidFill>
              </a:rPr>
              <a:t>Children´s</a:t>
            </a:r>
            <a:r>
              <a:rPr lang="cs-CZ" sz="2000" b="1" i="1" dirty="0">
                <a:solidFill>
                  <a:srgbClr val="FFC000"/>
                </a:solidFill>
              </a:rPr>
              <a:t> </a:t>
            </a:r>
            <a:r>
              <a:rPr lang="cs-CZ" sz="2000" b="1" i="1" dirty="0" err="1">
                <a:solidFill>
                  <a:srgbClr val="FFC000"/>
                </a:solidFill>
              </a:rPr>
              <a:t>Attributional</a:t>
            </a:r>
            <a:r>
              <a:rPr lang="cs-CZ" sz="2000" b="1" i="1" dirty="0">
                <a:solidFill>
                  <a:srgbClr val="FFC000"/>
                </a:solidFill>
              </a:rPr>
              <a:t> Style </a:t>
            </a:r>
            <a:r>
              <a:rPr lang="cs-CZ" sz="2000" b="1" i="1" dirty="0" err="1">
                <a:solidFill>
                  <a:srgbClr val="FFC000"/>
                </a:solidFill>
              </a:rPr>
              <a:t>Questionnaire</a:t>
            </a:r>
            <a:r>
              <a:rPr lang="cs-CZ" sz="2000" b="1" i="1" dirty="0">
                <a:solidFill>
                  <a:srgbClr val="FFC000"/>
                </a:solidFill>
              </a:rPr>
              <a:t>. CASQ</a:t>
            </a:r>
            <a:r>
              <a:rPr lang="cs-CZ" sz="2000" b="1" dirty="0">
                <a:solidFill>
                  <a:srgbClr val="FFC000"/>
                </a:solidFill>
              </a:rPr>
              <a:t> </a:t>
            </a:r>
            <a:r>
              <a:rPr lang="cs-CZ" sz="2000" dirty="0"/>
              <a:t>(</a:t>
            </a:r>
            <a:r>
              <a:rPr lang="cs-CZ" sz="2000" dirty="0" err="1"/>
              <a:t>Kaslow</a:t>
            </a:r>
            <a:r>
              <a:rPr lang="cs-CZ" sz="2000" dirty="0"/>
              <a:t>, </a:t>
            </a:r>
            <a:r>
              <a:rPr lang="cs-CZ" sz="2000" dirty="0" err="1"/>
              <a:t>Tannenbaum</a:t>
            </a:r>
            <a:r>
              <a:rPr lang="cs-CZ" sz="2000" dirty="0"/>
              <a:t>, &amp; </a:t>
            </a:r>
            <a:r>
              <a:rPr lang="cs-CZ" sz="2000" dirty="0" err="1"/>
              <a:t>Seligman</a:t>
            </a:r>
            <a:r>
              <a:rPr lang="cs-CZ" sz="2000" dirty="0"/>
              <a:t>, 1978, dle </a:t>
            </a:r>
            <a:r>
              <a:rPr lang="cs-CZ" sz="2000" dirty="0" err="1"/>
              <a:t>Reivich</a:t>
            </a:r>
            <a:r>
              <a:rPr lang="cs-CZ" sz="2000" dirty="0"/>
              <a:t>, &amp; </a:t>
            </a:r>
            <a:r>
              <a:rPr lang="cs-CZ" sz="2000" dirty="0" err="1"/>
              <a:t>Gillham</a:t>
            </a:r>
            <a:r>
              <a:rPr lang="cs-CZ" sz="2000" dirty="0"/>
              <a:t>, 2003) pro 8-14 let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i="1" dirty="0" err="1">
                <a:solidFill>
                  <a:srgbClr val="FFC000"/>
                </a:solidFill>
              </a:rPr>
              <a:t>Academic</a:t>
            </a:r>
            <a:r>
              <a:rPr lang="cs-CZ" sz="2000" b="1" i="1" dirty="0">
                <a:solidFill>
                  <a:srgbClr val="FFC000"/>
                </a:solidFill>
              </a:rPr>
              <a:t> </a:t>
            </a:r>
            <a:r>
              <a:rPr lang="cs-CZ" sz="2000" b="1" i="1" dirty="0" err="1">
                <a:solidFill>
                  <a:srgbClr val="FFC000"/>
                </a:solidFill>
              </a:rPr>
              <a:t>Attributional</a:t>
            </a:r>
            <a:r>
              <a:rPr lang="cs-CZ" sz="2000" b="1" i="1" dirty="0">
                <a:solidFill>
                  <a:srgbClr val="FFC000"/>
                </a:solidFill>
              </a:rPr>
              <a:t> Style </a:t>
            </a:r>
            <a:r>
              <a:rPr lang="cs-CZ" sz="2000" b="1" i="1" dirty="0" err="1">
                <a:solidFill>
                  <a:srgbClr val="FFC000"/>
                </a:solidFill>
              </a:rPr>
              <a:t>Questionnaire</a:t>
            </a:r>
            <a:r>
              <a:rPr lang="cs-CZ" sz="2000" b="1" i="1" dirty="0">
                <a:solidFill>
                  <a:srgbClr val="FFC000"/>
                </a:solidFill>
              </a:rPr>
              <a:t>, AASQ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000" dirty="0"/>
              <a:t>	(</a:t>
            </a:r>
            <a:r>
              <a:rPr lang="cs-CZ" sz="2000" dirty="0" err="1"/>
              <a:t>Peterson</a:t>
            </a:r>
            <a:r>
              <a:rPr lang="cs-CZ" sz="2000" dirty="0"/>
              <a:t>, </a:t>
            </a:r>
            <a:r>
              <a:rPr lang="cs-CZ" sz="2000" dirty="0" err="1"/>
              <a:t>Barrett</a:t>
            </a:r>
            <a:r>
              <a:rPr lang="cs-CZ" sz="2000" dirty="0"/>
              <a:t>, 1987)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12 položek týkajících se interpretace negativních školních událostí,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000" dirty="0"/>
              <a:t>např.: </a:t>
            </a:r>
            <a:r>
              <a:rPr lang="cs-CZ" sz="2000" i="1" dirty="0"/>
              <a:t>„Nejste schopen/schopna nastudovat všechnu literaturu, kterou vám učitel uložil ke studiu.“</a:t>
            </a:r>
          </a:p>
          <a:p>
            <a:pPr marL="0" indent="0">
              <a:lnSpc>
                <a:spcPct val="80000"/>
              </a:lnSpc>
              <a:spcAft>
                <a:spcPts val="1200"/>
              </a:spcAft>
              <a:buNone/>
              <a:defRPr/>
            </a:pPr>
            <a:r>
              <a:rPr lang="cs-CZ" sz="2000" dirty="0"/>
              <a:t>Respondent určí hlavní příčinu a tu hodnotí na sedmistupňových škálách z hlediska subjektivní kontroly, stability příčiny a její  pronikavosti</a:t>
            </a:r>
          </a:p>
          <a:p>
            <a:r>
              <a:rPr lang="cs-CZ" sz="2000" b="1" i="1" dirty="0" err="1">
                <a:solidFill>
                  <a:srgbClr val="FFC000"/>
                </a:solidFill>
              </a:rPr>
              <a:t>Content</a:t>
            </a:r>
            <a:r>
              <a:rPr lang="cs-CZ" sz="2000" b="1" i="1" dirty="0">
                <a:solidFill>
                  <a:srgbClr val="FFC000"/>
                </a:solidFill>
              </a:rPr>
              <a:t> </a:t>
            </a:r>
            <a:r>
              <a:rPr lang="cs-CZ" sz="2000" b="1" i="1" dirty="0" err="1">
                <a:solidFill>
                  <a:srgbClr val="FFC000"/>
                </a:solidFill>
              </a:rPr>
              <a:t>Analysis</a:t>
            </a:r>
            <a:r>
              <a:rPr lang="cs-CZ" sz="2000" b="1" i="1" dirty="0">
                <a:solidFill>
                  <a:srgbClr val="FFC000"/>
                </a:solidFill>
              </a:rPr>
              <a:t> </a:t>
            </a:r>
            <a:r>
              <a:rPr lang="cs-CZ" sz="2000" b="1" i="1" dirty="0" err="1">
                <a:solidFill>
                  <a:srgbClr val="FFC000"/>
                </a:solidFill>
              </a:rPr>
              <a:t>of</a:t>
            </a:r>
            <a:r>
              <a:rPr lang="cs-CZ" sz="2000" b="1" i="1" dirty="0">
                <a:solidFill>
                  <a:srgbClr val="FFC000"/>
                </a:solidFill>
              </a:rPr>
              <a:t> </a:t>
            </a:r>
            <a:r>
              <a:rPr lang="cs-CZ" sz="2000" b="1" i="1" dirty="0" err="1">
                <a:solidFill>
                  <a:srgbClr val="FFC000"/>
                </a:solidFill>
              </a:rPr>
              <a:t>Verbatim</a:t>
            </a:r>
            <a:r>
              <a:rPr lang="cs-CZ" sz="2000" b="1" i="1" dirty="0">
                <a:solidFill>
                  <a:srgbClr val="FFC000"/>
                </a:solidFill>
              </a:rPr>
              <a:t> </a:t>
            </a:r>
            <a:r>
              <a:rPr lang="cs-CZ" sz="2000" b="1" i="1" dirty="0" err="1">
                <a:solidFill>
                  <a:srgbClr val="FFC000"/>
                </a:solidFill>
              </a:rPr>
              <a:t>Explanations</a:t>
            </a:r>
            <a:r>
              <a:rPr lang="cs-CZ" sz="2000" b="1" i="1" dirty="0">
                <a:solidFill>
                  <a:srgbClr val="FFC000"/>
                </a:solidFill>
              </a:rPr>
              <a:t>, CAVE</a:t>
            </a:r>
            <a:r>
              <a:rPr lang="cs-CZ" sz="2000" b="1" dirty="0">
                <a:solidFill>
                  <a:srgbClr val="FFC000"/>
                </a:solidFill>
              </a:rPr>
              <a:t> </a:t>
            </a:r>
            <a:r>
              <a:rPr lang="cs-CZ" sz="2000" dirty="0"/>
              <a:t>(</a:t>
            </a:r>
            <a:r>
              <a:rPr lang="cs-CZ" sz="2000" dirty="0" err="1"/>
              <a:t>Schulman</a:t>
            </a:r>
            <a:r>
              <a:rPr lang="cs-CZ" sz="2000" dirty="0"/>
              <a:t>, </a:t>
            </a:r>
            <a:r>
              <a:rPr lang="cs-CZ" sz="2000" dirty="0" err="1"/>
              <a:t>Castellon</a:t>
            </a:r>
            <a:r>
              <a:rPr lang="cs-CZ" sz="2000" dirty="0"/>
              <a:t>, &amp; </a:t>
            </a:r>
            <a:r>
              <a:rPr lang="cs-CZ" sz="2000" dirty="0" err="1"/>
              <a:t>Seligman</a:t>
            </a:r>
            <a:r>
              <a:rPr lang="cs-CZ" sz="2000" dirty="0"/>
              <a:t>, 1989)</a:t>
            </a:r>
          </a:p>
          <a:p>
            <a:pPr marL="0" indent="0">
              <a:buNone/>
            </a:pPr>
            <a:r>
              <a:rPr lang="cs-CZ" sz="2000" dirty="0"/>
              <a:t>Obsahová analýza </a:t>
            </a:r>
            <a:r>
              <a:rPr lang="cs-CZ" sz="2000" dirty="0" err="1"/>
              <a:t>atribucí</a:t>
            </a:r>
            <a:r>
              <a:rPr lang="cs-CZ" sz="2000" dirty="0"/>
              <a:t> v přirozeně vzniklém verbálním materiálu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18280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240" y="30379"/>
            <a:ext cx="7772400" cy="1143000"/>
          </a:xfrm>
        </p:spPr>
        <p:txBody>
          <a:bodyPr/>
          <a:lstStyle/>
          <a:p>
            <a:pPr algn="l"/>
            <a:r>
              <a:rPr lang="cs-CZ" sz="3200" dirty="0"/>
              <a:t>Výběr z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7772400" cy="4114800"/>
          </a:xfrm>
        </p:spPr>
        <p:txBody>
          <a:bodyPr/>
          <a:lstStyle/>
          <a:p>
            <a:r>
              <a:rPr lang="cs-CZ" sz="2000" dirty="0" err="1"/>
              <a:t>Peterson</a:t>
            </a:r>
            <a:r>
              <a:rPr lang="cs-CZ" sz="2000" dirty="0"/>
              <a:t>, C., </a:t>
            </a:r>
            <a:r>
              <a:rPr lang="cs-CZ" sz="2000" dirty="0" err="1"/>
              <a:t>Semmel</a:t>
            </a:r>
            <a:r>
              <a:rPr lang="cs-CZ" sz="2000" dirty="0"/>
              <a:t>, A., von </a:t>
            </a:r>
            <a:r>
              <a:rPr lang="cs-CZ" sz="2000" dirty="0" err="1"/>
              <a:t>Baeyer</a:t>
            </a:r>
            <a:r>
              <a:rPr lang="cs-CZ" sz="2000" dirty="0"/>
              <a:t>, C., </a:t>
            </a:r>
            <a:r>
              <a:rPr lang="cs-CZ" sz="2000" dirty="0" err="1"/>
              <a:t>Abramson</a:t>
            </a:r>
            <a:r>
              <a:rPr lang="cs-CZ" sz="2000" dirty="0"/>
              <a:t>, L. Y., </a:t>
            </a:r>
            <a:r>
              <a:rPr lang="cs-CZ" sz="2000" dirty="0" err="1"/>
              <a:t>Metalsky</a:t>
            </a:r>
            <a:r>
              <a:rPr lang="cs-CZ" sz="2000" dirty="0"/>
              <a:t>, G. I., &amp; </a:t>
            </a:r>
            <a:r>
              <a:rPr lang="cs-CZ" sz="2000" dirty="0" err="1"/>
              <a:t>Seligman</a:t>
            </a:r>
            <a:r>
              <a:rPr lang="cs-CZ" sz="2000" dirty="0"/>
              <a:t>, M. E. P. (1982).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attributional</a:t>
            </a:r>
            <a:r>
              <a:rPr lang="cs-CZ" sz="2000" dirty="0"/>
              <a:t> Style </a:t>
            </a:r>
            <a:r>
              <a:rPr lang="cs-CZ" sz="2000" dirty="0" err="1"/>
              <a:t>Questionnaire</a:t>
            </a:r>
            <a:r>
              <a:rPr lang="cs-CZ" sz="2000" dirty="0"/>
              <a:t>. </a:t>
            </a:r>
            <a:r>
              <a:rPr lang="cs-CZ" sz="2000" i="1" dirty="0" err="1"/>
              <a:t>Cognitive</a:t>
            </a:r>
            <a:r>
              <a:rPr lang="cs-CZ" sz="2000" i="1" dirty="0"/>
              <a:t> </a:t>
            </a:r>
            <a:r>
              <a:rPr lang="cs-CZ" sz="2000" i="1" dirty="0" err="1"/>
              <a:t>Therapy</a:t>
            </a:r>
            <a:r>
              <a:rPr lang="cs-CZ" sz="2000" i="1" dirty="0"/>
              <a:t> and </a:t>
            </a:r>
            <a:r>
              <a:rPr lang="cs-CZ" sz="2000" i="1" dirty="0" err="1"/>
              <a:t>Research</a:t>
            </a:r>
            <a:r>
              <a:rPr lang="cs-CZ" sz="2000" dirty="0"/>
              <a:t>, 6 (3), 287–300.</a:t>
            </a:r>
          </a:p>
          <a:p>
            <a:r>
              <a:rPr lang="cs-CZ" sz="2000" dirty="0" err="1"/>
              <a:t>Peterson</a:t>
            </a:r>
            <a:r>
              <a:rPr lang="cs-CZ" sz="2000" dirty="0"/>
              <a:t>, Ch., &amp; </a:t>
            </a:r>
            <a:r>
              <a:rPr lang="cs-CZ" sz="2000" dirty="0" err="1"/>
              <a:t>Seligman</a:t>
            </a:r>
            <a:r>
              <a:rPr lang="cs-CZ" sz="2000" dirty="0"/>
              <a:t>, M. E. P. (1984). </a:t>
            </a:r>
            <a:r>
              <a:rPr lang="cs-CZ" sz="2000" dirty="0" err="1"/>
              <a:t>Casual</a:t>
            </a:r>
            <a:r>
              <a:rPr lang="cs-CZ" sz="2000" dirty="0"/>
              <a:t> </a:t>
            </a:r>
            <a:r>
              <a:rPr lang="cs-CZ" sz="2000" dirty="0" err="1"/>
              <a:t>explanations</a:t>
            </a:r>
            <a:r>
              <a:rPr lang="cs-CZ" sz="2000" dirty="0"/>
              <a:t> as a risk </a:t>
            </a:r>
            <a:r>
              <a:rPr lang="cs-CZ" sz="2000" dirty="0" err="1"/>
              <a:t>factor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depression</a:t>
            </a:r>
            <a:r>
              <a:rPr lang="cs-CZ" sz="2000" dirty="0"/>
              <a:t>: </a:t>
            </a:r>
            <a:r>
              <a:rPr lang="cs-CZ" sz="2000" dirty="0" err="1"/>
              <a:t>Theory</a:t>
            </a:r>
            <a:r>
              <a:rPr lang="cs-CZ" sz="2000" dirty="0"/>
              <a:t> and evidence. </a:t>
            </a:r>
            <a:r>
              <a:rPr lang="cs-CZ" sz="2000" i="1" dirty="0" err="1"/>
              <a:t>Psychological</a:t>
            </a:r>
            <a:r>
              <a:rPr lang="cs-CZ" sz="2000" i="1" dirty="0"/>
              <a:t> </a:t>
            </a:r>
            <a:r>
              <a:rPr lang="cs-CZ" sz="2000" i="1" dirty="0" err="1"/>
              <a:t>Review</a:t>
            </a:r>
            <a:r>
              <a:rPr lang="cs-CZ" sz="2000" dirty="0"/>
              <a:t>, 91, 347–374.</a:t>
            </a:r>
          </a:p>
          <a:p>
            <a:r>
              <a:rPr lang="cs-CZ" sz="2000" dirty="0" err="1"/>
              <a:t>Seligman</a:t>
            </a:r>
            <a:r>
              <a:rPr lang="cs-CZ" sz="2000" dirty="0"/>
              <a:t>, M. E. P., </a:t>
            </a:r>
            <a:r>
              <a:rPr lang="cs-CZ" sz="2000" dirty="0" err="1"/>
              <a:t>Abramson</a:t>
            </a:r>
            <a:r>
              <a:rPr lang="cs-CZ" sz="2000" dirty="0"/>
              <a:t>, L. Y., </a:t>
            </a:r>
            <a:r>
              <a:rPr lang="cs-CZ" sz="2000" dirty="0" err="1"/>
              <a:t>Semmel</a:t>
            </a:r>
            <a:r>
              <a:rPr lang="cs-CZ" sz="2000" dirty="0"/>
              <a:t>, A., &amp; von </a:t>
            </a:r>
            <a:r>
              <a:rPr lang="cs-CZ" sz="2000" dirty="0" err="1"/>
              <a:t>Baeyer</a:t>
            </a:r>
            <a:r>
              <a:rPr lang="cs-CZ" sz="2000" dirty="0"/>
              <a:t>, C. (1979). </a:t>
            </a:r>
            <a:r>
              <a:rPr lang="cs-CZ" sz="2000" dirty="0" err="1"/>
              <a:t>Depressive</a:t>
            </a:r>
            <a:r>
              <a:rPr lang="cs-CZ" sz="2000" dirty="0"/>
              <a:t> </a:t>
            </a:r>
            <a:r>
              <a:rPr lang="cs-CZ" sz="2000" dirty="0" err="1"/>
              <a:t>attributional</a:t>
            </a:r>
            <a:r>
              <a:rPr lang="cs-CZ" sz="2000" dirty="0"/>
              <a:t> style. </a:t>
            </a:r>
            <a:r>
              <a:rPr lang="cs-CZ" sz="2000" i="1" dirty="0" err="1"/>
              <a:t>Journal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Abnormal</a:t>
            </a:r>
            <a:r>
              <a:rPr lang="cs-CZ" sz="2000" i="1" dirty="0"/>
              <a:t> Psychology</a:t>
            </a:r>
            <a:r>
              <a:rPr lang="cs-CZ" sz="2000" dirty="0"/>
              <a:t>, 88, 242–247.</a:t>
            </a:r>
          </a:p>
          <a:p>
            <a:r>
              <a:rPr lang="cs-CZ" sz="2000" dirty="0" err="1"/>
              <a:t>Seligman</a:t>
            </a:r>
            <a:r>
              <a:rPr lang="cs-CZ" sz="2000" dirty="0"/>
              <a:t>, M. E. P. (1990). </a:t>
            </a:r>
            <a:r>
              <a:rPr lang="cs-CZ" sz="2000" i="1" dirty="0" err="1"/>
              <a:t>Learned</a:t>
            </a:r>
            <a:r>
              <a:rPr lang="cs-CZ" sz="2000" i="1" dirty="0"/>
              <a:t> </a:t>
            </a:r>
            <a:r>
              <a:rPr lang="cs-CZ" sz="2000" i="1" dirty="0" err="1"/>
              <a:t>optimism</a:t>
            </a:r>
            <a:r>
              <a:rPr lang="cs-CZ" sz="2000" dirty="0"/>
              <a:t>. New York: </a:t>
            </a:r>
            <a:r>
              <a:rPr lang="cs-CZ" sz="2000" dirty="0" err="1"/>
              <a:t>Knopf</a:t>
            </a:r>
            <a:r>
              <a:rPr lang="cs-CZ" sz="2000" dirty="0"/>
              <a:t>.</a:t>
            </a:r>
          </a:p>
          <a:p>
            <a:r>
              <a:rPr lang="cs-CZ" sz="2000" dirty="0" err="1"/>
              <a:t>Seligman</a:t>
            </a:r>
            <a:r>
              <a:rPr lang="cs-CZ" sz="2000" dirty="0"/>
              <a:t>, M. E. P., </a:t>
            </a:r>
            <a:r>
              <a:rPr lang="cs-CZ" sz="2000" dirty="0" err="1"/>
              <a:t>Castellon</a:t>
            </a:r>
            <a:r>
              <a:rPr lang="cs-CZ" sz="2000" dirty="0"/>
              <a:t>, C., </a:t>
            </a:r>
            <a:r>
              <a:rPr lang="cs-CZ" sz="2000" dirty="0" err="1"/>
              <a:t>Cacciola</a:t>
            </a:r>
            <a:r>
              <a:rPr lang="cs-CZ" sz="2000" dirty="0"/>
              <a:t>, J., </a:t>
            </a:r>
            <a:r>
              <a:rPr lang="cs-CZ" sz="2000" dirty="0" err="1"/>
              <a:t>Schulman</a:t>
            </a:r>
            <a:r>
              <a:rPr lang="cs-CZ" sz="2000" dirty="0"/>
              <a:t>, P., </a:t>
            </a:r>
            <a:r>
              <a:rPr lang="cs-CZ" sz="2000" dirty="0" err="1"/>
              <a:t>Luborsky</a:t>
            </a:r>
            <a:r>
              <a:rPr lang="cs-CZ" sz="2000" dirty="0"/>
              <a:t>, L., </a:t>
            </a:r>
            <a:r>
              <a:rPr lang="cs-CZ" sz="2000" dirty="0" err="1"/>
              <a:t>Ollove</a:t>
            </a:r>
            <a:r>
              <a:rPr lang="cs-CZ" sz="2000" dirty="0"/>
              <a:t>, M., &amp; </a:t>
            </a:r>
            <a:r>
              <a:rPr lang="cs-CZ" sz="2000" dirty="0" err="1"/>
              <a:t>Downing</a:t>
            </a:r>
            <a:r>
              <a:rPr lang="cs-CZ" sz="2000" dirty="0"/>
              <a:t>, R. (1988). </a:t>
            </a:r>
            <a:r>
              <a:rPr lang="cs-CZ" sz="2000" dirty="0" err="1"/>
              <a:t>Explanatory</a:t>
            </a:r>
            <a:r>
              <a:rPr lang="cs-CZ" sz="2000" dirty="0"/>
              <a:t> style </a:t>
            </a:r>
            <a:r>
              <a:rPr lang="cs-CZ" sz="2000" dirty="0" err="1"/>
              <a:t>change</a:t>
            </a:r>
            <a:r>
              <a:rPr lang="cs-CZ" sz="2000" dirty="0"/>
              <a:t> </a:t>
            </a:r>
            <a:r>
              <a:rPr lang="cs-CZ" sz="2000" dirty="0" err="1"/>
              <a:t>during</a:t>
            </a:r>
            <a:r>
              <a:rPr lang="cs-CZ" sz="2000" dirty="0"/>
              <a:t> </a:t>
            </a:r>
            <a:r>
              <a:rPr lang="cs-CZ" sz="2000" dirty="0" err="1"/>
              <a:t>cognitive</a:t>
            </a:r>
            <a:r>
              <a:rPr lang="cs-CZ" sz="2000" dirty="0"/>
              <a:t> </a:t>
            </a:r>
            <a:r>
              <a:rPr lang="cs-CZ" sz="2000" dirty="0" err="1"/>
              <a:t>therapy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unipolar</a:t>
            </a:r>
            <a:r>
              <a:rPr lang="cs-CZ" sz="2000" dirty="0"/>
              <a:t> </a:t>
            </a:r>
            <a:r>
              <a:rPr lang="cs-CZ" sz="2000" dirty="0" err="1"/>
              <a:t>depression</a:t>
            </a:r>
            <a:r>
              <a:rPr lang="cs-CZ" sz="2000" dirty="0"/>
              <a:t>. </a:t>
            </a:r>
            <a:r>
              <a:rPr lang="cs-CZ" sz="2000" i="1" dirty="0" err="1"/>
              <a:t>Journal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Abnormal</a:t>
            </a:r>
            <a:r>
              <a:rPr lang="cs-CZ" sz="2000" i="1" dirty="0"/>
              <a:t> Psychology</a:t>
            </a:r>
            <a:r>
              <a:rPr lang="cs-CZ" sz="2000" dirty="0"/>
              <a:t>, 97, 13–18.</a:t>
            </a:r>
          </a:p>
          <a:p>
            <a:r>
              <a:rPr lang="cs-CZ" sz="2000" dirty="0" err="1"/>
              <a:t>Seligman</a:t>
            </a:r>
            <a:r>
              <a:rPr lang="cs-CZ" sz="2000" dirty="0"/>
              <a:t>, M. E. P. (2003). </a:t>
            </a:r>
            <a:r>
              <a:rPr lang="cs-CZ" sz="2000" i="1" dirty="0"/>
              <a:t>Opravdové štěstí</a:t>
            </a:r>
            <a:r>
              <a:rPr lang="cs-CZ" sz="2000" dirty="0"/>
              <a:t>. </a:t>
            </a:r>
            <a:r>
              <a:rPr lang="cs-CZ" sz="2000" dirty="0" err="1"/>
              <a:t>Euromedia</a:t>
            </a:r>
            <a:r>
              <a:rPr lang="cs-CZ" sz="2000" dirty="0"/>
              <a:t> Group, Praha.</a:t>
            </a:r>
          </a:p>
          <a:p>
            <a:r>
              <a:rPr lang="cs-CZ" sz="2000" dirty="0" err="1"/>
              <a:t>Seligman</a:t>
            </a:r>
            <a:r>
              <a:rPr lang="cs-CZ" sz="2000" dirty="0"/>
              <a:t>, M. E. P. (2013). </a:t>
            </a:r>
            <a:r>
              <a:rPr lang="cs-CZ" sz="2000" i="1" dirty="0"/>
              <a:t>Naučený optimismus. Jak změnit své myšlení a život</a:t>
            </a:r>
            <a:r>
              <a:rPr lang="cs-CZ" sz="2000" dirty="0"/>
              <a:t>. Praha: Nakladatelství Dobrovský.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897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Martin </a:t>
            </a:r>
            <a:r>
              <a:rPr lang="cs-CZ" dirty="0" err="1"/>
              <a:t>Seligman</a:t>
            </a:r>
            <a:br>
              <a:rPr lang="cs-CZ" dirty="0"/>
            </a:br>
            <a:r>
              <a:rPr lang="cs-CZ" sz="1800" dirty="0"/>
              <a:t>nar. 1942, americký profesor psychologie na Pensylvánské univerzitě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„Od nařčení, která se nezakládají na pravdě, se můžeme více či méně snadno distancovat. Mnohem hůře se však distancujeme od žalob, kterými denně častujeme sami sebe.“  </a:t>
            </a:r>
            <a:endParaRPr lang="cs-CZ" dirty="0"/>
          </a:p>
        </p:txBody>
      </p:sp>
      <p:sp>
        <p:nvSpPr>
          <p:cNvPr id="6" name="AutoShape 6" descr="Martin Seligman on Psycholog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Martin Seligman on Psych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2093218" cy="246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25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naučené bezmocnosti </a:t>
            </a:r>
            <a:r>
              <a:rPr lang="cs-CZ" sz="3200" dirty="0"/>
              <a:t>(</a:t>
            </a:r>
            <a:r>
              <a:rPr lang="cs-CZ" sz="3200" i="1" dirty="0" err="1">
                <a:effectLst/>
              </a:rPr>
              <a:t>learned</a:t>
            </a:r>
            <a:r>
              <a:rPr lang="cs-CZ" sz="3200" i="1" dirty="0">
                <a:effectLst/>
              </a:rPr>
              <a:t> </a:t>
            </a:r>
            <a:r>
              <a:rPr lang="cs-CZ" sz="3200" i="1" dirty="0" err="1">
                <a:effectLst/>
              </a:rPr>
              <a:t>helplessness</a:t>
            </a:r>
            <a:r>
              <a:rPr lang="cs-CZ" sz="3200" dirty="0">
                <a:effectLst/>
              </a:rPr>
              <a:t>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60. a 70. léta 20.stol.</a:t>
            </a:r>
          </a:p>
          <a:p>
            <a:pPr marL="0" indent="0">
              <a:buNone/>
            </a:pPr>
            <a:r>
              <a:rPr lang="cs-CZ" sz="2400" dirty="0"/>
              <a:t>Živý organismus nebo skupina organismů se mohou naučit, že svým chováním nemohou ovlivnit určitý situační výsledek, a tuto svoji zkušenost zobecňují a přenášejí do jiné situace.</a:t>
            </a:r>
          </a:p>
          <a:p>
            <a:pPr marL="0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emoční rozvrat</a:t>
            </a:r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redukce motivace</a:t>
            </a:r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kognitivní deficit</a:t>
            </a:r>
          </a:p>
          <a:p>
            <a:pPr lvl="1"/>
            <a:endParaRPr lang="cs-CZ" sz="2400" dirty="0"/>
          </a:p>
          <a:p>
            <a:pPr marL="0" indent="0">
              <a:buNone/>
            </a:pPr>
            <a:r>
              <a:rPr lang="cs-CZ" sz="2400" dirty="0"/>
              <a:t>Naučená bezmocnost je rizikovým faktorem deprese.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368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Depresivní </a:t>
            </a:r>
            <a:r>
              <a:rPr lang="cs-CZ" altLang="cs-CZ" dirty="0" err="1"/>
              <a:t>atribuční</a:t>
            </a:r>
            <a:r>
              <a:rPr lang="cs-CZ" altLang="cs-CZ" dirty="0"/>
              <a:t> styl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075613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err="1"/>
              <a:t>Abramson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Seligman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Teasdale</a:t>
            </a:r>
            <a:r>
              <a:rPr lang="cs-CZ" altLang="cs-CZ" sz="2400" dirty="0"/>
              <a:t>, 1978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400" dirty="0"/>
              <a:t>příčiny negativních událostí jsou vnímány jako </a:t>
            </a:r>
            <a:r>
              <a:rPr lang="cs-CZ" altLang="cs-CZ" sz="2400" b="1" dirty="0">
                <a:solidFill>
                  <a:srgbClr val="FFC000"/>
                </a:solidFill>
              </a:rPr>
              <a:t>interní, globální a stabilní</a:t>
            </a:r>
          </a:p>
        </p:txBody>
      </p:sp>
      <p:graphicFrame>
        <p:nvGraphicFramePr>
          <p:cNvPr id="35887" name="Group 47"/>
          <p:cNvGraphicFramePr>
            <a:graphicFrameLocks noGrp="1"/>
          </p:cNvGraphicFramePr>
          <p:nvPr>
            <p:ph sz="half" idx="2"/>
          </p:nvPr>
        </p:nvGraphicFramePr>
        <p:xfrm>
          <a:off x="611188" y="2636838"/>
          <a:ext cx="8074025" cy="3810000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8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Interní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Externí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14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Stabilní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Nestabilní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Stabilní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Nestabilní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Globální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Nedostatečná inteligence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Únava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Testy jsou neobjektivní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Dnes je pátek 13.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Specifické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Nedostatečné matematické schopnosti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Matematika mě zrovna nebaví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Náš učitel užívá neobjektivní test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Špatně vytisknutý testový formulář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6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Optimismus jako explanační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7840"/>
          </a:xfrm>
        </p:spPr>
        <p:txBody>
          <a:bodyPr/>
          <a:lstStyle/>
          <a:p>
            <a:pPr marL="0" indent="0">
              <a:buNone/>
            </a:pPr>
            <a:r>
              <a:rPr lang="cs-CZ" sz="2400" i="1" dirty="0"/>
              <a:t>Test optimismu jako explanačního stylu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dirty="0"/>
              <a:t>V čem se liší myšlení optimistů od pesimistů?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2" descr="Z poloviny plná poloprázdná sklenice obrazy na stěnu • obrazy relativní,  vidět, pozitivní | myloview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SeniorT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13414"/>
            <a:ext cx="2219883" cy="270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40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72400" cy="1143000"/>
          </a:xfrm>
        </p:spPr>
        <p:txBody>
          <a:bodyPr/>
          <a:lstStyle/>
          <a:p>
            <a:r>
              <a:rPr lang="cs-CZ" sz="3600" dirty="0"/>
              <a:t>Optimismus jako explanační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59632"/>
            <a:ext cx="7990656" cy="4836368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Základní rozdíly v myšlení optimistů a pesimistů:</a:t>
            </a:r>
          </a:p>
          <a:p>
            <a:pPr marL="0" indent="0">
              <a:buNone/>
            </a:pPr>
            <a:endParaRPr lang="cs-CZ" sz="2800" dirty="0">
              <a:solidFill>
                <a:srgbClr val="FFC000"/>
              </a:solidFill>
            </a:endParaRPr>
          </a:p>
          <a:p>
            <a:r>
              <a:rPr lang="cs-CZ" dirty="0"/>
              <a:t>Posouzení </a:t>
            </a:r>
            <a:r>
              <a:rPr lang="cs-CZ" dirty="0">
                <a:solidFill>
                  <a:srgbClr val="FFC000"/>
                </a:solidFill>
              </a:rPr>
              <a:t>stability</a:t>
            </a:r>
            <a:r>
              <a:rPr lang="cs-CZ" dirty="0"/>
              <a:t> dobrého a </a:t>
            </a:r>
          </a:p>
          <a:p>
            <a:pPr marL="0" indent="0">
              <a:buNone/>
            </a:pPr>
            <a:r>
              <a:rPr lang="cs-CZ" dirty="0"/>
              <a:t>	špatného v životě</a:t>
            </a:r>
          </a:p>
          <a:p>
            <a:r>
              <a:rPr lang="cs-CZ" dirty="0"/>
              <a:t>Posouzení </a:t>
            </a:r>
            <a:r>
              <a:rPr lang="cs-CZ" dirty="0">
                <a:solidFill>
                  <a:srgbClr val="FFC000"/>
                </a:solidFill>
              </a:rPr>
              <a:t>pronikavosti 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	(průraznosti) </a:t>
            </a:r>
            <a:r>
              <a:rPr lang="cs-CZ" dirty="0"/>
              <a:t>dobrých a špatných událostí</a:t>
            </a:r>
          </a:p>
          <a:p>
            <a:r>
              <a:rPr lang="cs-CZ" dirty="0"/>
              <a:t>Posouzení </a:t>
            </a:r>
            <a:r>
              <a:rPr lang="cs-CZ" dirty="0">
                <a:solidFill>
                  <a:srgbClr val="FFC000"/>
                </a:solidFill>
              </a:rPr>
              <a:t>vlastního podílu </a:t>
            </a:r>
            <a:r>
              <a:rPr lang="cs-CZ" dirty="0"/>
              <a:t>na dobrých a špatných událostech (personalizace)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 descr="boj o myšlen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2020887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78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240" y="260648"/>
            <a:ext cx="7772400" cy="1143000"/>
          </a:xfrm>
        </p:spPr>
        <p:txBody>
          <a:bodyPr/>
          <a:lstStyle/>
          <a:p>
            <a:r>
              <a:rPr lang="cs-CZ" sz="4000" dirty="0"/>
              <a:t>Optimismus jako </a:t>
            </a:r>
            <a:r>
              <a:rPr lang="cs-CZ" sz="4000" dirty="0" err="1"/>
              <a:t>eplanační</a:t>
            </a:r>
            <a:r>
              <a:rPr lang="cs-CZ" sz="4000" dirty="0"/>
              <a:t>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240" y="1196752"/>
            <a:ext cx="7772400" cy="4114800"/>
          </a:xfrm>
        </p:spPr>
        <p:txBody>
          <a:bodyPr/>
          <a:lstStyle/>
          <a:p>
            <a:pPr marL="0" lvl="0" indent="0">
              <a:spcAft>
                <a:spcPts val="1200"/>
              </a:spcAft>
              <a:buNone/>
            </a:pPr>
            <a:r>
              <a:rPr lang="cs-CZ" sz="2800" b="1" dirty="0">
                <a:solidFill>
                  <a:srgbClr val="FFC000"/>
                </a:solidFill>
              </a:rPr>
              <a:t>Trvalost, stabilita dobrého a špatného (permanent </a:t>
            </a:r>
            <a:r>
              <a:rPr lang="cs-CZ" sz="2800" b="1" dirty="0" err="1">
                <a:solidFill>
                  <a:srgbClr val="FFC000"/>
                </a:solidFill>
              </a:rPr>
              <a:t>good</a:t>
            </a:r>
            <a:r>
              <a:rPr lang="cs-CZ" sz="2800" b="1" dirty="0">
                <a:solidFill>
                  <a:srgbClr val="FFC000"/>
                </a:solidFill>
              </a:rPr>
              <a:t> / </a:t>
            </a:r>
            <a:r>
              <a:rPr lang="cs-CZ" sz="2800" b="1" dirty="0" err="1">
                <a:solidFill>
                  <a:srgbClr val="FFC000"/>
                </a:solidFill>
              </a:rPr>
              <a:t>bad</a:t>
            </a:r>
            <a:r>
              <a:rPr lang="cs-CZ" sz="2800" b="1" dirty="0">
                <a:solidFill>
                  <a:srgbClr val="FFC000"/>
                </a:solidFill>
              </a:rPr>
              <a:t>)</a:t>
            </a:r>
            <a:r>
              <a:rPr lang="cs-CZ" sz="2400" b="1" dirty="0">
                <a:solidFill>
                  <a:srgbClr val="FFC000"/>
                </a:solidFill>
              </a:rPr>
              <a:t> </a:t>
            </a:r>
            <a:r>
              <a:rPr lang="cs-CZ" sz="2400" dirty="0"/>
              <a:t>- vidění světa ve smyslu posouzení </a:t>
            </a:r>
            <a:r>
              <a:rPr lang="cs-CZ" sz="2400" u="sng" dirty="0"/>
              <a:t>délky trvání</a:t>
            </a:r>
            <a:r>
              <a:rPr lang="cs-CZ" sz="2400" dirty="0"/>
              <a:t> dobrých nebo špatných okolností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C000"/>
                </a:solidFill>
              </a:rPr>
              <a:t>Optimisté:</a:t>
            </a:r>
            <a:r>
              <a:rPr lang="cs-CZ" sz="2400" dirty="0"/>
              <a:t> „Příznivé okolnosti našeho života jsou relativně stálé, trvají déle, nepříznivé okolnosti jsou relativně dočasné.“</a:t>
            </a:r>
          </a:p>
          <a:p>
            <a:r>
              <a:rPr lang="cs-CZ" sz="2400" i="1" dirty="0">
                <a:solidFill>
                  <a:srgbClr val="92D050"/>
                </a:solidFill>
              </a:rPr>
              <a:t>„Život je fajn, daří se mi,...“</a:t>
            </a:r>
          </a:p>
          <a:p>
            <a:pPr>
              <a:spcAft>
                <a:spcPts val="1200"/>
              </a:spcAft>
            </a:pPr>
            <a:r>
              <a:rPr lang="cs-CZ" sz="2400" i="1" dirty="0">
                <a:solidFill>
                  <a:srgbClr val="92D050"/>
                </a:solidFill>
              </a:rPr>
              <a:t>„Dnes (mimořádně) měl můj šéf špatnou náladu.“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C000"/>
                </a:solidFill>
              </a:rPr>
              <a:t>Pesimisté</a:t>
            </a:r>
            <a:r>
              <a:rPr lang="cs-CZ" sz="2400" dirty="0"/>
              <a:t> naopak.</a:t>
            </a:r>
          </a:p>
          <a:p>
            <a:r>
              <a:rPr lang="cs-CZ" sz="2400" i="1" dirty="0">
                <a:solidFill>
                  <a:srgbClr val="92D050"/>
                </a:solidFill>
              </a:rPr>
              <a:t>„Život je těžký, je plný námahy, překážek, zklamání a ztrát. Radost je pomíjivá.“</a:t>
            </a:r>
          </a:p>
          <a:p>
            <a:r>
              <a:rPr lang="cs-CZ" sz="2400" i="1" dirty="0">
                <a:solidFill>
                  <a:srgbClr val="92D050"/>
                </a:solidFill>
              </a:rPr>
              <a:t>„Moje kolegyně byla na mě dnes (mimořádně) milá.“</a:t>
            </a:r>
          </a:p>
          <a:p>
            <a:r>
              <a:rPr lang="cs-CZ" sz="2400" i="1" dirty="0">
                <a:solidFill>
                  <a:srgbClr val="92D050"/>
                </a:solidFill>
              </a:rPr>
              <a:t>„Se šéfem se nikdy nedomluvím.“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98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Optimismus jako </a:t>
            </a:r>
            <a:r>
              <a:rPr lang="cs-CZ" sz="4000" dirty="0" err="1"/>
              <a:t>eplanační</a:t>
            </a:r>
            <a:r>
              <a:rPr lang="cs-CZ" sz="4000" dirty="0"/>
              <a:t>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b="1" dirty="0">
                <a:solidFill>
                  <a:srgbClr val="FFC000"/>
                </a:solidFill>
              </a:rPr>
              <a:t>Pronikavost (</a:t>
            </a:r>
            <a:r>
              <a:rPr lang="cs-CZ" sz="2800" b="1" dirty="0" err="1">
                <a:solidFill>
                  <a:srgbClr val="FFC000"/>
                </a:solidFill>
              </a:rPr>
              <a:t>pervasiveness</a:t>
            </a:r>
            <a:r>
              <a:rPr lang="cs-CZ" sz="2800" b="1" dirty="0">
                <a:solidFill>
                  <a:srgbClr val="FFC000"/>
                </a:solidFill>
              </a:rPr>
              <a:t>) dobrého a špatného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cs-CZ" sz="2000" dirty="0"/>
              <a:t>intenzita, s jakou se lidé dají ovlivnit pozitivními nebo negativními událostmi - pronikavost/průraznost dobrého nebo zlého</a:t>
            </a:r>
          </a:p>
          <a:p>
            <a:r>
              <a:rPr lang="cs-CZ" sz="2000" dirty="0">
                <a:solidFill>
                  <a:srgbClr val="FFC000"/>
                </a:solidFill>
              </a:rPr>
              <a:t>Optimista</a:t>
            </a:r>
            <a:r>
              <a:rPr lang="cs-CZ" sz="2000" dirty="0"/>
              <a:t> 	věří, že dobré události zlepšují i všechny ostatní 			záležitosti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dirty="0"/>
              <a:t>		</a:t>
            </a:r>
            <a:r>
              <a:rPr lang="cs-CZ" sz="2000" dirty="0">
                <a:solidFill>
                  <a:srgbClr val="92D050"/>
                </a:solidFill>
              </a:rPr>
              <a:t>„Vše, co dělám, dělám naplno, jsem dobrý trenér, dobrá 		prodavačka.“</a:t>
            </a:r>
          </a:p>
          <a:p>
            <a:r>
              <a:rPr lang="cs-CZ" sz="2000" dirty="0">
                <a:solidFill>
                  <a:srgbClr val="FFC000"/>
                </a:solidFill>
              </a:rPr>
              <a:t>Pesimista</a:t>
            </a:r>
            <a:r>
              <a:rPr lang="cs-CZ" sz="2000" dirty="0"/>
              <a:t> 	vidí dobré události jako specifické</a:t>
            </a:r>
          </a:p>
          <a:p>
            <a:pPr marL="0" indent="0">
              <a:buNone/>
            </a:pPr>
            <a:r>
              <a:rPr lang="cs-CZ" sz="2000" dirty="0"/>
              <a:t>		</a:t>
            </a:r>
            <a:r>
              <a:rPr lang="cs-CZ" sz="2000" dirty="0">
                <a:solidFill>
                  <a:srgbClr val="92D050"/>
                </a:solidFill>
              </a:rPr>
              <a:t>„Jsem dobrý/dobrá (pouze) v matematice a to mi moc 		nepomůže.“</a:t>
            </a:r>
          </a:p>
          <a:p>
            <a:pPr marL="1828800" lvl="4" indent="0">
              <a:buNone/>
            </a:pPr>
            <a:r>
              <a:rPr lang="cs-CZ" sz="2000" dirty="0"/>
              <a:t>U pronikavosti zlého je to naopak.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Optimismus jako explanační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Naděje (hope)</a:t>
            </a:r>
          </a:p>
          <a:p>
            <a:pPr marL="0" indent="0">
              <a:buNone/>
            </a:pPr>
            <a:r>
              <a:rPr lang="cs-CZ" sz="2400" dirty="0"/>
              <a:t>schopnost hledat a najít dočasné a specifické (neprůrazné) důvody špatných časů nebo neúspěchu</a:t>
            </a:r>
          </a:p>
          <a:p>
            <a:pPr marL="0" indent="0" algn="ctr">
              <a:buNone/>
            </a:pP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5122" name="Picture 2" descr="Naděje svítí | i60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5638006" cy="310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5673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D362BEA-AB1C-48C5-9340-E3BC6EFF2B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motivem stoupání</Template>
  <TotalTime>173</TotalTime>
  <Words>1022</Words>
  <Application>Microsoft Office PowerPoint</Application>
  <PresentationFormat>Předvádění na obrazovce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Default Design</vt:lpstr>
      <vt:lpstr>Optimismus jako explanační styl</vt:lpstr>
      <vt:lpstr>Martin Seligman nar. 1942, americký profesor psychologie na Pensylvánské univerzitě</vt:lpstr>
      <vt:lpstr>Teorie naučené bezmocnosti (learned helplessness)</vt:lpstr>
      <vt:lpstr>Depresivní atribuční styl</vt:lpstr>
      <vt:lpstr>Optimismus jako explanační styl</vt:lpstr>
      <vt:lpstr>Optimismus jako explanační styl</vt:lpstr>
      <vt:lpstr>Optimismus jako eplanační styl</vt:lpstr>
      <vt:lpstr>Optimismus jako eplanační styl</vt:lpstr>
      <vt:lpstr>Optimismus jako explanační styl</vt:lpstr>
      <vt:lpstr>Optimismus jako explanační styl</vt:lpstr>
      <vt:lpstr>Je optimismus vrozený nebo naučený?</vt:lpstr>
      <vt:lpstr>Potřebujete přeučit na optimistu?</vt:lpstr>
      <vt:lpstr>Měření optimismu jako eplanačního stylu</vt:lpstr>
      <vt:lpstr>Výběr z literatury</vt:lpstr>
    </vt:vector>
  </TitlesOfParts>
  <Manager/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Optimismus jako explanační styl</dc:title>
  <dc:subject/>
  <dc:creator>Jaroslava Dosedlová</dc:creator>
  <cp:keywords/>
  <dc:description/>
  <cp:lastModifiedBy>Jaroslava Dosedlová</cp:lastModifiedBy>
  <cp:revision>19</cp:revision>
  <dcterms:created xsi:type="dcterms:W3CDTF">2020-11-02T12:24:14Z</dcterms:created>
  <dcterms:modified xsi:type="dcterms:W3CDTF">2023-04-14T16:27:54Z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TC010690721029</vt:lpwstr>
  </property>
</Properties>
</file>