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280" r:id="rId3"/>
    <p:sldId id="300" r:id="rId4"/>
    <p:sldId id="302" r:id="rId5"/>
    <p:sldId id="301" r:id="rId6"/>
    <p:sldId id="304" r:id="rId7"/>
    <p:sldId id="305" r:id="rId8"/>
    <p:sldId id="326" r:id="rId9"/>
    <p:sldId id="307" r:id="rId10"/>
    <p:sldId id="383" r:id="rId11"/>
    <p:sldId id="382" r:id="rId12"/>
    <p:sldId id="309" r:id="rId13"/>
    <p:sldId id="310" r:id="rId14"/>
    <p:sldId id="384" r:id="rId15"/>
    <p:sldId id="385" r:id="rId16"/>
    <p:sldId id="274" r:id="rId17"/>
    <p:sldId id="313" r:id="rId18"/>
    <p:sldId id="325" r:id="rId19"/>
    <p:sldId id="314" r:id="rId20"/>
    <p:sldId id="315" r:id="rId21"/>
    <p:sldId id="263" r:id="rId22"/>
    <p:sldId id="327" r:id="rId23"/>
    <p:sldId id="306" r:id="rId24"/>
    <p:sldId id="316" r:id="rId25"/>
    <p:sldId id="317" r:id="rId26"/>
    <p:sldId id="379" r:id="rId27"/>
    <p:sldId id="372" r:id="rId28"/>
    <p:sldId id="38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a Dosedlová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6T00:40:01.825" idx="1">
    <p:pos x="624" y="1032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308D5-2046-4C99-A40C-CE3207374DA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DBF4E1-6BF0-466F-AE2C-043D49C8EFA5}">
      <dgm:prSet/>
      <dgm:spPr/>
      <dgm:t>
        <a:bodyPr/>
        <a:lstStyle/>
        <a:p>
          <a:r>
            <a:rPr lang="cs-CZ"/>
            <a:t>Co to je? </a:t>
          </a:r>
          <a:endParaRPr lang="en-US"/>
        </a:p>
      </dgm:t>
    </dgm:pt>
    <dgm:pt modelId="{3AE60BA1-F4DF-49CA-98A5-789C7002C06A}" type="parTrans" cxnId="{9359C87E-9968-4206-91E9-0BBCD0939543}">
      <dgm:prSet/>
      <dgm:spPr/>
      <dgm:t>
        <a:bodyPr/>
        <a:lstStyle/>
        <a:p>
          <a:endParaRPr lang="en-US"/>
        </a:p>
      </dgm:t>
    </dgm:pt>
    <dgm:pt modelId="{8463FCF0-A964-49C2-A50F-BD87ADA85498}" type="sibTrans" cxnId="{9359C87E-9968-4206-91E9-0BBCD0939543}">
      <dgm:prSet/>
      <dgm:spPr/>
      <dgm:t>
        <a:bodyPr/>
        <a:lstStyle/>
        <a:p>
          <a:endParaRPr lang="en-US"/>
        </a:p>
      </dgm:t>
    </dgm:pt>
    <dgm:pt modelId="{C58EADB7-559C-4A5F-9225-1E8ED1C8EE9B}">
      <dgm:prSet/>
      <dgm:spPr/>
      <dgm:t>
        <a:bodyPr/>
        <a:lstStyle/>
        <a:p>
          <a:r>
            <a:rPr lang="cs-CZ"/>
            <a:t>Jaké znáte? </a:t>
          </a:r>
          <a:endParaRPr lang="en-US"/>
        </a:p>
      </dgm:t>
    </dgm:pt>
    <dgm:pt modelId="{C8916BD2-DEE8-4086-A4AE-A608E27E82A2}" type="parTrans" cxnId="{8EAE7DA9-6C6D-4AAF-B362-FD10E3E9E04C}">
      <dgm:prSet/>
      <dgm:spPr/>
      <dgm:t>
        <a:bodyPr/>
        <a:lstStyle/>
        <a:p>
          <a:endParaRPr lang="en-US"/>
        </a:p>
      </dgm:t>
    </dgm:pt>
    <dgm:pt modelId="{816C7EE0-3811-4656-A7D3-5651D9C6B434}" type="sibTrans" cxnId="{8EAE7DA9-6C6D-4AAF-B362-FD10E3E9E04C}">
      <dgm:prSet/>
      <dgm:spPr/>
      <dgm:t>
        <a:bodyPr/>
        <a:lstStyle/>
        <a:p>
          <a:endParaRPr lang="en-US"/>
        </a:p>
      </dgm:t>
    </dgm:pt>
    <dgm:pt modelId="{631D314C-00F9-47AB-845B-629D6B081ADD}">
      <dgm:prSet/>
      <dgm:spPr/>
      <dgm:t>
        <a:bodyPr/>
        <a:lstStyle/>
        <a:p>
          <a:r>
            <a:rPr lang="cs-CZ"/>
            <a:t>Čím jsou prospěšné?</a:t>
          </a:r>
          <a:endParaRPr lang="en-US"/>
        </a:p>
      </dgm:t>
    </dgm:pt>
    <dgm:pt modelId="{504239C7-68F5-4530-A8AF-BB68CDEF6BC3}" type="parTrans" cxnId="{F12FDAC8-F817-4FF7-A63B-2955084FB0CD}">
      <dgm:prSet/>
      <dgm:spPr/>
      <dgm:t>
        <a:bodyPr/>
        <a:lstStyle/>
        <a:p>
          <a:endParaRPr lang="en-US"/>
        </a:p>
      </dgm:t>
    </dgm:pt>
    <dgm:pt modelId="{DAF981CE-921C-47A2-B480-71A39ABFCCEB}" type="sibTrans" cxnId="{F12FDAC8-F817-4FF7-A63B-2955084FB0CD}">
      <dgm:prSet/>
      <dgm:spPr/>
      <dgm:t>
        <a:bodyPr/>
        <a:lstStyle/>
        <a:p>
          <a:endParaRPr lang="en-US"/>
        </a:p>
      </dgm:t>
    </dgm:pt>
    <dgm:pt modelId="{D2B8159C-3B30-492F-AF8E-ACF1546D06DE}">
      <dgm:prSet/>
      <dgm:spPr/>
      <dgm:t>
        <a:bodyPr/>
        <a:lstStyle/>
        <a:p>
          <a:r>
            <a:rPr lang="cs-CZ"/>
            <a:t>Jaký má vliv relaxace na autonomní nervový systém?</a:t>
          </a:r>
          <a:endParaRPr lang="en-US"/>
        </a:p>
      </dgm:t>
    </dgm:pt>
    <dgm:pt modelId="{02901519-4F87-4BFB-BD7A-3C48A0EAD9A9}" type="parTrans" cxnId="{5C28DD7E-0577-4074-BDA2-5F06DD061B42}">
      <dgm:prSet/>
      <dgm:spPr/>
      <dgm:t>
        <a:bodyPr/>
        <a:lstStyle/>
        <a:p>
          <a:endParaRPr lang="en-US"/>
        </a:p>
      </dgm:t>
    </dgm:pt>
    <dgm:pt modelId="{474FB63D-4349-40EC-BF54-0B2C3555D833}" type="sibTrans" cxnId="{5C28DD7E-0577-4074-BDA2-5F06DD061B42}">
      <dgm:prSet/>
      <dgm:spPr/>
      <dgm:t>
        <a:bodyPr/>
        <a:lstStyle/>
        <a:p>
          <a:endParaRPr lang="en-US"/>
        </a:p>
      </dgm:t>
    </dgm:pt>
    <dgm:pt modelId="{0A7BB29C-FF88-411B-BFD9-DA5154D9D349}" type="pres">
      <dgm:prSet presAssocID="{9EF308D5-2046-4C99-A40C-CE3207374DAD}" presName="matrix" presStyleCnt="0">
        <dgm:presLayoutVars>
          <dgm:chMax val="1"/>
          <dgm:dir/>
          <dgm:resizeHandles val="exact"/>
        </dgm:presLayoutVars>
      </dgm:prSet>
      <dgm:spPr/>
    </dgm:pt>
    <dgm:pt modelId="{597B5E85-B794-48D9-B799-67076FE375A2}" type="pres">
      <dgm:prSet presAssocID="{9EF308D5-2046-4C99-A40C-CE3207374DAD}" presName="diamond" presStyleLbl="bgShp" presStyleIdx="0" presStyleCnt="1"/>
      <dgm:spPr/>
    </dgm:pt>
    <dgm:pt modelId="{DCAE0D51-2288-4930-B015-C244B6AE1681}" type="pres">
      <dgm:prSet presAssocID="{9EF308D5-2046-4C99-A40C-CE3207374DA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8A2FDB-9017-4434-9B7A-E4CB8A77EBBE}" type="pres">
      <dgm:prSet presAssocID="{9EF308D5-2046-4C99-A40C-CE3207374DA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2C4415-3003-4015-88CD-2B9CB7D3769D}" type="pres">
      <dgm:prSet presAssocID="{9EF308D5-2046-4C99-A40C-CE3207374DA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A757687-7739-4ED3-B376-506ED09C40B6}" type="pres">
      <dgm:prSet presAssocID="{9EF308D5-2046-4C99-A40C-CE3207374DA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359C87E-9968-4206-91E9-0BBCD0939543}" srcId="{9EF308D5-2046-4C99-A40C-CE3207374DAD}" destId="{D8DBF4E1-6BF0-466F-AE2C-043D49C8EFA5}" srcOrd="0" destOrd="0" parTransId="{3AE60BA1-F4DF-49CA-98A5-789C7002C06A}" sibTransId="{8463FCF0-A964-49C2-A50F-BD87ADA85498}"/>
    <dgm:cxn modelId="{5C28DD7E-0577-4074-BDA2-5F06DD061B42}" srcId="{9EF308D5-2046-4C99-A40C-CE3207374DAD}" destId="{D2B8159C-3B30-492F-AF8E-ACF1546D06DE}" srcOrd="3" destOrd="0" parTransId="{02901519-4F87-4BFB-BD7A-3C48A0EAD9A9}" sibTransId="{474FB63D-4349-40EC-BF54-0B2C3555D833}"/>
    <dgm:cxn modelId="{751BEF9D-3DF5-4701-9E3D-46C8BAAB2F41}" type="presOf" srcId="{9EF308D5-2046-4C99-A40C-CE3207374DAD}" destId="{0A7BB29C-FF88-411B-BFD9-DA5154D9D349}" srcOrd="0" destOrd="0" presId="urn:microsoft.com/office/officeart/2005/8/layout/matrix3"/>
    <dgm:cxn modelId="{8EAE7DA9-6C6D-4AAF-B362-FD10E3E9E04C}" srcId="{9EF308D5-2046-4C99-A40C-CE3207374DAD}" destId="{C58EADB7-559C-4A5F-9225-1E8ED1C8EE9B}" srcOrd="1" destOrd="0" parTransId="{C8916BD2-DEE8-4086-A4AE-A608E27E82A2}" sibTransId="{816C7EE0-3811-4656-A7D3-5651D9C6B434}"/>
    <dgm:cxn modelId="{6E697AC3-0373-4185-BDDE-95FF86FD8D3F}" type="presOf" srcId="{C58EADB7-559C-4A5F-9225-1E8ED1C8EE9B}" destId="{238A2FDB-9017-4434-9B7A-E4CB8A77EBBE}" srcOrd="0" destOrd="0" presId="urn:microsoft.com/office/officeart/2005/8/layout/matrix3"/>
    <dgm:cxn modelId="{F12FDAC8-F817-4FF7-A63B-2955084FB0CD}" srcId="{9EF308D5-2046-4C99-A40C-CE3207374DAD}" destId="{631D314C-00F9-47AB-845B-629D6B081ADD}" srcOrd="2" destOrd="0" parTransId="{504239C7-68F5-4530-A8AF-BB68CDEF6BC3}" sibTransId="{DAF981CE-921C-47A2-B480-71A39ABFCCEB}"/>
    <dgm:cxn modelId="{1150F4D4-6CE4-43FF-A8E2-C7E385CF4624}" type="presOf" srcId="{D2B8159C-3B30-492F-AF8E-ACF1546D06DE}" destId="{8A757687-7739-4ED3-B376-506ED09C40B6}" srcOrd="0" destOrd="0" presId="urn:microsoft.com/office/officeart/2005/8/layout/matrix3"/>
    <dgm:cxn modelId="{41E2E2F1-4EA7-48DD-BB4E-D7D1D2613CD3}" type="presOf" srcId="{631D314C-00F9-47AB-845B-629D6B081ADD}" destId="{092C4415-3003-4015-88CD-2B9CB7D3769D}" srcOrd="0" destOrd="0" presId="urn:microsoft.com/office/officeart/2005/8/layout/matrix3"/>
    <dgm:cxn modelId="{9FAA04F3-99AC-4131-8EAD-AF08710E7D9C}" type="presOf" srcId="{D8DBF4E1-6BF0-466F-AE2C-043D49C8EFA5}" destId="{DCAE0D51-2288-4930-B015-C244B6AE1681}" srcOrd="0" destOrd="0" presId="urn:microsoft.com/office/officeart/2005/8/layout/matrix3"/>
    <dgm:cxn modelId="{CC66990A-0C53-48FF-823D-4BA8EA23EE95}" type="presParOf" srcId="{0A7BB29C-FF88-411B-BFD9-DA5154D9D349}" destId="{597B5E85-B794-48D9-B799-67076FE375A2}" srcOrd="0" destOrd="0" presId="urn:microsoft.com/office/officeart/2005/8/layout/matrix3"/>
    <dgm:cxn modelId="{53E8E500-8B2D-4AA1-A7DD-0DD542F6B755}" type="presParOf" srcId="{0A7BB29C-FF88-411B-BFD9-DA5154D9D349}" destId="{DCAE0D51-2288-4930-B015-C244B6AE1681}" srcOrd="1" destOrd="0" presId="urn:microsoft.com/office/officeart/2005/8/layout/matrix3"/>
    <dgm:cxn modelId="{06414667-C8B8-4A0D-9989-93B4221202F4}" type="presParOf" srcId="{0A7BB29C-FF88-411B-BFD9-DA5154D9D349}" destId="{238A2FDB-9017-4434-9B7A-E4CB8A77EBBE}" srcOrd="2" destOrd="0" presId="urn:microsoft.com/office/officeart/2005/8/layout/matrix3"/>
    <dgm:cxn modelId="{74C1F696-8831-4199-8B66-125640D3EB72}" type="presParOf" srcId="{0A7BB29C-FF88-411B-BFD9-DA5154D9D349}" destId="{092C4415-3003-4015-88CD-2B9CB7D3769D}" srcOrd="3" destOrd="0" presId="urn:microsoft.com/office/officeart/2005/8/layout/matrix3"/>
    <dgm:cxn modelId="{FA08534B-EC9D-4C4C-8E23-2FC220303336}" type="presParOf" srcId="{0A7BB29C-FF88-411B-BFD9-DA5154D9D349}" destId="{8A757687-7739-4ED3-B376-506ED09C40B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B5E85-B794-48D9-B799-67076FE375A2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0D51-2288-4930-B015-C244B6AE1681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Co to je? </a:t>
          </a:r>
          <a:endParaRPr lang="en-US" sz="2500" kern="1200"/>
        </a:p>
      </dsp:txBody>
      <dsp:txXfrm>
        <a:off x="1007221" y="627745"/>
        <a:ext cx="1937228" cy="1937228"/>
      </dsp:txXfrm>
    </dsp:sp>
    <dsp:sp modelId="{238A2FDB-9017-4434-9B7A-E4CB8A77EBBE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Jaké znáte? </a:t>
          </a:r>
          <a:endParaRPr lang="en-US" sz="2500" kern="1200"/>
        </a:p>
      </dsp:txBody>
      <dsp:txXfrm>
        <a:off x="3319190" y="627745"/>
        <a:ext cx="1937228" cy="1937228"/>
      </dsp:txXfrm>
    </dsp:sp>
    <dsp:sp modelId="{092C4415-3003-4015-88CD-2B9CB7D3769D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Čím jsou prospěšné?</a:t>
          </a:r>
          <a:endParaRPr lang="en-US" sz="2500" kern="1200"/>
        </a:p>
      </dsp:txBody>
      <dsp:txXfrm>
        <a:off x="1007221" y="2939714"/>
        <a:ext cx="1937228" cy="1937228"/>
      </dsp:txXfrm>
    </dsp:sp>
    <dsp:sp modelId="{8A757687-7739-4ED3-B376-506ED09C40B6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Jaký má vliv relaxace na autonomní nervový systém?</a:t>
          </a:r>
          <a:endParaRPr lang="en-US" sz="2500" kern="1200"/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3331-D562-4366-A6C6-3571937650C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F3D1-28FA-4788-9A33-A84E5AB2D7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40D83-9AFD-4A72-958D-F671BC52D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A32392-A36D-48A2-9D4A-32D3D6D44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FEAAF-9B3E-4903-8247-F7DCDEED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4C3137-1DF6-4E85-9442-3E92ABE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67BD22-C214-4DF1-B843-87ED2199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5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E3D3-4E03-4B9C-BC22-0DF67F5E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2FCE3-6F0A-416D-B48F-0231E32F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CFE79-2356-43B1-A077-BB49DEFA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4DB007-8978-4E35-976E-04ABA714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91BAE4-0811-4F98-B9B3-D4F048D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9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D67DA7-EAA7-4864-B75B-A2AD0D17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BA87A7-465E-4B1B-B43A-09DB2E6A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8545A-0304-4AEA-8AF0-AECC3D78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148177-FACB-4D15-B79C-E74A7AC3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0E4AB4-9A97-442B-96AF-B1875CE0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C9D6A-3A9B-4542-921E-2121FCEE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49608-50DD-45E9-830D-E5B62B308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B3183-0DFA-4816-85F3-AADFCA54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05B71-E70F-4133-9159-92A1F115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7A56E-4D72-428C-9C49-1C4DEDF9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5973A-7760-4F17-AF87-FAFA3253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4B27D1-0F0C-45C2-AC97-32E3761B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8C9706-D13E-494F-A50E-ECC975E5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1544A-DF78-4471-A32E-32F1BE21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DC86E-A31C-4B45-A2E8-722A70DC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D1D6A-4162-4C36-BE5E-11A31B4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44348-C900-4719-83DD-B7C5B6013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F7478D-296C-4985-9F53-3B4FFC23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162E2C-4CAA-462D-85F6-35E00344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022D85-F9B2-4CF6-8F8C-1710D715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3681DF-DE27-4C90-864C-CDB4C3A7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8055E-6D7B-4DAB-B6FC-71150295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32CEAC-6AC4-4752-97FB-A582588FA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AFD506-D728-4383-8C3E-2BA35C20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6D1B46-757D-4BC5-9246-42DCB3A02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313D68-4ED8-47B1-AA35-64EC05535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BD8690-F0BB-41D9-A2C3-796C8620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1019E0-89D5-4407-9DB5-FC04FCB3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533359-1C92-49A4-8872-A0B90D63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1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9DEE4-0EE5-4C71-8C7F-546344A9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D996BD-A874-4256-999F-1A305E8F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779E23-06B1-41C5-9B7C-5F47F567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65387B-4989-405E-A4A5-5D3F4F40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5EF402-1A0F-46B8-9721-D91F79F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368A2B-16B6-4EBE-B9F8-7E8C0EB7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093B6D-1CF1-4724-9035-98F69939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8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21A81-4D0E-41FE-9D96-602978F5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35EED-6ACD-4B23-A40C-76FB46E3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FBE4EC-0588-41BD-8656-412DFE523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8E744D-A505-47EE-89C5-CBAEC49B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FDC9A-AECE-49AC-93EC-4D9A15F0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3C848E-50DA-4136-9FFF-95A43293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5877-C1BA-4892-82BE-EAF0F5DF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2B2352-401B-47E4-9056-164B19024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D4836-F843-48B1-A1AE-88B92D23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E89F7-6EED-489A-A004-9211B138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3ED579-8487-49A3-B43D-9E4F9547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B557B7-57D2-4B8A-9E67-A563AB33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5B4C88-9E91-4B1B-8C2B-E1989F53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A9DF0-6297-495A-B535-E287BDFB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28994E-2664-4935-A9D9-6D41757E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82A8-3F29-4989-8F66-CE9E970D079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7FCA4-395F-4B0F-96AB-B405E29AA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BF6739-4661-42B5-8B3B-1E7B6B30F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9A96DAD3-C703-442D-A1D5-89CE872648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b="1" dirty="0"/>
              <a:t>STRES, JEHO </a:t>
            </a:r>
            <a:r>
              <a:rPr lang="cs-CZ" altLang="cs-CZ" b="1" cap="all" dirty="0"/>
              <a:t>důsledky</a:t>
            </a:r>
            <a:r>
              <a:rPr lang="cs-CZ" altLang="cs-CZ" b="1" dirty="0"/>
              <a:t> a MOŽNOSTI ZVLÁDÁNÍ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8973F2-3C0B-0F16-AC61-18231B8A21AD}"/>
              </a:ext>
            </a:extLst>
          </p:cNvPr>
          <p:cNvSpPr txBox="1"/>
          <p:nvPr/>
        </p:nvSpPr>
        <p:spPr>
          <a:xfrm>
            <a:off x="3891776" y="5903301"/>
            <a:ext cx="43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PhDr. Jaroslava Dosedlová,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C566EC-3002-0574-1AF4-C7758597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Kategorizace životních událostí podle míry zátěže (Holmes, Rahe, 1967)</a:t>
            </a:r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C3EBE6-D974-099D-C592-3AE19EBF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5" y="100361"/>
            <a:ext cx="7493619" cy="675763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smrt partnera				100	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rozvod					73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rozvrat manželství / dočasný rozchod			65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uvěznění					63		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úmrtí blízkého člena rodiny			63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vážný úraz nebo onemocnění			53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sňatek					50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ztráta zaměstnání				47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usmíření nebo jiné závažné změny v manželství		45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odchod do důchodu				45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zdravotního stavu člena rodiny			44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těhotenství				40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sexuální obtíže				39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přírůstek nového člena rodiny			39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zaměstnání				39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finančního stavu				38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smrt blízkého přítele				37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přeřazení na jinou práci				36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závažné neshody s partnerem			35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půjčka vyšší než 50.000 Kč			31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termín splatnosti půjčky				30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21444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F7D4A-BC33-01DB-0E0B-4524A5A1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odpovědnosti v zaměstnání			29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 nebo dcera opouští domov			29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konflikty s tchánem, tchyní, zetěm, snachou		29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mimořádný osobní čin nebo výkon			28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manžel(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nastupuje nebo končí zaměstnání      	            	26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vstup do školy nebo její ukončení			26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životních podmínek			25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vlastních zvyklostí			24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problémy a konflikty s nadřízeným			23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pracovní doby nebo pracovních podmínek  		20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bydliště				20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školy				20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rekreačních aktivit			19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církve				19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sociálních aktivit			18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půjčka menší než 50.000 Kč			17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splátkových zvyklostí a režimu dne		16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změny v širší rodině (úmrtí, sňatky, odchody)		15		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změny stravovacích zvyklostí			15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dovolená					13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vánoce					12</a:t>
            </a:r>
          </a:p>
          <a:p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pokuta (např. za dopravní přestupek)		 	11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2121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BD38803-1EA2-4EFC-AA0A-DCD83ECDE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6600" b="1"/>
              <a:t>Zdroje stresu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4F1CAD-3CE6-4EAE-94BF-E943111B8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Objektivní: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ve vnějším prostředí: </a:t>
            </a:r>
            <a:r>
              <a:rPr lang="cs-CZ" altLang="cs-CZ" sz="2000" dirty="0"/>
              <a:t>např. nadměrný hluk, nedostatek tepla, světla, nedostatek životního prostoru, život na pokraji chudoby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velké životní události</a:t>
            </a:r>
            <a:r>
              <a:rPr lang="cs-CZ" altLang="cs-CZ" sz="2000" b="1" dirty="0"/>
              <a:t>: </a:t>
            </a:r>
            <a:r>
              <a:rPr lang="cs-CZ" altLang="cs-CZ" sz="2000" dirty="0"/>
              <a:t>např. svatba, narození dítěte, úmrtí blízkého člověka, stěhování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 mezilidských vztazích: </a:t>
            </a:r>
            <a:r>
              <a:rPr lang="cs-CZ" altLang="cs-CZ" sz="2000" dirty="0"/>
              <a:t>např. konfliktní vztahy se spolupracovníky či rodinnými příslušníky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 pracovních podmínkách a v organizaci práce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5096166-8D9E-4EC8-AE76-B1AAEA0C7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6600" b="1"/>
              <a:t>Zdroje stresu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739EA84-BFDD-4ABB-BA9A-4C2335132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Subjektivní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osobní vlastnosti, </a:t>
            </a:r>
            <a:r>
              <a:rPr lang="cs-CZ" altLang="cs-CZ" sz="2000" dirty="0"/>
              <a:t>projevující se určitým stylem chování (hostilita, úzkostnost, prokrastinace)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kvalifikace</a:t>
            </a:r>
            <a:r>
              <a:rPr lang="cs-CZ" altLang="cs-CZ" sz="2000" dirty="0"/>
              <a:t> pro danou činnost, tj. vzdělání, praxe, schopnosti, dovednosti, znalosti, zkušenosti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zvyky a návyky, </a:t>
            </a:r>
            <a:r>
              <a:rPr lang="cs-CZ" altLang="cs-CZ" sz="2000" dirty="0"/>
              <a:t>zejména ve vztahu k </a:t>
            </a:r>
            <a:r>
              <a:rPr lang="cs-CZ" altLang="cs-CZ" sz="2000" b="1" i="1" dirty="0"/>
              <a:t>zdravotně nevhodnému chování </a:t>
            </a:r>
            <a:r>
              <a:rPr lang="cs-CZ" altLang="cs-CZ" sz="2000" dirty="0"/>
              <a:t>(pití, kouření,...)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biologické vlastnosti, </a:t>
            </a:r>
            <a:r>
              <a:rPr lang="cs-CZ" altLang="cs-CZ" sz="2000" dirty="0"/>
              <a:t>tj. genetická výbava, věk, pohlaví, ovlivnění prodělanými chorobami, aktuální zdravotní stav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D554B-EC10-A76D-848A-D88983FA8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Keller A,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Litzelman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K,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Wisk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LE,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Maddox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T,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Cheng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ER,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Creswell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PD,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Witt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WP. </a:t>
            </a:r>
          </a:p>
          <a:p>
            <a:pPr marL="0" indent="0">
              <a:buNone/>
            </a:pP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Does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perception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that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stress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affects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health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matter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?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association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with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health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and mortality. </a:t>
            </a:r>
          </a:p>
          <a:p>
            <a:pPr marL="0" indent="0">
              <a:buNone/>
            </a:pP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Health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Psychol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. 2012 Sep;31(5):677-84.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: 10.1037/a0026743.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cs-CZ" b="0" i="0" dirty="0">
                <a:solidFill>
                  <a:srgbClr val="212121"/>
                </a:solidFill>
                <a:effectLst/>
                <a:latin typeface="BlinkMacSystemFont"/>
              </a:rPr>
              <a:t> 2011 Dec 26. PMID: 22201278; PMCID: PMC3374921.</a:t>
            </a:r>
          </a:p>
          <a:p>
            <a:pPr marL="0" indent="0">
              <a:buNone/>
            </a:pPr>
            <a:endParaRPr lang="cs-CZ" dirty="0">
              <a:solidFill>
                <a:srgbClr val="212121"/>
              </a:solidFill>
              <a:latin typeface="BlinkMacSystemFont"/>
            </a:endParaRPr>
          </a:p>
          <a:p>
            <a:pPr marL="0" indent="0">
              <a:buNone/>
            </a:pPr>
            <a:r>
              <a:rPr lang="cs-CZ" dirty="0">
                <a:solidFill>
                  <a:srgbClr val="212121"/>
                </a:solidFill>
                <a:latin typeface="BlinkMacSystemFont"/>
              </a:rPr>
              <a:t>													</a:t>
            </a:r>
            <a:r>
              <a:rPr lang="cs-CZ" dirty="0">
                <a:solidFill>
                  <a:srgbClr val="FF0000"/>
                </a:solidFill>
                <a:latin typeface="BlinkMacSystemFont"/>
              </a:rPr>
              <a:t>riziko předčasného úmrtí  </a:t>
            </a:r>
            <a:r>
              <a:rPr lang="cs-CZ" sz="4400" dirty="0">
                <a:solidFill>
                  <a:srgbClr val="FF0000"/>
                </a:solidFill>
                <a:latin typeface="BlinkMacSystemFont"/>
              </a:rPr>
              <a:t>43% nebo 0% ?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5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0BD602B-F69E-C06B-781A-76BAC712DC1C}"/>
              </a:ext>
            </a:extLst>
          </p:cNvPr>
          <p:cNvSpPr txBox="1"/>
          <p:nvPr/>
        </p:nvSpPr>
        <p:spPr>
          <a:xfrm>
            <a:off x="1051932" y="752664"/>
            <a:ext cx="111400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1" u="none" strike="noStrike" baseline="0" dirty="0">
                <a:latin typeface="Times-BoldItalic"/>
              </a:rPr>
              <a:t>Objective: </a:t>
            </a:r>
            <a:r>
              <a:rPr lang="en-US" sz="1800" b="0" i="0" u="none" strike="noStrike" baseline="0" dirty="0">
                <a:latin typeface="Times-Roman"/>
              </a:rPr>
              <a:t>This study sought to examine the relationship among the amount of stress, the perception that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stress affects health, and health and mortality outcomes in a nationally representative sample of U.S.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adults. </a:t>
            </a:r>
            <a:endParaRPr lang="cs-CZ" sz="1800" b="0" i="0" u="none" strike="noStrike" baseline="0" dirty="0">
              <a:latin typeface="Times-Roman"/>
            </a:endParaRPr>
          </a:p>
          <a:p>
            <a:pPr algn="l"/>
            <a:r>
              <a:rPr lang="en-US" sz="1800" b="1" i="1" u="none" strike="noStrike" baseline="0" dirty="0">
                <a:latin typeface="Times-BoldItalic"/>
              </a:rPr>
              <a:t>Methods: </a:t>
            </a:r>
            <a:r>
              <a:rPr lang="en-US" sz="1800" b="0" i="0" u="none" strike="noStrike" baseline="0" dirty="0">
                <a:latin typeface="Times-Roman"/>
              </a:rPr>
              <a:t>Data from the 1998 National Health Interview Survey were linked to prospective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National Death Index mortality data through 2006. Separate logistic regression models were used to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examine the factors associated with current health status and psychological distress. Cox proportional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hazard models were used to determine the impact of perceiving that stress affects health on all-cause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mortality. Each model specifically examined the interaction between the amount of stress and the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perception that stress affects health, controlling for sociodemographic, health behavior, and access to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health care factors. </a:t>
            </a:r>
            <a:endParaRPr lang="cs-CZ" sz="1800" b="0" i="0" u="none" strike="noStrike" baseline="0" dirty="0">
              <a:latin typeface="Times-Roman"/>
            </a:endParaRPr>
          </a:p>
          <a:p>
            <a:pPr algn="l"/>
            <a:r>
              <a:rPr lang="en-US" sz="1800" b="1" i="1" u="none" strike="noStrike" baseline="0" dirty="0">
                <a:latin typeface="Times-BoldItalic"/>
              </a:rPr>
              <a:t>Results: </a:t>
            </a:r>
            <a:r>
              <a:rPr lang="en-US" sz="1800" b="0" i="0" u="none" strike="noStrike" baseline="0" dirty="0">
                <a:latin typeface="Times-Roman"/>
              </a:rPr>
              <a:t>33.7% of nearly 186 million (unweighted </a:t>
            </a:r>
            <a:r>
              <a:rPr lang="en-US" sz="1800" b="0" i="1" u="none" strike="noStrike" baseline="0" dirty="0">
                <a:latin typeface="Times-Italic"/>
              </a:rPr>
              <a:t>n </a:t>
            </a:r>
            <a:r>
              <a:rPr lang="en-US" sz="1800" b="0" i="0" u="none" strike="noStrike" baseline="0" dirty="0">
                <a:latin typeface="Universal-GreekwithMathPi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28,753) U.S. adults perceived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that stress affected their health a lot or to some extent. Both higher levels of reported stress and the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perception that stress affects health were independently associated with an increased likelihood of worse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health and mental health outcomes. The amount of stress and the perception that stress affects health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interacted such that those who reported a lot of stress and that stress impacted their health a lot had a 43%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increased risk of premature death (HR </a:t>
            </a:r>
            <a:r>
              <a:rPr lang="en-US" sz="1800" b="0" i="0" u="none" strike="noStrike" baseline="0" dirty="0">
                <a:latin typeface="Universal-GreekwithMathPi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1.43, 95% CI [1.2, 1.7]). </a:t>
            </a:r>
            <a:endParaRPr lang="cs-CZ" sz="1800" b="0" i="0" u="none" strike="noStrike" baseline="0" dirty="0">
              <a:latin typeface="Times-Roman"/>
            </a:endParaRPr>
          </a:p>
          <a:p>
            <a:pPr algn="l"/>
            <a:r>
              <a:rPr lang="en-US" sz="1800" b="1" i="1" u="none" strike="noStrike" baseline="0" dirty="0">
                <a:latin typeface="Times-BoldItalic"/>
              </a:rPr>
              <a:t>Conclusions: </a:t>
            </a:r>
            <a:r>
              <a:rPr lang="en-US" sz="1800" b="0" i="0" u="none" strike="noStrike" baseline="0" dirty="0">
                <a:latin typeface="Times-Roman"/>
              </a:rPr>
              <a:t>High amounts of stress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and the perception that stress impacts health are each associated with poor health and mental health.</a:t>
            </a:r>
            <a:r>
              <a:rPr lang="cs-CZ" sz="1800" b="0" i="0" u="none" strike="noStrike" baseline="0" dirty="0">
                <a:latin typeface="Times-Roman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Individuals who perceived that stress affects their health </a:t>
            </a:r>
            <a:r>
              <a:rPr lang="en-US" sz="1800" b="0" i="1" u="none" strike="noStrike" baseline="0" dirty="0">
                <a:latin typeface="Times-Italic"/>
              </a:rPr>
              <a:t>and </a:t>
            </a:r>
            <a:r>
              <a:rPr lang="en-US" sz="1800" b="0" i="0" u="none" strike="noStrike" baseline="0" dirty="0">
                <a:latin typeface="Times-Roman"/>
              </a:rPr>
              <a:t>reported a large amount of stress had an</a:t>
            </a:r>
            <a:r>
              <a:rPr lang="cs-CZ" sz="1800" b="0" i="0" u="none" strike="noStrike" baseline="0">
                <a:latin typeface="Times-Roman"/>
              </a:rPr>
              <a:t> </a:t>
            </a:r>
            <a:r>
              <a:rPr lang="en-US" sz="1800" b="0" i="0" u="none" strike="noStrike" baseline="0">
                <a:latin typeface="Times-Roman"/>
              </a:rPr>
              <a:t>increased </a:t>
            </a:r>
            <a:r>
              <a:rPr lang="en-US" sz="1800" b="0" i="0" u="none" strike="noStrike" baseline="0" dirty="0">
                <a:latin typeface="Times-Roman"/>
              </a:rPr>
              <a:t>risk of premature death.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56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6391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Nadpis 1">
            <a:extLst>
              <a:ext uri="{FF2B5EF4-FFF2-40B4-BE49-F238E27FC236}">
                <a16:creationId xmlns:a16="http://schemas.microsoft.com/office/drawing/2014/main" id="{68D6F77A-6EEC-7379-23E6-E6F0669C6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Pracovní stres</a:t>
            </a:r>
          </a:p>
        </p:txBody>
      </p:sp>
      <p:pic>
        <p:nvPicPr>
          <p:cNvPr id="16387" name="Picture 2" descr="Image result for Model pracovního stresu Karasek">
            <a:extLst>
              <a:ext uri="{FF2B5EF4-FFF2-40B4-BE49-F238E27FC236}">
                <a16:creationId xmlns:a16="http://schemas.microsoft.com/office/drawing/2014/main" id="{66E93ADE-A2F9-7CE7-1ED8-213F170A5B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9" y="2246409"/>
            <a:ext cx="9989260" cy="4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C7D6CB0-71AF-4DC8-9580-528614A86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Jak na sobě poznám, že jsem ve stresu?</a:t>
            </a:r>
          </a:p>
        </p:txBody>
      </p:sp>
      <p:pic>
        <p:nvPicPr>
          <p:cNvPr id="18436" name="Picture 2" descr="Stickman, Panáček, Kreslená Pohádka, Symbol, Akční Hra">
            <a:extLst>
              <a:ext uri="{FF2B5EF4-FFF2-40B4-BE49-F238E27FC236}">
                <a16:creationId xmlns:a16="http://schemas.microsoft.com/office/drawing/2014/main" id="{27122784-025D-473E-B458-5997BC66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56" y="1609725"/>
            <a:ext cx="3608523" cy="46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DD3388-0570-44DD-9A08-5C6368250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5" y="190139"/>
            <a:ext cx="5250940" cy="66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2D3B24-C54A-4AFB-B8E5-D9327A0D6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 dirty="0"/>
              <a:t>Jak mi o stresu řekne tělo?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862A669-B820-48A2-B116-17461749C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3955" y="2051746"/>
            <a:ext cx="6921763" cy="4490953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endParaRPr lang="cs-CZ" altLang="cs-CZ" sz="1600" dirty="0"/>
          </a:p>
          <a:p>
            <a:pPr marL="571500" indent="-571500"/>
            <a:r>
              <a:rPr lang="cs-CZ" altLang="cs-CZ" sz="1600" dirty="0"/>
              <a:t>bezděčné nervové reflexy v oblasti hlavy a obličeje: časté dotýkání se vlasů, učí nebo nosu, skřípění zuby, kousání se do rtů, bubnování prsty, shrbené držení těla, podupávání, tahání se za vlasy, apod.</a:t>
            </a:r>
          </a:p>
          <a:p>
            <a:pPr marL="571500" indent="-571500"/>
            <a:r>
              <a:rPr lang="cs-CZ" altLang="cs-CZ" sz="1600" dirty="0"/>
              <a:t>fyzické vyčerpání - únava</a:t>
            </a:r>
          </a:p>
          <a:p>
            <a:pPr marL="571500" indent="-571500"/>
            <a:r>
              <a:rPr lang="cs-CZ" altLang="cs-CZ" sz="1600" dirty="0"/>
              <a:t>častější zdravotní potíže</a:t>
            </a:r>
          </a:p>
          <a:p>
            <a:pPr marL="571500" indent="-571500"/>
            <a:r>
              <a:rPr lang="cs-CZ" altLang="cs-CZ" sz="1600" dirty="0"/>
              <a:t>nespavost</a:t>
            </a:r>
          </a:p>
          <a:p>
            <a:pPr marL="571500" indent="-571500"/>
            <a:r>
              <a:rPr lang="cs-CZ" altLang="cs-CZ" sz="1600" dirty="0"/>
              <a:t>nechutenství nebo ztráta hmotnosti</a:t>
            </a:r>
          </a:p>
          <a:p>
            <a:pPr marL="571500" indent="-571500"/>
            <a:r>
              <a:rPr lang="cs-CZ" altLang="cs-CZ" sz="1600" dirty="0"/>
              <a:t>chronické svalové bolesti</a:t>
            </a:r>
          </a:p>
          <a:p>
            <a:pPr marL="571500" indent="-571500"/>
            <a:r>
              <a:rPr lang="cs-CZ" altLang="cs-CZ" sz="1600" dirty="0"/>
              <a:t>zvýšená srdeční činnost</a:t>
            </a:r>
          </a:p>
          <a:p>
            <a:pPr marL="571500" indent="-571500"/>
            <a:r>
              <a:rPr lang="cs-CZ" altLang="cs-CZ" sz="1600" dirty="0"/>
              <a:t>zvýšená dechová frekvence</a:t>
            </a:r>
          </a:p>
          <a:p>
            <a:pPr marL="571500" indent="-571500"/>
            <a:r>
              <a:rPr lang="cs-CZ" altLang="cs-CZ" sz="1600" dirty="0"/>
              <a:t>bolesti kloubů a svalů</a:t>
            </a:r>
          </a:p>
          <a:p>
            <a:pPr marL="571500" indent="-571500"/>
            <a:r>
              <a:rPr lang="cs-CZ" altLang="cs-CZ" sz="1600" dirty="0"/>
              <a:t>bolesti hlavy</a:t>
            </a:r>
          </a:p>
          <a:p>
            <a:pPr marL="571500" indent="-571500"/>
            <a:r>
              <a:rPr lang="cs-CZ" altLang="cs-CZ" sz="1600" dirty="0"/>
              <a:t>zažívací problémy: pálení žáhy, průjem, zácpa   </a:t>
            </a:r>
          </a:p>
        </p:txBody>
      </p:sp>
      <p:pic>
        <p:nvPicPr>
          <p:cNvPr id="19460" name="Picture 5" descr="Image result for bolest">
            <a:extLst>
              <a:ext uri="{FF2B5EF4-FFF2-40B4-BE49-F238E27FC236}">
                <a16:creationId xmlns:a16="http://schemas.microsoft.com/office/drawing/2014/main" id="{3A5C304A-7320-4677-A73F-4BDADE66D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0" r="30559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9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tres je populární choroba 21. století | Cyklotoulky">
            <a:extLst>
              <a:ext uri="{FF2B5EF4-FFF2-40B4-BE49-F238E27FC236}">
                <a16:creationId xmlns:a16="http://schemas.microsoft.com/office/drawing/2014/main" id="{1669292A-3F7D-439A-BC91-0246BA0F7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Nadpis 1">
            <a:extLst>
              <a:ext uri="{FF2B5EF4-FFF2-40B4-BE49-F238E27FC236}">
                <a16:creationId xmlns:a16="http://schemas.microsoft.com/office/drawing/2014/main" id="{47C7B78F-22DF-4BF6-A203-CC5C21520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Proč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současné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době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mluvíme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stresu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FF2171-B532-42A1-A94B-9626EF8D2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2056" y="629268"/>
            <a:ext cx="69760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100" b="1" dirty="0"/>
              <a:t>Jak mě dá o stresu vědět nálada?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80C0225-FBBC-4E67-898A-E2718F51F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2" y="2079723"/>
            <a:ext cx="6586489" cy="4149009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endParaRPr lang="cs-CZ" altLang="cs-CZ" sz="2400" dirty="0"/>
          </a:p>
          <a:p>
            <a:pPr marL="571500" indent="-571500"/>
            <a:r>
              <a:rPr lang="cs-CZ" altLang="cs-CZ" sz="2400" dirty="0"/>
              <a:t>neklid a podrážděnost</a:t>
            </a:r>
          </a:p>
          <a:p>
            <a:pPr marL="571500" indent="-571500"/>
            <a:r>
              <a:rPr lang="cs-CZ" altLang="cs-CZ" sz="2400" dirty="0"/>
              <a:t>úzkost</a:t>
            </a:r>
          </a:p>
          <a:p>
            <a:pPr marL="571500" indent="-571500"/>
            <a:r>
              <a:rPr lang="cs-CZ" altLang="cs-CZ" sz="2400" dirty="0"/>
              <a:t>apatie a nuda</a:t>
            </a:r>
          </a:p>
          <a:p>
            <a:pPr marL="571500" indent="-571500"/>
            <a:r>
              <a:rPr lang="cs-CZ" altLang="cs-CZ" sz="2400" dirty="0"/>
              <a:t>nepřátelství, hněv</a:t>
            </a:r>
          </a:p>
          <a:p>
            <a:pPr marL="571500" indent="-571500"/>
            <a:r>
              <a:rPr lang="cs-CZ" altLang="cs-CZ" sz="2400" dirty="0"/>
              <a:t>smutek, beznaděj</a:t>
            </a:r>
          </a:p>
          <a:p>
            <a:pPr marL="571500" indent="-571500"/>
            <a:r>
              <a:rPr lang="cs-CZ" altLang="cs-CZ" sz="2400" dirty="0"/>
              <a:t>pocity bezmocnosti</a:t>
            </a:r>
          </a:p>
          <a:p>
            <a:pPr marL="571500" indent="-571500"/>
            <a:r>
              <a:rPr lang="cs-CZ" altLang="cs-CZ" sz="2400" dirty="0"/>
              <a:t>zvýšená sebekritika</a:t>
            </a:r>
          </a:p>
          <a:p>
            <a:pPr marL="571500" indent="-571500"/>
            <a:r>
              <a:rPr lang="cs-CZ" altLang="cs-CZ" sz="2400" dirty="0"/>
              <a:t>pocit vyčerpání a únavy     </a:t>
            </a:r>
          </a:p>
        </p:txBody>
      </p:sp>
      <p:pic>
        <p:nvPicPr>
          <p:cNvPr id="20484" name="Picture 7" descr="Image result for nálady">
            <a:extLst>
              <a:ext uri="{FF2B5EF4-FFF2-40B4-BE49-F238E27FC236}">
                <a16:creationId xmlns:a16="http://schemas.microsoft.com/office/drawing/2014/main" id="{B06F2E1B-1DD8-4C11-87D8-DE1C07FDE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448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A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2DD3D4F-DA5C-4134-875D-E9B04655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3600" b="1" dirty="0"/>
              <a:t>Jak to poznám z chování?</a:t>
            </a:r>
          </a:p>
        </p:txBody>
      </p:sp>
      <p:pic>
        <p:nvPicPr>
          <p:cNvPr id="21510" name="Picture 9" descr="Image result for nespavost">
            <a:extLst>
              <a:ext uri="{FF2B5EF4-FFF2-40B4-BE49-F238E27FC236}">
                <a16:creationId xmlns:a16="http://schemas.microsoft.com/office/drawing/2014/main" id="{ABBD2A79-2789-4259-8BDB-0382C65B7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20217" b="-1"/>
          <a:stretch/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Image result for nezdravé návyky">
            <a:extLst>
              <a:ext uri="{FF2B5EF4-FFF2-40B4-BE49-F238E27FC236}">
                <a16:creationId xmlns:a16="http://schemas.microsoft.com/office/drawing/2014/main" id="{0CA60CAB-4263-444D-9ACC-A702B68D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217"/>
          <a:stretch/>
        </p:blipFill>
        <p:spPr bwMode="auto"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5" descr="alkohol">
            <a:extLst>
              <a:ext uri="{FF2B5EF4-FFF2-40B4-BE49-F238E27FC236}">
                <a16:creationId xmlns:a16="http://schemas.microsoft.com/office/drawing/2014/main" id="{B97A35FB-CCE7-4E30-9E6D-01C36BF18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3694" b="1"/>
          <a:stretch/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A6C18CED-D7FB-4BDA-B6E4-7EF399AFD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7834" y="2597560"/>
            <a:ext cx="5441374" cy="373829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None/>
            </a:pPr>
            <a:endParaRPr lang="cs-CZ" altLang="cs-CZ" sz="1800" dirty="0"/>
          </a:p>
          <a:p>
            <a:pPr marL="571500" indent="-571500"/>
            <a:r>
              <a:rPr lang="cs-CZ" altLang="cs-CZ" sz="1800" dirty="0"/>
              <a:t>odkládání úkolů, snížená schopnost je řešit</a:t>
            </a:r>
          </a:p>
          <a:p>
            <a:pPr marL="571500" indent="-571500"/>
            <a:r>
              <a:rPr lang="cs-CZ" altLang="cs-CZ" sz="1800" dirty="0"/>
              <a:t>současné nepozorné vykonávání několika činností najednou</a:t>
            </a:r>
          </a:p>
          <a:p>
            <a:pPr marL="571500" indent="-571500"/>
            <a:r>
              <a:rPr lang="cs-CZ" altLang="cs-CZ" sz="1800" dirty="0"/>
              <a:t>problémy s vyjadřováním</a:t>
            </a:r>
          </a:p>
          <a:p>
            <a:pPr marL="571500" indent="-571500"/>
            <a:r>
              <a:rPr lang="cs-CZ" altLang="cs-CZ" sz="1800" dirty="0"/>
              <a:t>provokování konfliktů</a:t>
            </a:r>
          </a:p>
          <a:p>
            <a:pPr marL="571500" indent="-571500"/>
            <a:r>
              <a:rPr lang="cs-CZ" altLang="cs-CZ" sz="1800" dirty="0"/>
              <a:t>ztráta výkonnosti</a:t>
            </a:r>
          </a:p>
          <a:p>
            <a:pPr marL="571500" indent="-571500"/>
            <a:r>
              <a:rPr lang="cs-CZ" altLang="cs-CZ" sz="1800" dirty="0"/>
              <a:t>nerozhodnost   </a:t>
            </a:r>
          </a:p>
          <a:p>
            <a:pPr marL="571500" indent="-571500"/>
            <a:r>
              <a:rPr lang="cs-CZ" altLang="cs-CZ" sz="1800" dirty="0"/>
              <a:t>výpadky paměti</a:t>
            </a:r>
          </a:p>
          <a:p>
            <a:pPr marL="571500" indent="-571500"/>
            <a:r>
              <a:rPr lang="cs-CZ" altLang="cs-CZ" sz="1800" dirty="0"/>
              <a:t>neadekvátní reakce: náhlá výpověď ze zaměstnání, ukončení důvěrného vztahu, odchod z domova</a:t>
            </a:r>
          </a:p>
          <a:p>
            <a:pPr marL="571500" indent="-571500"/>
            <a:r>
              <a:rPr lang="cs-CZ" altLang="cs-CZ" sz="1800" dirty="0"/>
              <a:t>nadměrná konzumace alkoholu a drog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6217C-A2E4-4644-9492-4851592D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Co,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když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stres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dlouhodobý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Zdraví">
            <a:extLst>
              <a:ext uri="{FF2B5EF4-FFF2-40B4-BE49-F238E27FC236}">
                <a16:creationId xmlns:a16="http://schemas.microsoft.com/office/drawing/2014/main" id="{B2AEE5AF-FB2F-97C3-3EFA-808412CBB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01FC0B2-315C-4AB4-AEC8-558A8B8EA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8663" y="204789"/>
            <a:ext cx="8229600" cy="1139825"/>
          </a:xfrm>
        </p:spPr>
        <p:txBody>
          <a:bodyPr/>
          <a:lstStyle/>
          <a:p>
            <a:pPr algn="ctr" eaLnBrk="1" hangingPunct="1"/>
            <a:r>
              <a:rPr lang="cs-CZ" altLang="cs-CZ" b="1" dirty="0"/>
              <a:t>Fáze stresu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1FCC2DCF-04C3-4ED5-A23A-D867B144F833}"/>
              </a:ext>
            </a:extLst>
          </p:cNvPr>
          <p:cNvSpPr>
            <a:spLocks noGrp="1" noTextEdit="1"/>
          </p:cNvSpPr>
          <p:nvPr>
            <p:ph type="body" idx="1"/>
          </p:nvPr>
        </p:nvSpPr>
        <p:spPr>
          <a:xfrm>
            <a:off x="4079876" y="2708276"/>
            <a:ext cx="5635625" cy="2081213"/>
          </a:xfrm>
          <a:custGeom>
            <a:avLst/>
            <a:gdLst>
              <a:gd name="T0" fmla="*/ 0 w 6120"/>
              <a:gd name="T1" fmla="*/ 2147483646 h 1290"/>
              <a:gd name="T2" fmla="*/ 2147483646 w 6120"/>
              <a:gd name="T3" fmla="*/ 2147483646 h 1290"/>
              <a:gd name="T4" fmla="*/ 2147483646 w 6120"/>
              <a:gd name="T5" fmla="*/ 2147483646 h 1290"/>
              <a:gd name="T6" fmla="*/ 2147483646 w 6120"/>
              <a:gd name="T7" fmla="*/ 2147483646 h 1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120" h="1290">
                <a:moveTo>
                  <a:pt x="0" y="570"/>
                </a:moveTo>
                <a:cubicBezTo>
                  <a:pt x="300" y="885"/>
                  <a:pt x="600" y="1200"/>
                  <a:pt x="1080" y="1110"/>
                </a:cubicBezTo>
                <a:cubicBezTo>
                  <a:pt x="1560" y="1020"/>
                  <a:pt x="2040" y="0"/>
                  <a:pt x="2880" y="30"/>
                </a:cubicBezTo>
                <a:cubicBezTo>
                  <a:pt x="3720" y="60"/>
                  <a:pt x="5580" y="1080"/>
                  <a:pt x="6120" y="129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id="{6FA322B8-AC80-4200-AC64-14F2E32348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8213" y="3644900"/>
            <a:ext cx="18732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7C3518E7-4761-41E8-BB7A-EC032CA4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644901"/>
            <a:ext cx="2376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 odolnost na běžné úrovni</a:t>
            </a: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59B8D095-C937-4F5A-8F6A-C99AB623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9019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varovná</a:t>
            </a:r>
            <a:r>
              <a:rPr lang="cs-CZ" altLang="cs-CZ"/>
              <a:t> </a:t>
            </a:r>
            <a:r>
              <a:rPr lang="cs-CZ" altLang="cs-CZ" sz="2400"/>
              <a:t>fáze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E960A8FC-EFF7-45F8-9F64-5288A74E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2133600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fáze rezistence</a:t>
            </a:r>
          </a:p>
        </p:txBody>
      </p:sp>
      <p:sp>
        <p:nvSpPr>
          <p:cNvPr id="11272" name="Text Box 9">
            <a:extLst>
              <a:ext uri="{FF2B5EF4-FFF2-40B4-BE49-F238E27FC236}">
                <a16:creationId xmlns:a16="http://schemas.microsoft.com/office/drawing/2014/main" id="{4EC62D8E-2B34-4D10-ACF8-7584852D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240213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fáze</a:t>
            </a:r>
            <a:r>
              <a:rPr lang="cs-CZ" altLang="cs-CZ"/>
              <a:t> </a:t>
            </a:r>
            <a:r>
              <a:rPr lang="cs-CZ" altLang="cs-CZ" sz="2400"/>
              <a:t>vyčerpání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DEEBC312-7118-4203-A58A-CBE96C16D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altLang="cs-CZ" b="1"/>
              <a:t>Adaptační reakce</a:t>
            </a:r>
          </a:p>
        </p:txBody>
      </p:sp>
      <p:sp>
        <p:nvSpPr>
          <p:cNvPr id="22549" name="Zástupný obsah 2">
            <a:extLst>
              <a:ext uri="{FF2B5EF4-FFF2-40B4-BE49-F238E27FC236}">
                <a16:creationId xmlns:a16="http://schemas.microsoft.com/office/drawing/2014/main" id="{CA7A9CCE-3ABD-47F5-BC56-7094955AD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544843"/>
            <a:ext cx="7627325" cy="4368722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cs-CZ" sz="2400" dirty="0"/>
              <a:t>Pokud dokážeme stresorům vzdorovat (zima, horko, tělesná zátěž, málo jídla, některé bakterie a viry, bolest) a máme možnost odpočinku, </a:t>
            </a:r>
            <a:r>
              <a:rPr lang="cs-CZ" sz="2400" b="1" dirty="0"/>
              <a:t>posílíme odolnost </a:t>
            </a:r>
          </a:p>
          <a:p>
            <a:pPr marL="0" indent="0">
              <a:buNone/>
              <a:defRPr/>
            </a:pPr>
            <a:r>
              <a:rPr lang="cs-CZ" sz="2400" dirty="0"/>
              <a:t>	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vznikne adaptační reakce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Bráníme-li těmto přirozeným stresorům vstupovat do života, </a:t>
            </a:r>
            <a:r>
              <a:rPr lang="cs-CZ" sz="2400" b="1" dirty="0"/>
              <a:t>odolnost</a:t>
            </a:r>
            <a:r>
              <a:rPr lang="cs-CZ" sz="2400" dirty="0"/>
              <a:t> </a:t>
            </a:r>
            <a:r>
              <a:rPr lang="cs-CZ" sz="2400" b="1" dirty="0"/>
              <a:t>ztrácíme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Graphic 69" descr="Low Temperature">
            <a:extLst>
              <a:ext uri="{FF2B5EF4-FFF2-40B4-BE49-F238E27FC236}">
                <a16:creationId xmlns:a16="http://schemas.microsoft.com/office/drawing/2014/main" id="{22D8010C-B510-78F2-5B4B-105FA9AA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D5BC98E-16FC-453E-B817-3BB77EC1B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/>
              <a:t>Důsledky chronického stresu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C767EEBE-9CC1-45F2-B79D-45176B3BD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700"/>
              <a:t>poruchy trávicího systému (žaludeční vředy)</a:t>
            </a:r>
          </a:p>
          <a:p>
            <a:pPr eaLnBrk="1" hangingPunct="1"/>
            <a:r>
              <a:rPr lang="cs-CZ" altLang="cs-CZ" sz="1700"/>
              <a:t>vysoký krevní tlak, rozvoj ischemické choroby srdeční</a:t>
            </a:r>
          </a:p>
          <a:p>
            <a:pPr eaLnBrk="1" hangingPunct="1"/>
            <a:r>
              <a:rPr lang="cs-CZ" altLang="cs-CZ" sz="1700"/>
              <a:t>astma</a:t>
            </a:r>
          </a:p>
          <a:p>
            <a:pPr eaLnBrk="1" hangingPunct="1"/>
            <a:r>
              <a:rPr lang="cs-CZ" altLang="cs-CZ" sz="1700"/>
              <a:t>migréna</a:t>
            </a:r>
          </a:p>
          <a:p>
            <a:pPr eaLnBrk="1" hangingPunct="1"/>
            <a:r>
              <a:rPr lang="cs-CZ" altLang="cs-CZ" sz="1700"/>
              <a:t>ekzémy</a:t>
            </a:r>
          </a:p>
          <a:p>
            <a:pPr eaLnBrk="1" hangingPunct="1"/>
            <a:r>
              <a:rPr lang="cs-CZ" altLang="cs-CZ" sz="1700"/>
              <a:t>revmatická artritida </a:t>
            </a:r>
          </a:p>
          <a:p>
            <a:pPr eaLnBrk="1" hangingPunct="1"/>
            <a:r>
              <a:rPr lang="cs-CZ" altLang="cs-CZ" sz="1700"/>
              <a:t>snížení imunity</a:t>
            </a:r>
          </a:p>
          <a:p>
            <a:pPr eaLnBrk="1" hangingPunct="1"/>
            <a:r>
              <a:rPr lang="cs-CZ" altLang="cs-CZ" sz="1700"/>
              <a:t>poruchy menstruačního cyklu</a:t>
            </a:r>
          </a:p>
          <a:p>
            <a:pPr eaLnBrk="1" hangingPunct="1"/>
            <a:r>
              <a:rPr lang="cs-CZ" altLang="cs-CZ" sz="1700"/>
              <a:t>deprese</a:t>
            </a:r>
          </a:p>
          <a:p>
            <a:pPr eaLnBrk="1" hangingPunct="1"/>
            <a:r>
              <a:rPr lang="cs-CZ" altLang="cs-CZ" sz="1700"/>
              <a:t>syndrom vyhoření  </a:t>
            </a:r>
          </a:p>
          <a:p>
            <a:pPr eaLnBrk="1" hangingPunct="1"/>
            <a:endParaRPr lang="cs-CZ" altLang="cs-CZ" sz="1700"/>
          </a:p>
        </p:txBody>
      </p:sp>
      <p:pic>
        <p:nvPicPr>
          <p:cNvPr id="23556" name="Picture 7" descr="https://www.zverokruh-shop.cz/~/media/Images/zverokruh/articles/vzdr/duben-2015/stres_a_feromony_211513201.ashx">
            <a:extLst>
              <a:ext uri="{FF2B5EF4-FFF2-40B4-BE49-F238E27FC236}">
                <a16:creationId xmlns:a16="http://schemas.microsoft.com/office/drawing/2014/main" id="{9327A688-033F-4278-AB1C-08FE40E67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33368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C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opcorns ve dřevěném nudlí nad nativní tabulkovou tkaninou">
            <a:extLst>
              <a:ext uri="{FF2B5EF4-FFF2-40B4-BE49-F238E27FC236}">
                <a16:creationId xmlns:a16="http://schemas.microsoft.com/office/drawing/2014/main" id="{93DAF1FC-2E55-63D3-A193-D25CDBCEA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B8A58-E18C-45EE-A2D8-D9C5E812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Relaxační techniky</a:t>
            </a:r>
            <a:endParaRPr lang="en-US" sz="6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01FE7-917D-49E7-B778-0DA05C68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 b="1">
                <a:solidFill>
                  <a:schemeClr val="bg1"/>
                </a:solidFill>
              </a:rPr>
              <a:t>Relaxační techniky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B1C28FA-57B4-BE4B-0C93-2C50B2F86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7714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495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56482-A125-49B6-8BFA-15C19040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14DAB1-FEE9-4AA7-8FED-4E8FE163D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89" y="-102638"/>
            <a:ext cx="4596986" cy="6892115"/>
          </a:xfrm>
        </p:spPr>
      </p:pic>
    </p:spTree>
    <p:extLst>
      <p:ext uri="{BB962C8B-B14F-4D97-AF65-F5344CB8AC3E}">
        <p14:creationId xmlns:p14="http://schemas.microsoft.com/office/powerpoint/2010/main" val="37025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8" descr="Hádky mezi partnery jsou přirozené. Ale pravdu při nich nemá ani jeden -  Flowee">
            <a:extLst>
              <a:ext uri="{FF2B5EF4-FFF2-40B4-BE49-F238E27FC236}">
                <a16:creationId xmlns:a16="http://schemas.microsoft.com/office/drawing/2014/main" id="{A1968E06-C016-4A9C-816B-FBB6B471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8523"/>
          <a:stretch/>
        </p:blipFill>
        <p:spPr bwMode="auto"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velbloud, zvířat, poušť, voda, žízeň, pouštní zvířata | Pikist">
            <a:extLst>
              <a:ext uri="{FF2B5EF4-FFF2-40B4-BE49-F238E27FC236}">
                <a16:creationId xmlns:a16="http://schemas.microsoft.com/office/drawing/2014/main" id="{B74B4B8E-F715-4B90-9754-7626E1B01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4753" b="2"/>
          <a:stretch/>
        </p:blipFill>
        <p:spPr bwMode="auto">
          <a:xfrm>
            <a:off x="5314851" y="464685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>
            <a:extLst>
              <a:ext uri="{FF2B5EF4-FFF2-40B4-BE49-F238E27FC236}">
                <a16:creationId xmlns:a16="http://schemas.microsoft.com/office/drawing/2014/main" id="{A6944130-9070-4FEB-9A90-0F663F93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4070" y="3986252"/>
            <a:ext cx="6864412" cy="2164443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altLang="cs-CZ" b="1" dirty="0"/>
              <a:t>Co je to stres?</a:t>
            </a:r>
            <a:br>
              <a:rPr lang="cs-CZ" altLang="cs-CZ" b="1" dirty="0"/>
            </a:br>
            <a:endParaRPr lang="cs-CZ" altLang="cs-CZ" b="1" dirty="0"/>
          </a:p>
        </p:txBody>
      </p:sp>
      <p:pic>
        <p:nvPicPr>
          <p:cNvPr id="5125" name="Picture 4" descr="S otužováním mohou začít i dvouleté děti, radí Jakub Chomát - iDNES.cz">
            <a:extLst>
              <a:ext uri="{FF2B5EF4-FFF2-40B4-BE49-F238E27FC236}">
                <a16:creationId xmlns:a16="http://schemas.microsoft.com/office/drawing/2014/main" id="{1C5D8C08-0E5F-47A4-970A-B0F848A23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r="-2" b="18157"/>
          <a:stretch/>
        </p:blipFill>
        <p:spPr bwMode="auto"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o je stres? - Alfabet">
            <a:extLst>
              <a:ext uri="{FF2B5EF4-FFF2-40B4-BE49-F238E27FC236}">
                <a16:creationId xmlns:a16="http://schemas.microsoft.com/office/drawing/2014/main" id="{5D58C23E-CD4C-4225-A6C7-BB8D03B9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9517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3" name="Rectangle 7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5516F10E-2E14-4312-AE19-536EBBA2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999008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6" name="Arc 7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932E5CA-29EF-4508-8A45-296F72689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Co je to stres?</a:t>
            </a:r>
            <a:endParaRPr lang="cs-CZ" altLang="cs-CZ" b="1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E3CAEA-1BCD-4FD3-B08B-4C1AACF93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i="1" dirty="0"/>
              <a:t>„Stres je reakcí organismu na interní a externí procesy, které dosahují takových hodnot, že přetěžují fyziologické kapacity organismu.“  </a:t>
            </a:r>
          </a:p>
          <a:p>
            <a:pPr marL="0" indent="0" algn="r" eaLnBrk="1" hangingPunct="1">
              <a:buNone/>
            </a:pPr>
            <a:r>
              <a:rPr lang="cs-CZ" altLang="cs-CZ" sz="2000" dirty="0"/>
              <a:t>(H. </a:t>
            </a:r>
            <a:r>
              <a:rPr lang="cs-CZ" altLang="cs-CZ" sz="2000" dirty="0" err="1"/>
              <a:t>Basowitz</a:t>
            </a:r>
            <a:r>
              <a:rPr lang="cs-CZ" altLang="cs-CZ" sz="2000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distres </a:t>
            </a:r>
            <a:r>
              <a:rPr lang="cs-CZ" altLang="cs-CZ" b="1" dirty="0">
                <a:sym typeface="Wingdings" panose="05000000000000000000" pitchFamily="2" charset="2"/>
              </a:rPr>
              <a:t> </a:t>
            </a: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eustres </a:t>
            </a:r>
            <a:r>
              <a:rPr lang="cs-CZ" altLang="cs-CZ" b="1" dirty="0">
                <a:sym typeface="Wingdings" panose="05000000000000000000" pitchFamily="2" charset="2"/>
              </a:rPr>
              <a:t> </a:t>
            </a:r>
            <a:endParaRPr lang="cs-CZ" alt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AA30A758-D093-41F4-AE0E-8132A22B4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altLang="cs-CZ" b="1"/>
              <a:t>Homeostatická reakce</a:t>
            </a:r>
            <a:endParaRPr lang="cs-CZ" alt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FC433-39C8-4463-823A-1CA190C3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3" y="2172430"/>
            <a:ext cx="5257800" cy="3843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Spouští se při vychýlení organismu </a:t>
            </a:r>
            <a:br>
              <a:rPr lang="cs-CZ" sz="2000"/>
            </a:br>
            <a:r>
              <a:rPr lang="cs-CZ" sz="2000"/>
              <a:t>z rovnováhy (např. termoregulace)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cs-CZ" sz="100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Pokud je podnět významnější, zapojuje se i reakce stresová </a:t>
            </a:r>
            <a:br>
              <a:rPr lang="cs-CZ" sz="2000"/>
            </a:br>
            <a:r>
              <a:rPr lang="cs-CZ" sz="2000"/>
              <a:t>(Hans Selye - GAS všeobecný adaptační syndrom)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	</a:t>
            </a:r>
            <a:endParaRPr lang="cs-CZ" sz="2000" dirty="0"/>
          </a:p>
        </p:txBody>
      </p:sp>
      <p:pic>
        <p:nvPicPr>
          <p:cNvPr id="6148" name="Picture 2" descr="Hans Selye y sus ratas estresadas | Medicina Universitaria">
            <a:extLst>
              <a:ext uri="{FF2B5EF4-FFF2-40B4-BE49-F238E27FC236}">
                <a16:creationId xmlns:a16="http://schemas.microsoft.com/office/drawing/2014/main" id="{C699CF88-8500-4D63-9526-7479A7F7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5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3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2AD0422A-9DE2-4AAE-8FA6-8E8E25E22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352" y="699019"/>
            <a:ext cx="9883503" cy="1618489"/>
          </a:xfrm>
        </p:spPr>
        <p:txBody>
          <a:bodyPr anchor="ctr">
            <a:normAutofit/>
          </a:bodyPr>
          <a:lstStyle/>
          <a:p>
            <a:r>
              <a:rPr lang="cs-CZ" altLang="cs-CZ" b="1" dirty="0"/>
              <a:t>Osa SAM </a:t>
            </a:r>
            <a:r>
              <a:rPr lang="cs-CZ" altLang="cs-CZ" sz="3200" b="1" dirty="0"/>
              <a:t>(</a:t>
            </a:r>
            <a:r>
              <a:rPr lang="cs-CZ" altLang="cs-CZ" sz="3200" b="1" dirty="0" err="1"/>
              <a:t>sympato</a:t>
            </a:r>
            <a:r>
              <a:rPr lang="cs-CZ" altLang="cs-CZ" sz="3200" b="1" dirty="0"/>
              <a:t>-</a:t>
            </a:r>
            <a:r>
              <a:rPr lang="cs-CZ" altLang="cs-CZ" sz="3200" b="1" dirty="0" err="1"/>
              <a:t>adreno</a:t>
            </a:r>
            <a:r>
              <a:rPr lang="cs-CZ" altLang="cs-CZ" sz="3200" b="1" dirty="0"/>
              <a:t>-medulární) 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50B0F93A-47A6-4825-BF3E-10909F0BB6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353" y="2044577"/>
            <a:ext cx="10599295" cy="3672298"/>
          </a:xfrm>
        </p:spPr>
        <p:txBody>
          <a:bodyPr anchor="t">
            <a:normAutofit lnSpcReduction="10000"/>
          </a:bodyPr>
          <a:lstStyle/>
          <a:p>
            <a:r>
              <a:rPr lang="cs-CZ" altLang="cs-CZ" sz="2000" b="1" dirty="0"/>
              <a:t>Sympatikus „braň se nebo uteč“ </a:t>
            </a:r>
            <a:br>
              <a:rPr lang="cs-CZ" altLang="cs-CZ" sz="2000" b="1" dirty="0"/>
            </a:br>
            <a:r>
              <a:rPr lang="cs-CZ" altLang="cs-CZ" sz="2000" b="1" dirty="0"/>
              <a:t>	</a:t>
            </a:r>
            <a:r>
              <a:rPr lang="cs-CZ" altLang="cs-CZ" sz="2000" b="1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rozšíření zornic, sucho v ústech, omezení </a:t>
            </a:r>
            <a:r>
              <a:rPr lang="cs-CZ" altLang="cs-CZ" sz="2000" dirty="0" err="1"/>
              <a:t>peristalitiky</a:t>
            </a:r>
            <a:r>
              <a:rPr lang="cs-CZ" altLang="cs-CZ" sz="2000" dirty="0"/>
              <a:t>, rozšíření cév v příčně pruhovaných	 svalech, zvyšuje se srdeční frekvence, zvyšuje se práh bolesti a snižuje funkce sexuální		 aktivity)</a:t>
            </a:r>
          </a:p>
          <a:p>
            <a:r>
              <a:rPr lang="cs-CZ" altLang="cs-CZ" sz="2000" dirty="0"/>
              <a:t>Vyplavují se </a:t>
            </a:r>
            <a:r>
              <a:rPr lang="cs-CZ" altLang="cs-CZ" sz="2000" b="1" dirty="0"/>
              <a:t>katecholaminy (adrenalin a noradrenalin) z dřeně nadledvinek </a:t>
            </a:r>
            <a:r>
              <a:rPr lang="cs-CZ" altLang="cs-CZ" sz="2000" dirty="0"/>
              <a:t>a další stresové hormony:</a:t>
            </a:r>
          </a:p>
          <a:p>
            <a:pPr lvl="1"/>
            <a:r>
              <a:rPr lang="cs-CZ" altLang="cs-CZ" sz="2000" b="1" dirty="0"/>
              <a:t>Adrenalin</a:t>
            </a:r>
            <a:r>
              <a:rPr lang="cs-CZ" altLang="cs-CZ" sz="2000" dirty="0"/>
              <a:t>: zajištění energie (štěpení glykogenu v játrech, okysličení krve, prokrvení svalů, zrychlení frekvence dýchání, zvýšení tepové frekvence)</a:t>
            </a:r>
          </a:p>
          <a:p>
            <a:pPr lvl="1"/>
            <a:r>
              <a:rPr lang="cs-CZ" altLang="cs-CZ" sz="2000" b="1" dirty="0"/>
              <a:t>Noradrenalin</a:t>
            </a:r>
            <a:r>
              <a:rPr lang="cs-CZ" altLang="cs-CZ" sz="2000" dirty="0"/>
              <a:t>: zúžení cév na periferii a v zažívacím traktu, zvýšení krevního tlaku</a:t>
            </a:r>
          </a:p>
          <a:p>
            <a:pPr lvl="1"/>
            <a:r>
              <a:rPr lang="cs-CZ" altLang="cs-CZ" sz="2000" b="1" dirty="0"/>
              <a:t>Antidiuretický hormon</a:t>
            </a:r>
            <a:r>
              <a:rPr lang="cs-CZ" altLang="cs-CZ" sz="2000" dirty="0"/>
              <a:t>: zadržení tekutin v ledvinách</a:t>
            </a:r>
          </a:p>
          <a:p>
            <a:pPr lvl="1"/>
            <a:r>
              <a:rPr lang="cs-CZ" altLang="cs-CZ" sz="2000" b="1" dirty="0"/>
              <a:t>Oxytocin</a:t>
            </a:r>
            <a:r>
              <a:rPr lang="cs-CZ" altLang="cs-CZ" sz="2000" dirty="0"/>
              <a:t>: funkce není plně prozkoumána, pravděpodobný homeostatický význam při psychogenním stresu, vyhledávání sociální opory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2FEAEE9A-74B5-46F6-8637-D90A3400BC50}"/>
              </a:ext>
            </a:extLst>
          </p:cNvPr>
          <p:cNvSpPr txBox="1">
            <a:spLocks noChangeArrowheads="1"/>
          </p:cNvSpPr>
          <p:nvPr/>
        </p:nvSpPr>
        <p:spPr>
          <a:xfrm>
            <a:off x="796353" y="2044577"/>
            <a:ext cx="10599295" cy="3672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sz="2000" b="1" dirty="0"/>
              <a:t>ACTH z hypofýzy </a:t>
            </a:r>
            <a:r>
              <a:rPr lang="cs-CZ" altLang="cs-CZ" sz="2000" dirty="0"/>
              <a:t>– produkce </a:t>
            </a:r>
            <a:r>
              <a:rPr lang="cs-CZ" altLang="cs-CZ" sz="2000" b="1" dirty="0"/>
              <a:t>glukokortikoidů (kortizol) a mineralokortikoidů (aldosteron) </a:t>
            </a:r>
            <a:br>
              <a:rPr lang="cs-CZ" altLang="cs-CZ" sz="2000" b="1" dirty="0"/>
            </a:br>
            <a:r>
              <a:rPr lang="cs-CZ" altLang="cs-CZ" sz="2000" b="1" dirty="0"/>
              <a:t>z kůry nadledvinek</a:t>
            </a:r>
            <a:r>
              <a:rPr lang="cs-CZ" altLang="cs-CZ" sz="2000" dirty="0"/>
              <a:t>: „zamrzni nebo se schovej“</a:t>
            </a:r>
          </a:p>
          <a:p>
            <a:pPr>
              <a:lnSpc>
                <a:spcPct val="150000"/>
              </a:lnSpc>
            </a:pPr>
            <a:r>
              <a:rPr lang="cs-CZ" altLang="cs-CZ" sz="2000" b="1" dirty="0"/>
              <a:t>Kortizol</a:t>
            </a:r>
            <a:r>
              <a:rPr lang="cs-CZ" altLang="cs-CZ" sz="2000" dirty="0"/>
              <a:t> (pozdní stresový hormon) – stimulace tvorby cukru zablokováním tvorby bílkovin a změnou metabolismu tuků, tlumení zánětu, dlouhodobě tlumí imunitu, inhibice rozmnožovací funkce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Vyplavení dalších 30 stresových hormonů</a:t>
            </a:r>
          </a:p>
          <a:p>
            <a:endParaRPr lang="cs-CZ" altLang="cs-CZ" sz="20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754E3F1-1D45-4495-86F9-1B3B7B65BE42}"/>
              </a:ext>
            </a:extLst>
          </p:cNvPr>
          <p:cNvSpPr txBox="1">
            <a:spLocks noChangeArrowheads="1"/>
          </p:cNvSpPr>
          <p:nvPr/>
        </p:nvSpPr>
        <p:spPr>
          <a:xfrm>
            <a:off x="796352" y="699019"/>
            <a:ext cx="9883503" cy="16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/>
              <a:t>Osa HPA </a:t>
            </a:r>
            <a:r>
              <a:rPr lang="cs-CZ" altLang="cs-CZ" sz="3200" b="1" dirty="0"/>
              <a:t>(hypotalamus – hypofýza – nadledvinky)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8" descr="Hádky mezi partnery jsou přirozené. Ale pravdu při nich nemá ani jeden -  Flowee">
            <a:extLst>
              <a:ext uri="{FF2B5EF4-FFF2-40B4-BE49-F238E27FC236}">
                <a16:creationId xmlns:a16="http://schemas.microsoft.com/office/drawing/2014/main" id="{A1968E06-C016-4A9C-816B-FBB6B471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8523"/>
          <a:stretch/>
        </p:blipFill>
        <p:spPr bwMode="auto"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velbloud, zvířat, poušť, voda, žízeň, pouštní zvířata | Pikist">
            <a:extLst>
              <a:ext uri="{FF2B5EF4-FFF2-40B4-BE49-F238E27FC236}">
                <a16:creationId xmlns:a16="http://schemas.microsoft.com/office/drawing/2014/main" id="{B74B4B8E-F715-4B90-9754-7626E1B01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4753" b="2"/>
          <a:stretch/>
        </p:blipFill>
        <p:spPr bwMode="auto">
          <a:xfrm>
            <a:off x="5314851" y="464685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>
            <a:extLst>
              <a:ext uri="{FF2B5EF4-FFF2-40B4-BE49-F238E27FC236}">
                <a16:creationId xmlns:a16="http://schemas.microsoft.com/office/drawing/2014/main" id="{A6944130-9070-4FEB-9A90-0F663F93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0898" y="4903400"/>
            <a:ext cx="6864412" cy="1153182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altLang="cs-CZ" b="1" dirty="0"/>
              <a:t>Co je to stresor?</a:t>
            </a:r>
            <a:br>
              <a:rPr lang="cs-CZ" altLang="cs-CZ" b="1" dirty="0"/>
            </a:br>
            <a:r>
              <a:rPr lang="cs-CZ" altLang="cs-CZ" b="1" dirty="0"/>
              <a:t>Jaké jsou objektivní a subjektivní zdroje stresu? </a:t>
            </a:r>
          </a:p>
        </p:txBody>
      </p:sp>
      <p:pic>
        <p:nvPicPr>
          <p:cNvPr id="5125" name="Picture 4" descr="S otužováním mohou začít i dvouleté děti, radí Jakub Chomát - iDNES.cz">
            <a:extLst>
              <a:ext uri="{FF2B5EF4-FFF2-40B4-BE49-F238E27FC236}">
                <a16:creationId xmlns:a16="http://schemas.microsoft.com/office/drawing/2014/main" id="{1C5D8C08-0E5F-47A4-970A-B0F848A23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r="-2" b="18157"/>
          <a:stretch/>
        </p:blipFill>
        <p:spPr bwMode="auto"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o je stres? - Alfabet">
            <a:extLst>
              <a:ext uri="{FF2B5EF4-FFF2-40B4-BE49-F238E27FC236}">
                <a16:creationId xmlns:a16="http://schemas.microsoft.com/office/drawing/2014/main" id="{5D58C23E-CD4C-4225-A6C7-BB8D03B9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9517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3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E7D2816-F9C4-460B-87B9-905C9BC1D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Stresory</a:t>
            </a:r>
          </a:p>
        </p:txBody>
      </p:sp>
      <p:pic>
        <p:nvPicPr>
          <p:cNvPr id="12292" name="Picture 5" descr="http://www.eliyoga.com/wp-content/uploads/2019/10/stresory-1024x544.jpg">
            <a:extLst>
              <a:ext uri="{FF2B5EF4-FFF2-40B4-BE49-F238E27FC236}">
                <a16:creationId xmlns:a16="http://schemas.microsoft.com/office/drawing/2014/main" id="{23C0BDC7-5EBA-4DDA-9FF6-C7CE21461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r="2605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ECFBD018-C6F5-4880-B6EB-3C3360146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21701" y="1569412"/>
            <a:ext cx="4919820" cy="46789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cs-CZ" altLang="cs-CZ" sz="200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Fyzikální, chemické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Fyziologické, biologické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Psychologické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Sociální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cs-CZ" altLang="cs-CZ" sz="2000" dirty="0"/>
          </a:p>
          <a:p>
            <a:pPr marL="344487" lvl="1" indent="0">
              <a:lnSpc>
                <a:spcPct val="150000"/>
              </a:lnSpc>
              <a:buNone/>
              <a:defRPr/>
            </a:pPr>
            <a:r>
              <a:rPr lang="cs-CZ" altLang="cs-CZ" sz="2000" dirty="0"/>
              <a:t>Hodnocení stresorů je subjektivní, rozhodující je emoční reakce, která je provází, </a:t>
            </a:r>
            <a:r>
              <a:rPr lang="cs-CZ" altLang="cs-CZ" sz="2000" b="1" dirty="0"/>
              <a:t>obecná </a:t>
            </a:r>
            <a:r>
              <a:rPr lang="cs-CZ" altLang="cs-CZ" sz="2000" b="1" dirty="0" err="1"/>
              <a:t>resilience</a:t>
            </a:r>
            <a:r>
              <a:rPr lang="cs-CZ" altLang="cs-CZ" sz="2000" b="1" dirty="0"/>
              <a:t> vůči všem stresorům neexistuje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565</TotalTime>
  <Words>1522</Words>
  <Application>Microsoft Office PowerPoint</Application>
  <PresentationFormat>Širokoúhlá obrazovka</PresentationFormat>
  <Paragraphs>177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Arial</vt:lpstr>
      <vt:lpstr>BlinkMacSystemFont</vt:lpstr>
      <vt:lpstr>Calibri</vt:lpstr>
      <vt:lpstr>Calibri Light</vt:lpstr>
      <vt:lpstr>Times New Roman</vt:lpstr>
      <vt:lpstr>Times-BoldItalic</vt:lpstr>
      <vt:lpstr>Times-Italic</vt:lpstr>
      <vt:lpstr>Times-Roman</vt:lpstr>
      <vt:lpstr>Universal-GreekwithMathPi</vt:lpstr>
      <vt:lpstr>Wingdings</vt:lpstr>
      <vt:lpstr>Motiv Office</vt:lpstr>
      <vt:lpstr>STRES, JEHO důsledky a MOŽNOSTI ZVLÁDÁNÍ</vt:lpstr>
      <vt:lpstr>Proč v současné době mluvíme o stresu? </vt:lpstr>
      <vt:lpstr>Co je to stres? </vt:lpstr>
      <vt:lpstr>Co je to stres?</vt:lpstr>
      <vt:lpstr>Homeostatická reakce</vt:lpstr>
      <vt:lpstr>Osa SAM (sympato-adreno-medulární) </vt:lpstr>
      <vt:lpstr>Prezentace aplikace PowerPoint</vt:lpstr>
      <vt:lpstr>Co je to stresor? Jaké jsou objektivní a subjektivní zdroje stresu? </vt:lpstr>
      <vt:lpstr>Stresory</vt:lpstr>
      <vt:lpstr>Kategorizace životních událostí podle míry zátěže (Holmes, Rahe, 1967)</vt:lpstr>
      <vt:lpstr>Prezentace aplikace PowerPoint</vt:lpstr>
      <vt:lpstr>Zdroje stresu</vt:lpstr>
      <vt:lpstr>Zdroje stresu</vt:lpstr>
      <vt:lpstr>Prezentace aplikace PowerPoint</vt:lpstr>
      <vt:lpstr>Prezentace aplikace PowerPoint</vt:lpstr>
      <vt:lpstr>Pracovní stres</vt:lpstr>
      <vt:lpstr>Jak na sobě poznám, že jsem ve stresu?</vt:lpstr>
      <vt:lpstr>Prezentace aplikace PowerPoint</vt:lpstr>
      <vt:lpstr>Jak mi o stresu řekne tělo?</vt:lpstr>
      <vt:lpstr>Jak mě dá o stresu vědět nálada?</vt:lpstr>
      <vt:lpstr>Jak to poznám z chování?</vt:lpstr>
      <vt:lpstr>Co, když je stres dlouhodobý?</vt:lpstr>
      <vt:lpstr>Fáze stresu</vt:lpstr>
      <vt:lpstr>Adaptační reakce</vt:lpstr>
      <vt:lpstr>Důsledky chronického stresu</vt:lpstr>
      <vt:lpstr>Relaxační techniky</vt:lpstr>
      <vt:lpstr>Relaxační techniky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zdraví a psychohygiena  pro sociální pedagogy</dc:title>
  <dc:creator>Martina Fabianova</dc:creator>
  <cp:lastModifiedBy>Jaroslava Dosedlová</cp:lastModifiedBy>
  <cp:revision>181</cp:revision>
  <dcterms:created xsi:type="dcterms:W3CDTF">2022-03-30T06:21:20Z</dcterms:created>
  <dcterms:modified xsi:type="dcterms:W3CDTF">2023-03-30T20:56:41Z</dcterms:modified>
</cp:coreProperties>
</file>