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8"/>
  </p:notesMasterIdLst>
  <p:sldIdLst>
    <p:sldId id="256" r:id="rId2"/>
    <p:sldId id="679" r:id="rId3"/>
    <p:sldId id="680" r:id="rId4"/>
    <p:sldId id="257" r:id="rId5"/>
    <p:sldId id="258" r:id="rId6"/>
    <p:sldId id="259" r:id="rId7"/>
    <p:sldId id="349" r:id="rId8"/>
    <p:sldId id="350" r:id="rId9"/>
    <p:sldId id="681" r:id="rId10"/>
    <p:sldId id="682" r:id="rId11"/>
    <p:sldId id="683" r:id="rId12"/>
    <p:sldId id="684" r:id="rId13"/>
    <p:sldId id="685" r:id="rId14"/>
    <p:sldId id="686" r:id="rId15"/>
    <p:sldId id="687" r:id="rId16"/>
    <p:sldId id="688" r:id="rId17"/>
    <p:sldId id="367" r:id="rId18"/>
    <p:sldId id="369" r:id="rId19"/>
    <p:sldId id="370" r:id="rId20"/>
    <p:sldId id="371" r:id="rId21"/>
    <p:sldId id="434" r:id="rId22"/>
    <p:sldId id="435" r:id="rId23"/>
    <p:sldId id="436" r:id="rId24"/>
    <p:sldId id="437" r:id="rId25"/>
    <p:sldId id="438" r:id="rId26"/>
    <p:sldId id="439" r:id="rId27"/>
    <p:sldId id="440" r:id="rId28"/>
    <p:sldId id="441" r:id="rId29"/>
    <p:sldId id="505" r:id="rId30"/>
    <p:sldId id="658" r:id="rId31"/>
    <p:sldId id="659" r:id="rId32"/>
    <p:sldId id="660" r:id="rId33"/>
    <p:sldId id="380" r:id="rId34"/>
    <p:sldId id="381" r:id="rId35"/>
    <p:sldId id="382" r:id="rId36"/>
    <p:sldId id="383" r:id="rId37"/>
    <p:sldId id="661" r:id="rId38"/>
    <p:sldId id="386" r:id="rId39"/>
    <p:sldId id="387" r:id="rId40"/>
    <p:sldId id="388" r:id="rId41"/>
    <p:sldId id="389" r:id="rId42"/>
    <p:sldId id="390" r:id="rId43"/>
    <p:sldId id="391" r:id="rId44"/>
    <p:sldId id="392" r:id="rId45"/>
    <p:sldId id="395" r:id="rId46"/>
    <p:sldId id="396" r:id="rId47"/>
    <p:sldId id="397" r:id="rId48"/>
    <p:sldId id="398" r:id="rId49"/>
    <p:sldId id="399" r:id="rId50"/>
    <p:sldId id="400" r:id="rId51"/>
    <p:sldId id="402" r:id="rId52"/>
    <p:sldId id="403" r:id="rId53"/>
    <p:sldId id="404" r:id="rId54"/>
    <p:sldId id="405" r:id="rId55"/>
    <p:sldId id="406" r:id="rId56"/>
    <p:sldId id="407" r:id="rId57"/>
    <p:sldId id="408" r:id="rId58"/>
    <p:sldId id="409" r:id="rId59"/>
    <p:sldId id="410" r:id="rId60"/>
    <p:sldId id="662" r:id="rId61"/>
    <p:sldId id="412" r:id="rId62"/>
    <p:sldId id="413" r:id="rId63"/>
    <p:sldId id="414" r:id="rId64"/>
    <p:sldId id="415" r:id="rId65"/>
    <p:sldId id="416" r:id="rId66"/>
    <p:sldId id="417" r:id="rId67"/>
    <p:sldId id="418" r:id="rId68"/>
    <p:sldId id="419" r:id="rId69"/>
    <p:sldId id="420" r:id="rId70"/>
    <p:sldId id="421" r:id="rId71"/>
    <p:sldId id="428" r:id="rId72"/>
    <p:sldId id="427" r:id="rId73"/>
    <p:sldId id="663" r:id="rId74"/>
    <p:sldId id="433" r:id="rId75"/>
    <p:sldId id="664" r:id="rId76"/>
    <p:sldId id="665" r:id="rId77"/>
    <p:sldId id="666" r:id="rId78"/>
    <p:sldId id="667" r:id="rId79"/>
    <p:sldId id="668" r:id="rId80"/>
    <p:sldId id="670" r:id="rId81"/>
    <p:sldId id="671" r:id="rId82"/>
    <p:sldId id="672" r:id="rId83"/>
    <p:sldId id="442" r:id="rId84"/>
    <p:sldId id="444" r:id="rId85"/>
    <p:sldId id="445" r:id="rId86"/>
    <p:sldId id="446" r:id="rId87"/>
    <p:sldId id="447" r:id="rId88"/>
    <p:sldId id="448" r:id="rId89"/>
    <p:sldId id="449" r:id="rId90"/>
    <p:sldId id="450" r:id="rId91"/>
    <p:sldId id="451" r:id="rId92"/>
    <p:sldId id="452" r:id="rId93"/>
    <p:sldId id="453" r:id="rId94"/>
    <p:sldId id="454" r:id="rId95"/>
    <p:sldId id="455" r:id="rId96"/>
    <p:sldId id="456" r:id="rId97"/>
    <p:sldId id="457" r:id="rId98"/>
    <p:sldId id="676" r:id="rId99"/>
    <p:sldId id="485" r:id="rId100"/>
    <p:sldId id="486" r:id="rId101"/>
    <p:sldId id="487" r:id="rId102"/>
    <p:sldId id="488" r:id="rId103"/>
    <p:sldId id="489" r:id="rId104"/>
    <p:sldId id="491" r:id="rId105"/>
    <p:sldId id="492" r:id="rId106"/>
    <p:sldId id="673" r:id="rId107"/>
    <p:sldId id="674" r:id="rId108"/>
    <p:sldId id="675" r:id="rId109"/>
    <p:sldId id="677" r:id="rId110"/>
    <p:sldId id="678" r:id="rId111"/>
    <p:sldId id="331" r:id="rId112"/>
    <p:sldId id="332" r:id="rId113"/>
    <p:sldId id="520" r:id="rId114"/>
    <p:sldId id="690" r:id="rId115"/>
    <p:sldId id="689" r:id="rId116"/>
    <p:sldId id="691" r:id="rId1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presProps" Target="pres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0B7942-A769-48E1-9F5D-9DE082367458}" type="datetimeFigureOut">
              <a:rPr lang="cs-CZ" smtClean="0"/>
              <a:t>24.05.2023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C49BD8-64C2-48AA-BCB9-6D60001F0DA9}" type="slidenum">
              <a:rPr lang="cs-CZ" smtClean="0"/>
              <a:t>‹#›</a:t>
            </a:fld>
            <a:endParaRPr lang="cs-CZ"/>
          </a:p>
        </p:txBody>
      </p:sp>
    </p:spTree>
    <p:extLst>
      <p:ext uri="{BB962C8B-B14F-4D97-AF65-F5344CB8AC3E}">
        <p14:creationId xmlns:p14="http://schemas.microsoft.com/office/powerpoint/2010/main" val="1986680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6AC11824-9C30-4F52-827C-02D39E28CD91}"/>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950AB31-E29C-4838-B309-B135AAA1C38A}"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4D0D1718-3BE5-4759-8D52-492E853C1D4B}"/>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0B1CC7B-AD95-4003-B731-037319C26825}" type="slidenum">
              <a:t>17</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D28A48C5-46BB-4C5A-9C66-93428E9D5F26}"/>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389F77D-CDCD-43C9-BC5E-BD2CF5F9A924}"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2F424F39-3042-4EAB-BEC5-180185EDEEAB}"/>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B097FFB-10E6-4A3E-83F7-B22A2511935D}" type="slidenum">
              <a:t>17</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E0EB7EF4-E5B1-458B-8F88-60B78B2A4CF6}"/>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B2A7E1DB-208B-4738-9826-DF2B5CA2615C}"/>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5063ABDD-9C37-47DB-8D1C-F63DAAA95A94}"/>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606E1C4-105F-4DC2-8B15-36F1B17B647E}"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8CD6BDC1-04CB-40DD-BC9D-9699D7B40283}"/>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F8A7C35-0925-47F3-BA4E-A4E1D6B3B239}" type="slidenum">
              <a:t>39</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A26950B7-205A-40DE-9E44-149D2F299862}"/>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9B8BD86-A78E-4D73-A8A7-D022FC57058D}"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DA74A57C-D814-43CF-9DD4-63835FF0E0A6}"/>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D094D4F-674D-4D66-820E-D930E539CEEE}" type="slidenum">
              <a:t>39</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79F557F3-C223-49A9-AD71-B7D378ECE857}"/>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5EB715E3-2091-4C9A-855E-F5ABD660E803}"/>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B28FB3E5-5A82-4C07-BE46-101FD3CE84C4}"/>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7F78165-8059-4B99-8BAB-578BE90BFB12}"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4AC6BC10-6CF3-434F-8075-E74D377E7554}"/>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9950855-6DF2-4903-8945-5474A9765121}" type="slidenum">
              <a:t>40</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5E178A65-386E-4F6F-82C1-5EEFEC842AF5}"/>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88FC8AB-B123-4B88-BAA4-2B1749E57F42}"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7B10C53A-13CE-47E9-9A3A-7473E5D503F0}"/>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07F525B-90CD-4A6E-AF85-3E68EA896B5D}" type="slidenum">
              <a:t>40</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6E411B04-268F-4C48-9F5C-A834B32B18D1}"/>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1F84C18E-502C-4803-8BFE-CA98303DA7E1}"/>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6D427282-AC9B-47FB-982B-8F2504B6CBE5}"/>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FE2FF78-BA73-4D5B-9D1D-EC9BF418BF92}"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CE2900C9-EB63-4BFD-975E-E9F34DF91143}"/>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6AF425D-3122-4D31-94D0-3F8FAF056353}" type="slidenum">
              <a:t>41</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10A96641-AFBA-480C-83C1-AD90A462E727}"/>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6B06B6B-F628-4071-BE9F-89EFA28E6E9E}"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F5D5882D-CA4A-4A95-B57D-F1AFD81BF5D0}"/>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2ED4082-0488-4F8B-90A3-100832E9028E}" type="slidenum">
              <a:t>41</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D2CBAB49-47AD-4FD5-9011-6C571C5EC075}"/>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C2650B05-DCA0-4AF2-B970-A5859EC8AC20}"/>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2E2F7B28-BD91-41CF-93E6-F73B7306A18B}"/>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77D9A8C-EF3C-4551-911E-8B4D05A3EF85}"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25962975-D795-472E-97D4-2848BB84F765}"/>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1317683-E6F9-4EB1-9981-25403C693E05}" type="slidenum">
              <a:t>42</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CA6365E9-DFE9-463B-81CE-4BF0D53D073D}"/>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5EEC38E-BDDB-40FD-AB45-1A1EA82BF32B}"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CA174B96-19AC-4EA2-8E0E-46D9DB799B4C}"/>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79E2722-FA7C-41EE-9615-95BFADCAD06F}" type="slidenum">
              <a:t>42</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5CA44A22-20C0-4CC8-AAFA-3F8CBADA6E41}"/>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5005E38D-37C2-410B-AACD-9EE3878746CA}"/>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246C8691-EA92-48FF-A14F-63C374A9A4E3}"/>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FA83C46-721A-4CD4-A8BC-BA2177731698}"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EE8171BD-E8A8-42E6-AD54-8D802AA23567}"/>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492E73E-ABD8-4905-BD2C-E2D8B5FDE1E8}" type="slidenum">
              <a:t>43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A45560BC-8465-4F38-83BB-1B988EA57587}"/>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795A1B2-0CC1-4178-AAC1-3D88203A686D}"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3C8EA99E-A272-4DCD-82AA-3B46B89A98E5}"/>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27896DA-AA69-4240-86B8-EB75B53E4C1F}" type="slidenum">
              <a:t>43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C5ED47E8-5611-48DD-8591-74745FEC7D0E}"/>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47CDF9C4-F3A6-4091-A23B-8515760DEB06}"/>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5D4BC20A-446A-44CB-9B6A-6E894652E959}"/>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3816A19-5AAD-4B58-B6A1-61F659E781F2}"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5F8EE4BB-4F08-4793-B568-4E10295EB03D}"/>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C118A0D-B650-463B-9F97-FED4A152CACC}" type="slidenum">
              <a:t>44</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AE2FD2DD-46B3-4879-97DB-206097F1D27D}"/>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4FA7847-BAC0-49DE-BE0C-64154781C6FF}"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5B015744-8A49-4404-9738-A2A71859DB52}"/>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C456809-A616-4587-9A2E-D83819154300}" type="slidenum">
              <a:t>44</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38DC570C-06FA-440D-898C-0F0B08AF7B58}"/>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F8187C47-1FB3-4200-BC4A-12723F4101CA}"/>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0DD2470B-D6C7-4B7F-B7EB-C9BB1F500D21}"/>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FBD47F2-057D-4C93-A9AC-F5D9D99ABF99}"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97450DAB-154B-4589-BAEA-BB967DDC81EB}"/>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98D1360-44D2-4CC9-98A0-C0B670E1A7A2}" type="slidenum">
              <a:t>45</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BC4B4B3B-3CCB-470B-8B62-4A14BBBB1FD7}"/>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F6DDD75-6A89-4568-BA14-C040A85BAD7F}"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70A23A0F-AFD1-42F2-B7F4-731C235379E1}"/>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6C65329-1929-41EB-8625-AF98976EF3E5}" type="slidenum">
              <a:t>45</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7883F196-33B0-42E7-98B0-382AA22447B1}"/>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9B523D50-F59C-48E3-A56A-1681C17CD6F6}"/>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67795E19-693C-490C-8191-88E5E0970460}"/>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D152B21-02F0-4783-9A71-553A780A8C58}"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D2544AEA-3C24-4F86-8E35-7D8D189C27D4}"/>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8340E5B-56E3-430E-AEB6-AAF93EF7093C}" type="slidenum">
              <a:t>46</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A38EE8A6-7C3A-41C8-990A-4E284A1F1A2A}"/>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98A7CF8-7FA9-4E42-A914-B9BC3F79AC21}"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175B7BDF-5A89-40D8-AC8E-3D6DED0C28EA}"/>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EE51161-304D-4480-959D-94694FAC5830}" type="slidenum">
              <a:t>46</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8F4784F8-AF2A-4CFE-A57A-F4C47B2B6737}"/>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964CA876-98F1-4ADD-9604-DE175BE5635C}"/>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4070ADA9-3BC5-4724-B9F0-815CDB98D6BA}"/>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3293BA3-E6C4-4F33-A494-F0870E217C3D}"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B3FED568-90C7-4A61-9C98-B155C6C0D9CE}"/>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81AA1BD-588B-405B-B495-DCD0C5378324}" type="slidenum">
              <a:t>47</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EF764D7A-F199-4FCE-A389-E5BFC590E072}"/>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843EE6A-383C-45A6-9C97-9EDF541FFBA3}"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4812884E-D3F4-477D-93F1-9095A2DF304B}"/>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D4EA13B-9410-4831-A29B-148EA7ADA678}" type="slidenum">
              <a:t>47</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96EDB85A-65AF-4FB3-B837-D0D8EE4015B3}"/>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FADA3FFF-2B0E-4CDA-992A-3FEC6FC52636}"/>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13698CD4-5658-45BA-A57E-0D1A942F0BCE}"/>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8CBB16E-6120-4BF4-9280-9328FAC1B76F}"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7557D8A5-6A23-4730-8B65-453DEE551747}"/>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CB4B860-3CC8-4166-A75E-4DB02048758B}" type="slidenum">
              <a:t>48</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D469B528-9C04-43B5-AD21-6A72370458FB}"/>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F548C59-17D9-4A5E-9FD1-85A0F99CEC8D}"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97EC1454-AEF5-4D8E-9F58-CECCB3C98F78}"/>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29CEAF0-DF4D-4866-AF59-36B21110757A}" type="slidenum">
              <a:t>48</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105BF9F5-069C-422E-AEE9-4C46D980A09F}"/>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B29EE832-4D20-4771-98DA-C787D4054260}"/>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41939B01-E1FB-4D47-9551-8115A3990095}"/>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74A1763-DBE1-4FCD-8A68-4EB5B0800C91}"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DB03E25D-B0A9-4E31-A3E9-F3223F4463ED}"/>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28B9C1E-30ED-4800-BA12-ED62C51DEF22}" type="slidenum">
              <a:t>18</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BEAF89B1-23DE-4C3A-8CEB-4979A77A249E}"/>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FF4E575-7423-4833-827D-577A37C41F30}"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42A44587-60A9-430E-9D41-D5502A0D7672}"/>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80D5E9C-137B-406E-9661-6B70274AA261}" type="slidenum">
              <a:t>18</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BAA9481A-3613-43F0-82F2-63B4C8D5F6E8}"/>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0C54F07E-C856-4063-BC69-1A6DA0712F15}"/>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3FF418BE-B93B-4564-9190-3854A6E1F7BF}"/>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31C4EA1-FB77-4AEC-B959-80DB11F3B6A8}"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C0D80ECB-6E2F-4680-A469-75E974206D6C}"/>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5CB30E2-019E-4ABE-AFBA-02284060D14C}" type="slidenum">
              <a:t>49</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4F51F702-6B43-4EF0-B0DE-88DC8F223B49}"/>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6EA968D-7341-4DEF-9A85-84804E4CD3A0}"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00EB4F86-C8E1-4E2A-A05F-1FFD8109BED9}"/>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F2767A-4FBC-48CE-9468-CE105B16A5B4}" type="slidenum">
              <a:t>49</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02AF7DBB-2126-4E72-8B05-B80F0F803C1A}"/>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41DACEE1-6E20-4F41-BD57-DD9F46AEB249}"/>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CA4D0316-E4B6-4AB2-ADCB-EA7EAF994DAF}"/>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1CBD4C5-6117-4446-92F1-1A1407E21C28}"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476C4894-EA81-4D20-9BAC-AF6EBDBB82BE}"/>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CDEF7EF-4BFB-47DB-A608-BA23E5E18691}" type="slidenum">
              <a:t>50</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A9A779C0-8292-4143-8418-C352BFE0B9BC}"/>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0F5D980-69A5-4795-96F3-71E15C8FD237}"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CB08CE2B-D486-4EA3-8C59-D0BAE2CD6C5C}"/>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D84BCD9-4764-4652-A6F4-1D61031B5900}" type="slidenum">
              <a:t>50</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12DD7503-9169-4E65-B4D4-20A8BE72A281}"/>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7EE83B41-A78E-4158-B3D5-46ED85EBF7E8}"/>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A483AFF4-AFBC-4382-9C6C-EBF5F1EFEEA7}"/>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0FA9A1F-1356-45A3-AE40-07A39A2A78E2}"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3E85EE9F-4067-41CB-A22A-12C8CB4254C6}"/>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6B425CA-5D7E-4AE2-8127-697C636568E2}" type="slidenum">
              <a:t>51</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AA927A9C-072D-440D-B30B-BC80D0A4CFE1}"/>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17125DB-13FB-4FE0-894C-92F3C6F5E951}"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F19B99F3-AA8C-425C-80C5-EE23D9B2497C}"/>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715EDD8-DD20-46BD-8FFC-21BA5790C849}" type="slidenum">
              <a:t>51</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19373C17-F2BD-45AC-A68A-6FFE9610CBA1}"/>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A4615AE4-AAC4-434F-AB54-E7BFBBAF9B6C}"/>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954AD89B-97A3-4918-9A37-CF504E8B20F5}"/>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AFC5E6E-12DD-4FEF-A43F-7D7D675F9693}"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B4896406-D5A2-49B7-9380-6E436C43D57D}"/>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85A87FD-A447-4DB1-9D84-B24276687539}" type="slidenum">
              <a:t>52</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0580BDF6-114E-4A9F-8DCC-8124BD1F7F78}"/>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ACB4C77-2BD1-44C0-8598-DB8D735E7989}"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1FA0511E-4D3A-40A4-9C2B-642701DE2F18}"/>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7887C2A-C30F-4674-93C1-6B6B27566B31}" type="slidenum">
              <a:t>52</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DF290DCE-7EB9-47F8-9B81-D59AFD960044}"/>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3EAF0F23-C4F2-4970-BFFC-4590B127CA4A}"/>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CCF28A38-745B-43E9-943C-51C5653B2F8C}"/>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35E3513-93C6-42A6-89D8-7DCCBF1BBC7E}"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AF45E68E-8403-4D95-9649-E19DD1C97061}"/>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ABD3FAE-7939-4CE2-95DF-F8939F67B416}" type="slidenum">
              <a:t>53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B90DAACF-B9F2-48A8-82BC-52D3C5A7BEE0}"/>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B598EB5-3FC1-4B0D-B63B-9C1A885D65A2}"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D591C5F3-B350-4614-8A22-3F9CDAC4EF08}"/>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945235F-73BB-42AC-9C65-D85FCA403434}" type="slidenum">
              <a:t>53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0D4865A5-89B0-46BD-A1B1-80F571ABB579}"/>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59FA987F-0B70-453C-AB43-9001BF3E997C}"/>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5B6A52D0-2F2F-4C59-975E-11C54DFFDEAB}"/>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9781C98-9E12-4B61-9CD7-305B0DE65DC9}"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DC4D3CA2-D297-46F7-B67B-167CE5F7EC49}"/>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821A1C7-7FE4-4A60-A209-3B897D8501FC}" type="slidenum">
              <a:t>54</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6FDBA6C2-FBF6-4899-936A-223A6C82BE67}"/>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4B82C83-FA87-432F-83EE-AC66FDFC0999}"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8B3A1C81-0FD9-4146-B883-78A150923A35}"/>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AE7DA4D-A813-4C75-ADCB-D4CF90DAC1F6}" type="slidenum">
              <a:t>54</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6ECB0BD6-60AF-40FB-98B7-EE862F26209D}"/>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CCA4E528-8928-4A7B-B369-975BD491DFBB}"/>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8D837D89-9F67-490B-A51E-26855BB85247}"/>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CF09CFE-48CE-4765-9F91-4CE548D2E9A0}"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1633664A-4E46-408D-9F66-868A42945AC8}"/>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59AB073-CAD6-4D89-A1D2-5F6D075B5376}" type="slidenum">
              <a:t>55</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39E56571-C630-42C2-84A3-D235DEAB3399}"/>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B485366-EC91-49B2-A829-4D2403D80161}"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F5D3101A-D9EC-4274-962D-622BA0ED4D74}"/>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1C0A29F-6235-4749-8C61-E6751CB34F58}" type="slidenum">
              <a:t>55</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FC061CC8-1924-4D24-99F1-5C76CF5E7BB4}"/>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F79C8D2F-678C-4910-A47D-F2608419E6FF}"/>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5FC09F73-D798-403F-BC32-FC9C83EA9612}"/>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A6B0F5A-EBB1-406E-A1E8-80385D0F3E3B}"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5ED15A0E-DDC2-4279-8A84-2315987CDFDD}"/>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88FB67A-A7CD-492A-B124-A008011064F7}" type="slidenum">
              <a:t>56</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2AA42F65-0B99-4349-AC05-4950D8CE7912}"/>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F2AC0BA-4449-4D30-8BE5-C26E968825CD}"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B65AC716-9832-4B72-8E9D-A0EEBA7F5105}"/>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7C602C7-400F-40FE-A608-92A0901626C1}" type="slidenum">
              <a:t>56</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2F7507DC-DD24-44E9-AB8D-0A9CBB05DACC}"/>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B320FB67-ACC6-4750-A5BE-DBD068CE9086}"/>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DCDC0BC1-2B8D-498C-8405-29049174168B}"/>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4B0AE17-5B56-4755-9F7E-75839BF8FE4B}"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112DE431-BDFD-4BCF-B408-6E2538523BE0}"/>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66E4D7D-DE2A-4016-91C9-512441188784}" type="slidenum">
              <a:t>57</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F84CC2FD-B423-4C67-98AE-E336C39046FF}"/>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0D1A205-B837-410C-9F83-C940A2FC503D}"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EDE57D7E-8265-40CB-A2E6-BB72FF025949}"/>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7436C9D-0195-4BF4-B2B7-3CD63C7E42DD}" type="slidenum">
              <a:t>57</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DFACBA1B-7AE2-4886-92C5-D7ADE553C04B}"/>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017D5306-834B-409B-A203-B95496FC616A}"/>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074644DB-8B22-4733-8677-875E60EC5A19}"/>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EDD110B-0AAE-421A-A5A0-09671A8B1A3D}"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997EE23D-8A52-463F-B84A-6C88B1E20929}"/>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0CFC519-028F-4176-8BE0-47A6E0309F91}" type="slidenum">
              <a:t>58</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551AEE40-01AD-4842-8E63-DEE9815D8F71}"/>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B27B0AF-FCC7-4DF0-BE73-06CDFABF693A}"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53832C51-9604-455E-AE5D-7EC520B717CF}"/>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950790D-C05F-4618-A9F7-F879B45A8F34}" type="slidenum">
              <a:t>58</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AE03F160-BBC8-4017-A558-77364BBEE53E}"/>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AC174407-FF97-45E6-8FD6-0AAEF9B3C7CA}"/>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B7F5B965-F16A-471A-8570-D99472407BE2}"/>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D0AB03B-ECB4-4238-91D0-FE384C809F38}"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0E306782-7D81-4F3D-BD8F-7FC8A43069E3}"/>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9463425-DF4D-43C2-A11C-3DC9E27CBCA5}" type="slidenum">
              <a:t>19</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40EB6D7D-6A7C-4640-B2CF-CA9785722FC8}"/>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9839DFE-6C56-411F-9ECD-D9898BF5926C}"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B8DEABB4-8039-4192-A3B2-1B18BBCF9FD6}"/>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2828CBB-3A07-49D4-8466-DA1FF809F43E}" type="slidenum">
              <a:t>19</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886BD2F5-5E16-4D80-9040-D11533B73500}"/>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CB6678CC-DA79-471F-B695-302D5B72A78C}"/>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8ED6F07A-08EE-49DF-8A0A-9BBD81607EE8}"/>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56918AD-53CC-4110-90F7-BFBDB26F25A6}"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895E696C-3330-4FDA-8B08-407140159B55}"/>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94E7340-353F-4E70-80F4-7F398F270B3F}" type="slidenum">
              <a:t>59</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CABDFBE2-1AE0-4EAB-A3F0-604E6E673A9E}"/>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612E4EE-A649-4EEF-9840-3B3DEA9E7B37}"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120EBEE1-12C2-45BC-96B3-A69D3350546B}"/>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546BBB5-6482-439A-80BD-3A2ADBFE94EA}" type="slidenum">
              <a:t>59</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169C195F-DF37-4208-A8E2-41C3CF857B98}"/>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8AEA7DCA-74DD-4810-8F67-867F6CA5F240}"/>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849B866B-742F-4318-8F6C-D735A8D2F94C}"/>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F058499-893D-41F0-95AA-28019C620152}"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07FB0057-A514-4A74-A629-8D8C7D39DA8A}"/>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F5E2548-7C21-4670-9105-FA14B5083957}" type="slidenum">
              <a:t>61</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6A3E81B8-AFD7-4922-829F-730B4370BB77}"/>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52BA2E8-3F7F-474C-813D-C504CC918F6A}"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1E7C941A-05AC-48D0-8F0F-59DD470DFBB8}"/>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1194716-950B-4889-BABB-441A82073C09}" type="slidenum">
              <a:t>61</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D8792EEA-D852-4FF7-886A-AC38D5F15E80}"/>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F19479AE-34EE-4B71-803C-D4C00E5ED351}"/>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E5EFFF38-01CB-4E2B-86CF-05640F8A56E9}"/>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BABD903-661A-4A16-9C4A-003129896D7B}"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09661547-6DEF-4864-B5B5-7B8B64B035ED}"/>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191BAEF-68E6-4EA4-8A87-070B00B7F65F}" type="slidenum">
              <a:t>62</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30BAEA5A-3835-4956-AD4F-D26B37F5893C}"/>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356B899-3A49-420E-8EC7-467585CAECCE}"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0E5DDD6F-B568-4F6F-85FC-4D9491481E58}"/>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CC4C312-3710-43FA-AD7F-878C2A5E76A1}" type="slidenum">
              <a:t>62</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320A2F6D-012F-4AAF-B083-A94B2C1C00DD}"/>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F586B991-EF98-4F1B-B37A-1C4271AA0541}"/>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B900A83A-8A06-4A28-9A5F-067A27B48D55}"/>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5889D7A-213A-496C-90AA-357BFF2F36D3}"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D61A8D6B-5631-495F-A9F4-2BA4139FAE56}"/>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0BC9099-5A35-443F-AFBA-04259C4E46F3}" type="slidenum">
              <a:t>63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CA128C01-ED77-4E75-8D56-0395ADC0CD07}"/>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0560A7B-B183-423A-9391-50E701176BD5}"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2DDFA17B-E124-420C-92A5-DE5D57139710}"/>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2548887-C03D-4EFB-BA43-81ADD90DBC9E}" type="slidenum">
              <a:t>63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D0644A24-B3C7-4419-BE2C-B7D9D119DC26}"/>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634BC35D-1599-40E8-AC14-A1F4DE59B507}"/>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8A571B13-DCF1-4B20-958C-737C22F88F51}"/>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7481B84-9871-44B1-AA4A-42F12722B916}"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3B7DBB55-804E-4B60-B44E-78CEFFD9089D}"/>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62648B0-2567-43C8-A4CF-7BC844532C5C}" type="slidenum">
              <a:t>64</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2829F5C4-F750-4460-8A5D-BF891A946FA8}"/>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88479A2-2105-4386-8760-C5D0FE0AA1C3}"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5B9D2F60-AA34-42C9-AF48-32E08E432310}"/>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2E5EAAE-0CEA-4B94-8CEA-034985E51F4E}" type="slidenum">
              <a:t>64</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B985748D-5F0B-4BF0-AAB9-5FFEB9DAB54D}"/>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05F55FC7-AF27-4B03-8D84-7402B6A3CEC9}"/>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7923F75B-3841-453E-ACCF-9BE0CEAC066F}"/>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53CB10F-7851-4852-A819-EB112EB61CC5}"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99F623DD-25D1-415C-9962-4960920D67B2}"/>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603E3D9-D8D3-4725-BFD4-B07503818E95}" type="slidenum">
              <a:t>65</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ACC7B5C3-B188-4BFC-A006-800D8046F05C}"/>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84AC243-C97F-407A-B871-01CBB7A26113}"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E8FF4A20-54E3-4CA3-B708-EB0F77D84D5E}"/>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5249CC0-6737-46E9-86C7-91CD950542D9}" type="slidenum">
              <a:t>65</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1B6182F4-C8C8-45D6-9EF4-F280A68D3D40}"/>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319A4707-AB90-43F8-A381-96584C19794E}"/>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7500066B-5091-436E-BE37-7F441D3564B5}"/>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CE9B6B4-F149-405A-B0A0-1E88A59658DD}"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A8D0D782-67A8-44A8-B9C3-2C2075021BB2}"/>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2502BBE-D801-4D14-8AA1-B85242E05C60}" type="slidenum">
              <a:t>66</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55A8776D-9EB6-4119-B71C-160C065CBD92}"/>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BAB9C86-9896-4A56-8E23-788A767128F9}"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AC949563-07A6-422B-AD16-493114BFDCE2}"/>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B601F12-EC54-4211-8A90-E1A788E5684B}" type="slidenum">
              <a:t>66</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CF815CB2-47C4-4E1D-A567-9033582B3962}"/>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1534DE11-EB39-44C2-82B4-F895D66D7530}"/>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5CFFA629-607E-47AF-89E2-333A015422CB}"/>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867546A-2F11-44B6-93FA-1C9BD6F37584}"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F649795E-F54C-4AB9-8B97-820F74330A5D}"/>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115B7D6-C958-4A4E-9983-E0D4926928DB}" type="slidenum">
              <a:t>67</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6A51207E-DCC9-4A8E-81C2-E5B3BF90BE68}"/>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C27AAD8-14BD-4EEE-A3E5-A7C8D4A29870}"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F46A8F65-ECB6-41B7-A250-5B0BBB8637D5}"/>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C79EF4B-0EAA-4290-9808-488979483049}" type="slidenum">
              <a:t>67</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EC485979-CAFF-4F6C-BEC4-531824CBD7FC}"/>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438B71B3-6C25-4A10-9CCA-0B32AB90E64D}"/>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0158986A-A8F6-40CC-9E47-AF875F8AE39A}"/>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7B076AB-A171-426B-9A4D-7F4F1DB8F606}"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5C16B6AB-1456-48C4-992A-8DF7E5B4FCCE}"/>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69BB909-D054-4E00-A71D-E30D9C76FB89}" type="slidenum">
              <a:t>68</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D224D618-E802-4FA1-A75F-522E1A2A8180}"/>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4B48BF5-E5ED-4071-A308-90CDB4F966DD}"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BE645EC7-2CFA-4C25-B364-E1C9B4F9D9AA}"/>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4EA348A-090C-4F3A-995B-7B341ED17E86}" type="slidenum">
              <a:t>68</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C6407F5F-D84A-4A5A-8C96-F0996DE95A7F}"/>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4116D842-CF8A-4631-BE1C-FD3CE547EF10}"/>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18D57F1E-6944-485A-B611-83C0C19305AF}"/>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AF46E08-FB31-4F8B-BB5E-0F60C9618951}"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01F9CA8B-82C1-4EB5-890E-5BFA2DFC2328}"/>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2BCDAE7-B46B-44C6-9B4C-9D60513430D4}" type="slidenum">
              <a:t>69</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25D53485-884B-4DD2-856F-F94C45C2E0E9}"/>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DA4F9F2-B4D2-44DD-96A3-2214234CE7EC}"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DE729678-95F5-41B1-9783-D770C1BBCF79}"/>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A1B8675-2F10-4A3B-A265-E257C1D64F95}" type="slidenum">
              <a:t>69</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09F304FF-38EF-4421-A029-BDD47EB42A30}"/>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0C6AE69D-F1A9-4383-8583-8953CC8A3100}"/>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199A80F5-E0C4-44F8-ADB3-A9305A7FECC1}"/>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E131B50-4FD2-4FDB-A92D-8E7C78497463}"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C82E8040-4950-4882-8DDB-CB7FF57C246E}"/>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BC14F41-743B-4E41-9A9C-34FCC1714B0D}" type="slidenum">
              <a:t>20</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9A1FE716-4DC7-4B74-BE82-62CED448F008}"/>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850D4A9-FD60-493C-BBD4-BE2B751DFD09}"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67FB261A-9F81-4EBE-BDB0-B9966306871E}"/>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98CE061-7D8A-4C2C-822B-6FCF8C314092}" type="slidenum">
              <a:t>20</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8F77EAFF-3E9D-4F39-9B1C-9D24B438BD62}"/>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B680AB74-F209-4EAF-ABBC-786F60A9AB99}"/>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F7BD2982-EBEF-4D4D-86B3-26AD0F6E9DEE}"/>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F4DCD75-ED81-41AA-9659-744D22FDBC64}"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1FD07B44-E519-4E6F-9B4B-F83396C12AC5}"/>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92E93E3-3809-4F23-A943-1C786E7138D5}" type="slidenum">
              <a:t>70</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B959AAFD-3C86-44DC-AFA1-F9E84FAF5BFE}"/>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DD4F640-89FC-4436-A5E1-D786F435B6EB}"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0A110B41-610D-48C4-B297-927E1105A724}"/>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C438A30-AA8C-44E1-AB9B-229DF34A3B01}" type="slidenum">
              <a:t>70</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54C7E5E5-C821-49C5-9843-DA3B201C71AD}"/>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B0543334-FB4F-49F6-A006-7D2A5BA1805B}"/>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4F2AC201-2B94-4927-A91D-42BB2E8C62C7}"/>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74656D5-F8E2-4FCF-81B5-06573C9AB896}"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E08EDCA5-E643-4D21-9A9C-C430588B148C}"/>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628FFD7-BABA-400A-BC75-678018903849}" type="slidenum">
              <a:t>71</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74946B32-F987-4CE3-9822-5BF91EC0E76D}"/>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65A4485-01F9-446A-97F6-E74BABBFD20F}"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59DC31BC-5F80-4AD2-9381-0DEC2E818A38}"/>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5FB3A24-6314-4BE4-B531-8DD4F95257DD}" type="slidenum">
              <a:t>71</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B73D4493-1FB3-495D-8D98-BBC1DE4E9F4C}"/>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A374A859-C779-4398-B3D0-0CC4BB3D713D}"/>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E1B2801C-86C4-4C6E-947B-C7397AA4EC2B}"/>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889E3EE-D6CF-42A9-9C9C-8EC1A7120BD2}"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139C242D-04D9-44F9-A8FB-397345992986}"/>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C72BE49-2789-4344-84F0-3AFDFA3B6506}" type="slidenum">
              <a:t>72</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2B9761B3-7855-42A9-8D06-83A41E721269}"/>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0F4AC04-7D69-4F42-84A6-96FCCDB66568}"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055D4B7C-AFAA-42D1-ACAC-1C5801BF484C}"/>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B579C4F-A8A0-427A-AE58-8D26F13E31B6}" type="slidenum">
              <a:t>72</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B4920A71-61A7-4D3D-9CEF-5E4232C81329}"/>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BFCF86DD-D1AF-4EB1-B459-44DFAB4BACEC}"/>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245A9C29-65FA-43E6-A10F-72F30D326CDB}"/>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D40E1DB-5215-4E50-9DFA-FD514813B53F}"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8345569E-35C0-40AB-BA1B-596DA949F0DA}"/>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E4FD484-8E82-4D14-B27A-544C553A3AA1}" type="slidenum">
              <a:t>74</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1A788996-8DE1-4207-B11C-74212AA6A99F}"/>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CADEBE9-A00C-45D6-9B3B-D831BED1AFE6}"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CF2F4C37-BF41-4F1D-8E51-8F0D725EE7F2}"/>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B4BF82E-3E3D-4216-BFCA-9D4A8AA1577C}" type="slidenum">
              <a:t>74</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9F14CB5E-20DE-486F-AC6C-2416CCB99FD4}"/>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6BE2DB22-5735-4A40-9B0B-A515C25A695E}"/>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4C7C3739-557C-47D5-9829-93615193668C}"/>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7A8CECB-A4D8-4B6D-A4D5-866B6858FC40}"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CF98FD69-1BA0-43EC-A7A6-3B812B0E6359}"/>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99A66A6-D6AA-4466-BCF1-E5BBF0E99690}" type="slidenum">
              <a:t>75</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82718305-EC95-4D71-9497-177427C69519}"/>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CC4F164-9B4A-49B3-B121-4E4CD3910B09}"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2F332497-F6E9-45CB-9152-70082079E8C2}"/>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82F77E0-49D2-49E7-9AF3-FB3A7DD23AED}" type="slidenum">
              <a:t>75</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C30FA9D8-CC3C-47A1-96E7-6EF3F9DE93E6}"/>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E3E50505-59EB-49BD-B16E-F3129A6E4C6A}"/>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B5CE0D7B-4AE7-4DF6-AC6B-6C76035EFD45}"/>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977139E-22F3-40B6-86DF-20FBFF38EBA6}"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7C2FD3C5-964E-453F-82DB-24300E3422C3}"/>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A7F890B-EAD3-4467-8379-2E275C619300}" type="slidenum">
              <a:t>76</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F94FCF6B-CA0F-41A8-90E9-207AC47E7F9E}"/>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097C04A-6531-4203-8407-3A2474984DE3}"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B4C90925-8AD0-478E-BFA2-B194F0FC0E02}"/>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0A9043C-B57C-40EF-8858-C9C44EEB474E}" type="slidenum">
              <a:t>76</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D21F67F3-7D63-412C-BD59-B17EB634BF12}"/>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E95D8780-701E-47A1-8FE1-79FDAD4372E2}"/>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A4B59516-B549-4E47-A6A7-586CBC0DF719}"/>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0A1A9D7-42BD-448D-B13B-172A4DBE9E19}"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B8AE664D-02A3-4B4F-B789-F5496197D158}"/>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A7BE97B-6F31-489C-BD20-696A392C9A8C}" type="slidenum">
              <a:t>77</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BE428F16-1657-4BDE-AF21-E62923146344}"/>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A05468F-1245-4773-B46C-57752ED551AB}"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123342A2-DBAD-407C-BCDC-62CC79F1198F}"/>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CA8AB16-6003-4CA1-A969-71ED15814B65}" type="slidenum">
              <a:t>77</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842B0AE3-5647-4DF2-8C7C-CFF622DA4E2E}"/>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1831C531-35F0-4A78-9AF2-CC6D5A80F1D0}"/>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FBB0F8F6-418D-4C30-9FB8-C23597480831}"/>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23C4AE9-A1C7-49D4-A5DD-798F295284EF}"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7524D688-4F37-4889-8763-76B0C87F99D5}"/>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E5CF4A2-F32F-4478-8E98-26A37306E9BD}" type="slidenum">
              <a:t>79</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D11D61CF-22C7-49C7-829A-CEFBF56DAF24}"/>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359DF02-8BE8-469D-99B7-DD19843B9946}"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762BA750-3FF8-4097-BDA1-695CA1656B75}"/>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423D70B-BA6D-4E43-9DC8-943280430304}" type="slidenum">
              <a:t>79</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8FA88A42-8E2D-4FBF-8DF1-6B10CCA6D32C}"/>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D7E03D0B-6E29-4C14-8948-ACC94CA147EE}"/>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5CAE615D-52E9-425B-930E-2194E4A110EB}"/>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2733A59-B9D8-4E7A-96FD-21B1B9B70E5B}"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4F015EBD-CC93-48A6-9D1A-4640E8219211}"/>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4CC338C-1FE6-409B-AC7B-84F0265E917A}" type="slidenum">
              <a:t>80</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7B959CC2-A479-43C8-A6C3-40C687EC1017}"/>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C9A5E9E-EB07-4870-9544-7A50929A7FC7}"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BCBE1A99-A7EE-4C19-A346-0E5383DEC394}"/>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659C2A2-BA4F-4EF7-83B5-059A5EF676D3}" type="slidenum">
              <a:t>80</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BC547806-F005-4610-B92E-F93E70EB0184}"/>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99FFBD4F-045D-4E65-9129-1C7A666F473B}"/>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E8C4BA19-33ED-4A06-97BE-539E009BEF3A}"/>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6211D33-F558-468B-AAAF-7BED75627FFB}"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A0C582B6-CCA7-45A7-9FE1-45941DDFF6C1}"/>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7919225-8C2E-43A0-AB32-C90A03B2DE06}" type="slidenum">
              <a:t>81</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826DF179-EEE0-4D18-8040-C225224439BE}"/>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EE5708B-4952-4738-9C94-0C433386D248}"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C49AF930-D4E6-424D-821E-8B138D613969}"/>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21A00B1-C2FD-44E8-A698-1164912CB750}" type="slidenum">
              <a:t>81</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15E9D647-64E8-4C27-B50A-BB816D392BB6}"/>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51156FDA-285B-4A84-A87D-E5592E27A77F}"/>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5CE37CBF-CAC7-494B-89C6-67A757CE5504}"/>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72DCDCD-978A-4982-8533-0C3AD04E7DD3}"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2E374BFB-3F3A-43E2-8667-DFAC20A08131}"/>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93752EB-1C87-4E71-8077-7CFD9AC58301}" type="slidenum">
              <a:t>33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2E8BB4F1-E0CD-41CF-8F06-6BA1D0EF397E}"/>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50F03BE-BF16-4985-BAAF-47C4BA518E2B}"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D3CCE9AF-A3C4-47BA-A778-9A58CF63BD7F}"/>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79F2385-C078-4CBE-8C08-67F426CD8B4B}" type="slidenum">
              <a:t>33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981581DE-3BB6-489E-83DE-F25C6A9A41AF}"/>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9124E312-E4E3-45CB-AE3E-F4488582B302}"/>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74A37A13-737B-4353-880D-BB29B970838F}"/>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F43038B-0516-41D0-B545-71A4B5B733F7}"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625804B1-271B-4730-B66F-64AD10A7C0EC}"/>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EE4CB7E-EE0C-4D0A-AD22-03AE057C24BA}" type="slidenum">
              <a:t>82</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5B809CD7-509B-4852-A369-76DDBC5818B4}"/>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609E8B1-94F4-4979-A6EB-9D55518AC17C}"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DCE3B31A-3B50-43A5-BC84-5EC8F760C847}"/>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5916AD6-1080-4E3A-B465-05E1D0A48157}" type="slidenum">
              <a:t>82</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E453B896-E278-4547-8B81-6CBEA5163402}"/>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BEA233FA-8A16-41A8-9CFF-86E130E83924}"/>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B99DB9DA-4A1E-4E0E-83A0-76EAF1EE9451}"/>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893609B-F303-4B1D-A831-738943C6982B}"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81C06022-F0AC-48AC-B831-12A4E573CF8B}"/>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064C8E2-68FD-4255-8FCA-39DB26D95AF4}" type="slidenum">
              <a:t>83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7C776235-4FB5-4BF4-9183-7EDB2B2003D3}"/>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FBD1981-72D3-4B35-A9A5-4291E4DF92E7}"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87D899B2-AE3F-4727-8B4C-04B373B98097}"/>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F6CB4EF-A140-4D04-AA4E-ABE07DF817FB}" type="slidenum">
              <a:t>83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379901B4-B9FB-43DC-84CF-6A1BA65CE20F}"/>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EA75EA34-E5A2-4284-B24A-F7F5E23EBB4A}"/>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BA369247-10E0-49E9-B141-95A9AA0E5811}"/>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B881893-2C7A-41A6-ADE9-B5C9170A1FF7}"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A20A7580-DD28-41D4-951A-2A676A3D6CE2}"/>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3ABFC03-0BE5-43F3-951A-19E83195C0FB}" type="slidenum">
              <a:t>84</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6AE60131-E133-4214-8E7D-39B323043453}"/>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268D575-C8A4-462D-B193-C64DB0F48B67}"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79F13E8A-CEC2-4994-AEBF-60F667607324}"/>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6168A44-8B8A-4F98-BAAD-20FEC31AADF4}" type="slidenum">
              <a:t>84</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D65AAC6A-32A9-4099-B2C2-5E7E5C5DA866}"/>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5427F9FB-4202-403B-84ED-EFD43C14ED8E}"/>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F314A4F2-C79B-483B-893B-6A126CF666AC}"/>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875EF3-A310-4447-B22F-A64DC84EDE68}"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6E843E7F-44D3-42FC-BC91-EFC754638900}"/>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9833FA4-FCEC-40F5-98D9-3815D162384B}" type="slidenum">
              <a:t>85</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572E4647-045F-4773-97D7-978F6536E8DE}"/>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1362AD5-F365-449B-83C0-934D9372F55F}"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A77AB8C2-E8A0-4530-B668-68EA9589BA97}"/>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E5DFC97-1670-492F-8FE2-E3768C6EF70C}" type="slidenum">
              <a:t>85</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31E02730-F9A5-4D57-8E54-3A6DB1376C04}"/>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97C68AF8-084A-47A2-89D3-D9E1D49A6B7A}"/>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2A20B3E1-3966-4182-A24D-3C377A9E304B}"/>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BE3185E-68BE-4EC2-A3C3-9A7760FA3CBA}"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4EE2C6F2-0364-4ED3-8A6C-A1104272BFE6}"/>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5B1CAF9-4ADA-49C0-85EA-CAF368C1CFC0}" type="slidenum">
              <a:t>86</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A02F3A4B-DF5A-4887-BC15-84E7287646B9}"/>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D8FDAAF-1CE3-4597-B6F9-D29959E3E451}"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4F8F79F9-3806-4A62-9871-BF5430E1F950}"/>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B83A227-8256-4C99-A6F4-147BE4E24556}" type="slidenum">
              <a:t>86</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0FAABB30-10D6-4AE8-A041-025DE703F492}"/>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290350CE-F7F1-4587-A96E-4545BEDC0ACB}"/>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FD2A0338-0435-4311-997B-036CE70C02C0}"/>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FFC1CCF-5162-4CAD-BEE8-8DD3BDA3C70F}"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A212B368-8EF6-453F-A8FB-748A43B30492}"/>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04EA27D-CE62-43BB-8044-55C3C98413B7}" type="slidenum">
              <a:t>87</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8B70069B-8DF3-4D99-9200-8350ABC0571B}"/>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926B489-87FF-46B6-8677-D34A091B65FA}"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56B8B11C-578E-4688-9233-9E53EAEFCF65}"/>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595384A-0157-4E2B-BC49-F5B98D0C3E2D}" type="slidenum">
              <a:t>87</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7927A454-32C1-4392-AD9E-6DA7B620ECAC}"/>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D1232370-E5B8-4982-9605-1DAEA07730C3}"/>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4D9267A5-FD6A-45EA-B81D-B07AEFC9787C}"/>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071AA01-5407-4BDE-9465-A336121E9A03}"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C69F1431-59A4-42D7-90DD-87D17FB33102}"/>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1DACE8B-DF4A-4894-B6F3-E216A3721A91}" type="slidenum">
              <a:t>88</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9AA4047E-86FB-4939-8B78-497351D3B37E}"/>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F50A036-946B-4999-A740-F67B9D66D0DB}"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33B211CB-27E3-441E-9428-52DD4F31506E}"/>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8EF70DD-3F60-4CF3-B0CF-1CBE20E0DADA}" type="slidenum">
              <a:t>88</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75FB6CBF-C990-48FD-A2DD-5F5956446566}"/>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8A905F74-72FF-4DF8-9D28-34F64D8EAD67}"/>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99B79910-125B-40FE-BBB5-9F501BB34667}"/>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AE27BA1-00D8-41B4-9767-6F92B40C64B4}"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CBA25F9D-7B5B-4228-84D8-67761931300E}"/>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2BCDCC6-82FE-42C6-9C10-96BB3B626DED}" type="slidenum">
              <a:t>89</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13B9B8B4-8984-4633-9CE7-7DC19024DA54}"/>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32EB5EA-5551-4B4A-9F3B-F0E5C55346FA}"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94DCD69A-0ED2-4A81-B2EA-B89A98D9ED87}"/>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91EF635-9435-4790-85C9-70CA6ED5A812}" type="slidenum">
              <a:t>89</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9A872B81-7B66-43DD-A92C-1D14D0D42425}"/>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CB7299EB-7453-47FD-BA86-845BAE69BF9F}"/>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0B7621C5-A5B1-4A32-9DB0-C125BE79A9C6}"/>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5FC3F2F-25C5-4BC0-A815-68F62B6EF83E}"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FC31E4D2-E298-4F55-8B26-ED0069D90F84}"/>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E8436C6-0D37-4971-B030-647E997C611A}" type="slidenum">
              <a:t>90</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5414E67C-FD6D-474C-ADA6-B268590BC339}"/>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369906F-BA50-46B2-981C-37B9B00EDD3D}"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59BBEF3B-51C9-4F2F-A3B5-3D63E78C6AC9}"/>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06AEB53-E850-47D0-A372-B498611B482B}" type="slidenum">
              <a:t>90</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E7D6450E-1D9A-49DC-8190-C638774A5091}"/>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4E9C533A-C31E-48FE-9B61-826B9CCBB4CE}"/>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2E2F7FC8-6B19-4EC5-A64D-6EFBCB8FCDC5}"/>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4E41E09-650A-499D-BE7B-E8C6728A54A6}"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6E72A32D-156A-4D31-AB53-F90223AFCDF4}"/>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15B3B36-CFE0-4B50-A734-7C0505DAB3B2}" type="slidenum">
              <a:t>91</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82664C87-9FC4-43D3-902B-FA3D5225C840}"/>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0049FC8-3DE5-4759-8AA3-9E335706882A}"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092EE0A7-17D4-47B0-A928-FAEE56B80FC4}"/>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CAB511D-0F71-4501-BF6F-68F1F3CAE67A}" type="slidenum">
              <a:t>91</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50DFCD0E-1351-4D41-877A-644DE63ED330}"/>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747D6016-7503-4D2E-BF96-B74AF7D6F639}"/>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5287A3FA-09A4-43F0-9323-A583C92D74B4}"/>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5CEF821-988C-49BD-836D-91E5A61BE0C4}"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0F234839-78BB-42EB-9806-FBFF3A74ADDC}"/>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8C9CCEB-60F0-419A-8F2A-DCA7E752BA48}" type="slidenum">
              <a:t>34</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B873E277-9B79-4057-A8C1-2B1DDA3318B7}"/>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E996DB7-CD7B-4DE9-B826-A4CCC8199A3D}"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10B56A3F-4D61-4CA0-ADF3-D35E09309F17}"/>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89D7B5A-564B-418C-9E1D-839141E87ACB}" type="slidenum">
              <a:t>34</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68EC2953-FF71-4F8B-959E-77FEED6233F5}"/>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AD073A07-EC82-4555-BD12-BC2F8745965A}"/>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7BF389F3-5499-405B-9C62-6F0E1EDF02B2}"/>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769D0EF-FA1C-4067-B926-AFDF66094E64}"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02135A5E-DF66-4A16-B923-7B97C35AFA09}"/>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30ECF4F-8FB5-4C17-89A8-8A530A2AFA73}" type="slidenum">
              <a:t>92</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A30747A8-748D-4AC2-9E70-36D6DDB9662C}"/>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AAAE506-C1AE-477D-9C07-6E2B8A187D57}"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097004DA-5516-42AD-B3B4-43B9825DC760}"/>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4225D40-977F-4023-B80A-42CE205C6383}" type="slidenum">
              <a:t>92</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DF75DBDE-72AE-45C0-A626-AE8A35EFA990}"/>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369D741C-CDC3-4268-8A0D-B4ACF2D154DD}"/>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EDCD0456-3847-451E-B18F-28761F22469C}"/>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E4DD291-8AAB-4BDB-A82B-6EE4657D54EE}"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D4014234-629C-4B37-B104-A0B8CE6DB39D}"/>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B86F07B-2D1A-44BE-B7C2-08F0485FABF3}" type="slidenum">
              <a:t>93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DDE4464F-F50A-449D-9447-777BEF04943A}"/>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39B1698-59EE-40DD-9655-9A739C5F7265}"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FE7A8CBE-C63D-4F41-B7B2-EC92E3B8CE4E}"/>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BE2C154-8757-48F8-B03D-C9C2A9C72AAF}" type="slidenum">
              <a:t>93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57692EC0-B32F-4586-AC4C-30798644508A}"/>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B9BC744D-1FE0-42FA-BE78-ECDC5E82303C}"/>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AADF4881-40A8-4414-A12C-A9C22B898EC2}"/>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165D387-59C2-402C-B731-EBAC3133A604}"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3BF796BD-986B-48F3-8596-F62433A504FE}"/>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B02C412-58E4-42C6-821B-0A45D5EDE32C}" type="slidenum">
              <a:t>94</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A82136D3-A511-417F-8033-04656FD2F27E}"/>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898625D-7C70-49E1-8CF2-2FD263B4EBBE}"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4025DA70-0F10-4449-B308-A33D682105DD}"/>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EFD3BB4-5890-4EDB-B60D-E1082AD5FE3D}" type="slidenum">
              <a:t>94</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0D8806A3-D9E8-4C7C-83FD-78B1AEBAEFA0}"/>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C83A056C-9090-4D7A-A015-6B2055199840}"/>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789A28BF-C9E4-4FF0-B5E8-07AA51AA175F}"/>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501E19B-1A2C-40BF-87DA-52EC07CAD1AC}"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DC7AB008-242E-4C1E-A95B-4A7F9AC6846A}"/>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7F09507-5958-472C-BCF9-3EF175994EC6}" type="slidenum">
              <a:t>95</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E2FBE28A-39A6-47F5-8639-60DCAF8E3367}"/>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469C6B9-2A51-4034-83B0-A2AC9D90B8CA}"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D621EFE1-401B-43FB-8D4A-D0D4F4277EF9}"/>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2F3B3CE-FE62-43DA-A21A-AEDED2AD16C5}" type="slidenum">
              <a:t>95</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D4065B8C-D399-4B4C-94B4-22DA5669873F}"/>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CD308284-618E-402C-BAE2-8CA919AE74D6}"/>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469F5581-E414-4744-8636-6007D305173D}"/>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A80FBF5-09FC-4CB4-A560-E957666FB58D}"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ED6320D3-792C-4561-B506-D3328F087F3A}"/>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67A0040-5860-4B44-9477-093488C81BF9}" type="slidenum">
              <a:t>96</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57D913FD-4B16-42CE-B7EC-F15BE92A997E}"/>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7F570B9-3A40-49FE-9578-7BBD4DE74DAC}"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F0D8EBA8-D8F4-4576-AAB8-CC2CF269EE63}"/>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13457F8-3F2D-4943-BDDE-51089DC527EA}" type="slidenum">
              <a:t>96</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5BA65F7A-3558-40E0-A346-3B3313EA50F1}"/>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B6FAE425-5340-44C2-B872-FCA19B6A2C16}"/>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E41AE8BD-821F-45D7-9F33-CF79429E4CA8}"/>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0421AD8-CCC6-4DEC-A7B2-65E8323116FC}"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9A907BAA-63D1-438C-B887-34785E70722E}"/>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A525086-1562-4C3B-A2A6-BF935B4603AC}" type="slidenum">
              <a:t>97</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2C760B18-9905-4D72-9C77-E83455224FF6}"/>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E3C1AE0-3F45-46DC-AD03-82FC6D23D583}"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7324D65F-E8BD-409F-B8FF-D72EAF7CE11C}"/>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6A53E94-6784-42BC-8CF4-38A69A43F192}" type="slidenum">
              <a:t>97</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4F8B23F4-6115-439F-87AD-2237CDF7CA44}"/>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E63D57E3-8963-4BD5-A049-6893FDD7B9B2}"/>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6CC0DB0D-3066-4AD3-A26A-FFABF720369D}"/>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EFEA110-CCDD-4F74-A6A6-13519759DBD5}"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3A3016DA-F692-4845-85E1-AD3C6C7A4582}"/>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AC89599-FF21-401E-BA23-3243FAF0DCC1}" type="slidenum">
              <a:t>99</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522421E1-1760-4FB3-924F-DF4ADB3569A0}"/>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7A9CBB4-2C43-4E37-AA19-59DC19E18DB8}"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83E3E5D9-2A58-4E41-992C-E050D12C9BCB}"/>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ED0957B-4F5A-4ED3-9572-3C1B4CC20429}" type="slidenum">
              <a:t>99</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F04B0138-78B0-48C8-BBEE-721A4602C624}"/>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4027BA1B-3520-46B1-A6FC-D5E237CDFAC6}"/>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6D160851-440A-49B9-8537-E8547784C4AD}"/>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DBFE919-9D2E-49FE-A1CC-44A61DEF67CB}"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036ED7F4-899E-4146-BB4B-87E415ABB7E1}"/>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1A3738F-D6F2-4200-A309-F93406FAB710}" type="slidenum">
              <a:t>100</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11FE8A87-47FF-454B-AF28-0724AB656D2C}"/>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3518EEB-8825-4D28-B477-12F02457CA6A}"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6DA69ED6-F85D-48C3-B01A-4EF1E10FE7BA}"/>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8E5E582-7667-4FB6-A696-58827FF1F8F9}" type="slidenum">
              <a:t>100</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69A5FC8A-D8CA-4F76-BCF5-EEE561A946F7}"/>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0B11E30C-5CD9-4CC3-BC8A-E9CBB6ABFF99}"/>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5ABD3488-E397-4340-884E-A5F2BD65AEF9}"/>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F7FCCAC-CC98-4A3A-9ACA-99A3663BA151}"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CACC0C57-CECD-412C-BB23-6AAD2265D004}"/>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8CB0CC0-D3F7-46EC-9442-4D6E1A50CB55}" type="slidenum">
              <a:t>101</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5CA99D4F-2F2C-4477-A911-6547955E7052}"/>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739D417-5501-406B-A6F1-66F529F5A0C7}"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58E7E7A9-7235-4FEB-A338-7CB4079ED8FD}"/>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4D8291F-2DF7-461D-8319-AE07B36FEDFD}" type="slidenum">
              <a:t>101</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27130217-DD24-474D-913D-0C2DFACBE7FD}"/>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F9DF2AA8-7794-40FD-8191-C354A75E3C6D}"/>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A67AA71D-E874-4702-A286-243B1493659B}"/>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B10323D-FA04-43F6-8107-6A99A80AF73C}"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484302DE-CCB2-4F0C-8D28-AF9D36653704}"/>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574CDAA-C69F-4C19-B206-A5F49849CE72}" type="slidenum">
              <a:t>102</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4690CF5C-6927-4E0D-9F19-8E6F8D298664}"/>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DE9C6FD-32E7-4B1B-A37A-9474F9466884}"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3AA0D954-79E3-4321-8391-806C161EB997}"/>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589047E-D744-4E4D-AED2-6DFD81CDEA8F}" type="slidenum">
              <a:t>102</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64823563-299D-4210-ACAD-888F1442773C}"/>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21C92049-5D2C-4845-AD57-4F7D5EF41F0A}"/>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A1ACF6EA-41D2-4B68-8D7D-93BE668FD9F8}"/>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BD774B4-B6E4-43D4-ABEE-4C7EFBE7C845}"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EB18EE92-FD60-43CD-BECA-2625299455CA}"/>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B837BD3-CBBE-4E2A-BD23-25DB9F9A0061}" type="slidenum">
              <a:t>35</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CAC6DF7F-7286-41CB-8219-96FFE3127B77}"/>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5F49EF5-AF93-40B8-A313-4A32348D5F9A}"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DE552DD8-12E8-475C-86D4-3A2941C1E945}"/>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B76F3BD-D2BA-438C-8319-DEC3CB05B4D2}" type="slidenum">
              <a:t>35</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B49BD5BF-E494-456A-8E01-58089A432E3E}"/>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4594AD3C-5FDD-44AB-AD6F-02E163C3DE90}"/>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0406C52E-2B6F-4910-99E3-77006A15978B}"/>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629DA1F-7BDB-4D60-889E-40901F3A7716}"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CFB816A4-CD4D-4E50-AB27-711E60E8EAAE}"/>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7037C04-782B-466A-93BB-3149C9A532A3}" type="slidenum">
              <a:t>103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EB32CA77-804C-41D5-87F4-56F8D62E4F31}"/>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40E91B6-28C2-43DA-889A-44DC627DC649}"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C3039AA1-DEB8-477B-B40E-B4067EDA7F44}"/>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230F738-47EC-49C6-9DC0-465603C9D3F6}" type="slidenum">
              <a:t>103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A474B152-BF99-44C0-8D05-7DE703345203}"/>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19E50EC1-5C05-47D3-8E38-353C323023E3}"/>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3F3C366D-622C-4399-95DE-710AD1CAA5CF}"/>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D5BE17A-63C5-4126-9598-825382B4FF7A}"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FCBD7E9A-B161-4212-BD4C-0468C050A0ED}"/>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D597967-DF7D-469E-9AE6-5FCE3D35E923}" type="slidenum">
              <a:t>104</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99D715DF-0E4E-4210-B355-02C8B822FB06}"/>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7D049FF-7268-4FB3-B51A-A49B3F3CF7CD}"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9FF12AC6-36A3-4A87-B7D0-F207D036D0DE}"/>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A2CDB6D-DED7-4E75-9AF5-639488AD9796}" type="slidenum">
              <a:t>104</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DF849A96-8B94-4678-9C23-0C7B691040B6}"/>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ED59B16D-075D-4CD8-AB4D-AECFFBD24C8C}"/>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BCAB18E6-3391-4198-BD66-4DEF549C7FBB}"/>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5531515-A169-417D-B272-16AC5B5A7D56}"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AD788885-6C72-4682-B641-DFF074CC12A5}"/>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36C210F-7F8F-4EA1-8248-9B79B7EC2CBA}" type="slidenum">
              <a:t>105</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75227340-9BB7-4E3D-B11F-A64B2AEA586C}"/>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E6507D7-E646-4C74-AB55-BE10E69F51A4}"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B9B00F5C-A9DF-4F65-8595-F6A246578D3B}"/>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41E2525-4A17-4E9A-9D63-17F5ABE68B6F}" type="slidenum">
              <a:t>105</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D58FC20D-3C5D-4FA4-AB67-FB73A45027E1}"/>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DB008D99-9EDD-4CBA-951E-D7D59FD211A0}"/>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31DA23DB-1F85-4B70-8AA7-A2382685ED32}"/>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59871D8-4BC8-4CAC-A62B-3D6DDD290DB1}"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8212480C-38E0-4C86-9746-0A2CE8ED27A5}"/>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83BE8C8-BEE1-49F6-A4E5-BEBBBA65F64B}" type="slidenum">
              <a:t>36</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E0D2494A-C38B-4743-B025-6006AA8030F7}"/>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3C052B9-E50D-4A93-8256-33D29F0F558A}"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3DFF189A-809C-4E22-AE39-6B84BF11AC8F}"/>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8EB09E6-1AE5-4C44-8213-13FB67E2F0DF}" type="slidenum">
              <a:t>36</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FABAD9C0-23CD-4BBA-8A94-CD0F70AEB7EC}"/>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631F44BF-409A-4177-99FF-4FF1E232AECD}"/>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2">
            <a:extLst>
              <a:ext uri="{FF2B5EF4-FFF2-40B4-BE49-F238E27FC236}">
                <a16:creationId xmlns:a16="http://schemas.microsoft.com/office/drawing/2014/main" id="{27827796-CE62-46FD-9B12-341E33215C30}"/>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7D00016-063C-493F-973A-23A99CC53734}" type="datetime1">
              <a:rPr lang="cs-CZ" sz="1200" b="0" i="0" u="none" strike="noStrike" kern="1200" cap="none" spc="0" baseline="0">
                <a:solidFill>
                  <a:srgbClr val="000000"/>
                </a:solidFill>
                <a:uFillTx/>
                <a:latin typeface="Calibri"/>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3" name="Zástupný symbol pro číslo snímku 6">
            <a:extLst>
              <a:ext uri="{FF2B5EF4-FFF2-40B4-BE49-F238E27FC236}">
                <a16:creationId xmlns:a16="http://schemas.microsoft.com/office/drawing/2014/main" id="{77903E1C-F53E-4545-8A9F-E0172E21B743}"/>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33080C5-1325-4254-940C-A2FD71C59C92}" type="slidenum">
              <a:t>38</a:t>
            </a:fld>
            <a:endParaRPr lang="cs-CZ" sz="1200" b="0" i="0" u="none" strike="noStrike" kern="1200" cap="none" spc="0" baseline="0">
              <a:solidFill>
                <a:srgbClr val="000000"/>
              </a:solidFill>
              <a:uFillTx/>
              <a:latin typeface="Calibri"/>
              <a:ea typeface="Segoe UI" pitchFamily="2"/>
              <a:cs typeface="Tahoma" pitchFamily="2"/>
            </a:endParaRPr>
          </a:p>
        </p:txBody>
      </p:sp>
      <p:sp>
        <p:nvSpPr>
          <p:cNvPr id="4" name="Zástupný symbol pro datum 2">
            <a:extLst>
              <a:ext uri="{FF2B5EF4-FFF2-40B4-BE49-F238E27FC236}">
                <a16:creationId xmlns:a16="http://schemas.microsoft.com/office/drawing/2014/main" id="{571B3265-585A-47EB-902B-BBFCA9A5CDCA}"/>
              </a:ext>
            </a:extLst>
          </p:cNvPr>
          <p:cNvSpPr txBox="1"/>
          <p:nvPr/>
        </p:nvSpPr>
        <p:spPr>
          <a:xfrm>
            <a:off x="3884755" y="0"/>
            <a:ext cx="2971800" cy="457200"/>
          </a:xfrm>
          <a:prstGeom prst="rect">
            <a:avLst/>
          </a:prstGeom>
          <a:noFill/>
          <a:ln cap="flat">
            <a:noFill/>
          </a:ln>
        </p:spPr>
        <p:txBody>
          <a:bodyPr vert="horz" wrap="square" lIns="91440" tIns="45720" rIns="91440" bIns="45720" anchor="t"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CF9638B-8DAD-45C8-AB68-6FCA9E564825}" type="datetime1">
              <a:rPr lang="cs-CZ" sz="1200" b="0" i="0" u="none" strike="noStrike" kern="1200" cap="none" spc="0" baseline="0">
                <a:solidFill>
                  <a:srgbClr val="000000"/>
                </a:solidFill>
                <a:uFillTx/>
                <a:latin typeface="Calibri" pitchFamily="18"/>
                <a:ea typeface="Segoe UI" pitchFamily="2"/>
                <a:cs typeface="Tahoma" pitchFamily="2"/>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24.05.2023</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5" name="Zástupný symbol pro číslo snímku 6">
            <a:extLst>
              <a:ext uri="{FF2B5EF4-FFF2-40B4-BE49-F238E27FC236}">
                <a16:creationId xmlns:a16="http://schemas.microsoft.com/office/drawing/2014/main" id="{B5CDF397-3334-49C7-AEAB-660A81180227}"/>
              </a:ext>
            </a:extLst>
          </p:cNvPr>
          <p:cNvSpPr txBox="1"/>
          <p:nvPr/>
        </p:nvSpPr>
        <p:spPr>
          <a:xfrm>
            <a:off x="3884755" y="8685364"/>
            <a:ext cx="2971800" cy="457200"/>
          </a:xfrm>
          <a:prstGeom prst="rect">
            <a:avLst/>
          </a:prstGeom>
          <a:noFill/>
          <a:ln cap="flat">
            <a:noFill/>
          </a:ln>
        </p:spPr>
        <p:txBody>
          <a:bodyPr vert="horz" wrap="square" lIns="91440" tIns="45720" rIns="91440" bIns="45720" anchor="b"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6402F47-6AB8-4D34-93F4-2935D8C266F0}" type="slidenum">
              <a:t>38</a:t>
            </a:fld>
            <a:endParaRPr lang="cs-CZ" sz="1200" b="0" i="0" u="none" strike="noStrike" kern="1200" cap="none" spc="0" baseline="0">
              <a:solidFill>
                <a:srgbClr val="000000"/>
              </a:solidFill>
              <a:uFillTx/>
              <a:latin typeface="Calibri" pitchFamily="18"/>
              <a:ea typeface="Segoe UI" pitchFamily="2"/>
              <a:cs typeface="Tahoma" pitchFamily="2"/>
            </a:endParaRPr>
          </a:p>
        </p:txBody>
      </p:sp>
      <p:sp>
        <p:nvSpPr>
          <p:cNvPr id="6" name="Zástupný symbol pro obrázek snímku 1">
            <a:extLst>
              <a:ext uri="{FF2B5EF4-FFF2-40B4-BE49-F238E27FC236}">
                <a16:creationId xmlns:a16="http://schemas.microsoft.com/office/drawing/2014/main" id="{8488A5D8-2449-4049-9011-C81C71B6BFDD}"/>
              </a:ext>
            </a:extLst>
          </p:cNvPr>
          <p:cNvSpPr>
            <a:spLocks noGrp="1" noRot="1" noChangeAspect="1"/>
          </p:cNvSpPr>
          <p:nvPr>
            <p:ph type="sldImg"/>
          </p:nvPr>
        </p:nvSpPr>
        <p:spPr>
          <a:solidFill>
            <a:srgbClr val="4472C4"/>
          </a:solidFill>
          <a:ln w="12701" cap="flat">
            <a:solidFill>
              <a:srgbClr val="2F528F"/>
            </a:solidFill>
            <a:prstDash val="solid"/>
            <a:miter/>
          </a:ln>
        </p:spPr>
      </p:sp>
      <p:sp>
        <p:nvSpPr>
          <p:cNvPr id="7" name="Zástupný symbol pro poznámky 2">
            <a:extLst>
              <a:ext uri="{FF2B5EF4-FFF2-40B4-BE49-F238E27FC236}">
                <a16:creationId xmlns:a16="http://schemas.microsoft.com/office/drawing/2014/main" id="{BB5D3A5C-5A1F-43D5-A6A4-4AE74A6605E5}"/>
              </a:ext>
            </a:extLst>
          </p:cNvPr>
          <p:cNvSpPr txBox="1">
            <a:spLocks noGrp="1"/>
          </p:cNvSpPr>
          <p:nvPr>
            <p:ph type="body" sz="quarter" idx="1"/>
          </p:nvPr>
        </p:nvSpPr>
        <p:spPr/>
        <p:txBody>
          <a:bodyPr lIns="0" tIns="0" rIns="0" bIns="0"/>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F73538-6E5C-1357-D7AB-8024EC31841E}"/>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D1E85EE-D33F-2354-3C8C-32686845FA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BEED279F-DA4A-671F-AA73-14531C1D34BB}"/>
              </a:ext>
            </a:extLst>
          </p:cNvPr>
          <p:cNvSpPr>
            <a:spLocks noGrp="1"/>
          </p:cNvSpPr>
          <p:nvPr>
            <p:ph type="dt" sz="half" idx="10"/>
          </p:nvPr>
        </p:nvSpPr>
        <p:spPr/>
        <p:txBody>
          <a:bodyPr/>
          <a:lstStyle/>
          <a:p>
            <a:fld id="{A8AC559B-5008-4A8C-975E-D444D28327AA}" type="datetimeFigureOut">
              <a:rPr lang="cs-CZ" smtClean="0"/>
              <a:t>24.05.2023</a:t>
            </a:fld>
            <a:endParaRPr lang="cs-CZ"/>
          </a:p>
        </p:txBody>
      </p:sp>
      <p:sp>
        <p:nvSpPr>
          <p:cNvPr id="5" name="Zástupný symbol pro zápatí 4">
            <a:extLst>
              <a:ext uri="{FF2B5EF4-FFF2-40B4-BE49-F238E27FC236}">
                <a16:creationId xmlns:a16="http://schemas.microsoft.com/office/drawing/2014/main" id="{E664EBB2-3970-D905-DAE6-59D40EDB105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CA396C6-1638-B28A-C6B4-8133EAF217C6}"/>
              </a:ext>
            </a:extLst>
          </p:cNvPr>
          <p:cNvSpPr>
            <a:spLocks noGrp="1"/>
          </p:cNvSpPr>
          <p:nvPr>
            <p:ph type="sldNum" sz="quarter" idx="12"/>
          </p:nvPr>
        </p:nvSpPr>
        <p:spPr/>
        <p:txBody>
          <a:bodyPr/>
          <a:lstStyle/>
          <a:p>
            <a:fld id="{83EFE7C3-0EC5-4998-B16D-3CDCC9E30115}" type="slidenum">
              <a:rPr lang="cs-CZ" smtClean="0"/>
              <a:t>‹#›</a:t>
            </a:fld>
            <a:endParaRPr lang="cs-CZ"/>
          </a:p>
        </p:txBody>
      </p:sp>
    </p:spTree>
    <p:extLst>
      <p:ext uri="{BB962C8B-B14F-4D97-AF65-F5344CB8AC3E}">
        <p14:creationId xmlns:p14="http://schemas.microsoft.com/office/powerpoint/2010/main" val="3467512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23757D-6737-C05E-2790-2BF91774C48D}"/>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63D838A-3EBC-9169-85D7-578A05F1571D}"/>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5272E80-67BB-E194-4F3E-0B4874D96923}"/>
              </a:ext>
            </a:extLst>
          </p:cNvPr>
          <p:cNvSpPr>
            <a:spLocks noGrp="1"/>
          </p:cNvSpPr>
          <p:nvPr>
            <p:ph type="dt" sz="half" idx="10"/>
          </p:nvPr>
        </p:nvSpPr>
        <p:spPr/>
        <p:txBody>
          <a:bodyPr/>
          <a:lstStyle/>
          <a:p>
            <a:fld id="{A8AC559B-5008-4A8C-975E-D444D28327AA}" type="datetimeFigureOut">
              <a:rPr lang="cs-CZ" smtClean="0"/>
              <a:t>24.05.2023</a:t>
            </a:fld>
            <a:endParaRPr lang="cs-CZ"/>
          </a:p>
        </p:txBody>
      </p:sp>
      <p:sp>
        <p:nvSpPr>
          <p:cNvPr id="5" name="Zástupný symbol pro zápatí 4">
            <a:extLst>
              <a:ext uri="{FF2B5EF4-FFF2-40B4-BE49-F238E27FC236}">
                <a16:creationId xmlns:a16="http://schemas.microsoft.com/office/drawing/2014/main" id="{DFAC87E2-772C-45FD-A01C-5E25DA52A9E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9212E28-3B56-EF92-57CB-E2783157F398}"/>
              </a:ext>
            </a:extLst>
          </p:cNvPr>
          <p:cNvSpPr>
            <a:spLocks noGrp="1"/>
          </p:cNvSpPr>
          <p:nvPr>
            <p:ph type="sldNum" sz="quarter" idx="12"/>
          </p:nvPr>
        </p:nvSpPr>
        <p:spPr/>
        <p:txBody>
          <a:bodyPr/>
          <a:lstStyle/>
          <a:p>
            <a:fld id="{83EFE7C3-0EC5-4998-B16D-3CDCC9E30115}" type="slidenum">
              <a:rPr lang="cs-CZ" smtClean="0"/>
              <a:t>‹#›</a:t>
            </a:fld>
            <a:endParaRPr lang="cs-CZ"/>
          </a:p>
        </p:txBody>
      </p:sp>
    </p:spTree>
    <p:extLst>
      <p:ext uri="{BB962C8B-B14F-4D97-AF65-F5344CB8AC3E}">
        <p14:creationId xmlns:p14="http://schemas.microsoft.com/office/powerpoint/2010/main" val="2160514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8E2FC3E-3C2A-7FCD-F3CB-4AB5C1DBF58E}"/>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FF870A2C-3469-BAF9-8304-C1D9170468AB}"/>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EED6DC4-9A13-F08B-643F-F39381A89E50}"/>
              </a:ext>
            </a:extLst>
          </p:cNvPr>
          <p:cNvSpPr>
            <a:spLocks noGrp="1"/>
          </p:cNvSpPr>
          <p:nvPr>
            <p:ph type="dt" sz="half" idx="10"/>
          </p:nvPr>
        </p:nvSpPr>
        <p:spPr/>
        <p:txBody>
          <a:bodyPr/>
          <a:lstStyle/>
          <a:p>
            <a:fld id="{A8AC559B-5008-4A8C-975E-D444D28327AA}" type="datetimeFigureOut">
              <a:rPr lang="cs-CZ" smtClean="0"/>
              <a:t>24.05.2023</a:t>
            </a:fld>
            <a:endParaRPr lang="cs-CZ"/>
          </a:p>
        </p:txBody>
      </p:sp>
      <p:sp>
        <p:nvSpPr>
          <p:cNvPr id="5" name="Zástupný symbol pro zápatí 4">
            <a:extLst>
              <a:ext uri="{FF2B5EF4-FFF2-40B4-BE49-F238E27FC236}">
                <a16:creationId xmlns:a16="http://schemas.microsoft.com/office/drawing/2014/main" id="{6685FB30-2BB7-75C9-7671-848E43C45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A46153D-D3D3-F8A2-AFF6-DA7CBD739152}"/>
              </a:ext>
            </a:extLst>
          </p:cNvPr>
          <p:cNvSpPr>
            <a:spLocks noGrp="1"/>
          </p:cNvSpPr>
          <p:nvPr>
            <p:ph type="sldNum" sz="quarter" idx="12"/>
          </p:nvPr>
        </p:nvSpPr>
        <p:spPr/>
        <p:txBody>
          <a:bodyPr/>
          <a:lstStyle/>
          <a:p>
            <a:fld id="{83EFE7C3-0EC5-4998-B16D-3CDCC9E30115}" type="slidenum">
              <a:rPr lang="cs-CZ" smtClean="0"/>
              <a:t>‹#›</a:t>
            </a:fld>
            <a:endParaRPr lang="cs-CZ"/>
          </a:p>
        </p:txBody>
      </p:sp>
    </p:spTree>
    <p:extLst>
      <p:ext uri="{BB962C8B-B14F-4D97-AF65-F5344CB8AC3E}">
        <p14:creationId xmlns:p14="http://schemas.microsoft.com/office/powerpoint/2010/main" val="2251365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B45780C-DD9F-482F-9088-EB5E0F20930D}"/>
              </a:ext>
            </a:extLst>
          </p:cNvPr>
          <p:cNvSpPr txBox="1">
            <a:spLocks noGrp="1"/>
          </p:cNvSpPr>
          <p:nvPr>
            <p:ph type="dt" sz="half" idx="7"/>
          </p:nvPr>
        </p:nvSpPr>
        <p:spPr/>
        <p:txBody>
          <a:bodyPr/>
          <a:lstStyle>
            <a:lvl1pPr>
              <a:defRPr/>
            </a:lvl1pPr>
          </a:lstStyle>
          <a:p>
            <a:pPr lvl="0"/>
            <a:fld id="{665C1E5E-1415-4737-936B-55376E585DA3}" type="datetime1">
              <a:rPr lang="cs-CZ"/>
              <a:pPr lvl="0"/>
              <a:t>24.05.2023</a:t>
            </a:fld>
            <a:endParaRPr lang="cs-CZ"/>
          </a:p>
        </p:txBody>
      </p:sp>
      <p:sp>
        <p:nvSpPr>
          <p:cNvPr id="3" name="Zástupný symbol pro zápatí 2">
            <a:extLst>
              <a:ext uri="{FF2B5EF4-FFF2-40B4-BE49-F238E27FC236}">
                <a16:creationId xmlns:a16="http://schemas.microsoft.com/office/drawing/2014/main" id="{0ED35970-0628-4CF9-9AFB-BF63796C2B82}"/>
              </a:ext>
            </a:extLst>
          </p:cNvPr>
          <p:cNvSpPr txBox="1">
            <a:spLocks noGrp="1"/>
          </p:cNvSpPr>
          <p:nvPr>
            <p:ph type="ftr" sz="quarter" idx="9"/>
          </p:nvPr>
        </p:nvSpPr>
        <p:spPr/>
        <p:txBody>
          <a:bodyPr/>
          <a:lstStyle>
            <a:lvl1pPr>
              <a:defRPr/>
            </a:lvl1pPr>
          </a:lstStyle>
          <a:p>
            <a:pPr lvl="0"/>
            <a:endParaRPr lang="cs-CZ"/>
          </a:p>
        </p:txBody>
      </p:sp>
      <p:sp>
        <p:nvSpPr>
          <p:cNvPr id="4" name="Zástupný symbol pro číslo snímku 3">
            <a:extLst>
              <a:ext uri="{FF2B5EF4-FFF2-40B4-BE49-F238E27FC236}">
                <a16:creationId xmlns:a16="http://schemas.microsoft.com/office/drawing/2014/main" id="{ABDAA673-9099-44C7-9E30-4A1F36559AF7}"/>
              </a:ext>
            </a:extLst>
          </p:cNvPr>
          <p:cNvSpPr txBox="1">
            <a:spLocks noGrp="1"/>
          </p:cNvSpPr>
          <p:nvPr>
            <p:ph type="sldNum" sz="quarter" idx="8"/>
          </p:nvPr>
        </p:nvSpPr>
        <p:spPr/>
        <p:txBody>
          <a:bodyPr/>
          <a:lstStyle>
            <a:lvl1pPr>
              <a:defRPr/>
            </a:lvl1pPr>
          </a:lstStyle>
          <a:p>
            <a:pPr lvl="0"/>
            <a:fld id="{92A4F973-AB49-4BB5-9036-78CDC5F2D4F1}" type="slidenum">
              <a:t>‹#›</a:t>
            </a:fld>
            <a:endParaRPr lang="cs-CZ"/>
          </a:p>
        </p:txBody>
      </p:sp>
      <p:sp>
        <p:nvSpPr>
          <p:cNvPr id="5" name="Nadpis 4">
            <a:extLst>
              <a:ext uri="{FF2B5EF4-FFF2-40B4-BE49-F238E27FC236}">
                <a16:creationId xmlns:a16="http://schemas.microsoft.com/office/drawing/2014/main" id="{14625181-CA90-485B-BDE2-4A04023112CB}"/>
              </a:ext>
            </a:extLst>
          </p:cNvPr>
          <p:cNvSpPr txBox="1">
            <a:spLocks noGrp="1"/>
          </p:cNvSpPr>
          <p:nvPr>
            <p:ph type="title" idx="4294967295"/>
          </p:nvPr>
        </p:nvSpPr>
        <p:spPr>
          <a:xfrm>
            <a:off x="609601" y="273598"/>
            <a:ext cx="10972324" cy="1144801"/>
          </a:xfrm>
        </p:spPr>
        <p:txBody>
          <a:bodyPr lIns="0" tIns="0" rIns="0" bIns="0"/>
          <a:lstStyle>
            <a:lvl1pPr hangingPunct="0">
              <a:defRPr>
                <a:latin typeface="Liberation Sans" pitchFamily="18"/>
              </a:defRPr>
            </a:lvl1pPr>
          </a:lstStyle>
          <a:p>
            <a:pPr lvl="0"/>
            <a:endParaRPr lang="cs-CZ"/>
          </a:p>
        </p:txBody>
      </p:sp>
      <p:sp>
        <p:nvSpPr>
          <p:cNvPr id="6" name="Zástupný text 5">
            <a:extLst>
              <a:ext uri="{FF2B5EF4-FFF2-40B4-BE49-F238E27FC236}">
                <a16:creationId xmlns:a16="http://schemas.microsoft.com/office/drawing/2014/main" id="{A67EC7B4-96CF-4574-9376-547A0FD1320A}"/>
              </a:ext>
            </a:extLst>
          </p:cNvPr>
          <p:cNvSpPr txBox="1">
            <a:spLocks noGrp="1"/>
          </p:cNvSpPr>
          <p:nvPr>
            <p:ph type="body" idx="4294967295"/>
          </p:nvPr>
        </p:nvSpPr>
        <p:spPr>
          <a:xfrm>
            <a:off x="609601" y="1604516"/>
            <a:ext cx="10972324" cy="3977283"/>
          </a:xfrm>
        </p:spPr>
        <p:txBody>
          <a:bodyPr lIns="0" tIns="0" rIns="0" bIns="0"/>
          <a:lstStyle>
            <a:lvl1pPr hangingPunct="0">
              <a:spcBef>
                <a:spcPts val="1415"/>
              </a:spcBef>
              <a:buNone/>
              <a:defRPr>
                <a:latin typeface="Liberation Sans" pitchFamily="18"/>
              </a:defRPr>
            </a:lvl1pPr>
          </a:lstStyle>
          <a:p>
            <a:pPr lvl="0"/>
            <a:endParaRPr lang="cs-CZ"/>
          </a:p>
        </p:txBody>
      </p:sp>
    </p:spTree>
    <p:extLst>
      <p:ext uri="{BB962C8B-B14F-4D97-AF65-F5344CB8AC3E}">
        <p14:creationId xmlns:p14="http://schemas.microsoft.com/office/powerpoint/2010/main" val="187288306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9AA8F9-604D-447E-B23A-0B49386808E8}"/>
              </a:ext>
            </a:extLst>
          </p:cNvPr>
          <p:cNvSpPr txBox="1">
            <a:spLocks noGrp="1"/>
          </p:cNvSpPr>
          <p:nvPr>
            <p:ph type="title"/>
          </p:nvPr>
        </p:nvSpPr>
        <p:spPr/>
        <p:txBody>
          <a:bodyPr/>
          <a:lstStyle>
            <a:lvl1pPr>
              <a:defRPr/>
            </a:lvl1pPr>
          </a:lstStyle>
          <a:p>
            <a:pPr lvl="0"/>
            <a:r>
              <a:rPr lang="cs-CZ"/>
              <a:t>Kliknutím lze upravit styl.</a:t>
            </a:r>
          </a:p>
        </p:txBody>
      </p:sp>
      <p:sp>
        <p:nvSpPr>
          <p:cNvPr id="3" name="Zástupný symbol pro obsah 2">
            <a:extLst>
              <a:ext uri="{FF2B5EF4-FFF2-40B4-BE49-F238E27FC236}">
                <a16:creationId xmlns:a16="http://schemas.microsoft.com/office/drawing/2014/main" id="{36182A1E-A135-4B8A-8835-384C970EC3C9}"/>
              </a:ext>
            </a:extLst>
          </p:cNvPr>
          <p:cNvSpPr txBox="1">
            <a:spLocks noGrp="1"/>
          </p:cNvSpPr>
          <p:nvPr>
            <p:ph type="title" idx="4294967295"/>
          </p:nvPr>
        </p:nvSpPr>
        <p:spPr>
          <a:xfrm>
            <a:off x="609600" y="1600201"/>
            <a:ext cx="10972800" cy="4525923"/>
          </a:xfrm>
        </p:spPr>
        <p:txBody>
          <a:bodyPr anchor="t" anchorCtr="0"/>
          <a:lstStyle>
            <a:lvl1pPr marL="343082" indent="-343082" algn="l">
              <a:spcBef>
                <a:spcPts val="800"/>
              </a:spcBef>
              <a:buSzPct val="100000"/>
              <a:buFont typeface="Arial" pitchFamily="34"/>
              <a:buChar char="•"/>
              <a:defRPr sz="3200"/>
            </a:lvl1pPr>
          </a:lstStyle>
          <a:p>
            <a:pPr lvl="0"/>
            <a:r>
              <a:rPr lang="cs-CZ"/>
              <a:t>Kliknutím lze upravit styly předlohy textu.</a:t>
            </a:r>
            <a:br>
              <a:rPr lang="cs-CZ"/>
            </a:br>
            <a:r>
              <a:rPr lang="cs-CZ"/>
              <a:t>Druhá úroveň</a:t>
            </a:r>
            <a:br>
              <a:rPr lang="cs-CZ"/>
            </a:br>
            <a:r>
              <a:rPr lang="cs-CZ"/>
              <a:t>Třetí úroveň</a:t>
            </a:r>
            <a:br>
              <a:rPr lang="cs-CZ"/>
            </a:br>
            <a:r>
              <a:rPr lang="cs-CZ"/>
              <a:t>Čtvrtá úroveň</a:t>
            </a:r>
            <a:br>
              <a:rPr lang="cs-CZ"/>
            </a:br>
            <a:r>
              <a:rPr lang="cs-CZ"/>
              <a:t>Pátá úroveň</a:t>
            </a:r>
          </a:p>
        </p:txBody>
      </p:sp>
      <p:sp>
        <p:nvSpPr>
          <p:cNvPr id="4" name="Zástupný symbol pro datum 3">
            <a:extLst>
              <a:ext uri="{FF2B5EF4-FFF2-40B4-BE49-F238E27FC236}">
                <a16:creationId xmlns:a16="http://schemas.microsoft.com/office/drawing/2014/main" id="{0A5BB6C8-9A36-4013-811A-4DE01BB6FD44}"/>
              </a:ext>
            </a:extLst>
          </p:cNvPr>
          <p:cNvSpPr txBox="1">
            <a:spLocks noGrp="1"/>
          </p:cNvSpPr>
          <p:nvPr>
            <p:ph type="dt" sz="half" idx="7"/>
          </p:nvPr>
        </p:nvSpPr>
        <p:spPr/>
        <p:txBody>
          <a:bodyPr/>
          <a:lstStyle>
            <a:lvl1pPr>
              <a:defRPr/>
            </a:lvl1pPr>
          </a:lstStyle>
          <a:p>
            <a:pPr lvl="0"/>
            <a:fld id="{9BBD1FCE-E7A9-4D1F-BE25-0AB5A8F78C38}" type="datetime1">
              <a:rPr lang="cs-CZ"/>
              <a:pPr lvl="0"/>
              <a:t>24.05.2023</a:t>
            </a:fld>
            <a:endParaRPr lang="cs-CZ"/>
          </a:p>
        </p:txBody>
      </p:sp>
      <p:sp>
        <p:nvSpPr>
          <p:cNvPr id="5" name="Zástupný symbol pro zápatí 4">
            <a:extLst>
              <a:ext uri="{FF2B5EF4-FFF2-40B4-BE49-F238E27FC236}">
                <a16:creationId xmlns:a16="http://schemas.microsoft.com/office/drawing/2014/main" id="{92E3E267-B3A0-4696-A06A-9F4596498873}"/>
              </a:ext>
            </a:extLst>
          </p:cNvPr>
          <p:cNvSpPr txBox="1">
            <a:spLocks noGrp="1"/>
          </p:cNvSpPr>
          <p:nvPr>
            <p:ph type="ftr" sz="quarter" idx="9"/>
          </p:nvPr>
        </p:nvSpPr>
        <p:spPr/>
        <p:txBody>
          <a:bodyPr/>
          <a:lstStyle>
            <a:lvl1pPr>
              <a:defRPr/>
            </a:lvl1pPr>
          </a:lstStyle>
          <a:p>
            <a:pPr lvl="0"/>
            <a:endParaRPr lang="cs-CZ"/>
          </a:p>
        </p:txBody>
      </p:sp>
      <p:sp>
        <p:nvSpPr>
          <p:cNvPr id="6" name="Zástupný symbol pro číslo snímku 5">
            <a:extLst>
              <a:ext uri="{FF2B5EF4-FFF2-40B4-BE49-F238E27FC236}">
                <a16:creationId xmlns:a16="http://schemas.microsoft.com/office/drawing/2014/main" id="{18B5D8CF-78F8-4980-8B2F-43398896C3EC}"/>
              </a:ext>
            </a:extLst>
          </p:cNvPr>
          <p:cNvSpPr txBox="1">
            <a:spLocks noGrp="1"/>
          </p:cNvSpPr>
          <p:nvPr>
            <p:ph type="sldNum" sz="quarter" idx="8"/>
          </p:nvPr>
        </p:nvSpPr>
        <p:spPr/>
        <p:txBody>
          <a:bodyPr/>
          <a:lstStyle>
            <a:lvl1pPr>
              <a:defRPr/>
            </a:lvl1pPr>
          </a:lstStyle>
          <a:p>
            <a:pPr lvl="0"/>
            <a:fld id="{B5A9A93B-C796-49E6-98BE-821A1A5006AE}" type="slidenum">
              <a:t>‹#›</a:t>
            </a:fld>
            <a:endParaRPr lang="cs-CZ"/>
          </a:p>
        </p:txBody>
      </p:sp>
      <p:sp>
        <p:nvSpPr>
          <p:cNvPr id="7" name="Zástupný obsah 6">
            <a:extLst>
              <a:ext uri="{FF2B5EF4-FFF2-40B4-BE49-F238E27FC236}">
                <a16:creationId xmlns:a16="http://schemas.microsoft.com/office/drawing/2014/main" id="{43AAAAFC-9F60-4885-B0EC-DB0866211B71}"/>
              </a:ext>
            </a:extLst>
          </p:cNvPr>
          <p:cNvSpPr txBox="1">
            <a:spLocks noGrp="1"/>
          </p:cNvSpPr>
          <p:nvPr>
            <p:ph type="title" idx="4294967295"/>
          </p:nvPr>
        </p:nvSpPr>
        <p:spPr>
          <a:xfrm>
            <a:off x="609601" y="1604516"/>
            <a:ext cx="10972324" cy="3977283"/>
          </a:xfrm>
        </p:spPr>
        <p:txBody>
          <a:bodyPr lIns="0" tIns="0" rIns="0" bIns="0" anchor="t">
            <a:normAutofit/>
          </a:bodyPr>
          <a:lstStyle>
            <a:lvl1pPr hangingPunct="0">
              <a:defRPr>
                <a:latin typeface="Liberation Sans" pitchFamily="18"/>
              </a:defRPr>
            </a:lvl1pPr>
          </a:lstStyle>
          <a:p>
            <a:pPr lvl="0"/>
            <a:endParaRPr lang="cs-CZ"/>
          </a:p>
        </p:txBody>
      </p:sp>
      <p:sp>
        <p:nvSpPr>
          <p:cNvPr id="8" name="Zástupný obsah 7">
            <a:extLst>
              <a:ext uri="{FF2B5EF4-FFF2-40B4-BE49-F238E27FC236}">
                <a16:creationId xmlns:a16="http://schemas.microsoft.com/office/drawing/2014/main" id="{92BF396C-0A25-44AE-8D66-DE399CEE2CAD}"/>
              </a:ext>
            </a:extLst>
          </p:cNvPr>
          <p:cNvSpPr txBox="1">
            <a:spLocks noGrp="1"/>
          </p:cNvSpPr>
          <p:nvPr>
            <p:ph idx="1"/>
          </p:nvPr>
        </p:nvSpPr>
        <p:spPr>
          <a:xfrm>
            <a:off x="609601" y="1604516"/>
            <a:ext cx="10972324" cy="3977283"/>
          </a:xfrm>
        </p:spPr>
        <p:txBody>
          <a:bodyPr lIns="0" tIns="0" rIns="0" bIns="0"/>
          <a:lstStyle>
            <a:lvl1pPr hangingPunct="0">
              <a:spcBef>
                <a:spcPts val="1415"/>
              </a:spcBef>
              <a:defRPr>
                <a:latin typeface="Liberation Sans" pitchFamily="18"/>
              </a:defRPr>
            </a:lvl1pPr>
          </a:lstStyle>
          <a:p>
            <a:pPr lvl="0"/>
            <a:endParaRPr lang="cs-CZ"/>
          </a:p>
        </p:txBody>
      </p:sp>
    </p:spTree>
    <p:extLst>
      <p:ext uri="{BB962C8B-B14F-4D97-AF65-F5344CB8AC3E}">
        <p14:creationId xmlns:p14="http://schemas.microsoft.com/office/powerpoint/2010/main" val="208753997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0EB87B-0ECA-C5D3-558A-9F25C58FEEA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4EABD65-B302-6618-4363-8DB914D44295}"/>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71B88DB-F6BF-34CB-673E-F70BE1356FF2}"/>
              </a:ext>
            </a:extLst>
          </p:cNvPr>
          <p:cNvSpPr>
            <a:spLocks noGrp="1"/>
          </p:cNvSpPr>
          <p:nvPr>
            <p:ph type="dt" sz="half" idx="10"/>
          </p:nvPr>
        </p:nvSpPr>
        <p:spPr/>
        <p:txBody>
          <a:bodyPr/>
          <a:lstStyle/>
          <a:p>
            <a:fld id="{A8AC559B-5008-4A8C-975E-D444D28327AA}" type="datetimeFigureOut">
              <a:rPr lang="cs-CZ" smtClean="0"/>
              <a:t>24.05.2023</a:t>
            </a:fld>
            <a:endParaRPr lang="cs-CZ"/>
          </a:p>
        </p:txBody>
      </p:sp>
      <p:sp>
        <p:nvSpPr>
          <p:cNvPr id="5" name="Zástupný symbol pro zápatí 4">
            <a:extLst>
              <a:ext uri="{FF2B5EF4-FFF2-40B4-BE49-F238E27FC236}">
                <a16:creationId xmlns:a16="http://schemas.microsoft.com/office/drawing/2014/main" id="{7D52553E-D62D-6179-BF82-540E04A0304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D224DF3-B4F9-207A-6155-559BA65452B5}"/>
              </a:ext>
            </a:extLst>
          </p:cNvPr>
          <p:cNvSpPr>
            <a:spLocks noGrp="1"/>
          </p:cNvSpPr>
          <p:nvPr>
            <p:ph type="sldNum" sz="quarter" idx="12"/>
          </p:nvPr>
        </p:nvSpPr>
        <p:spPr/>
        <p:txBody>
          <a:bodyPr/>
          <a:lstStyle/>
          <a:p>
            <a:fld id="{83EFE7C3-0EC5-4998-B16D-3CDCC9E30115}" type="slidenum">
              <a:rPr lang="cs-CZ" smtClean="0"/>
              <a:t>‹#›</a:t>
            </a:fld>
            <a:endParaRPr lang="cs-CZ"/>
          </a:p>
        </p:txBody>
      </p:sp>
    </p:spTree>
    <p:extLst>
      <p:ext uri="{BB962C8B-B14F-4D97-AF65-F5344CB8AC3E}">
        <p14:creationId xmlns:p14="http://schemas.microsoft.com/office/powerpoint/2010/main" val="2552440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097528-AEE9-D8C3-C147-FCEC29FF693C}"/>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9E2ECB25-A7D1-5F1F-E288-2C4B07699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0D0F4B44-9C34-3302-46D2-F63643F5448F}"/>
              </a:ext>
            </a:extLst>
          </p:cNvPr>
          <p:cNvSpPr>
            <a:spLocks noGrp="1"/>
          </p:cNvSpPr>
          <p:nvPr>
            <p:ph type="dt" sz="half" idx="10"/>
          </p:nvPr>
        </p:nvSpPr>
        <p:spPr/>
        <p:txBody>
          <a:bodyPr/>
          <a:lstStyle/>
          <a:p>
            <a:fld id="{A8AC559B-5008-4A8C-975E-D444D28327AA}" type="datetimeFigureOut">
              <a:rPr lang="cs-CZ" smtClean="0"/>
              <a:t>24.05.2023</a:t>
            </a:fld>
            <a:endParaRPr lang="cs-CZ"/>
          </a:p>
        </p:txBody>
      </p:sp>
      <p:sp>
        <p:nvSpPr>
          <p:cNvPr id="5" name="Zástupný symbol pro zápatí 4">
            <a:extLst>
              <a:ext uri="{FF2B5EF4-FFF2-40B4-BE49-F238E27FC236}">
                <a16:creationId xmlns:a16="http://schemas.microsoft.com/office/drawing/2014/main" id="{D4B5AB4B-AB39-D343-B06F-7E76B371F28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EA22473-1837-B811-99AD-05D5DB7F2853}"/>
              </a:ext>
            </a:extLst>
          </p:cNvPr>
          <p:cNvSpPr>
            <a:spLocks noGrp="1"/>
          </p:cNvSpPr>
          <p:nvPr>
            <p:ph type="sldNum" sz="quarter" idx="12"/>
          </p:nvPr>
        </p:nvSpPr>
        <p:spPr/>
        <p:txBody>
          <a:bodyPr/>
          <a:lstStyle/>
          <a:p>
            <a:fld id="{83EFE7C3-0EC5-4998-B16D-3CDCC9E30115}" type="slidenum">
              <a:rPr lang="cs-CZ" smtClean="0"/>
              <a:t>‹#›</a:t>
            </a:fld>
            <a:endParaRPr lang="cs-CZ"/>
          </a:p>
        </p:txBody>
      </p:sp>
    </p:spTree>
    <p:extLst>
      <p:ext uri="{BB962C8B-B14F-4D97-AF65-F5344CB8AC3E}">
        <p14:creationId xmlns:p14="http://schemas.microsoft.com/office/powerpoint/2010/main" val="321407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E291C7-EF75-1512-4450-03C21F530E3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B76709A-11AE-F15D-4E08-15F8C81C613B}"/>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7442C299-FDB9-7075-F317-E144C960EDF0}"/>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0F5297C8-C335-E0B9-7464-760BAE69EF53}"/>
              </a:ext>
            </a:extLst>
          </p:cNvPr>
          <p:cNvSpPr>
            <a:spLocks noGrp="1"/>
          </p:cNvSpPr>
          <p:nvPr>
            <p:ph type="dt" sz="half" idx="10"/>
          </p:nvPr>
        </p:nvSpPr>
        <p:spPr/>
        <p:txBody>
          <a:bodyPr/>
          <a:lstStyle/>
          <a:p>
            <a:fld id="{A8AC559B-5008-4A8C-975E-D444D28327AA}" type="datetimeFigureOut">
              <a:rPr lang="cs-CZ" smtClean="0"/>
              <a:t>24.05.2023</a:t>
            </a:fld>
            <a:endParaRPr lang="cs-CZ"/>
          </a:p>
        </p:txBody>
      </p:sp>
      <p:sp>
        <p:nvSpPr>
          <p:cNvPr id="6" name="Zástupný symbol pro zápatí 5">
            <a:extLst>
              <a:ext uri="{FF2B5EF4-FFF2-40B4-BE49-F238E27FC236}">
                <a16:creationId xmlns:a16="http://schemas.microsoft.com/office/drawing/2014/main" id="{88D08D65-A179-5FEE-9DD6-4B8DCF218BE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088BC0A-9295-FEEB-A4D7-A2D87B6AB17E}"/>
              </a:ext>
            </a:extLst>
          </p:cNvPr>
          <p:cNvSpPr>
            <a:spLocks noGrp="1"/>
          </p:cNvSpPr>
          <p:nvPr>
            <p:ph type="sldNum" sz="quarter" idx="12"/>
          </p:nvPr>
        </p:nvSpPr>
        <p:spPr/>
        <p:txBody>
          <a:bodyPr/>
          <a:lstStyle/>
          <a:p>
            <a:fld id="{83EFE7C3-0EC5-4998-B16D-3CDCC9E30115}" type="slidenum">
              <a:rPr lang="cs-CZ" smtClean="0"/>
              <a:t>‹#›</a:t>
            </a:fld>
            <a:endParaRPr lang="cs-CZ"/>
          </a:p>
        </p:txBody>
      </p:sp>
    </p:spTree>
    <p:extLst>
      <p:ext uri="{BB962C8B-B14F-4D97-AF65-F5344CB8AC3E}">
        <p14:creationId xmlns:p14="http://schemas.microsoft.com/office/powerpoint/2010/main" val="234638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69156C-312B-5002-FCB7-E119C92D2012}"/>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6FF46144-D6F3-2D5B-BFD0-81C403E8F9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C50A22A3-8BED-02BE-61C7-C2D2A8301867}"/>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DAD9CE0B-4F0D-1C38-EFD8-E5E9E4657A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0984BEA-360C-E400-A9A4-081BBD0EF435}"/>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514C30E1-B125-DFC9-A697-8138371F9295}"/>
              </a:ext>
            </a:extLst>
          </p:cNvPr>
          <p:cNvSpPr>
            <a:spLocks noGrp="1"/>
          </p:cNvSpPr>
          <p:nvPr>
            <p:ph type="dt" sz="half" idx="10"/>
          </p:nvPr>
        </p:nvSpPr>
        <p:spPr/>
        <p:txBody>
          <a:bodyPr/>
          <a:lstStyle/>
          <a:p>
            <a:fld id="{A8AC559B-5008-4A8C-975E-D444D28327AA}" type="datetimeFigureOut">
              <a:rPr lang="cs-CZ" smtClean="0"/>
              <a:t>24.05.2023</a:t>
            </a:fld>
            <a:endParaRPr lang="cs-CZ"/>
          </a:p>
        </p:txBody>
      </p:sp>
      <p:sp>
        <p:nvSpPr>
          <p:cNvPr id="8" name="Zástupný symbol pro zápatí 7">
            <a:extLst>
              <a:ext uri="{FF2B5EF4-FFF2-40B4-BE49-F238E27FC236}">
                <a16:creationId xmlns:a16="http://schemas.microsoft.com/office/drawing/2014/main" id="{373CB8D3-5A49-0217-8B5E-C2BA8A5FBEC1}"/>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23F03CA-B508-E617-FE60-02BBB3FC2A8A}"/>
              </a:ext>
            </a:extLst>
          </p:cNvPr>
          <p:cNvSpPr>
            <a:spLocks noGrp="1"/>
          </p:cNvSpPr>
          <p:nvPr>
            <p:ph type="sldNum" sz="quarter" idx="12"/>
          </p:nvPr>
        </p:nvSpPr>
        <p:spPr/>
        <p:txBody>
          <a:bodyPr/>
          <a:lstStyle/>
          <a:p>
            <a:fld id="{83EFE7C3-0EC5-4998-B16D-3CDCC9E30115}" type="slidenum">
              <a:rPr lang="cs-CZ" smtClean="0"/>
              <a:t>‹#›</a:t>
            </a:fld>
            <a:endParaRPr lang="cs-CZ"/>
          </a:p>
        </p:txBody>
      </p:sp>
    </p:spTree>
    <p:extLst>
      <p:ext uri="{BB962C8B-B14F-4D97-AF65-F5344CB8AC3E}">
        <p14:creationId xmlns:p14="http://schemas.microsoft.com/office/powerpoint/2010/main" val="222718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4C85FD-B8C7-AF80-2CE8-7C4DDB624AC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5727B46A-D65E-46CF-1CD2-B865F6555EDD}"/>
              </a:ext>
            </a:extLst>
          </p:cNvPr>
          <p:cNvSpPr>
            <a:spLocks noGrp="1"/>
          </p:cNvSpPr>
          <p:nvPr>
            <p:ph type="dt" sz="half" idx="10"/>
          </p:nvPr>
        </p:nvSpPr>
        <p:spPr/>
        <p:txBody>
          <a:bodyPr/>
          <a:lstStyle/>
          <a:p>
            <a:fld id="{A8AC559B-5008-4A8C-975E-D444D28327AA}" type="datetimeFigureOut">
              <a:rPr lang="cs-CZ" smtClean="0"/>
              <a:t>24.05.2023</a:t>
            </a:fld>
            <a:endParaRPr lang="cs-CZ"/>
          </a:p>
        </p:txBody>
      </p:sp>
      <p:sp>
        <p:nvSpPr>
          <p:cNvPr id="4" name="Zástupný symbol pro zápatí 3">
            <a:extLst>
              <a:ext uri="{FF2B5EF4-FFF2-40B4-BE49-F238E27FC236}">
                <a16:creationId xmlns:a16="http://schemas.microsoft.com/office/drawing/2014/main" id="{0B40CA57-3766-4CF3-32D1-C233EE3223C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F96504F-17C3-9538-703D-B1F0D0853ED2}"/>
              </a:ext>
            </a:extLst>
          </p:cNvPr>
          <p:cNvSpPr>
            <a:spLocks noGrp="1"/>
          </p:cNvSpPr>
          <p:nvPr>
            <p:ph type="sldNum" sz="quarter" idx="12"/>
          </p:nvPr>
        </p:nvSpPr>
        <p:spPr/>
        <p:txBody>
          <a:bodyPr/>
          <a:lstStyle/>
          <a:p>
            <a:fld id="{83EFE7C3-0EC5-4998-B16D-3CDCC9E30115}" type="slidenum">
              <a:rPr lang="cs-CZ" smtClean="0"/>
              <a:t>‹#›</a:t>
            </a:fld>
            <a:endParaRPr lang="cs-CZ"/>
          </a:p>
        </p:txBody>
      </p:sp>
    </p:spTree>
    <p:extLst>
      <p:ext uri="{BB962C8B-B14F-4D97-AF65-F5344CB8AC3E}">
        <p14:creationId xmlns:p14="http://schemas.microsoft.com/office/powerpoint/2010/main" val="1259511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28C605B0-9561-EAEE-9C4E-6F63962BDCD2}"/>
              </a:ext>
            </a:extLst>
          </p:cNvPr>
          <p:cNvSpPr>
            <a:spLocks noGrp="1"/>
          </p:cNvSpPr>
          <p:nvPr>
            <p:ph type="dt" sz="half" idx="10"/>
          </p:nvPr>
        </p:nvSpPr>
        <p:spPr/>
        <p:txBody>
          <a:bodyPr/>
          <a:lstStyle/>
          <a:p>
            <a:fld id="{A8AC559B-5008-4A8C-975E-D444D28327AA}" type="datetimeFigureOut">
              <a:rPr lang="cs-CZ" smtClean="0"/>
              <a:t>24.05.2023</a:t>
            </a:fld>
            <a:endParaRPr lang="cs-CZ"/>
          </a:p>
        </p:txBody>
      </p:sp>
      <p:sp>
        <p:nvSpPr>
          <p:cNvPr id="3" name="Zástupný symbol pro zápatí 2">
            <a:extLst>
              <a:ext uri="{FF2B5EF4-FFF2-40B4-BE49-F238E27FC236}">
                <a16:creationId xmlns:a16="http://schemas.microsoft.com/office/drawing/2014/main" id="{D2936330-6A95-3FCE-A8C3-9D8FB1ADD74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43F1F04B-DC44-80FF-1868-F63D18A414B5}"/>
              </a:ext>
            </a:extLst>
          </p:cNvPr>
          <p:cNvSpPr>
            <a:spLocks noGrp="1"/>
          </p:cNvSpPr>
          <p:nvPr>
            <p:ph type="sldNum" sz="quarter" idx="12"/>
          </p:nvPr>
        </p:nvSpPr>
        <p:spPr/>
        <p:txBody>
          <a:bodyPr/>
          <a:lstStyle/>
          <a:p>
            <a:fld id="{83EFE7C3-0EC5-4998-B16D-3CDCC9E30115}" type="slidenum">
              <a:rPr lang="cs-CZ" smtClean="0"/>
              <a:t>‹#›</a:t>
            </a:fld>
            <a:endParaRPr lang="cs-CZ"/>
          </a:p>
        </p:txBody>
      </p:sp>
    </p:spTree>
    <p:extLst>
      <p:ext uri="{BB962C8B-B14F-4D97-AF65-F5344CB8AC3E}">
        <p14:creationId xmlns:p14="http://schemas.microsoft.com/office/powerpoint/2010/main" val="3928681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57C8A4-0E77-8CD5-4B8C-7451335574C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8960902E-AB0A-87A0-24BF-46A266D654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6EA2227F-ECA1-062D-2ABE-D3D7F02325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B585A53-2D57-855F-D22F-ADC7067757FF}"/>
              </a:ext>
            </a:extLst>
          </p:cNvPr>
          <p:cNvSpPr>
            <a:spLocks noGrp="1"/>
          </p:cNvSpPr>
          <p:nvPr>
            <p:ph type="dt" sz="half" idx="10"/>
          </p:nvPr>
        </p:nvSpPr>
        <p:spPr/>
        <p:txBody>
          <a:bodyPr/>
          <a:lstStyle/>
          <a:p>
            <a:fld id="{A8AC559B-5008-4A8C-975E-D444D28327AA}" type="datetimeFigureOut">
              <a:rPr lang="cs-CZ" smtClean="0"/>
              <a:t>24.05.2023</a:t>
            </a:fld>
            <a:endParaRPr lang="cs-CZ"/>
          </a:p>
        </p:txBody>
      </p:sp>
      <p:sp>
        <p:nvSpPr>
          <p:cNvPr id="6" name="Zástupný symbol pro zápatí 5">
            <a:extLst>
              <a:ext uri="{FF2B5EF4-FFF2-40B4-BE49-F238E27FC236}">
                <a16:creationId xmlns:a16="http://schemas.microsoft.com/office/drawing/2014/main" id="{FA90B7E6-2E7F-D671-F981-F5AFDDA3B88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33E0517-1417-3A09-9878-350FD8BAF4B3}"/>
              </a:ext>
            </a:extLst>
          </p:cNvPr>
          <p:cNvSpPr>
            <a:spLocks noGrp="1"/>
          </p:cNvSpPr>
          <p:nvPr>
            <p:ph type="sldNum" sz="quarter" idx="12"/>
          </p:nvPr>
        </p:nvSpPr>
        <p:spPr/>
        <p:txBody>
          <a:bodyPr/>
          <a:lstStyle/>
          <a:p>
            <a:fld id="{83EFE7C3-0EC5-4998-B16D-3CDCC9E30115}" type="slidenum">
              <a:rPr lang="cs-CZ" smtClean="0"/>
              <a:t>‹#›</a:t>
            </a:fld>
            <a:endParaRPr lang="cs-CZ"/>
          </a:p>
        </p:txBody>
      </p:sp>
    </p:spTree>
    <p:extLst>
      <p:ext uri="{BB962C8B-B14F-4D97-AF65-F5344CB8AC3E}">
        <p14:creationId xmlns:p14="http://schemas.microsoft.com/office/powerpoint/2010/main" val="1687566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6B73BE-2F91-EF07-3391-A093667BD45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D8C6E584-A4F8-2E29-BA03-0B572641FE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6A2FD881-F08E-533E-8D7F-AEFDBE38F0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0F7AACD-563F-78DA-2843-B58ADD55AEFB}"/>
              </a:ext>
            </a:extLst>
          </p:cNvPr>
          <p:cNvSpPr>
            <a:spLocks noGrp="1"/>
          </p:cNvSpPr>
          <p:nvPr>
            <p:ph type="dt" sz="half" idx="10"/>
          </p:nvPr>
        </p:nvSpPr>
        <p:spPr/>
        <p:txBody>
          <a:bodyPr/>
          <a:lstStyle/>
          <a:p>
            <a:fld id="{A8AC559B-5008-4A8C-975E-D444D28327AA}" type="datetimeFigureOut">
              <a:rPr lang="cs-CZ" smtClean="0"/>
              <a:t>24.05.2023</a:t>
            </a:fld>
            <a:endParaRPr lang="cs-CZ"/>
          </a:p>
        </p:txBody>
      </p:sp>
      <p:sp>
        <p:nvSpPr>
          <p:cNvPr id="6" name="Zástupný symbol pro zápatí 5">
            <a:extLst>
              <a:ext uri="{FF2B5EF4-FFF2-40B4-BE49-F238E27FC236}">
                <a16:creationId xmlns:a16="http://schemas.microsoft.com/office/drawing/2014/main" id="{66CBE032-7CC7-D2DD-99EF-EB274975F91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A2FAA13-8837-4D08-869A-9E0F2B4FB542}"/>
              </a:ext>
            </a:extLst>
          </p:cNvPr>
          <p:cNvSpPr>
            <a:spLocks noGrp="1"/>
          </p:cNvSpPr>
          <p:nvPr>
            <p:ph type="sldNum" sz="quarter" idx="12"/>
          </p:nvPr>
        </p:nvSpPr>
        <p:spPr/>
        <p:txBody>
          <a:bodyPr/>
          <a:lstStyle/>
          <a:p>
            <a:fld id="{83EFE7C3-0EC5-4998-B16D-3CDCC9E30115}" type="slidenum">
              <a:rPr lang="cs-CZ" smtClean="0"/>
              <a:t>‹#›</a:t>
            </a:fld>
            <a:endParaRPr lang="cs-CZ"/>
          </a:p>
        </p:txBody>
      </p:sp>
    </p:spTree>
    <p:extLst>
      <p:ext uri="{BB962C8B-B14F-4D97-AF65-F5344CB8AC3E}">
        <p14:creationId xmlns:p14="http://schemas.microsoft.com/office/powerpoint/2010/main" val="2291753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F686AFDA-88A8-D260-68AE-80BC6DDEE1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569D0F8F-5A92-B767-4DC0-7E3B8D3AEE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640E0FF-2388-0919-14DE-2FC5E043C4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AC559B-5008-4A8C-975E-D444D28327AA}" type="datetimeFigureOut">
              <a:rPr lang="cs-CZ" smtClean="0"/>
              <a:t>24.05.2023</a:t>
            </a:fld>
            <a:endParaRPr lang="cs-CZ"/>
          </a:p>
        </p:txBody>
      </p:sp>
      <p:sp>
        <p:nvSpPr>
          <p:cNvPr id="5" name="Zástupný symbol pro zápatí 4">
            <a:extLst>
              <a:ext uri="{FF2B5EF4-FFF2-40B4-BE49-F238E27FC236}">
                <a16:creationId xmlns:a16="http://schemas.microsoft.com/office/drawing/2014/main" id="{FD6DD9FF-974C-21A6-2957-D1DD4DE3FC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935E4B9-4183-F0CE-BCB6-405E7505BE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FE7C3-0EC5-4998-B16D-3CDCC9E30115}" type="slidenum">
              <a:rPr lang="cs-CZ" smtClean="0"/>
              <a:t>‹#›</a:t>
            </a:fld>
            <a:endParaRPr lang="cs-CZ"/>
          </a:p>
        </p:txBody>
      </p:sp>
    </p:spTree>
    <p:extLst>
      <p:ext uri="{BB962C8B-B14F-4D97-AF65-F5344CB8AC3E}">
        <p14:creationId xmlns:p14="http://schemas.microsoft.com/office/powerpoint/2010/main" val="4173383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3.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mailto:polakova@vim-jmk.cz"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A2131A-48EE-098B-CADD-2452BC640D5B}"/>
              </a:ext>
            </a:extLst>
          </p:cNvPr>
          <p:cNvSpPr>
            <a:spLocks noGrp="1"/>
          </p:cNvSpPr>
          <p:nvPr>
            <p:ph type="ctrTitle"/>
          </p:nvPr>
        </p:nvSpPr>
        <p:spPr/>
        <p:txBody>
          <a:bodyPr/>
          <a:lstStyle/>
          <a:p>
            <a:r>
              <a:rPr lang="cs-CZ" b="1" dirty="0">
                <a:solidFill>
                  <a:schemeClr val="tx2"/>
                </a:solidFill>
              </a:rPr>
              <a:t>Výchovní poradci</a:t>
            </a:r>
          </a:p>
        </p:txBody>
      </p:sp>
      <p:sp>
        <p:nvSpPr>
          <p:cNvPr id="3" name="Podnadpis 2">
            <a:extLst>
              <a:ext uri="{FF2B5EF4-FFF2-40B4-BE49-F238E27FC236}">
                <a16:creationId xmlns:a16="http://schemas.microsoft.com/office/drawing/2014/main" id="{9FD9B47B-F315-DEEE-C8E4-C58D0701D1C0}"/>
              </a:ext>
            </a:extLst>
          </p:cNvPr>
          <p:cNvSpPr>
            <a:spLocks noGrp="1"/>
          </p:cNvSpPr>
          <p:nvPr>
            <p:ph type="subTitle" idx="1"/>
          </p:nvPr>
        </p:nvSpPr>
        <p:spPr/>
        <p:txBody>
          <a:bodyPr/>
          <a:lstStyle/>
          <a:p>
            <a:r>
              <a:rPr lang="cs-CZ" dirty="0"/>
              <a:t>2023</a:t>
            </a:r>
          </a:p>
          <a:p>
            <a:r>
              <a:rPr lang="cs-CZ" dirty="0"/>
              <a:t>JUDr. Hana Poláková</a:t>
            </a:r>
          </a:p>
        </p:txBody>
      </p:sp>
    </p:spTree>
    <p:extLst>
      <p:ext uri="{BB962C8B-B14F-4D97-AF65-F5344CB8AC3E}">
        <p14:creationId xmlns:p14="http://schemas.microsoft.com/office/powerpoint/2010/main" val="2657789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2936FE-A680-3884-3D8C-F400EA43C966}"/>
              </a:ext>
            </a:extLst>
          </p:cNvPr>
          <p:cNvSpPr>
            <a:spLocks noGrp="1"/>
          </p:cNvSpPr>
          <p:nvPr>
            <p:ph type="title" idx="4294967295"/>
          </p:nvPr>
        </p:nvSpPr>
        <p:spPr/>
        <p:txBody>
          <a:bodyPr/>
          <a:lstStyle/>
          <a:p>
            <a:r>
              <a:rPr lang="cs-CZ" b="1" dirty="0">
                <a:latin typeface="+mj-lt"/>
              </a:rPr>
              <a:t>Podpůrná opatření</a:t>
            </a:r>
          </a:p>
        </p:txBody>
      </p:sp>
      <p:sp>
        <p:nvSpPr>
          <p:cNvPr id="3" name="Zástupný text 2">
            <a:extLst>
              <a:ext uri="{FF2B5EF4-FFF2-40B4-BE49-F238E27FC236}">
                <a16:creationId xmlns:a16="http://schemas.microsoft.com/office/drawing/2014/main" id="{BC23DF83-F427-C91E-B5E9-D81879C44CBF}"/>
              </a:ext>
            </a:extLst>
          </p:cNvPr>
          <p:cNvSpPr>
            <a:spLocks noGrp="1"/>
          </p:cNvSpPr>
          <p:nvPr>
            <p:ph type="body" idx="4294967295"/>
          </p:nvPr>
        </p:nvSpPr>
        <p:spPr>
          <a:xfrm>
            <a:off x="609601" y="1678330"/>
            <a:ext cx="10972324" cy="4236334"/>
          </a:xfrm>
        </p:spPr>
        <p:txBody>
          <a:bodyPr>
            <a:normAutofit fontScale="25000" lnSpcReduction="20000"/>
          </a:bodyPr>
          <a:lstStyle/>
          <a:p>
            <a:pPr lvl="0">
              <a:buSzPct val="100000"/>
              <a:buAutoNum type="alphaLcParenR"/>
            </a:pPr>
            <a:r>
              <a:rPr lang="cs-CZ" sz="8000" dirty="0">
                <a:latin typeface="+mn-lt"/>
              </a:rPr>
              <a:t>Poradenská pomoc školy a školského poradenského zařízení,</a:t>
            </a:r>
          </a:p>
          <a:p>
            <a:pPr lvl="0">
              <a:buSzPct val="100000"/>
              <a:buAutoNum type="alphaLcParenR"/>
            </a:pPr>
            <a:r>
              <a:rPr lang="cs-CZ" sz="8000" u="sng" dirty="0">
                <a:latin typeface="+mn-lt"/>
              </a:rPr>
              <a:t>úprava</a:t>
            </a:r>
            <a:r>
              <a:rPr lang="cs-CZ" sz="8000" dirty="0">
                <a:latin typeface="+mn-lt"/>
              </a:rPr>
              <a:t> organizace</a:t>
            </a:r>
            <a:r>
              <a:rPr lang="cs-CZ" sz="8000" u="sng" dirty="0">
                <a:latin typeface="+mn-lt"/>
              </a:rPr>
              <a:t>, obsahu</a:t>
            </a:r>
            <a:r>
              <a:rPr lang="cs-CZ" sz="8000" dirty="0">
                <a:latin typeface="+mn-lt"/>
              </a:rPr>
              <a:t>, hodnocení, forem a metod vzdělávání a školských služeb, včetně zabezpečení výuky předmětů speciálně pedagogické péče a včetně prodloužení délky středního nebo vyššího odborného vzdělávání až o dva roky,</a:t>
            </a:r>
          </a:p>
          <a:p>
            <a:pPr lvl="0">
              <a:buSzPct val="100000"/>
              <a:buAutoNum type="alphaLcParenR"/>
            </a:pPr>
            <a:r>
              <a:rPr lang="cs-CZ" sz="8000" dirty="0">
                <a:latin typeface="+mn-lt"/>
              </a:rPr>
              <a:t>úprava podmínek přijímání ke vzdělávání a ukončování vzdělávání,</a:t>
            </a:r>
          </a:p>
          <a:p>
            <a:pPr lvl="0">
              <a:buSzPct val="100000"/>
              <a:buAutoNum type="alphaLcParenR"/>
            </a:pPr>
            <a:r>
              <a:rPr lang="cs-CZ" sz="8000" dirty="0">
                <a:latin typeface="+mn-lt"/>
              </a:rPr>
              <a:t>použití kompenzačních pomůcek, speciálních učebnic a speciálních učebních pomůcek, využívání komunikačních systémů neslyšících a hluchoslepých osob11a), Braillova písma a podpůrných nebo náhradních komunikačních systémů,</a:t>
            </a:r>
          </a:p>
          <a:p>
            <a:pPr lvl="0">
              <a:buSzPct val="100000"/>
              <a:buAutoNum type="alphaLcParenR"/>
            </a:pPr>
            <a:r>
              <a:rPr lang="cs-CZ" sz="8000" u="sng" dirty="0">
                <a:latin typeface="+mn-lt"/>
              </a:rPr>
              <a:t>úprava očekávaných výstupů</a:t>
            </a:r>
            <a:r>
              <a:rPr lang="cs-CZ" sz="8000" dirty="0">
                <a:latin typeface="+mn-lt"/>
              </a:rPr>
              <a:t> vzdělávání v mezích stanovených rámcovými vzdělávacími programy a akreditovanými vzdělávacími programy,</a:t>
            </a:r>
          </a:p>
          <a:p>
            <a:pPr lvl="0">
              <a:buSzPct val="100000"/>
              <a:buAutoNum type="alphaLcParenR"/>
            </a:pPr>
            <a:r>
              <a:rPr lang="cs-CZ" sz="8000" dirty="0">
                <a:latin typeface="+mn-lt"/>
              </a:rPr>
              <a:t>vzdělávání podle individuálního vzdělávacího plánu,</a:t>
            </a:r>
          </a:p>
          <a:p>
            <a:pPr lvl="0">
              <a:buSzPct val="100000"/>
              <a:buAutoNum type="alphaLcParenR"/>
            </a:pPr>
            <a:r>
              <a:rPr lang="cs-CZ" sz="8000" dirty="0">
                <a:latin typeface="+mn-lt"/>
              </a:rPr>
              <a:t>využití </a:t>
            </a:r>
            <a:r>
              <a:rPr lang="cs-CZ" sz="8000" u="sng" dirty="0">
                <a:latin typeface="+mn-lt"/>
              </a:rPr>
              <a:t>asistenta pedagoga</a:t>
            </a:r>
            <a:r>
              <a:rPr lang="cs-CZ" sz="8000" dirty="0">
                <a:latin typeface="+mn-lt"/>
              </a:rPr>
              <a:t>,</a:t>
            </a:r>
          </a:p>
          <a:p>
            <a:pPr lvl="0">
              <a:buSzPct val="100000"/>
              <a:buAutoNum type="alphaLcParenR"/>
            </a:pPr>
            <a:r>
              <a:rPr lang="cs-CZ" sz="8000" u="sng" dirty="0">
                <a:latin typeface="+mn-lt"/>
              </a:rPr>
              <a:t>využití dalšího pedagogického pracovníka, tlumočníka českého znakového jazyka, přepisovatele pro neslyšící nebo možnosti působení osob poskytujících dítěti, žákovi nebo studentovi po dobu jeho pobytu ve škole nebo školském zařízení podporu podle zvláštních právních předpisů</a:t>
            </a:r>
            <a:r>
              <a:rPr lang="cs-CZ" sz="8000" dirty="0">
                <a:latin typeface="+mn-lt"/>
              </a:rPr>
              <a:t>, nebo</a:t>
            </a:r>
          </a:p>
          <a:p>
            <a:pPr lvl="0">
              <a:buSzPct val="100000"/>
              <a:buAutoNum type="alphaLcParenR"/>
            </a:pPr>
            <a:r>
              <a:rPr lang="cs-CZ" sz="8000" u="sng" dirty="0">
                <a:latin typeface="+mn-lt"/>
              </a:rPr>
              <a:t>poskytování vzdělávání nebo školských služeb v prostorách stavebně nebo technicky upravených</a:t>
            </a:r>
            <a:r>
              <a:rPr lang="cs-CZ" sz="8000" dirty="0">
                <a:latin typeface="+mn-lt"/>
              </a:rPr>
              <a:t>.</a:t>
            </a:r>
          </a:p>
          <a:p>
            <a:endParaRPr lang="cs-CZ" dirty="0"/>
          </a:p>
        </p:txBody>
      </p:sp>
    </p:spTree>
    <p:extLst>
      <p:ext uri="{BB962C8B-B14F-4D97-AF65-F5344CB8AC3E}">
        <p14:creationId xmlns:p14="http://schemas.microsoft.com/office/powerpoint/2010/main" val="71390328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FBD72A-51CD-4655-BAD7-5C330A4E6910}"/>
              </a:ext>
            </a:extLst>
          </p:cNvPr>
          <p:cNvSpPr txBox="1">
            <a:spLocks noGrp="1"/>
          </p:cNvSpPr>
          <p:nvPr>
            <p:ph type="title"/>
          </p:nvPr>
        </p:nvSpPr>
        <p:spPr/>
        <p:txBody>
          <a:bodyPr/>
          <a:lstStyle/>
          <a:p>
            <a:pPr lvl="0"/>
            <a:r>
              <a:rPr lang="cs-CZ" b="1" dirty="0"/>
              <a:t>Podmíněné vyloučení, vyloučení ze školy</a:t>
            </a:r>
          </a:p>
        </p:txBody>
      </p:sp>
      <p:sp>
        <p:nvSpPr>
          <p:cNvPr id="3" name="Zástupný symbol pro obsah 2">
            <a:extLst>
              <a:ext uri="{FF2B5EF4-FFF2-40B4-BE49-F238E27FC236}">
                <a16:creationId xmlns:a16="http://schemas.microsoft.com/office/drawing/2014/main" id="{E666A5A1-14D4-4160-BE0D-8B9A5103C94A}"/>
              </a:ext>
            </a:extLst>
          </p:cNvPr>
          <p:cNvSpPr txBox="1">
            <a:spLocks noGrp="1"/>
          </p:cNvSpPr>
          <p:nvPr>
            <p:ph idx="1"/>
          </p:nvPr>
        </p:nvSpPr>
        <p:spPr>
          <a:xfrm>
            <a:off x="838200" y="1600201"/>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Rozhoduje ředitel školy</a:t>
            </a:r>
          </a:p>
          <a:p>
            <a:pPr hangingPunct="1">
              <a:spcBef>
                <a:spcPts val="800"/>
              </a:spcBef>
              <a:buSzPct val="100000"/>
              <a:buFont typeface="Arial" pitchFamily="34"/>
              <a:buChar char="•"/>
            </a:pPr>
            <a:r>
              <a:rPr lang="cs-CZ" dirty="0">
                <a:latin typeface="Calibri" pitchFamily="18"/>
              </a:rPr>
              <a:t>Závažné zaviněné porušení povinností stanovených tímto zákonem nebo školním nebo vnitřním řádem – může vyloučit</a:t>
            </a:r>
          </a:p>
          <a:p>
            <a:pPr hangingPunct="1">
              <a:spcBef>
                <a:spcPts val="800"/>
              </a:spcBef>
              <a:buSzPct val="100000"/>
              <a:buFont typeface="Arial" pitchFamily="34"/>
              <a:buChar char="•"/>
            </a:pPr>
            <a:r>
              <a:rPr lang="cs-CZ" dirty="0">
                <a:latin typeface="Calibri" pitchFamily="18"/>
              </a:rPr>
              <a:t>Zvláště závažné porušení povinností – musí vyloučit</a:t>
            </a:r>
          </a:p>
          <a:p>
            <a:pPr hangingPunct="1">
              <a:spcBef>
                <a:spcPts val="800"/>
              </a:spcBef>
              <a:buSzPct val="100000"/>
              <a:buFont typeface="Arial" pitchFamily="34"/>
              <a:buChar char="•"/>
            </a:pPr>
            <a:r>
              <a:rPr lang="cs-CZ" dirty="0">
                <a:latin typeface="Calibri" pitchFamily="18"/>
              </a:rPr>
              <a:t>Zkušební lhůta v podmíněném vyloučení, a to nejdéle na dobu jednoho roku.</a:t>
            </a:r>
          </a:p>
          <a:p>
            <a:pPr hangingPunct="1">
              <a:spcBef>
                <a:spcPts val="800"/>
              </a:spcBef>
              <a:buSzPct val="100000"/>
              <a:buFont typeface="Arial" pitchFamily="34"/>
              <a:buChar char="•"/>
            </a:pPr>
            <a:r>
              <a:rPr lang="cs-CZ" dirty="0">
                <a:latin typeface="Calibri" pitchFamily="18"/>
              </a:rPr>
              <a:t>Porušení podmínky – vyloučení</a:t>
            </a:r>
          </a:p>
          <a:p>
            <a:pPr hangingPunct="1">
              <a:spcBef>
                <a:spcPts val="800"/>
              </a:spcBef>
              <a:buSzPct val="100000"/>
              <a:buFont typeface="Arial" pitchFamily="34"/>
              <a:buChar char="•"/>
            </a:pPr>
            <a:r>
              <a:rPr lang="cs-CZ" dirty="0">
                <a:latin typeface="Calibri" pitchFamily="18"/>
              </a:rPr>
              <a:t>Žáka lze podmíněně vyloučit nebo vyloučit ze školy pouze v případě, že splnil povinnou školní docházku.</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3E7256-50DB-4B50-9189-8905A9AFE766}"/>
              </a:ext>
            </a:extLst>
          </p:cNvPr>
          <p:cNvSpPr txBox="1">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29971530-8FBF-4A8A-B8D6-9580F2B770FA}"/>
              </a:ext>
            </a:extLst>
          </p:cNvPr>
          <p:cNvSpPr txBox="1">
            <a:spLocks noGrp="1"/>
          </p:cNvSpPr>
          <p:nvPr>
            <p:ph idx="1"/>
          </p:nvPr>
        </p:nvSpPr>
        <p:spPr>
          <a:xfrm>
            <a:off x="838199" y="556592"/>
            <a:ext cx="10651435" cy="5618922"/>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Zvláště hrubé </a:t>
            </a:r>
            <a:r>
              <a:rPr lang="cs-CZ" dirty="0">
                <a:solidFill>
                  <a:srgbClr val="C0504D"/>
                </a:solidFill>
                <a:latin typeface="Calibri" pitchFamily="18"/>
              </a:rPr>
              <a:t>opakované </a:t>
            </a:r>
            <a:r>
              <a:rPr lang="cs-CZ" dirty="0">
                <a:latin typeface="Calibri" pitchFamily="18"/>
              </a:rPr>
              <a:t>slovní a úmyslné fyzické útoky žáka nebo studenta vůči zaměstnancům školy nebo školského zařízení </a:t>
            </a:r>
            <a:r>
              <a:rPr lang="cs-CZ" dirty="0">
                <a:solidFill>
                  <a:srgbClr val="C0504D"/>
                </a:solidFill>
                <a:latin typeface="Calibri" pitchFamily="18"/>
              </a:rPr>
              <a:t>nebo vůči ostatním žákům nebo studentům se považují za zvláště závažné </a:t>
            </a:r>
            <a:r>
              <a:rPr lang="cs-CZ" dirty="0">
                <a:latin typeface="Calibri" pitchFamily="18"/>
              </a:rPr>
              <a:t>zaviněné porušení povinností stanovených tímto zákonem.</a:t>
            </a:r>
          </a:p>
          <a:p>
            <a:pPr hangingPunct="1">
              <a:spcBef>
                <a:spcPts val="800"/>
              </a:spcBef>
              <a:buSzPct val="100000"/>
              <a:buFont typeface="Arial" pitchFamily="34"/>
              <a:buChar char="•"/>
            </a:pPr>
            <a:r>
              <a:rPr lang="cs-CZ" u="sng" dirty="0">
                <a:latin typeface="Calibri" pitchFamily="18"/>
              </a:rPr>
              <a:t>Subjektivní lhůta</a:t>
            </a:r>
            <a:r>
              <a:rPr lang="cs-CZ" dirty="0">
                <a:latin typeface="Calibri" pitchFamily="18"/>
              </a:rPr>
              <a:t> – do dvou měsíců ode dne, kdy se o provinění žáka nebo studenta dozvěděl,</a:t>
            </a:r>
          </a:p>
          <a:p>
            <a:pPr hangingPunct="1">
              <a:spcBef>
                <a:spcPts val="800"/>
              </a:spcBef>
              <a:buSzPct val="100000"/>
              <a:buFont typeface="Arial" pitchFamily="34"/>
              <a:buChar char="•"/>
            </a:pPr>
            <a:r>
              <a:rPr lang="cs-CZ" u="sng" dirty="0">
                <a:latin typeface="Calibri" pitchFamily="18"/>
              </a:rPr>
              <a:t>Objektivní lhůta</a:t>
            </a:r>
            <a:r>
              <a:rPr lang="cs-CZ" dirty="0">
                <a:latin typeface="Calibri" pitchFamily="18"/>
              </a:rPr>
              <a:t> - nejpozději však do jednoho roku ode dne, kdy se žák nebo student provinění dopustil, s výjimkou případu, kdy provinění je klasifikováno jako trestný čin</a:t>
            </a:r>
          </a:p>
          <a:p>
            <a:pPr hangingPunct="1">
              <a:spcBef>
                <a:spcPts val="800"/>
              </a:spcBef>
              <a:buSzPct val="100000"/>
              <a:buFont typeface="Arial" pitchFamily="34"/>
              <a:buChar char="•"/>
            </a:pPr>
            <a:r>
              <a:rPr lang="cs-CZ" dirty="0">
                <a:latin typeface="Calibri" pitchFamily="18"/>
              </a:rPr>
              <a:t>O svém rozhodnutí </a:t>
            </a:r>
            <a:r>
              <a:rPr lang="cs-CZ" u="sng" dirty="0">
                <a:latin typeface="Calibri" pitchFamily="18"/>
              </a:rPr>
              <a:t>informuje</a:t>
            </a:r>
            <a:r>
              <a:rPr lang="cs-CZ" dirty="0">
                <a:latin typeface="Calibri" pitchFamily="18"/>
              </a:rPr>
              <a:t> ředitel pedagogickou radu.</a:t>
            </a:r>
          </a:p>
          <a:p>
            <a:pPr hangingPunct="1">
              <a:spcBef>
                <a:spcPts val="800"/>
              </a:spcBef>
              <a:buSzPct val="100000"/>
              <a:buFont typeface="Arial" pitchFamily="34"/>
              <a:buChar char="•"/>
            </a:pPr>
            <a:r>
              <a:rPr lang="cs-CZ" dirty="0">
                <a:latin typeface="Calibri" pitchFamily="18"/>
              </a:rPr>
              <a:t>Žák nebo student přestává být žákem nebo studentem školy nebo školského zařízení dnem následujícím po dni nabytí právní moci rozhodnutí o vyloučení, nestanoví-li toto rozhodnutí den pozdější.</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6E5EC9-DB8E-4EBD-AF72-6B3A01C75487}"/>
              </a:ext>
            </a:extLst>
          </p:cNvPr>
          <p:cNvSpPr txBox="1">
            <a:spLocks noGrp="1"/>
          </p:cNvSpPr>
          <p:nvPr>
            <p:ph type="title"/>
          </p:nvPr>
        </p:nvSpPr>
        <p:spPr/>
        <p:txBody>
          <a:bodyPr>
            <a:normAutofit/>
          </a:bodyPr>
          <a:lstStyle/>
          <a:p>
            <a:pPr lvl="0"/>
            <a:r>
              <a:rPr lang="en-US" altLang="zh-CN" b="1" dirty="0">
                <a:solidFill>
                  <a:srgbClr val="C0504D"/>
                </a:solidFill>
              </a:rPr>
              <a:t>§ 31 </a:t>
            </a:r>
            <a:r>
              <a:rPr lang="en-US" altLang="zh-CN" b="1" dirty="0" err="1">
                <a:solidFill>
                  <a:srgbClr val="C0504D"/>
                </a:solidFill>
              </a:rPr>
              <a:t>odst</a:t>
            </a:r>
            <a:r>
              <a:rPr lang="en-US" altLang="zh-CN" b="1" dirty="0">
                <a:solidFill>
                  <a:srgbClr val="C0504D"/>
                </a:solidFill>
              </a:rPr>
              <a:t>. 5 (1.9.2017)</a:t>
            </a:r>
          </a:p>
        </p:txBody>
      </p:sp>
      <p:sp>
        <p:nvSpPr>
          <p:cNvPr id="3" name="Zástupný symbol pro obsah 2">
            <a:extLst>
              <a:ext uri="{FF2B5EF4-FFF2-40B4-BE49-F238E27FC236}">
                <a16:creationId xmlns:a16="http://schemas.microsoft.com/office/drawing/2014/main" id="{CB0C28D9-C476-4C7B-A8DA-7247CB3E78E8}"/>
              </a:ext>
            </a:extLst>
          </p:cNvPr>
          <p:cNvSpPr txBox="1">
            <a:spLocks noGrp="1"/>
          </p:cNvSpPr>
          <p:nvPr>
            <p:ph idx="1"/>
          </p:nvPr>
        </p:nvSpPr>
        <p:spPr>
          <a:xfrm>
            <a:off x="838199" y="1600201"/>
            <a:ext cx="10677939" cy="4525923"/>
          </a:xfrm>
        </p:spPr>
        <p:txBody>
          <a:bodyPr vert="horz" lIns="91440" tIns="45720" rIns="91440" bIns="45720" rtlCol="0">
            <a:normAutofit/>
          </a:bodyPr>
          <a:lstStyle/>
          <a:p>
            <a:pPr hangingPunct="1">
              <a:spcBef>
                <a:spcPts val="600"/>
              </a:spcBef>
              <a:buSzPct val="100000"/>
              <a:buFont typeface="Arial" pitchFamily="34"/>
              <a:buChar char="•"/>
            </a:pPr>
            <a:r>
              <a:rPr lang="cs-CZ" b="1" dirty="0">
                <a:solidFill>
                  <a:srgbClr val="C0504D"/>
                </a:solidFill>
                <a:latin typeface="Calibri" pitchFamily="18"/>
              </a:rPr>
              <a:t>(5) Dopustí-li se žák nebo student jednání podle odstavce 3, oznámí ředitel školy nebo školského zařízení tuto skutečnost orgánu sociálně-právní ochrany dětí, jde-li o nezletilého, a státnímu zastupitelství do následujícího pracovního dne poté, co se o tom dozvěděl.</a:t>
            </a:r>
          </a:p>
          <a:p>
            <a:pPr hangingPunct="1">
              <a:spcBef>
                <a:spcPts val="600"/>
              </a:spcBef>
              <a:buSzPct val="100000"/>
              <a:buFont typeface="Arial" pitchFamily="34"/>
              <a:buChar char="•"/>
            </a:pPr>
            <a:r>
              <a:rPr lang="cs-CZ" b="1" dirty="0">
                <a:latin typeface="Calibri" pitchFamily="18"/>
              </a:rPr>
              <a:t>OSPOD obecního úřadu podle místa trvalého pobytu žáka</a:t>
            </a:r>
          </a:p>
          <a:p>
            <a:pPr hangingPunct="1">
              <a:spcBef>
                <a:spcPts val="600"/>
              </a:spcBef>
              <a:buSzPct val="100000"/>
              <a:buFont typeface="Arial" pitchFamily="34"/>
              <a:buChar char="•"/>
            </a:pPr>
            <a:r>
              <a:rPr lang="cs-CZ" b="1" dirty="0">
                <a:latin typeface="Calibri" pitchFamily="18"/>
              </a:rPr>
              <a:t>Státní zastupitelství podle místa, kde k jednání došlo</a:t>
            </a:r>
          </a:p>
          <a:p>
            <a:pPr marL="0" indent="0" hangingPunct="1">
              <a:spcBef>
                <a:spcPts val="800"/>
              </a:spcBef>
              <a:buNone/>
            </a:pPr>
            <a:endParaRPr lang="cs-CZ" dirty="0">
              <a:latin typeface="Calibri" pitchFamily="18"/>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8A4597-6BD1-46BC-88ED-2C9A0631A06A}"/>
              </a:ext>
            </a:extLst>
          </p:cNvPr>
          <p:cNvSpPr txBox="1">
            <a:spLocks noGrp="1"/>
          </p:cNvSpPr>
          <p:nvPr>
            <p:ph type="title"/>
          </p:nvPr>
        </p:nvSpPr>
        <p:spPr/>
        <p:txBody>
          <a:bodyPr>
            <a:normAutofit/>
          </a:bodyPr>
          <a:lstStyle/>
          <a:p>
            <a:pPr lvl="0"/>
            <a:r>
              <a:rPr lang="cs-CZ" b="1" dirty="0"/>
              <a:t>Metodika MŠMT</a:t>
            </a:r>
          </a:p>
        </p:txBody>
      </p:sp>
      <p:sp>
        <p:nvSpPr>
          <p:cNvPr id="3" name="Zástupný symbol pro obsah 2">
            <a:extLst>
              <a:ext uri="{FF2B5EF4-FFF2-40B4-BE49-F238E27FC236}">
                <a16:creationId xmlns:a16="http://schemas.microsoft.com/office/drawing/2014/main" id="{15E025BF-6F07-4048-B665-599DF0264E35}"/>
              </a:ext>
            </a:extLst>
          </p:cNvPr>
          <p:cNvSpPr txBox="1">
            <a:spLocks noGrp="1"/>
          </p:cNvSpPr>
          <p:nvPr>
            <p:ph idx="1"/>
          </p:nvPr>
        </p:nvSpPr>
        <p:spPr>
          <a:xfrm>
            <a:off x="838201" y="1825230"/>
            <a:ext cx="10515599" cy="4525923"/>
          </a:xfrm>
        </p:spPr>
        <p:txBody>
          <a:bodyPr vert="horz" lIns="91440" tIns="45720" rIns="91440" bIns="45720" rtlCol="0">
            <a:normAutofit lnSpcReduction="10000"/>
          </a:bodyPr>
          <a:lstStyle/>
          <a:p>
            <a:pPr hangingPunct="1">
              <a:spcBef>
                <a:spcPts val="800"/>
              </a:spcBef>
              <a:buSzPct val="100000"/>
              <a:buFont typeface="Arial" pitchFamily="34"/>
              <a:buChar char="•"/>
            </a:pPr>
            <a:r>
              <a:rPr lang="cs-CZ" dirty="0">
                <a:latin typeface="Calibri" pitchFamily="18"/>
              </a:rPr>
              <a:t>Cílem – zpřísnění dosavadních přístupů, eliminace nevhodného chování</a:t>
            </a:r>
          </a:p>
          <a:p>
            <a:pPr hangingPunct="1">
              <a:spcBef>
                <a:spcPts val="800"/>
              </a:spcBef>
              <a:buSzPct val="100000"/>
              <a:buFont typeface="Arial" pitchFamily="34"/>
              <a:buChar char="•"/>
            </a:pPr>
            <a:r>
              <a:rPr lang="cs-CZ" dirty="0">
                <a:latin typeface="Calibri" pitchFamily="18"/>
              </a:rPr>
              <a:t>Nová kategorie – zvláště závažná zaviněná porušení ŠZ</a:t>
            </a:r>
          </a:p>
          <a:p>
            <a:pPr hangingPunct="1">
              <a:spcBef>
                <a:spcPts val="800"/>
              </a:spcBef>
              <a:buSzPct val="100000"/>
              <a:buFont typeface="Arial" pitchFamily="34"/>
              <a:buChar char="•"/>
            </a:pPr>
            <a:r>
              <a:rPr lang="cs-CZ" dirty="0">
                <a:latin typeface="Calibri" pitchFamily="18"/>
              </a:rPr>
              <a:t>Intenzitu porušení vyhodnocuje ŘŠ – závažnost porušení a okolnosti případu</a:t>
            </a:r>
          </a:p>
          <a:p>
            <a:pPr hangingPunct="1">
              <a:spcBef>
                <a:spcPts val="800"/>
              </a:spcBef>
              <a:buSzPct val="100000"/>
              <a:buFont typeface="Arial" pitchFamily="34"/>
              <a:buChar char="•"/>
            </a:pPr>
            <a:r>
              <a:rPr lang="cs-CZ" dirty="0">
                <a:latin typeface="Calibri" pitchFamily="18"/>
              </a:rPr>
              <a:t>Nevyvratitelná domněnka</a:t>
            </a:r>
          </a:p>
          <a:p>
            <a:pPr lvl="1">
              <a:buSzPct val="100000"/>
              <a:buFont typeface="Arial" pitchFamily="34"/>
            </a:pPr>
            <a:r>
              <a:rPr lang="cs-CZ" sz="2800" dirty="0"/>
              <a:t>hrubé slovní a úmyslné fyzické útoky žáka či studenta jsou závažným porušením povinností stanovených ŠZ</a:t>
            </a:r>
          </a:p>
          <a:p>
            <a:pPr lvl="1">
              <a:buSzPct val="100000"/>
              <a:buFont typeface="Arial" pitchFamily="34"/>
            </a:pPr>
            <a:r>
              <a:rPr lang="cs-CZ" sz="2800" dirty="0"/>
              <a:t>hrubé opakované slovní a úmyslné fyzické útoky žáka či studenta jsou zvláště závažným porušením povinností stanovených ŠZ (např. dlouhodobější cílená šikana)</a:t>
            </a:r>
          </a:p>
          <a:p>
            <a:pPr lvl="1">
              <a:buSzPct val="100000"/>
              <a:buFont typeface="Arial" pitchFamily="34"/>
            </a:pPr>
            <a:endParaRPr lang="cs-CZ"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6FB807-BCC8-4E26-8BA7-DE1D95340460}"/>
              </a:ext>
            </a:extLst>
          </p:cNvPr>
          <p:cNvSpPr txBox="1">
            <a:spLocks noGrp="1"/>
          </p:cNvSpPr>
          <p:nvPr>
            <p:ph type="title"/>
          </p:nvPr>
        </p:nvSpPr>
        <p:spPr>
          <a:xfrm>
            <a:off x="776642" y="328656"/>
            <a:ext cx="10515600" cy="1325563"/>
          </a:xfrm>
        </p:spPr>
        <p:txBody>
          <a:bodyPr/>
          <a:lstStyle/>
          <a:p>
            <a:r>
              <a:rPr lang="cs-CZ" b="1" dirty="0"/>
              <a:t>Co se ve škole nesmí</a:t>
            </a:r>
          </a:p>
        </p:txBody>
      </p:sp>
      <p:sp>
        <p:nvSpPr>
          <p:cNvPr id="3" name="Zástupný symbol pro obsah 2">
            <a:extLst>
              <a:ext uri="{FF2B5EF4-FFF2-40B4-BE49-F238E27FC236}">
                <a16:creationId xmlns:a16="http://schemas.microsoft.com/office/drawing/2014/main" id="{DA8A5BC5-2EA0-42B2-80F4-FAF504AAABEF}"/>
              </a:ext>
            </a:extLst>
          </p:cNvPr>
          <p:cNvSpPr txBox="1">
            <a:spLocks noGrp="1"/>
          </p:cNvSpPr>
          <p:nvPr>
            <p:ph idx="1"/>
          </p:nvPr>
        </p:nvSpPr>
        <p:spPr>
          <a:xfrm>
            <a:off x="838200" y="1764882"/>
            <a:ext cx="10515599" cy="4525923"/>
          </a:xfrm>
        </p:spPr>
        <p:txBody>
          <a:bodyPr vert="horz" lIns="91440" tIns="45720" rIns="91440" bIns="45720" rtlCol="0">
            <a:normAutofit/>
          </a:bodyPr>
          <a:lstStyle/>
          <a:p>
            <a:pPr hangingPunct="1">
              <a:spcBef>
                <a:spcPts val="800"/>
              </a:spcBef>
              <a:buSzPct val="100000"/>
              <a:buFont typeface="Arial" pitchFamily="34"/>
              <a:buChar char="•"/>
            </a:pPr>
            <a:r>
              <a:rPr lang="it-IT" u="sng" dirty="0">
                <a:latin typeface="Calibri" pitchFamily="18"/>
              </a:rPr>
              <a:t>Zákaz činnosti a propagace politických stran a hnutí</a:t>
            </a:r>
          </a:p>
          <a:p>
            <a:pPr hangingPunct="1">
              <a:spcBef>
                <a:spcPts val="800"/>
              </a:spcBef>
              <a:buSzPct val="100000"/>
              <a:buFont typeface="Arial" pitchFamily="34"/>
              <a:buChar char="•"/>
            </a:pPr>
            <a:r>
              <a:rPr lang="cs-CZ" u="sng" dirty="0">
                <a:latin typeface="Calibri" pitchFamily="18"/>
              </a:rPr>
              <a:t>Zákaz reklamy</a:t>
            </a:r>
            <a:r>
              <a:rPr lang="cs-CZ" dirty="0">
                <a:latin typeface="Calibri" pitchFamily="18"/>
              </a:rPr>
              <a:t>, která je v rozporu s cíli a obsahem vzdělávání, a reklama, nabízení k prodeji nebo prodej výrobků ohrožujících zdraví, psychický nebo morální vývoj dětí, žáků a studentů nebo přímo ohrožujících či poškozujících životní prostředí a dále reklama a nabízení k prodeji nebo prodej potravin, které jsou v rozporu s výživovými požadavky na zdravou výživu dětí, žáků a studentů.</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A1D018-5483-4D03-B07D-B04D54DBF26F}"/>
              </a:ext>
            </a:extLst>
          </p:cNvPr>
          <p:cNvSpPr txBox="1">
            <a:spLocks noGrp="1"/>
          </p:cNvSpPr>
          <p:nvPr>
            <p:ph type="title"/>
          </p:nvPr>
        </p:nvSpPr>
        <p:spPr/>
        <p:txBody>
          <a:bodyPr/>
          <a:lstStyle/>
          <a:p>
            <a:pPr lvl="0"/>
            <a:r>
              <a:rPr lang="cs-CZ" b="1" dirty="0"/>
              <a:t>Vyhláška č. 282/2016 Sb.</a:t>
            </a:r>
          </a:p>
        </p:txBody>
      </p:sp>
      <p:sp>
        <p:nvSpPr>
          <p:cNvPr id="3" name="Zástupný symbol pro obsah 2">
            <a:extLst>
              <a:ext uri="{FF2B5EF4-FFF2-40B4-BE49-F238E27FC236}">
                <a16:creationId xmlns:a16="http://schemas.microsoft.com/office/drawing/2014/main" id="{D224145E-7063-4A46-9DFF-B77D84C60E15}"/>
              </a:ext>
            </a:extLst>
          </p:cNvPr>
          <p:cNvSpPr txBox="1">
            <a:spLocks noGrp="1"/>
          </p:cNvSpPr>
          <p:nvPr>
            <p:ph idx="1"/>
          </p:nvPr>
        </p:nvSpPr>
        <p:spPr>
          <a:xfrm>
            <a:off x="838200" y="1600201"/>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sz="2400" dirty="0">
                <a:latin typeface="Calibri" pitchFamily="18"/>
              </a:rPr>
              <a:t>O požadavcích na potraviny, pro které je přípustná reklama a které lze nabízet k prodeji a prodávat ve školách a školských zařízeních</a:t>
            </a:r>
          </a:p>
          <a:p>
            <a:pPr hangingPunct="1">
              <a:spcBef>
                <a:spcPts val="800"/>
              </a:spcBef>
              <a:buSzPct val="100000"/>
              <a:buFont typeface="Arial" pitchFamily="34"/>
              <a:buChar char="•"/>
            </a:pPr>
            <a:r>
              <a:rPr lang="cs-CZ" sz="2400" dirty="0">
                <a:latin typeface="Calibri" pitchFamily="18"/>
              </a:rPr>
              <a:t>Požadavky na potraviny, pro které je přípustná reklama a které lze nabízet k prodeji a prodávat ve školách a školských zařízeních, stanoví MŠMT a vyhláškou. MŠMT a </a:t>
            </a:r>
            <a:r>
              <a:rPr lang="cs-CZ" sz="2400" dirty="0" err="1">
                <a:latin typeface="Calibri" pitchFamily="18"/>
              </a:rPr>
              <a:t>MZdr</a:t>
            </a:r>
            <a:r>
              <a:rPr lang="cs-CZ" sz="2400" dirty="0">
                <a:latin typeface="Calibri" pitchFamily="18"/>
              </a:rPr>
              <a:t>. dále stanoví vyhláškou podmínky, za nichž lze v odůvodněných případech nabízet k prodeji nebo prodávat potraviny podle věty první, pokud se nejedná o nabízení potravin k prodeji nebo prodej žákům do splnění povinné školní docházky.</a:t>
            </a:r>
          </a:p>
          <a:p>
            <a:pPr hangingPunct="1">
              <a:spcBef>
                <a:spcPts val="800"/>
              </a:spcBef>
              <a:buSzPct val="100000"/>
              <a:buFont typeface="Arial" pitchFamily="34"/>
              <a:buChar char="•"/>
            </a:pPr>
            <a:endParaRPr lang="cs-CZ" dirty="0">
              <a:latin typeface="Calibri" pitchFamily="18"/>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D7C72A-0532-B105-AFE4-F11B31037B1A}"/>
              </a:ext>
            </a:extLst>
          </p:cNvPr>
          <p:cNvSpPr>
            <a:spLocks noGrp="1"/>
          </p:cNvSpPr>
          <p:nvPr>
            <p:ph type="title"/>
          </p:nvPr>
        </p:nvSpPr>
        <p:spPr/>
        <p:txBody>
          <a:bodyPr/>
          <a:lstStyle/>
          <a:p>
            <a:r>
              <a:rPr lang="cs-CZ" b="1" dirty="0"/>
              <a:t>Poskytování poradenských služeb ve školách a školských poradenských zařízeních</a:t>
            </a:r>
          </a:p>
        </p:txBody>
      </p:sp>
      <p:sp>
        <p:nvSpPr>
          <p:cNvPr id="3" name="Zástupný text 2">
            <a:extLst>
              <a:ext uri="{FF2B5EF4-FFF2-40B4-BE49-F238E27FC236}">
                <a16:creationId xmlns:a16="http://schemas.microsoft.com/office/drawing/2014/main" id="{6EFFD5F5-B433-BA5B-2E38-AAB44C2DDF2D}"/>
              </a:ext>
            </a:extLst>
          </p:cNvPr>
          <p:cNvSpPr>
            <a:spLocks noGrp="1"/>
          </p:cNvSpPr>
          <p:nvPr>
            <p:ph type="body" idx="1"/>
          </p:nvPr>
        </p:nvSpPr>
        <p:spPr/>
        <p:txBody>
          <a:bodyPr/>
          <a:lstStyle/>
          <a:p>
            <a:r>
              <a:rPr lang="cs-CZ" dirty="0"/>
              <a:t>Vyhláška č. 72/20005 Sb.</a:t>
            </a:r>
          </a:p>
        </p:txBody>
      </p:sp>
    </p:spTree>
    <p:extLst>
      <p:ext uri="{BB962C8B-B14F-4D97-AF65-F5344CB8AC3E}">
        <p14:creationId xmlns:p14="http://schemas.microsoft.com/office/powerpoint/2010/main" val="31813230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373C31-C46E-770F-E765-91EBB503162D}"/>
              </a:ext>
            </a:extLst>
          </p:cNvPr>
          <p:cNvSpPr>
            <a:spLocks noGrp="1"/>
          </p:cNvSpPr>
          <p:nvPr>
            <p:ph type="title"/>
          </p:nvPr>
        </p:nvSpPr>
        <p:spPr/>
        <p:txBody>
          <a:bodyPr/>
          <a:lstStyle/>
          <a:p>
            <a:r>
              <a:rPr lang="cs-CZ" b="1" dirty="0"/>
              <a:t>§ 7 vyhlášky</a:t>
            </a:r>
          </a:p>
        </p:txBody>
      </p:sp>
      <p:sp>
        <p:nvSpPr>
          <p:cNvPr id="3" name="Zástupný obsah 2">
            <a:extLst>
              <a:ext uri="{FF2B5EF4-FFF2-40B4-BE49-F238E27FC236}">
                <a16:creationId xmlns:a16="http://schemas.microsoft.com/office/drawing/2014/main" id="{6794BE85-81B1-7F3C-2AC0-086261093474}"/>
              </a:ext>
            </a:extLst>
          </p:cNvPr>
          <p:cNvSpPr>
            <a:spLocks noGrp="1"/>
          </p:cNvSpPr>
          <p:nvPr>
            <p:ph idx="1"/>
          </p:nvPr>
        </p:nvSpPr>
        <p:spPr/>
        <p:txBody>
          <a:bodyPr/>
          <a:lstStyle/>
          <a:p>
            <a:r>
              <a:rPr lang="cs-CZ" dirty="0"/>
              <a:t>Ředitel základní, střední a vyšší odborné školy zabezpečuje poskytování poradenských služeb ve škole školním poradenským pracovištěm, ve kterém působí zpravidla </a:t>
            </a:r>
            <a:r>
              <a:rPr lang="cs-CZ" u="sng" dirty="0"/>
              <a:t>výchovný poradce </a:t>
            </a:r>
            <a:r>
              <a:rPr lang="cs-CZ" dirty="0"/>
              <a:t>a školní metodik prevence, kteří spolupracují zejména s třídními učiteli, učiteli výchov, případně s dalšími pedagogickými pracovníky školy. Poskytování poradenských služeb ve škole může být zajišťováno i školním psychologem nebo školním speciálním pedagogem.</a:t>
            </a:r>
          </a:p>
        </p:txBody>
      </p:sp>
    </p:spTree>
    <p:extLst>
      <p:ext uri="{BB962C8B-B14F-4D97-AF65-F5344CB8AC3E}">
        <p14:creationId xmlns:p14="http://schemas.microsoft.com/office/powerpoint/2010/main" val="49430021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703038-6D80-E906-87EE-E947C61A8DD0}"/>
              </a:ext>
            </a:extLst>
          </p:cNvPr>
          <p:cNvSpPr>
            <a:spLocks noGrp="1"/>
          </p:cNvSpPr>
          <p:nvPr>
            <p:ph type="title"/>
          </p:nvPr>
        </p:nvSpPr>
        <p:spPr/>
        <p:txBody>
          <a:bodyPr/>
          <a:lstStyle/>
          <a:p>
            <a:r>
              <a:rPr lang="cs-CZ" b="1" dirty="0"/>
              <a:t>Zaměření poradenských služeb</a:t>
            </a:r>
          </a:p>
        </p:txBody>
      </p:sp>
      <p:sp>
        <p:nvSpPr>
          <p:cNvPr id="3" name="Zástupný obsah 2">
            <a:extLst>
              <a:ext uri="{FF2B5EF4-FFF2-40B4-BE49-F238E27FC236}">
                <a16:creationId xmlns:a16="http://schemas.microsoft.com/office/drawing/2014/main" id="{44E32BD2-1423-1802-141F-75F4674ABF15}"/>
              </a:ext>
            </a:extLst>
          </p:cNvPr>
          <p:cNvSpPr>
            <a:spLocks noGrp="1"/>
          </p:cNvSpPr>
          <p:nvPr>
            <p:ph idx="1"/>
          </p:nvPr>
        </p:nvSpPr>
        <p:spPr/>
        <p:txBody>
          <a:bodyPr>
            <a:normAutofit fontScale="55000" lnSpcReduction="20000"/>
          </a:bodyPr>
          <a:lstStyle/>
          <a:p>
            <a:r>
              <a:rPr lang="cs-CZ" dirty="0"/>
              <a:t>a) poskytování podpůrných opatření pro žáky se speciálními vzdělávacími potřebami,</a:t>
            </a:r>
          </a:p>
          <a:p>
            <a:r>
              <a:rPr lang="cs-CZ" dirty="0"/>
              <a:t>b) sledování a vyhodnocování účinnosti zvolených podpůrných opatření,</a:t>
            </a:r>
          </a:p>
          <a:p>
            <a:r>
              <a:rPr lang="cs-CZ" dirty="0"/>
              <a:t>c) prevenci školní neúspěšnosti,</a:t>
            </a:r>
          </a:p>
          <a:p>
            <a:r>
              <a:rPr lang="cs-CZ" dirty="0"/>
              <a:t>d) kariérové poradenství spojující vzdělávací, informační a poradenskou podporu k vhodné volbě vzdělávací cesty a pozdějšímu profesnímu uplatnění,</a:t>
            </a:r>
          </a:p>
          <a:p>
            <a:r>
              <a:rPr lang="cs-CZ" dirty="0"/>
              <a:t>e) podporu vzdělávání a sociálního začleňování žáků z odlišného kulturního prostředí a s odlišnými životními podmínkami,</a:t>
            </a:r>
          </a:p>
          <a:p>
            <a:r>
              <a:rPr lang="cs-CZ" dirty="0"/>
              <a:t>f) podporu vzdělávání žáků nadaných a mimořádně nadaných,</a:t>
            </a:r>
          </a:p>
          <a:p>
            <a:r>
              <a:rPr lang="cs-CZ" dirty="0"/>
              <a:t>g) průběžnou a dlouhodobou péči o žáky s výchovnými či vzdělávacími obtížemi a vytváření příznivého sociálního klimatu pro přijímání kulturních a jiných odlišností ve škole a školském zařízení,</a:t>
            </a:r>
          </a:p>
          <a:p>
            <a:r>
              <a:rPr lang="cs-CZ" dirty="0"/>
              <a:t>h) včasnou intervenci při aktuálních problémech u jednotlivých žáků a třídních kolektivů,</a:t>
            </a:r>
          </a:p>
          <a:p>
            <a:r>
              <a:rPr lang="cs-CZ" dirty="0"/>
              <a:t>i) předcházení všem formám rizikového chování včetně různých forem šikany a diskriminace,</a:t>
            </a:r>
          </a:p>
          <a:p>
            <a:r>
              <a:rPr lang="cs-CZ" dirty="0"/>
              <a:t>j) průběžné vyhodnocování účinnosti preventivních programů uskutečňovaných školou,</a:t>
            </a:r>
          </a:p>
          <a:p>
            <a:r>
              <a:rPr lang="cs-CZ" dirty="0"/>
              <a:t>k) metodickou podporu učitelům při použití psychologických a speciálně pedagogických postupů ve vzdělávací činnosti školy,</a:t>
            </a:r>
          </a:p>
          <a:p>
            <a:r>
              <a:rPr lang="cs-CZ" dirty="0"/>
              <a:t>l) spolupráci a komunikaci mezi školou a zákonnými zástupci,</a:t>
            </a:r>
          </a:p>
          <a:p>
            <a:r>
              <a:rPr lang="cs-CZ" dirty="0"/>
              <a:t>m) spolupráci školy při poskytování poradenských služeb se školskými poradenskými zařízeními.</a:t>
            </a:r>
          </a:p>
        </p:txBody>
      </p:sp>
    </p:spTree>
    <p:extLst>
      <p:ext uri="{BB962C8B-B14F-4D97-AF65-F5344CB8AC3E}">
        <p14:creationId xmlns:p14="http://schemas.microsoft.com/office/powerpoint/2010/main" val="17548296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5DB7E7-D2DB-7317-D3BB-E5A8FEE060F7}"/>
              </a:ext>
            </a:extLst>
          </p:cNvPr>
          <p:cNvSpPr>
            <a:spLocks noGrp="1"/>
          </p:cNvSpPr>
          <p:nvPr>
            <p:ph type="title"/>
          </p:nvPr>
        </p:nvSpPr>
        <p:spPr/>
        <p:txBody>
          <a:bodyPr/>
          <a:lstStyle/>
          <a:p>
            <a:r>
              <a:rPr lang="cs-CZ" b="1" dirty="0"/>
              <a:t>Program poradenských služeb</a:t>
            </a:r>
          </a:p>
        </p:txBody>
      </p:sp>
      <p:sp>
        <p:nvSpPr>
          <p:cNvPr id="3" name="Zástupný obsah 2">
            <a:extLst>
              <a:ext uri="{FF2B5EF4-FFF2-40B4-BE49-F238E27FC236}">
                <a16:creationId xmlns:a16="http://schemas.microsoft.com/office/drawing/2014/main" id="{03F0F165-BB1A-1163-AAD2-7B45D96220E7}"/>
              </a:ext>
            </a:extLst>
          </p:cNvPr>
          <p:cNvSpPr>
            <a:spLocks noGrp="1"/>
          </p:cNvSpPr>
          <p:nvPr>
            <p:ph idx="1"/>
          </p:nvPr>
        </p:nvSpPr>
        <p:spPr/>
        <p:txBody>
          <a:bodyPr>
            <a:normAutofit fontScale="92500" lnSpcReduction="20000"/>
          </a:bodyPr>
          <a:lstStyle/>
          <a:p>
            <a:r>
              <a:rPr lang="cs-CZ" dirty="0"/>
              <a:t>Škola zpracovává a uskutečňuje program poradenských služeb ve škole</a:t>
            </a:r>
          </a:p>
          <a:p>
            <a:pPr lvl="1"/>
            <a:r>
              <a:rPr lang="cs-CZ" dirty="0"/>
              <a:t>popis a vymezení rozsahu činností pedagogických pracovníků – výchovného poradce, metodika prevence, školního psychologa, školního speciálního pedagoga</a:t>
            </a:r>
          </a:p>
          <a:p>
            <a:pPr lvl="1"/>
            <a:r>
              <a:rPr lang="cs-CZ" dirty="0"/>
              <a:t>preventivní program školy včetně strategie předcházení školní neúspěšnosti, šikaně a dalším projevům rizikového chování.</a:t>
            </a:r>
          </a:p>
          <a:p>
            <a:r>
              <a:rPr lang="cs-CZ" dirty="0"/>
              <a:t>Pracovníci školního poradenského pracoviště se podílejí na zajišťování podpůrných opatření pro žáky se speciálními vzdělávacími potřebami, poskytují součinnost školským poradenským zařízením a spolupracují s orgány veřejné moci za účelem ochrany práv žáků.</a:t>
            </a:r>
          </a:p>
          <a:p>
            <a:r>
              <a:rPr lang="cs-CZ" dirty="0"/>
              <a:t>Škola spolupracuje se školským poradenským zařízením také v oblasti dalších služeb zajišťovaných pro žáky podle standardních činností uvedených v přílohách č. 1 a 2 k této vyhlášce a služeb zajišťovaných školou.</a:t>
            </a:r>
          </a:p>
        </p:txBody>
      </p:sp>
    </p:spTree>
    <p:extLst>
      <p:ext uri="{BB962C8B-B14F-4D97-AF65-F5344CB8AC3E}">
        <p14:creationId xmlns:p14="http://schemas.microsoft.com/office/powerpoint/2010/main" val="492434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16A0F4-057E-BE4F-5C25-ED8BAD11D55C}"/>
              </a:ext>
            </a:extLst>
          </p:cNvPr>
          <p:cNvSpPr>
            <a:spLocks noGrp="1"/>
          </p:cNvSpPr>
          <p:nvPr>
            <p:ph type="title" idx="4294967295"/>
          </p:nvPr>
        </p:nvSpPr>
        <p:spPr/>
        <p:txBody>
          <a:bodyPr/>
          <a:lstStyle/>
          <a:p>
            <a:r>
              <a:rPr lang="cs-CZ" b="1" dirty="0">
                <a:latin typeface="+mj-lt"/>
              </a:rPr>
              <a:t>Stupně podpůrných opatření</a:t>
            </a:r>
          </a:p>
        </p:txBody>
      </p:sp>
      <p:sp>
        <p:nvSpPr>
          <p:cNvPr id="3" name="Zástupný text 2">
            <a:extLst>
              <a:ext uri="{FF2B5EF4-FFF2-40B4-BE49-F238E27FC236}">
                <a16:creationId xmlns:a16="http://schemas.microsoft.com/office/drawing/2014/main" id="{9E34DE5D-700F-D5D9-711C-33A17CE7E323}"/>
              </a:ext>
            </a:extLst>
          </p:cNvPr>
          <p:cNvSpPr>
            <a:spLocks noGrp="1"/>
          </p:cNvSpPr>
          <p:nvPr>
            <p:ph type="body" idx="4294967295"/>
          </p:nvPr>
        </p:nvSpPr>
        <p:spPr/>
        <p:txBody>
          <a:bodyPr>
            <a:normAutofit fontScale="92500"/>
          </a:bodyPr>
          <a:lstStyle/>
          <a:p>
            <a:pPr lvl="0">
              <a:lnSpc>
                <a:spcPct val="90000"/>
              </a:lnSpc>
              <a:buSzPct val="100000"/>
              <a:buFont typeface="Arial" pitchFamily="34"/>
              <a:buChar char="•"/>
            </a:pPr>
            <a:r>
              <a:rPr lang="cs-CZ" sz="2600" dirty="0">
                <a:latin typeface="+mn-lt"/>
              </a:rPr>
              <a:t>Pět stupňů podpůrných opatření podle náročnosti</a:t>
            </a:r>
          </a:p>
          <a:p>
            <a:pPr lvl="1">
              <a:lnSpc>
                <a:spcPct val="90000"/>
              </a:lnSpc>
              <a:buSzPct val="100000"/>
              <a:buFont typeface="Arial" pitchFamily="34"/>
            </a:pPr>
            <a:r>
              <a:rPr lang="cs-CZ" sz="2600" dirty="0"/>
              <a:t>organizační,</a:t>
            </a:r>
          </a:p>
          <a:p>
            <a:pPr lvl="1">
              <a:lnSpc>
                <a:spcPct val="90000"/>
              </a:lnSpc>
              <a:buSzPct val="100000"/>
              <a:buFont typeface="Arial" pitchFamily="34"/>
            </a:pPr>
            <a:r>
              <a:rPr lang="cs-CZ" sz="2600" dirty="0"/>
              <a:t>pedagogické a</a:t>
            </a:r>
          </a:p>
          <a:p>
            <a:pPr lvl="1">
              <a:lnSpc>
                <a:spcPct val="90000"/>
              </a:lnSpc>
              <a:buSzPct val="100000"/>
              <a:buFont typeface="Arial" pitchFamily="34"/>
            </a:pPr>
            <a:r>
              <a:rPr lang="cs-CZ" sz="2600" dirty="0"/>
              <a:t>finanční.</a:t>
            </a:r>
          </a:p>
          <a:p>
            <a:pPr lvl="0">
              <a:lnSpc>
                <a:spcPct val="90000"/>
              </a:lnSpc>
              <a:buSzPct val="100000"/>
              <a:buFont typeface="Arial" pitchFamily="34"/>
              <a:buChar char="•"/>
            </a:pPr>
            <a:r>
              <a:rPr lang="cs-CZ" sz="2600" dirty="0">
                <a:latin typeface="+mn-lt"/>
              </a:rPr>
              <a:t>Podpůrná opatření různých druhů nebo stupňů lze kombinovat.</a:t>
            </a:r>
          </a:p>
          <a:p>
            <a:pPr lvl="0">
              <a:lnSpc>
                <a:spcPct val="90000"/>
              </a:lnSpc>
              <a:buSzPct val="100000"/>
              <a:buFont typeface="Arial" pitchFamily="34"/>
              <a:buChar char="•"/>
            </a:pPr>
            <a:r>
              <a:rPr lang="cs-CZ" sz="2600" dirty="0">
                <a:latin typeface="+mn-lt"/>
              </a:rPr>
              <a:t>Podpůrná opatření vyššího stupně lze použít, shledá-li školské poradenské zařízení, že </a:t>
            </a:r>
            <a:r>
              <a:rPr lang="cs-CZ" sz="2600" u="sng" dirty="0">
                <a:latin typeface="+mn-lt"/>
              </a:rPr>
              <a:t>vzhledem k povaze speciálních vzdělávacích potřeb</a:t>
            </a:r>
            <a:r>
              <a:rPr lang="cs-CZ" sz="2600" dirty="0">
                <a:latin typeface="+mn-lt"/>
              </a:rPr>
              <a:t> dítěte, žáka nebo studenta </a:t>
            </a:r>
            <a:r>
              <a:rPr lang="cs-CZ" sz="2600" u="sng" dirty="0">
                <a:latin typeface="+mn-lt"/>
              </a:rPr>
              <a:t>nebo k průběhu a výsledkům poskytování dosavadních podpůrných opatření</a:t>
            </a:r>
            <a:r>
              <a:rPr lang="cs-CZ" sz="2600" dirty="0">
                <a:latin typeface="+mn-lt"/>
              </a:rPr>
              <a:t> by podpůrná opatření nižšího stupně nepostačovala k naplňování vzdělávacích možností dítěte, žáka nebo studenta a k uplatnění jeho práva na vzdělávání.</a:t>
            </a:r>
          </a:p>
          <a:p>
            <a:endParaRPr lang="cs-CZ" dirty="0"/>
          </a:p>
        </p:txBody>
      </p:sp>
    </p:spTree>
    <p:extLst>
      <p:ext uri="{BB962C8B-B14F-4D97-AF65-F5344CB8AC3E}">
        <p14:creationId xmlns:p14="http://schemas.microsoft.com/office/powerpoint/2010/main" val="197721094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C019D1-1B4F-D43D-8498-567FE74EA0DD}"/>
              </a:ext>
            </a:extLst>
          </p:cNvPr>
          <p:cNvSpPr>
            <a:spLocks noGrp="1"/>
          </p:cNvSpPr>
          <p:nvPr>
            <p:ph type="title"/>
          </p:nvPr>
        </p:nvSpPr>
        <p:spPr/>
        <p:txBody>
          <a:bodyPr/>
          <a:lstStyle/>
          <a:p>
            <a:r>
              <a:rPr lang="cs-CZ" b="1" dirty="0"/>
              <a:t>Pracovněprávní postavení výchovného poradce</a:t>
            </a:r>
          </a:p>
        </p:txBody>
      </p:sp>
      <p:sp>
        <p:nvSpPr>
          <p:cNvPr id="3" name="Zástupný text 2">
            <a:extLst>
              <a:ext uri="{FF2B5EF4-FFF2-40B4-BE49-F238E27FC236}">
                <a16:creationId xmlns:a16="http://schemas.microsoft.com/office/drawing/2014/main" id="{50FC8CFC-4641-001D-FFE8-A4BEAE4D80E2}"/>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364549504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25B3F3-4E3A-4E69-B053-5592489CECD6}"/>
              </a:ext>
            </a:extLst>
          </p:cNvPr>
          <p:cNvSpPr>
            <a:spLocks noGrp="1"/>
          </p:cNvSpPr>
          <p:nvPr>
            <p:ph type="title"/>
          </p:nvPr>
        </p:nvSpPr>
        <p:spPr/>
        <p:txBody>
          <a:bodyPr/>
          <a:lstStyle/>
          <a:p>
            <a:r>
              <a:rPr lang="cs-CZ" b="1" dirty="0"/>
              <a:t>Učitel - výchovný poradce</a:t>
            </a:r>
          </a:p>
        </p:txBody>
      </p:sp>
      <p:sp>
        <p:nvSpPr>
          <p:cNvPr id="3" name="Zástupný obsah 2">
            <a:extLst>
              <a:ext uri="{FF2B5EF4-FFF2-40B4-BE49-F238E27FC236}">
                <a16:creationId xmlns:a16="http://schemas.microsoft.com/office/drawing/2014/main" id="{B05E056B-37DA-4845-A4DF-C6FE9990780A}"/>
              </a:ext>
            </a:extLst>
          </p:cNvPr>
          <p:cNvSpPr>
            <a:spLocks noGrp="1"/>
          </p:cNvSpPr>
          <p:nvPr>
            <p:ph idx="1"/>
          </p:nvPr>
        </p:nvSpPr>
        <p:spPr/>
        <p:txBody>
          <a:bodyPr>
            <a:normAutofit/>
          </a:bodyPr>
          <a:lstStyle/>
          <a:p>
            <a:r>
              <a:rPr lang="cs-CZ" dirty="0"/>
              <a:t>v základní a střední škole s počtem žáků</a:t>
            </a:r>
          </a:p>
          <a:p>
            <a:pPr lvl="1"/>
            <a:r>
              <a:rPr lang="cs-CZ" sz="2800" dirty="0"/>
              <a:t>do 150 o 1 hodinu týdně,</a:t>
            </a:r>
          </a:p>
          <a:p>
            <a:pPr lvl="1"/>
            <a:r>
              <a:rPr lang="cs-CZ" sz="2800" dirty="0"/>
              <a:t>do 250 o 2 hodiny týdně,</a:t>
            </a:r>
          </a:p>
          <a:p>
            <a:pPr lvl="1"/>
            <a:r>
              <a:rPr lang="cs-CZ" sz="2800" dirty="0"/>
              <a:t>do 550 o 3 hodiny týdně,</a:t>
            </a:r>
          </a:p>
          <a:p>
            <a:pPr lvl="1"/>
            <a:r>
              <a:rPr lang="cs-CZ" sz="2800" dirty="0"/>
              <a:t>do 800 o 4 hodiny týdně,</a:t>
            </a:r>
          </a:p>
          <a:p>
            <a:pPr lvl="1"/>
            <a:r>
              <a:rPr lang="cs-CZ" sz="2800" dirty="0"/>
              <a:t>nad 800 o 5 hodin týdně.</a:t>
            </a:r>
          </a:p>
        </p:txBody>
      </p:sp>
      <p:sp>
        <p:nvSpPr>
          <p:cNvPr id="4" name="Zástupný symbol pro zápatí 3">
            <a:extLst>
              <a:ext uri="{FF2B5EF4-FFF2-40B4-BE49-F238E27FC236}">
                <a16:creationId xmlns:a16="http://schemas.microsoft.com/office/drawing/2014/main" id="{31D5704B-4AA7-4326-A6AE-AC7253DF2F1D}"/>
              </a:ext>
            </a:extLst>
          </p:cNvPr>
          <p:cNvSpPr>
            <a:spLocks noGrp="1"/>
          </p:cNvSpPr>
          <p:nvPr>
            <p:ph type="ftr" sz="quarter" idx="11"/>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23B61438-8081-433A-B738-C4A50F03D97E}"/>
              </a:ext>
            </a:extLst>
          </p:cNvPr>
          <p:cNvSpPr>
            <a:spLocks noGrp="1"/>
          </p:cNvSpPr>
          <p:nvPr>
            <p:ph type="sldNum" sz="quarter" idx="12"/>
          </p:nvPr>
        </p:nvSpPr>
        <p:spPr/>
        <p:txBody>
          <a:bodyPr/>
          <a:lstStyle/>
          <a:p>
            <a:pPr>
              <a:defRPr/>
            </a:pPr>
            <a:fld id="{D5904C6E-634E-485A-B280-3B8C1F93F1E1}" type="slidenum">
              <a:rPr lang="cs-CZ" smtClean="0"/>
              <a:pPr>
                <a:defRPr/>
              </a:pPr>
              <a:t>111</a:t>
            </a:fld>
            <a:endParaRPr lang="cs-CZ"/>
          </a:p>
        </p:txBody>
      </p:sp>
    </p:spTree>
    <p:extLst>
      <p:ext uri="{BB962C8B-B14F-4D97-AF65-F5344CB8AC3E}">
        <p14:creationId xmlns:p14="http://schemas.microsoft.com/office/powerpoint/2010/main" val="192128082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6DFED8-39E1-44C6-8182-803A4358EB17}"/>
              </a:ext>
            </a:extLst>
          </p:cNvPr>
          <p:cNvSpPr>
            <a:spLocks noGrp="1"/>
          </p:cNvSpPr>
          <p:nvPr>
            <p:ph type="title"/>
          </p:nvPr>
        </p:nvSpPr>
        <p:spPr/>
        <p:txBody>
          <a:bodyPr/>
          <a:lstStyle/>
          <a:p>
            <a:r>
              <a:rPr lang="cs-CZ" b="1" dirty="0"/>
              <a:t>Učitel - výchovný poradce</a:t>
            </a:r>
          </a:p>
        </p:txBody>
      </p:sp>
      <p:sp>
        <p:nvSpPr>
          <p:cNvPr id="3" name="Zástupný obsah 2">
            <a:extLst>
              <a:ext uri="{FF2B5EF4-FFF2-40B4-BE49-F238E27FC236}">
                <a16:creationId xmlns:a16="http://schemas.microsoft.com/office/drawing/2014/main" id="{54FE8D5F-7917-4C26-894D-ADE8482AC21A}"/>
              </a:ext>
            </a:extLst>
          </p:cNvPr>
          <p:cNvSpPr>
            <a:spLocks noGrp="1"/>
          </p:cNvSpPr>
          <p:nvPr>
            <p:ph idx="1"/>
          </p:nvPr>
        </p:nvSpPr>
        <p:spPr/>
        <p:txBody>
          <a:bodyPr>
            <a:normAutofit/>
          </a:bodyPr>
          <a:lstStyle/>
          <a:p>
            <a:r>
              <a:rPr lang="cs-CZ" dirty="0"/>
              <a:t>v základní škole speciální s počtem tříd</a:t>
            </a:r>
          </a:p>
          <a:p>
            <a:pPr lvl="1"/>
            <a:r>
              <a:rPr lang="cs-CZ" sz="2800" dirty="0"/>
              <a:t>do 7 o 1 hodinu týdně,</a:t>
            </a:r>
          </a:p>
          <a:p>
            <a:pPr lvl="1"/>
            <a:r>
              <a:rPr lang="cs-CZ" sz="2800" dirty="0"/>
              <a:t>do 12 o 2 hodiny týdně,</a:t>
            </a:r>
          </a:p>
          <a:p>
            <a:pPr lvl="1"/>
            <a:r>
              <a:rPr lang="cs-CZ" sz="2800" dirty="0"/>
              <a:t>nad 12 o 3 hodiny týdně.</a:t>
            </a:r>
          </a:p>
        </p:txBody>
      </p:sp>
      <p:sp>
        <p:nvSpPr>
          <p:cNvPr id="4" name="Zástupný symbol pro zápatí 3">
            <a:extLst>
              <a:ext uri="{FF2B5EF4-FFF2-40B4-BE49-F238E27FC236}">
                <a16:creationId xmlns:a16="http://schemas.microsoft.com/office/drawing/2014/main" id="{C9C63124-960F-4701-8D0B-594492EC1CF2}"/>
              </a:ext>
            </a:extLst>
          </p:cNvPr>
          <p:cNvSpPr>
            <a:spLocks noGrp="1"/>
          </p:cNvSpPr>
          <p:nvPr>
            <p:ph type="ftr" sz="quarter" idx="11"/>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B8AA3C3F-B6E4-4A51-B4B3-4F70F4A55349}"/>
              </a:ext>
            </a:extLst>
          </p:cNvPr>
          <p:cNvSpPr>
            <a:spLocks noGrp="1"/>
          </p:cNvSpPr>
          <p:nvPr>
            <p:ph type="sldNum" sz="quarter" idx="12"/>
          </p:nvPr>
        </p:nvSpPr>
        <p:spPr/>
        <p:txBody>
          <a:bodyPr/>
          <a:lstStyle/>
          <a:p>
            <a:pPr>
              <a:defRPr/>
            </a:pPr>
            <a:fld id="{D5904C6E-634E-485A-B280-3B8C1F93F1E1}" type="slidenum">
              <a:rPr lang="cs-CZ" smtClean="0"/>
              <a:pPr>
                <a:defRPr/>
              </a:pPr>
              <a:t>112</a:t>
            </a:fld>
            <a:endParaRPr lang="cs-CZ"/>
          </a:p>
        </p:txBody>
      </p:sp>
    </p:spTree>
    <p:extLst>
      <p:ext uri="{BB962C8B-B14F-4D97-AF65-F5344CB8AC3E}">
        <p14:creationId xmlns:p14="http://schemas.microsoft.com/office/powerpoint/2010/main" val="196601604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752AFA-7A41-4700-A76F-C5F468B89B20}"/>
              </a:ext>
            </a:extLst>
          </p:cNvPr>
          <p:cNvSpPr>
            <a:spLocks noGrp="1"/>
          </p:cNvSpPr>
          <p:nvPr>
            <p:ph type="title"/>
          </p:nvPr>
        </p:nvSpPr>
        <p:spPr/>
        <p:txBody>
          <a:bodyPr/>
          <a:lstStyle/>
          <a:p>
            <a:r>
              <a:rPr lang="cs-CZ" b="1" dirty="0"/>
              <a:t>Plat výchovného poradce</a:t>
            </a:r>
          </a:p>
        </p:txBody>
      </p:sp>
      <p:sp>
        <p:nvSpPr>
          <p:cNvPr id="3" name="Zástupný obsah 2">
            <a:extLst>
              <a:ext uri="{FF2B5EF4-FFF2-40B4-BE49-F238E27FC236}">
                <a16:creationId xmlns:a16="http://schemas.microsoft.com/office/drawing/2014/main" id="{C6163410-C8C5-4B37-92DE-692E6A025B22}"/>
              </a:ext>
            </a:extLst>
          </p:cNvPr>
          <p:cNvSpPr>
            <a:spLocks noGrp="1"/>
          </p:cNvSpPr>
          <p:nvPr>
            <p:ph idx="1"/>
          </p:nvPr>
        </p:nvSpPr>
        <p:spPr/>
        <p:txBody>
          <a:bodyPr/>
          <a:lstStyle/>
          <a:p>
            <a:r>
              <a:rPr lang="cs-CZ" dirty="0"/>
              <a:t>Zařazení výchovného poradce do 13. platové třídy</a:t>
            </a:r>
          </a:p>
          <a:p>
            <a:r>
              <a:rPr lang="cs-CZ" dirty="0"/>
              <a:t>2.16.01 UČITEL – 13. platová třída</a:t>
            </a:r>
          </a:p>
          <a:p>
            <a:r>
              <a:rPr lang="cs-CZ" dirty="0"/>
              <a:t>2. Specializovaná metodologická činnost v oblasti pedagogiky a psychologie, k jejímuž výkonu je nezbytné získání specializace stanovené zvláštním právním předpisem. (Podmínkou je vystudování výchovné poradenství)</a:t>
            </a:r>
          </a:p>
        </p:txBody>
      </p:sp>
    </p:spTree>
    <p:extLst>
      <p:ext uri="{BB962C8B-B14F-4D97-AF65-F5344CB8AC3E}">
        <p14:creationId xmlns:p14="http://schemas.microsoft.com/office/powerpoint/2010/main" val="9747360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5DFBB0-6780-84F8-40B6-659BFDA87105}"/>
              </a:ext>
            </a:extLst>
          </p:cNvPr>
          <p:cNvSpPr>
            <a:spLocks noGrp="1"/>
          </p:cNvSpPr>
          <p:nvPr>
            <p:ph type="title"/>
          </p:nvPr>
        </p:nvSpPr>
        <p:spPr/>
        <p:txBody>
          <a:bodyPr/>
          <a:lstStyle/>
          <a:p>
            <a:r>
              <a:rPr lang="cs-CZ" b="1" dirty="0"/>
              <a:t>Možnost přiznání příplatku za vedení</a:t>
            </a:r>
          </a:p>
        </p:txBody>
      </p:sp>
      <p:sp>
        <p:nvSpPr>
          <p:cNvPr id="3" name="Zástupný obsah 2">
            <a:extLst>
              <a:ext uri="{FF2B5EF4-FFF2-40B4-BE49-F238E27FC236}">
                <a16:creationId xmlns:a16="http://schemas.microsoft.com/office/drawing/2014/main" id="{BE7DD0DE-F87F-C3D0-1654-FD61C33DB394}"/>
              </a:ext>
            </a:extLst>
          </p:cNvPr>
          <p:cNvSpPr>
            <a:spLocks noGrp="1"/>
          </p:cNvSpPr>
          <p:nvPr>
            <p:ph idx="1"/>
          </p:nvPr>
        </p:nvSpPr>
        <p:spPr/>
        <p:txBody>
          <a:bodyPr/>
          <a:lstStyle/>
          <a:p>
            <a:r>
              <a:rPr lang="cs-CZ" dirty="0"/>
              <a:t>Výchovný poradce jako vedoucí organizačního útvaru příspěvkové organizace</a:t>
            </a:r>
          </a:p>
          <a:p>
            <a:r>
              <a:rPr lang="cs-CZ" dirty="0"/>
              <a:t>1. stupeň řízení – řídí práci podřízených zaměstnanců</a:t>
            </a:r>
          </a:p>
          <a:p>
            <a:r>
              <a:rPr lang="cs-CZ" dirty="0"/>
              <a:t>§ 124 zákoníku práce – 5 – 30 % platového tarifu posledního platového stupně platové třídy, do které je zařazen</a:t>
            </a:r>
          </a:p>
        </p:txBody>
      </p:sp>
    </p:spTree>
    <p:extLst>
      <p:ext uri="{BB962C8B-B14F-4D97-AF65-F5344CB8AC3E}">
        <p14:creationId xmlns:p14="http://schemas.microsoft.com/office/powerpoint/2010/main" val="384637472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068F23-2D9D-2FC2-5681-CAC3C39882FC}"/>
              </a:ext>
            </a:extLst>
          </p:cNvPr>
          <p:cNvSpPr>
            <a:spLocks noGrp="1"/>
          </p:cNvSpPr>
          <p:nvPr>
            <p:ph type="title"/>
          </p:nvPr>
        </p:nvSpPr>
        <p:spPr/>
        <p:txBody>
          <a:bodyPr/>
          <a:lstStyle/>
          <a:p>
            <a:r>
              <a:rPr lang="cs-CZ" b="1" dirty="0"/>
              <a:t>Shrnutí</a:t>
            </a:r>
          </a:p>
        </p:txBody>
      </p:sp>
      <p:sp>
        <p:nvSpPr>
          <p:cNvPr id="3" name="Zástupný obsah 2">
            <a:extLst>
              <a:ext uri="{FF2B5EF4-FFF2-40B4-BE49-F238E27FC236}">
                <a16:creationId xmlns:a16="http://schemas.microsoft.com/office/drawing/2014/main" id="{903F6A89-8B62-438F-751C-243E3491A42A}"/>
              </a:ext>
            </a:extLst>
          </p:cNvPr>
          <p:cNvSpPr>
            <a:spLocks noGrp="1"/>
          </p:cNvSpPr>
          <p:nvPr>
            <p:ph idx="1"/>
          </p:nvPr>
        </p:nvSpPr>
        <p:spPr/>
        <p:txBody>
          <a:bodyPr/>
          <a:lstStyle/>
          <a:p>
            <a:r>
              <a:rPr lang="cs-CZ" dirty="0"/>
              <a:t>Náročnost práce výchovného poradce – podpora ostatním pedagogickým pracovníkům ve škole, rodičům, komunikace se ŠPZ, Policií ČR, orgány péče o dítě</a:t>
            </a:r>
          </a:p>
          <a:p>
            <a:r>
              <a:rPr lang="cs-CZ" dirty="0"/>
              <a:t>Byrokracie – vykazování poskytování podpůrných opatření, sledování jejich účinnosti</a:t>
            </a:r>
          </a:p>
          <a:p>
            <a:endParaRPr lang="cs-CZ" dirty="0"/>
          </a:p>
        </p:txBody>
      </p:sp>
    </p:spTree>
    <p:extLst>
      <p:ext uri="{BB962C8B-B14F-4D97-AF65-F5344CB8AC3E}">
        <p14:creationId xmlns:p14="http://schemas.microsoft.com/office/powerpoint/2010/main" val="85962701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42F106-FF86-33E8-54BA-060C9C67977C}"/>
              </a:ext>
            </a:extLst>
          </p:cNvPr>
          <p:cNvSpPr>
            <a:spLocks noGrp="1"/>
          </p:cNvSpPr>
          <p:nvPr>
            <p:ph type="title"/>
          </p:nvPr>
        </p:nvSpPr>
        <p:spPr/>
        <p:txBody>
          <a:bodyPr/>
          <a:lstStyle/>
          <a:p>
            <a:r>
              <a:rPr lang="cs-CZ" dirty="0"/>
              <a:t>Děkuji za pozornost</a:t>
            </a:r>
          </a:p>
        </p:txBody>
      </p:sp>
      <p:sp>
        <p:nvSpPr>
          <p:cNvPr id="3" name="Zástupný text 2">
            <a:extLst>
              <a:ext uri="{FF2B5EF4-FFF2-40B4-BE49-F238E27FC236}">
                <a16:creationId xmlns:a16="http://schemas.microsoft.com/office/drawing/2014/main" id="{445BE3CE-C2D9-C2A2-AB03-5E2844A0A4CB}"/>
              </a:ext>
            </a:extLst>
          </p:cNvPr>
          <p:cNvSpPr>
            <a:spLocks noGrp="1"/>
          </p:cNvSpPr>
          <p:nvPr>
            <p:ph type="body" idx="1"/>
          </p:nvPr>
        </p:nvSpPr>
        <p:spPr/>
        <p:txBody>
          <a:bodyPr/>
          <a:lstStyle/>
          <a:p>
            <a:r>
              <a:rPr lang="cs-CZ" dirty="0">
                <a:hlinkClick r:id="rId2"/>
              </a:rPr>
              <a:t>polakova@vim-jmk.cz</a:t>
            </a:r>
            <a:endParaRPr lang="cs-CZ" dirty="0"/>
          </a:p>
          <a:p>
            <a:endParaRPr lang="cs-CZ" dirty="0"/>
          </a:p>
        </p:txBody>
      </p:sp>
    </p:spTree>
    <p:extLst>
      <p:ext uri="{BB962C8B-B14F-4D97-AF65-F5344CB8AC3E}">
        <p14:creationId xmlns:p14="http://schemas.microsoft.com/office/powerpoint/2010/main" val="2600027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DFDCC3-9762-82A8-51A9-11C18CDBB801}"/>
              </a:ext>
            </a:extLst>
          </p:cNvPr>
          <p:cNvSpPr>
            <a:spLocks noGrp="1"/>
          </p:cNvSpPr>
          <p:nvPr>
            <p:ph type="title" idx="4294967295"/>
          </p:nvPr>
        </p:nvSpPr>
        <p:spPr/>
        <p:txBody>
          <a:bodyPr/>
          <a:lstStyle/>
          <a:p>
            <a:r>
              <a:rPr lang="cs-CZ" b="1" dirty="0">
                <a:latin typeface="+mj-lt"/>
              </a:rPr>
              <a:t>Použití podpůrných opatření</a:t>
            </a:r>
          </a:p>
        </p:txBody>
      </p:sp>
      <p:sp>
        <p:nvSpPr>
          <p:cNvPr id="3" name="Zástupný text 2">
            <a:extLst>
              <a:ext uri="{FF2B5EF4-FFF2-40B4-BE49-F238E27FC236}">
                <a16:creationId xmlns:a16="http://schemas.microsoft.com/office/drawing/2014/main" id="{B1CEACA3-C41D-1DB4-3ECA-870BB2D1DFA9}"/>
              </a:ext>
            </a:extLst>
          </p:cNvPr>
          <p:cNvSpPr>
            <a:spLocks noGrp="1"/>
          </p:cNvSpPr>
          <p:nvPr>
            <p:ph type="body" idx="4294967295"/>
          </p:nvPr>
        </p:nvSpPr>
        <p:spPr/>
        <p:txBody>
          <a:bodyPr>
            <a:normAutofit fontScale="92500" lnSpcReduction="10000"/>
          </a:bodyPr>
          <a:lstStyle/>
          <a:p>
            <a:pPr lvl="0">
              <a:buSzPct val="100000"/>
              <a:buFont typeface="Arial" pitchFamily="34"/>
              <a:buChar char="•"/>
            </a:pPr>
            <a:r>
              <a:rPr lang="cs-CZ" sz="2600" dirty="0">
                <a:latin typeface="+mn-lt"/>
              </a:rPr>
              <a:t>Podpůrná opatření prvního stupně</a:t>
            </a:r>
          </a:p>
          <a:p>
            <a:pPr lvl="1">
              <a:buSzPct val="100000"/>
              <a:buFont typeface="Arial" pitchFamily="34"/>
            </a:pPr>
            <a:r>
              <a:rPr lang="cs-CZ" sz="2600" dirty="0"/>
              <a:t>uplatňuje škola nebo školské zařízení i bez doporučení ŠPZ</a:t>
            </a:r>
          </a:p>
          <a:p>
            <a:pPr lvl="0">
              <a:buSzPct val="100000"/>
              <a:buFont typeface="Arial" pitchFamily="34"/>
              <a:buChar char="•"/>
            </a:pPr>
            <a:r>
              <a:rPr lang="cs-CZ" sz="2600" dirty="0">
                <a:latin typeface="+mn-lt"/>
              </a:rPr>
              <a:t>Podpůrná opatření druhého až pátého stupně</a:t>
            </a:r>
          </a:p>
          <a:p>
            <a:pPr lvl="1">
              <a:buSzPct val="100000"/>
              <a:buFont typeface="Arial" pitchFamily="34"/>
            </a:pPr>
            <a:r>
              <a:rPr lang="cs-CZ" sz="2600" dirty="0"/>
              <a:t>pouze s doporučením ŠPZ</a:t>
            </a:r>
          </a:p>
          <a:p>
            <a:pPr lvl="1">
              <a:buSzPct val="100000"/>
              <a:buFont typeface="Arial" pitchFamily="34"/>
            </a:pPr>
            <a:r>
              <a:rPr lang="cs-CZ" sz="2600" dirty="0"/>
              <a:t>předchozí písemný </a:t>
            </a:r>
            <a:r>
              <a:rPr lang="cs-CZ" sz="2600" u="sng" dirty="0"/>
              <a:t>informovaný souhlas</a:t>
            </a:r>
            <a:r>
              <a:rPr lang="cs-CZ" sz="2600" dirty="0"/>
              <a:t> zletilého žáka, studenta nebo zákonného zástupce dítěte nebo žáka</a:t>
            </a:r>
          </a:p>
          <a:p>
            <a:pPr lvl="1">
              <a:buSzPct val="100000"/>
              <a:buFont typeface="Arial" pitchFamily="34"/>
            </a:pPr>
            <a:r>
              <a:rPr lang="cs-CZ" sz="2600" dirty="0"/>
              <a:t>použití jiného než doporučeného podpůrného opatření stejného stupně</a:t>
            </a:r>
          </a:p>
          <a:p>
            <a:pPr lvl="2">
              <a:buSzPct val="100000"/>
              <a:buFont typeface="Arial" pitchFamily="34"/>
              <a:buChar char="•"/>
            </a:pPr>
            <a:r>
              <a:rPr lang="cs-CZ" sz="2600" dirty="0"/>
              <a:t>projednání s příslušným ŠPZ</a:t>
            </a:r>
          </a:p>
          <a:p>
            <a:pPr lvl="2">
              <a:buSzPct val="100000"/>
              <a:buFont typeface="Arial" pitchFamily="34"/>
              <a:buChar char="•"/>
            </a:pPr>
            <a:r>
              <a:rPr lang="cs-CZ" sz="2600" dirty="0"/>
              <a:t>předchozím písemným informovaným souhlasem zletilého žáka studenta nebo zákonného zástupce dítěte nebo žáka</a:t>
            </a:r>
          </a:p>
          <a:p>
            <a:pPr lvl="2">
              <a:buSzPct val="100000"/>
              <a:buFont typeface="Arial" pitchFamily="34"/>
              <a:buChar char="•"/>
            </a:pPr>
            <a:r>
              <a:rPr lang="cs-CZ" sz="2600" u="sng" dirty="0"/>
              <a:t>pokud to neodporuje zájmu dítěte, žáka nebo studenta</a:t>
            </a:r>
          </a:p>
          <a:p>
            <a:endParaRPr lang="cs-CZ" dirty="0"/>
          </a:p>
        </p:txBody>
      </p:sp>
    </p:spTree>
    <p:extLst>
      <p:ext uri="{BB962C8B-B14F-4D97-AF65-F5344CB8AC3E}">
        <p14:creationId xmlns:p14="http://schemas.microsoft.com/office/powerpoint/2010/main" val="3566710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FAE4A8-7FA2-745E-F9F0-F700A321D1A5}"/>
              </a:ext>
            </a:extLst>
          </p:cNvPr>
          <p:cNvSpPr>
            <a:spLocks noGrp="1"/>
          </p:cNvSpPr>
          <p:nvPr>
            <p:ph type="title" idx="4294967295"/>
          </p:nvPr>
        </p:nvSpPr>
        <p:spPr/>
        <p:txBody>
          <a:bodyPr/>
          <a:lstStyle/>
          <a:p>
            <a:r>
              <a:rPr lang="cs-CZ" b="1" dirty="0">
                <a:latin typeface="+mj-lt"/>
              </a:rPr>
              <a:t>Ukončení podpory</a:t>
            </a:r>
          </a:p>
        </p:txBody>
      </p:sp>
      <p:sp>
        <p:nvSpPr>
          <p:cNvPr id="3" name="Zástupný text 2">
            <a:extLst>
              <a:ext uri="{FF2B5EF4-FFF2-40B4-BE49-F238E27FC236}">
                <a16:creationId xmlns:a16="http://schemas.microsoft.com/office/drawing/2014/main" id="{C083D362-D7A1-367F-5EF1-96442B8F454F}"/>
              </a:ext>
            </a:extLst>
          </p:cNvPr>
          <p:cNvSpPr>
            <a:spLocks noGrp="1"/>
          </p:cNvSpPr>
          <p:nvPr>
            <p:ph type="body" idx="4294967295"/>
          </p:nvPr>
        </p:nvSpPr>
        <p:spPr/>
        <p:txBody>
          <a:bodyPr/>
          <a:lstStyle/>
          <a:p>
            <a:pPr lvl="0">
              <a:buSzPct val="100000"/>
              <a:buFont typeface="Arial" pitchFamily="34"/>
              <a:buChar char="•"/>
            </a:pPr>
            <a:r>
              <a:rPr lang="cs-CZ" dirty="0">
                <a:latin typeface="+mn-lt"/>
              </a:rPr>
              <a:t>Podpůrné opatření druhého až pátého stupně přestane škola nebo školské zařízení poskytovat</a:t>
            </a:r>
          </a:p>
          <a:p>
            <a:pPr lvl="1">
              <a:buSzPct val="100000"/>
              <a:buFont typeface="Arial" pitchFamily="34"/>
            </a:pPr>
            <a:r>
              <a:rPr lang="cs-CZ" sz="2800" dirty="0"/>
              <a:t>po projednání se zletilým žákem, studentem nebo zákonným zástupcem dítěte nebo žáka</a:t>
            </a:r>
          </a:p>
          <a:p>
            <a:pPr lvl="1">
              <a:buSzPct val="100000"/>
              <a:buFont typeface="Arial" pitchFamily="34"/>
            </a:pPr>
            <a:r>
              <a:rPr lang="cs-CZ" sz="2800" dirty="0"/>
              <a:t>z doporučení školského poradenského zařízení vyplývá, že podpůrné opatření již není nezbytné</a:t>
            </a:r>
          </a:p>
          <a:p>
            <a:endParaRPr lang="cs-CZ" dirty="0"/>
          </a:p>
        </p:txBody>
      </p:sp>
    </p:spTree>
    <p:extLst>
      <p:ext uri="{BB962C8B-B14F-4D97-AF65-F5344CB8AC3E}">
        <p14:creationId xmlns:p14="http://schemas.microsoft.com/office/powerpoint/2010/main" val="918494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5B7098-DFC4-E9A5-04AF-2A434335F6BF}"/>
              </a:ext>
            </a:extLst>
          </p:cNvPr>
          <p:cNvSpPr>
            <a:spLocks noGrp="1"/>
          </p:cNvSpPr>
          <p:nvPr>
            <p:ph type="title" idx="4294967295"/>
          </p:nvPr>
        </p:nvSpPr>
        <p:spPr/>
        <p:txBody>
          <a:bodyPr/>
          <a:lstStyle/>
          <a:p>
            <a:r>
              <a:rPr lang="cs-CZ" b="1" dirty="0">
                <a:latin typeface="+mj-lt"/>
              </a:rPr>
              <a:t>Podpora neslyšících a hluchoslepých</a:t>
            </a:r>
          </a:p>
        </p:txBody>
      </p:sp>
      <p:sp>
        <p:nvSpPr>
          <p:cNvPr id="3" name="Zástupný text 2">
            <a:extLst>
              <a:ext uri="{FF2B5EF4-FFF2-40B4-BE49-F238E27FC236}">
                <a16:creationId xmlns:a16="http://schemas.microsoft.com/office/drawing/2014/main" id="{E57A5639-92F3-D5CC-C1A7-2006C435D498}"/>
              </a:ext>
            </a:extLst>
          </p:cNvPr>
          <p:cNvSpPr>
            <a:spLocks noGrp="1"/>
          </p:cNvSpPr>
          <p:nvPr>
            <p:ph type="body" idx="4294967295"/>
          </p:nvPr>
        </p:nvSpPr>
        <p:spPr/>
        <p:txBody>
          <a:bodyPr>
            <a:normAutofit fontScale="92500" lnSpcReduction="20000"/>
          </a:bodyPr>
          <a:lstStyle/>
          <a:p>
            <a:pPr lvl="0">
              <a:buSzPct val="100000"/>
              <a:buFont typeface="Arial" pitchFamily="34"/>
              <a:buChar char="•"/>
            </a:pPr>
            <a:r>
              <a:rPr lang="cs-CZ" sz="2800" dirty="0">
                <a:latin typeface="+mn-lt"/>
              </a:rPr>
              <a:t>Vzdělávání v </a:t>
            </a:r>
            <a:r>
              <a:rPr lang="cs-CZ" sz="2800" u="sng" dirty="0">
                <a:latin typeface="+mn-lt"/>
              </a:rPr>
              <a:t>komunikačním systému </a:t>
            </a:r>
            <a:r>
              <a:rPr lang="cs-CZ" sz="2800" dirty="0">
                <a:latin typeface="+mn-lt"/>
              </a:rPr>
              <a:t>neslyšících a hluchoslepých osob, který odpovídá potřebám dítěte, žáka nebo studenta.</a:t>
            </a:r>
          </a:p>
          <a:p>
            <a:pPr lvl="0">
              <a:buSzPct val="100000"/>
              <a:buFont typeface="Arial" pitchFamily="34"/>
              <a:buChar char="•"/>
            </a:pPr>
            <a:r>
              <a:rPr lang="cs-CZ" sz="2800" dirty="0">
                <a:latin typeface="+mn-lt"/>
              </a:rPr>
              <a:t>Žákům a studentům vzdělávaným v </a:t>
            </a:r>
            <a:r>
              <a:rPr lang="cs-CZ" sz="2800" u="sng" dirty="0">
                <a:latin typeface="+mn-lt"/>
              </a:rPr>
              <a:t>českém znakovém jazyce </a:t>
            </a:r>
            <a:r>
              <a:rPr lang="cs-CZ" sz="2800" dirty="0">
                <a:latin typeface="+mn-lt"/>
              </a:rPr>
              <a:t>se souběžně poskytuje vzdělávání také v psaném českém jazyce, přičemž znalost českého jazyka si tito žáci a studenti osvojují metodami používanými při výuce českého jazyka jako cizího jazyka.</a:t>
            </a:r>
          </a:p>
          <a:p>
            <a:pPr lvl="0">
              <a:buSzPct val="100000"/>
              <a:buFont typeface="Arial" pitchFamily="34"/>
              <a:buChar char="•"/>
            </a:pPr>
            <a:r>
              <a:rPr lang="cs-CZ" sz="2800" dirty="0">
                <a:latin typeface="+mn-lt"/>
              </a:rPr>
              <a:t>Využití </a:t>
            </a:r>
            <a:r>
              <a:rPr lang="cs-CZ" sz="2800" u="sng" dirty="0">
                <a:latin typeface="+mn-lt"/>
              </a:rPr>
              <a:t>tlumočníka českého znakového jazyka </a:t>
            </a:r>
            <a:r>
              <a:rPr lang="cs-CZ" sz="2800" dirty="0">
                <a:latin typeface="+mn-lt"/>
              </a:rPr>
              <a:t>(osoba, která prokáže vzdělání, nebo praxi a vzdělání, jimiž získala znalost českého znakového jazyka na úrovni rodilého mluvčího a tlumočnické dovednosti na úrovni umožňující plnohodnotné vzdělávání dítěte, žáka nebo studenta).</a:t>
            </a:r>
          </a:p>
          <a:p>
            <a:pPr lvl="0">
              <a:buSzPct val="100000"/>
              <a:buFont typeface="Arial" pitchFamily="34"/>
              <a:buChar char="•"/>
            </a:pPr>
            <a:r>
              <a:rPr lang="cs-CZ" sz="2800" dirty="0">
                <a:latin typeface="+mn-lt"/>
              </a:rPr>
              <a:t>Prostředky alternativní nebo augmentativní komunikace.</a:t>
            </a:r>
          </a:p>
          <a:p>
            <a:endParaRPr lang="cs-CZ" dirty="0"/>
          </a:p>
        </p:txBody>
      </p:sp>
    </p:spTree>
    <p:extLst>
      <p:ext uri="{BB962C8B-B14F-4D97-AF65-F5344CB8AC3E}">
        <p14:creationId xmlns:p14="http://schemas.microsoft.com/office/powerpoint/2010/main" val="4066686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E01C3B-A879-FB32-C907-70C109A2A792}"/>
              </a:ext>
            </a:extLst>
          </p:cNvPr>
          <p:cNvSpPr>
            <a:spLocks noGrp="1"/>
          </p:cNvSpPr>
          <p:nvPr>
            <p:ph type="title" idx="4294967295"/>
          </p:nvPr>
        </p:nvSpPr>
        <p:spPr/>
        <p:txBody>
          <a:bodyPr>
            <a:normAutofit fontScale="90000"/>
          </a:bodyPr>
          <a:lstStyle/>
          <a:p>
            <a:r>
              <a:rPr lang="cs-CZ" b="1" dirty="0">
                <a:latin typeface="+mj-lt"/>
              </a:rPr>
              <a:t>Školy, třídy, oddělení, studijní skupiny pro žáky se SVP</a:t>
            </a:r>
          </a:p>
        </p:txBody>
      </p:sp>
      <p:sp>
        <p:nvSpPr>
          <p:cNvPr id="3" name="Zástupný text 2">
            <a:extLst>
              <a:ext uri="{FF2B5EF4-FFF2-40B4-BE49-F238E27FC236}">
                <a16:creationId xmlns:a16="http://schemas.microsoft.com/office/drawing/2014/main" id="{E031DBFF-F532-6BD5-FD54-49E648F189E3}"/>
              </a:ext>
            </a:extLst>
          </p:cNvPr>
          <p:cNvSpPr>
            <a:spLocks noGrp="1"/>
          </p:cNvSpPr>
          <p:nvPr>
            <p:ph type="body" idx="4294967295"/>
          </p:nvPr>
        </p:nvSpPr>
        <p:spPr/>
        <p:txBody>
          <a:bodyPr>
            <a:normAutofit fontScale="92500" lnSpcReduction="10000"/>
          </a:bodyPr>
          <a:lstStyle/>
          <a:p>
            <a:pPr lvl="0">
              <a:lnSpc>
                <a:spcPct val="90000"/>
              </a:lnSpc>
              <a:buSzPct val="100000"/>
              <a:buFont typeface="Arial" pitchFamily="34"/>
              <a:buChar char="•"/>
            </a:pPr>
            <a:r>
              <a:rPr lang="cs-CZ" sz="2000" dirty="0">
                <a:latin typeface="+mn-lt"/>
              </a:rPr>
              <a:t>Pro děti, žáky a studenty  </a:t>
            </a:r>
          </a:p>
          <a:p>
            <a:pPr lvl="1">
              <a:lnSpc>
                <a:spcPct val="90000"/>
              </a:lnSpc>
              <a:buSzPct val="100000"/>
              <a:buFont typeface="Arial" pitchFamily="34"/>
            </a:pPr>
            <a:r>
              <a:rPr lang="cs-CZ" sz="2000" dirty="0"/>
              <a:t>s mentálním, tělesným, zrakovým nebo sluchovým postižením,</a:t>
            </a:r>
          </a:p>
          <a:p>
            <a:pPr lvl="1">
              <a:lnSpc>
                <a:spcPct val="90000"/>
              </a:lnSpc>
              <a:buSzPct val="100000"/>
              <a:buFont typeface="Arial" pitchFamily="34"/>
            </a:pPr>
            <a:r>
              <a:rPr lang="cs-CZ" sz="2000" dirty="0"/>
              <a:t>se závažnými vadami řeči,</a:t>
            </a:r>
          </a:p>
          <a:p>
            <a:pPr lvl="1">
              <a:lnSpc>
                <a:spcPct val="90000"/>
              </a:lnSpc>
              <a:buSzPct val="100000"/>
              <a:buFont typeface="Arial" pitchFamily="34"/>
            </a:pPr>
            <a:r>
              <a:rPr lang="cs-CZ" sz="2000" dirty="0"/>
              <a:t>se závažnými vývojovými poruchami učení,</a:t>
            </a:r>
          </a:p>
          <a:p>
            <a:pPr lvl="1">
              <a:lnSpc>
                <a:spcPct val="90000"/>
              </a:lnSpc>
              <a:buSzPct val="100000"/>
              <a:buFont typeface="Arial" pitchFamily="34"/>
            </a:pPr>
            <a:r>
              <a:rPr lang="cs-CZ" sz="2000" dirty="0"/>
              <a:t>se závažnými vývojovými poruchami chování,</a:t>
            </a:r>
          </a:p>
          <a:p>
            <a:pPr lvl="1">
              <a:lnSpc>
                <a:spcPct val="90000"/>
              </a:lnSpc>
              <a:buSzPct val="100000"/>
              <a:buFont typeface="Arial" pitchFamily="34"/>
            </a:pPr>
            <a:r>
              <a:rPr lang="cs-CZ" sz="2000" dirty="0"/>
              <a:t>se souběžným postižením více vadami nebo autismem.</a:t>
            </a:r>
          </a:p>
          <a:p>
            <a:pPr lvl="0">
              <a:lnSpc>
                <a:spcPct val="90000"/>
              </a:lnSpc>
              <a:buSzPct val="100000"/>
              <a:buFont typeface="Arial" pitchFamily="34"/>
              <a:buChar char="•"/>
            </a:pPr>
            <a:r>
              <a:rPr lang="cs-CZ" sz="2000" dirty="0">
                <a:latin typeface="+mn-lt"/>
              </a:rPr>
              <a:t>PODMÍNKA</a:t>
            </a:r>
          </a:p>
          <a:p>
            <a:pPr lvl="1">
              <a:lnSpc>
                <a:spcPct val="90000"/>
              </a:lnSpc>
              <a:buSzPct val="100000"/>
              <a:buFont typeface="Arial" pitchFamily="34"/>
            </a:pPr>
            <a:r>
              <a:rPr lang="cs-CZ" sz="2000" dirty="0"/>
              <a:t>Shledá-li ŠPZ, že vzhledem k povaze speciálních vzdělávacích potřeb dítěte, žáka nebo studenta nebo k průběhu a výsledkům dosavadního poskytování podpůrných opatření by samotná podpůrná opatření nepostačovala k naplňování jeho vzdělávacích možností a k uplatnění jeho práva na vzdělávání;</a:t>
            </a:r>
          </a:p>
          <a:p>
            <a:pPr lvl="1">
              <a:lnSpc>
                <a:spcPct val="90000"/>
              </a:lnSpc>
              <a:buSzPct val="100000"/>
              <a:buFont typeface="Arial" pitchFamily="34"/>
            </a:pPr>
            <a:r>
              <a:rPr lang="cs-CZ" sz="2000" dirty="0"/>
              <a:t>Písemná žádost zletilého žáka nebo studenta nebo zákonného zástupce dítěte nebo žáka;</a:t>
            </a:r>
          </a:p>
          <a:p>
            <a:pPr lvl="1">
              <a:lnSpc>
                <a:spcPct val="90000"/>
              </a:lnSpc>
              <a:buSzPct val="100000"/>
              <a:buFont typeface="Arial" pitchFamily="34"/>
            </a:pPr>
            <a:r>
              <a:rPr lang="cs-CZ" sz="2000" dirty="0"/>
              <a:t>Doporučení ŠPZ;</a:t>
            </a:r>
          </a:p>
          <a:p>
            <a:pPr lvl="1">
              <a:lnSpc>
                <a:spcPct val="90000"/>
              </a:lnSpc>
              <a:buSzPct val="100000"/>
              <a:buFont typeface="Arial" pitchFamily="34"/>
            </a:pPr>
            <a:r>
              <a:rPr lang="cs-CZ" sz="2000" dirty="0"/>
              <a:t>Soulad tohoto postupu se zájmem dítěte, žáka nebo studenta.</a:t>
            </a:r>
          </a:p>
          <a:p>
            <a:endParaRPr lang="cs-CZ" dirty="0"/>
          </a:p>
        </p:txBody>
      </p:sp>
    </p:spTree>
    <p:extLst>
      <p:ext uri="{BB962C8B-B14F-4D97-AF65-F5344CB8AC3E}">
        <p14:creationId xmlns:p14="http://schemas.microsoft.com/office/powerpoint/2010/main" val="3370121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8A0695-389E-7A07-B2AC-FF1DF76162FF}"/>
              </a:ext>
            </a:extLst>
          </p:cNvPr>
          <p:cNvSpPr>
            <a:spLocks noGrp="1"/>
          </p:cNvSpPr>
          <p:nvPr>
            <p:ph type="title" idx="4294967295"/>
          </p:nvPr>
        </p:nvSpPr>
        <p:spPr/>
        <p:txBody>
          <a:bodyPr/>
          <a:lstStyle/>
          <a:p>
            <a:r>
              <a:rPr lang="cs-CZ" b="1" dirty="0">
                <a:latin typeface="+mj-lt"/>
              </a:rPr>
              <a:t>Udělování souhlasů</a:t>
            </a:r>
          </a:p>
        </p:txBody>
      </p:sp>
      <p:sp>
        <p:nvSpPr>
          <p:cNvPr id="3" name="Zástupný text 2">
            <a:extLst>
              <a:ext uri="{FF2B5EF4-FFF2-40B4-BE49-F238E27FC236}">
                <a16:creationId xmlns:a16="http://schemas.microsoft.com/office/drawing/2014/main" id="{3E73F986-11FC-103F-930E-6C607BC3BFA2}"/>
              </a:ext>
            </a:extLst>
          </p:cNvPr>
          <p:cNvSpPr>
            <a:spLocks noGrp="1"/>
          </p:cNvSpPr>
          <p:nvPr>
            <p:ph type="body" idx="4294967295"/>
          </p:nvPr>
        </p:nvSpPr>
        <p:spPr/>
        <p:txBody>
          <a:bodyPr/>
          <a:lstStyle/>
          <a:p>
            <a:pPr lvl="0">
              <a:lnSpc>
                <a:spcPct val="90000"/>
              </a:lnSpc>
              <a:buSzPct val="100000"/>
              <a:buFont typeface="Arial" pitchFamily="34"/>
              <a:buChar char="•"/>
            </a:pPr>
            <a:r>
              <a:rPr lang="cs-CZ" dirty="0">
                <a:latin typeface="+mn-lt"/>
              </a:rPr>
              <a:t>Souhlas ke zřízení třídy, oddělení nebo studijní skupiny</a:t>
            </a:r>
          </a:p>
          <a:p>
            <a:pPr lvl="1">
              <a:lnSpc>
                <a:spcPct val="90000"/>
              </a:lnSpc>
              <a:buSzPct val="100000"/>
              <a:buFont typeface="Arial" pitchFamily="34"/>
            </a:pPr>
            <a:r>
              <a:rPr lang="cs-CZ" sz="2800" dirty="0"/>
              <a:t>MŠMT u škol zřizovaných ministerstvem nebo registrovanými církvemi nebo náboženskými společnostmi, kterým bylo přiznáno oprávnění k výkonu zvláštního práva zřizovat církevní školy</a:t>
            </a:r>
          </a:p>
          <a:p>
            <a:pPr lvl="1">
              <a:lnSpc>
                <a:spcPct val="90000"/>
              </a:lnSpc>
              <a:buSzPct val="100000"/>
              <a:buFont typeface="Arial" pitchFamily="34"/>
            </a:pPr>
            <a:r>
              <a:rPr lang="cs-CZ" sz="2800" dirty="0"/>
              <a:t>Krajský úřad v případě ostatních škol</a:t>
            </a:r>
          </a:p>
          <a:p>
            <a:endParaRPr lang="cs-CZ" dirty="0"/>
          </a:p>
        </p:txBody>
      </p:sp>
    </p:spTree>
    <p:extLst>
      <p:ext uri="{BB962C8B-B14F-4D97-AF65-F5344CB8AC3E}">
        <p14:creationId xmlns:p14="http://schemas.microsoft.com/office/powerpoint/2010/main" val="1231130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08A262-B232-4C51-9541-064DF3567B18}"/>
              </a:ext>
            </a:extLst>
          </p:cNvPr>
          <p:cNvSpPr txBox="1">
            <a:spLocks noGrp="1"/>
          </p:cNvSpPr>
          <p:nvPr>
            <p:ph type="title"/>
          </p:nvPr>
        </p:nvSpPr>
        <p:spPr/>
        <p:txBody>
          <a:bodyPr/>
          <a:lstStyle/>
          <a:p>
            <a:r>
              <a:rPr lang="cs-CZ" b="1" dirty="0"/>
              <a:t>Obecné zásady aplikace předpisů pro společné vzdělávání</a:t>
            </a:r>
          </a:p>
        </p:txBody>
      </p:sp>
      <p:sp>
        <p:nvSpPr>
          <p:cNvPr id="3" name="Zástupný symbol pro obsah 2">
            <a:extLst>
              <a:ext uri="{FF2B5EF4-FFF2-40B4-BE49-F238E27FC236}">
                <a16:creationId xmlns:a16="http://schemas.microsoft.com/office/drawing/2014/main" id="{A91833D6-10E0-4757-85D2-C0BB08CDBE84}"/>
              </a:ext>
            </a:extLst>
          </p:cNvPr>
          <p:cNvSpPr txBox="1">
            <a:spLocks noGrp="1"/>
          </p:cNvSpPr>
          <p:nvPr>
            <p:ph idx="1"/>
          </p:nvPr>
        </p:nvSpPr>
        <p:spPr>
          <a:xfrm>
            <a:off x="838200" y="1966952"/>
            <a:ext cx="10515600" cy="4525923"/>
          </a:xfrm>
        </p:spPr>
        <p:txBody>
          <a:bodyPr vert="horz" lIns="91440" tIns="45720" rIns="91440" bIns="45720" rtlCol="0">
            <a:normAutofit/>
          </a:bodyPr>
          <a:lstStyle/>
          <a:p>
            <a:pPr lvl="1">
              <a:spcBef>
                <a:spcPts val="600"/>
              </a:spcBef>
              <a:buSzPct val="100000"/>
              <a:buFont typeface="Arial" pitchFamily="34"/>
            </a:pPr>
            <a:r>
              <a:rPr lang="cs-CZ" sz="2800" dirty="0"/>
              <a:t>Dbát, aby postupy byly v souladu s nejlepším zájmem žáka</a:t>
            </a:r>
          </a:p>
          <a:p>
            <a:pPr lvl="1">
              <a:spcBef>
                <a:spcPts val="600"/>
              </a:spcBef>
              <a:buSzPct val="100000"/>
              <a:buFont typeface="Arial" pitchFamily="34"/>
            </a:pPr>
            <a:r>
              <a:rPr lang="cs-CZ" sz="2800" dirty="0"/>
              <a:t>Přihlíží se ke všem vyjádřením žáka v záležitostech týkajících se jeho vzdělávání s ohledem na jeho věk a stupeň vývoje</a:t>
            </a:r>
          </a:p>
          <a:p>
            <a:pPr lvl="1">
              <a:spcBef>
                <a:spcPts val="600"/>
              </a:spcBef>
              <a:buSzPct val="100000"/>
              <a:buFont typeface="Arial" pitchFamily="34"/>
            </a:pPr>
            <a:r>
              <a:rPr lang="cs-CZ" sz="2800" dirty="0"/>
              <a:t>Žákovi se poskytují dostatečné a vyčerpávající informace pro utvoření názoru</a:t>
            </a:r>
          </a:p>
          <a:p>
            <a:pPr lvl="1">
              <a:spcBef>
                <a:spcPts val="600"/>
              </a:spcBef>
              <a:buSzPct val="100000"/>
              <a:buFont typeface="Arial" pitchFamily="34"/>
            </a:pPr>
            <a:r>
              <a:rPr lang="cs-CZ" sz="2800" dirty="0"/>
              <a:t>Veškerá sdělení upravená touto vyhláškou jsou poskytována žákovi nebo ZZ srozumitelným způsobem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C7DEBC-ED75-46D3-9BAF-6B14F5DC837B}"/>
              </a:ext>
            </a:extLst>
          </p:cNvPr>
          <p:cNvSpPr txBox="1">
            <a:spLocks noGrp="1"/>
          </p:cNvSpPr>
          <p:nvPr>
            <p:ph type="title"/>
          </p:nvPr>
        </p:nvSpPr>
        <p:spPr>
          <a:xfrm>
            <a:off x="838200" y="365125"/>
            <a:ext cx="10515600" cy="1325563"/>
          </a:xfrm>
        </p:spPr>
        <p:txBody>
          <a:bodyPr>
            <a:normAutofit/>
          </a:bodyPr>
          <a:lstStyle/>
          <a:p>
            <a:pPr lvl="0"/>
            <a:r>
              <a:rPr lang="cs-CZ" b="1" dirty="0"/>
              <a:t>Použití podpůrných opatření prvního stupně</a:t>
            </a:r>
          </a:p>
        </p:txBody>
      </p:sp>
      <p:sp>
        <p:nvSpPr>
          <p:cNvPr id="3" name="Zástupný symbol pro obsah 2">
            <a:extLst>
              <a:ext uri="{FF2B5EF4-FFF2-40B4-BE49-F238E27FC236}">
                <a16:creationId xmlns:a16="http://schemas.microsoft.com/office/drawing/2014/main" id="{B78C4B58-76B4-460B-853D-013CCE649D91}"/>
              </a:ext>
            </a:extLst>
          </p:cNvPr>
          <p:cNvSpPr txBox="1">
            <a:spLocks noGrp="1"/>
          </p:cNvSpPr>
          <p:nvPr>
            <p:ph idx="1"/>
          </p:nvPr>
        </p:nvSpPr>
        <p:spPr>
          <a:xfrm>
            <a:off x="838200" y="1600201"/>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První stupeň – minimální úprava metod, organizace a hodnocení vzdělávání</a:t>
            </a:r>
          </a:p>
          <a:p>
            <a:pPr hangingPunct="1">
              <a:spcBef>
                <a:spcPts val="800"/>
              </a:spcBef>
              <a:buSzPct val="100000"/>
              <a:buFont typeface="Arial" pitchFamily="34"/>
              <a:buChar char="•"/>
            </a:pPr>
            <a:r>
              <a:rPr lang="cs-CZ" dirty="0">
                <a:latin typeface="Calibri" pitchFamily="18"/>
              </a:rPr>
              <a:t>Není normovaná finanční náročnost</a:t>
            </a:r>
          </a:p>
          <a:p>
            <a:pPr hangingPunct="1">
              <a:spcBef>
                <a:spcPts val="800"/>
              </a:spcBef>
              <a:buSzPct val="100000"/>
              <a:buFont typeface="Arial" pitchFamily="34"/>
              <a:buChar char="•"/>
            </a:pPr>
            <a:r>
              <a:rPr lang="cs-CZ" dirty="0">
                <a:latin typeface="Calibri" pitchFamily="18"/>
              </a:rPr>
              <a:t>U žáka se projevuje potřeba úprav ve vzdělávání nebo školských službách a zapojení v kolektivu</a:t>
            </a:r>
          </a:p>
          <a:p>
            <a:pPr hangingPunct="1">
              <a:spcBef>
                <a:spcPts val="800"/>
              </a:spcBef>
              <a:buSzPct val="100000"/>
              <a:buFont typeface="Arial" pitchFamily="34"/>
              <a:buChar char="•"/>
            </a:pPr>
            <a:r>
              <a:rPr lang="cs-CZ" dirty="0">
                <a:latin typeface="Calibri" pitchFamily="18"/>
              </a:rPr>
              <a:t>Použití není podmíněno doporučení ŠPZ</a:t>
            </a:r>
          </a:p>
          <a:p>
            <a:pPr hangingPunct="1">
              <a:spcBef>
                <a:spcPts val="800"/>
              </a:spcBef>
              <a:buSzPct val="100000"/>
              <a:buFont typeface="Arial" pitchFamily="34"/>
              <a:buChar char="•"/>
            </a:pPr>
            <a:r>
              <a:rPr lang="cs-CZ" dirty="0">
                <a:latin typeface="Calibri" pitchFamily="18"/>
              </a:rPr>
              <a:t>Pokud nepostačuje – doporučí škola využití pomoci ŠPZ</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64EC77-BA70-4BF9-BFFD-642F4CA2ABF9}"/>
              </a:ext>
            </a:extLst>
          </p:cNvPr>
          <p:cNvSpPr txBox="1">
            <a:spLocks noGrp="1"/>
          </p:cNvSpPr>
          <p:nvPr>
            <p:ph type="title"/>
          </p:nvPr>
        </p:nvSpPr>
        <p:spPr/>
        <p:txBody>
          <a:bodyPr>
            <a:normAutofit/>
          </a:bodyPr>
          <a:lstStyle/>
          <a:p>
            <a:pPr lvl="0"/>
            <a:r>
              <a:rPr lang="cs-CZ" b="1" dirty="0"/>
              <a:t>Použití podpůrných opatření vyššího stupně</a:t>
            </a:r>
          </a:p>
        </p:txBody>
      </p:sp>
      <p:sp>
        <p:nvSpPr>
          <p:cNvPr id="3" name="Zástupný symbol pro obsah 2">
            <a:extLst>
              <a:ext uri="{FF2B5EF4-FFF2-40B4-BE49-F238E27FC236}">
                <a16:creationId xmlns:a16="http://schemas.microsoft.com/office/drawing/2014/main" id="{BA4477FC-B160-4376-8468-5F6480065BD2}"/>
              </a:ext>
            </a:extLst>
          </p:cNvPr>
          <p:cNvSpPr txBox="1">
            <a:spLocks noGrp="1"/>
          </p:cNvSpPr>
          <p:nvPr>
            <p:ph idx="1"/>
          </p:nvPr>
        </p:nvSpPr>
        <p:spPr>
          <a:xfrm>
            <a:off x="838199" y="1340639"/>
            <a:ext cx="10515599" cy="4525923"/>
          </a:xfrm>
        </p:spPr>
        <p:txBody>
          <a:bodyPr vert="horz" lIns="91440" tIns="45720" rIns="91440" bIns="45720" rtlCol="0">
            <a:normAutofit/>
          </a:bodyPr>
          <a:lstStyle/>
          <a:p>
            <a:pPr hangingPunct="1">
              <a:spcBef>
                <a:spcPts val="800"/>
              </a:spcBef>
              <a:buNone/>
            </a:pPr>
            <a:endParaRPr lang="cs-CZ" dirty="0">
              <a:latin typeface="Calibri" pitchFamily="18"/>
            </a:endParaRPr>
          </a:p>
          <a:p>
            <a:pPr hangingPunct="1">
              <a:spcBef>
                <a:spcPts val="800"/>
              </a:spcBef>
              <a:buSzPct val="100000"/>
              <a:buFont typeface="Arial" pitchFamily="34"/>
              <a:buChar char="•"/>
            </a:pPr>
            <a:r>
              <a:rPr lang="cs-CZ" dirty="0">
                <a:latin typeface="Calibri" pitchFamily="18"/>
              </a:rPr>
              <a:t>Doporučení školského poradenského zařízení</a:t>
            </a:r>
          </a:p>
          <a:p>
            <a:pPr hangingPunct="1">
              <a:spcBef>
                <a:spcPts val="800"/>
              </a:spcBef>
              <a:buSzPct val="100000"/>
              <a:buFont typeface="Arial" pitchFamily="34"/>
              <a:buChar char="•"/>
            </a:pPr>
            <a:r>
              <a:rPr lang="cs-CZ" dirty="0">
                <a:latin typeface="Calibri" pitchFamily="18"/>
              </a:rPr>
              <a:t>Informovaný souhlas zletilého žáka nebo zákonného zástupce žáka</a:t>
            </a:r>
          </a:p>
          <a:p>
            <a:pPr hangingPunct="1">
              <a:spcBef>
                <a:spcPts val="800"/>
              </a:spcBef>
              <a:buSzPct val="100000"/>
              <a:buFont typeface="Arial" pitchFamily="34"/>
              <a:buChar char="•"/>
            </a:pPr>
            <a:r>
              <a:rPr lang="cs-CZ" dirty="0">
                <a:latin typeface="Calibri" pitchFamily="18"/>
              </a:rPr>
              <a:t>Poskytují se samostatně nebo v kombinaci druhů a stupňů – konkrétní druh pouze v jednom stupni</a:t>
            </a:r>
          </a:p>
          <a:p>
            <a:pPr hangingPunct="1">
              <a:spcBef>
                <a:spcPts val="800"/>
              </a:spcBef>
              <a:buSzPct val="100000"/>
              <a:buFont typeface="Arial" pitchFamily="34"/>
              <a:buChar char="•"/>
            </a:pPr>
            <a:r>
              <a:rPr lang="cs-CZ" dirty="0">
                <a:latin typeface="Calibri" pitchFamily="18"/>
              </a:rPr>
              <a:t>Členění do stupňů, pravidla pro použití a normovaná finanční náročnost – příloha č. 1 vyhlášky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11E099-9204-6F6E-DF8A-C5D65C8BF2AA}"/>
              </a:ext>
            </a:extLst>
          </p:cNvPr>
          <p:cNvSpPr>
            <a:spLocks noGrp="1"/>
          </p:cNvSpPr>
          <p:nvPr>
            <p:ph type="title"/>
          </p:nvPr>
        </p:nvSpPr>
        <p:spPr/>
        <p:txBody>
          <a:bodyPr/>
          <a:lstStyle/>
          <a:p>
            <a:r>
              <a:rPr lang="cs-CZ" b="1" dirty="0"/>
              <a:t>Osnova</a:t>
            </a:r>
          </a:p>
        </p:txBody>
      </p:sp>
      <p:sp>
        <p:nvSpPr>
          <p:cNvPr id="3" name="Zástupný obsah 2">
            <a:extLst>
              <a:ext uri="{FF2B5EF4-FFF2-40B4-BE49-F238E27FC236}">
                <a16:creationId xmlns:a16="http://schemas.microsoft.com/office/drawing/2014/main" id="{17B4FC99-7A4B-CCD0-30C0-8520D759369D}"/>
              </a:ext>
            </a:extLst>
          </p:cNvPr>
          <p:cNvSpPr>
            <a:spLocks noGrp="1"/>
          </p:cNvSpPr>
          <p:nvPr>
            <p:ph idx="1"/>
          </p:nvPr>
        </p:nvSpPr>
        <p:spPr/>
        <p:txBody>
          <a:bodyPr/>
          <a:lstStyle/>
          <a:p>
            <a:r>
              <a:rPr lang="cs-CZ" dirty="0"/>
              <a:t>Právní úprava zásad a cílů vzdělávání</a:t>
            </a:r>
          </a:p>
          <a:p>
            <a:r>
              <a:rPr lang="cs-CZ" dirty="0"/>
              <a:t>Společné vzdělávání</a:t>
            </a:r>
          </a:p>
          <a:p>
            <a:r>
              <a:rPr lang="cs-CZ" dirty="0"/>
              <a:t>Práva a povinnosti účastníků vzdělávání</a:t>
            </a:r>
          </a:p>
          <a:p>
            <a:r>
              <a:rPr lang="cs-CZ" dirty="0"/>
              <a:t>Výchovná opatření</a:t>
            </a:r>
          </a:p>
          <a:p>
            <a:r>
              <a:rPr lang="cs-CZ" dirty="0"/>
              <a:t>Poskytování poradenských služeb ve školách a školských zařízeních</a:t>
            </a:r>
          </a:p>
          <a:p>
            <a:r>
              <a:rPr lang="cs-CZ" dirty="0"/>
              <a:t>Pracovněprávní postavení výchovného poradce</a:t>
            </a:r>
          </a:p>
        </p:txBody>
      </p:sp>
    </p:spTree>
    <p:extLst>
      <p:ext uri="{BB962C8B-B14F-4D97-AF65-F5344CB8AC3E}">
        <p14:creationId xmlns:p14="http://schemas.microsoft.com/office/powerpoint/2010/main" val="3071140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5436F9-33E7-4CFB-BB31-495F9F344571}"/>
              </a:ext>
            </a:extLst>
          </p:cNvPr>
          <p:cNvSpPr txBox="1">
            <a:spLocks noGrp="1"/>
          </p:cNvSpPr>
          <p:nvPr>
            <p:ph type="title"/>
          </p:nvPr>
        </p:nvSpPr>
        <p:spPr/>
        <p:txBody>
          <a:bodyPr>
            <a:normAutofit/>
          </a:bodyPr>
          <a:lstStyle/>
          <a:p>
            <a:pPr lvl="0"/>
            <a:r>
              <a:rPr lang="cs-CZ" b="1" dirty="0"/>
              <a:t>Zvláštní ustanovení o některých podpůrných opatřeních</a:t>
            </a:r>
          </a:p>
        </p:txBody>
      </p:sp>
      <p:sp>
        <p:nvSpPr>
          <p:cNvPr id="3" name="Zástupný symbol pro obsah 2">
            <a:extLst>
              <a:ext uri="{FF2B5EF4-FFF2-40B4-BE49-F238E27FC236}">
                <a16:creationId xmlns:a16="http://schemas.microsoft.com/office/drawing/2014/main" id="{D8AC3A55-1D3A-4312-BB72-6B4F6A0F807E}"/>
              </a:ext>
            </a:extLst>
          </p:cNvPr>
          <p:cNvSpPr txBox="1">
            <a:spLocks noGrp="1"/>
          </p:cNvSpPr>
          <p:nvPr>
            <p:ph idx="1"/>
          </p:nvPr>
        </p:nvSpPr>
        <p:spPr>
          <a:xfrm>
            <a:off x="838199" y="1600201"/>
            <a:ext cx="10515599"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IVP</a:t>
            </a:r>
          </a:p>
          <a:p>
            <a:pPr hangingPunct="1">
              <a:spcBef>
                <a:spcPts val="800"/>
              </a:spcBef>
              <a:buSzPct val="100000"/>
              <a:buFont typeface="Arial" pitchFamily="34"/>
              <a:buChar char="•"/>
            </a:pPr>
            <a:r>
              <a:rPr lang="cs-CZ" dirty="0">
                <a:latin typeface="Calibri" pitchFamily="18"/>
              </a:rPr>
              <a:t>Pedagogická intervence</a:t>
            </a:r>
          </a:p>
          <a:p>
            <a:pPr hangingPunct="1">
              <a:spcBef>
                <a:spcPts val="800"/>
              </a:spcBef>
              <a:buSzPct val="100000"/>
              <a:buFont typeface="Arial" pitchFamily="34"/>
              <a:buChar char="•"/>
            </a:pPr>
            <a:r>
              <a:rPr lang="cs-CZ" dirty="0">
                <a:latin typeface="Calibri" pitchFamily="18"/>
              </a:rPr>
              <a:t>Asistent pedagoga</a:t>
            </a:r>
          </a:p>
          <a:p>
            <a:pPr hangingPunct="1">
              <a:spcBef>
                <a:spcPts val="800"/>
              </a:spcBef>
              <a:buSzPct val="100000"/>
              <a:buFont typeface="Arial" pitchFamily="34"/>
              <a:buChar char="•"/>
            </a:pPr>
            <a:r>
              <a:rPr lang="cs-CZ" dirty="0">
                <a:latin typeface="Calibri" pitchFamily="18"/>
              </a:rPr>
              <a:t>Podpůrná opatření žákovi používajícímu jiný komunikační systém než mluvenou řeč</a:t>
            </a:r>
          </a:p>
          <a:p>
            <a:pPr hangingPunct="1">
              <a:spcBef>
                <a:spcPts val="800"/>
              </a:spcBef>
              <a:buSzPct val="100000"/>
              <a:buFont typeface="Arial" pitchFamily="34"/>
              <a:buChar char="•"/>
            </a:pPr>
            <a:r>
              <a:rPr lang="cs-CZ" dirty="0">
                <a:latin typeface="Calibri" pitchFamily="18"/>
              </a:rPr>
              <a:t>Tlumočník českého znakového jazyka</a:t>
            </a:r>
          </a:p>
          <a:p>
            <a:pPr hangingPunct="1">
              <a:spcBef>
                <a:spcPts val="800"/>
              </a:spcBef>
              <a:buSzPct val="100000"/>
              <a:buFont typeface="Arial" pitchFamily="34"/>
              <a:buChar char="•"/>
            </a:pPr>
            <a:r>
              <a:rPr lang="cs-CZ" dirty="0">
                <a:latin typeface="Calibri" pitchFamily="18"/>
              </a:rPr>
              <a:t>Přepisovatel pro neslyšící</a:t>
            </a:r>
          </a:p>
          <a:p>
            <a:pPr hangingPunct="1">
              <a:spcBef>
                <a:spcPts val="800"/>
              </a:spcBef>
              <a:buSzPct val="100000"/>
              <a:buFont typeface="Arial" pitchFamily="34"/>
              <a:buChar char="•"/>
            </a:pPr>
            <a:r>
              <a:rPr lang="cs-CZ" dirty="0">
                <a:latin typeface="Calibri" pitchFamily="18"/>
              </a:rPr>
              <a:t>Působení dalších osob poskytujících podporu</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8BF9CB-AA51-4ED0-81D1-25DA48B7BFF3}"/>
              </a:ext>
            </a:extLst>
          </p:cNvPr>
          <p:cNvSpPr>
            <a:spLocks noGrp="1"/>
          </p:cNvSpPr>
          <p:nvPr>
            <p:ph type="title"/>
          </p:nvPr>
        </p:nvSpPr>
        <p:spPr/>
        <p:txBody>
          <a:bodyPr/>
          <a:lstStyle/>
          <a:p>
            <a:r>
              <a:rPr lang="cs-CZ" b="1" dirty="0"/>
              <a:t>Individuální vzdělávací plán</a:t>
            </a:r>
          </a:p>
        </p:txBody>
      </p:sp>
      <p:sp>
        <p:nvSpPr>
          <p:cNvPr id="3" name="Zástupný obsah 2">
            <a:extLst>
              <a:ext uri="{FF2B5EF4-FFF2-40B4-BE49-F238E27FC236}">
                <a16:creationId xmlns:a16="http://schemas.microsoft.com/office/drawing/2014/main" id="{53F34ECB-9017-4EB4-865B-432316FA1B9F}"/>
              </a:ext>
            </a:extLst>
          </p:cNvPr>
          <p:cNvSpPr>
            <a:spLocks noGrp="1"/>
          </p:cNvSpPr>
          <p:nvPr>
            <p:ph idx="1"/>
          </p:nvPr>
        </p:nvSpPr>
        <p:spPr/>
        <p:txBody>
          <a:bodyPr>
            <a:normAutofit/>
          </a:bodyPr>
          <a:lstStyle/>
          <a:p>
            <a:r>
              <a:rPr lang="cs-CZ" dirty="0"/>
              <a:t>IVP zpracovává škola, vyžadují-li to speciální vzdělávací potřeby žáka. </a:t>
            </a:r>
          </a:p>
          <a:p>
            <a:r>
              <a:rPr lang="cs-CZ" dirty="0"/>
              <a:t>IVP se zpracovává na základě doporučení ŠPZ.</a:t>
            </a:r>
          </a:p>
          <a:p>
            <a:r>
              <a:rPr lang="cs-CZ" dirty="0"/>
              <a:t>IVP plán ŠPZ zpravidla nedoporučuje, pokud jsou všechny informace podstatné pro vzdělávání žáka uvedeny v doporučení podle § 15. </a:t>
            </a:r>
          </a:p>
          <a:p>
            <a:r>
              <a:rPr lang="cs-CZ" dirty="0"/>
              <a:t>IVP je závazným dokumentem pro zajištění speciálních vzdělávacích potřeb žáka, přičemž vychází ze ŠVP a je součástí dokumentace žáka ve školní matrice.</a:t>
            </a:r>
          </a:p>
        </p:txBody>
      </p:sp>
    </p:spTree>
    <p:extLst>
      <p:ext uri="{BB962C8B-B14F-4D97-AF65-F5344CB8AC3E}">
        <p14:creationId xmlns:p14="http://schemas.microsoft.com/office/powerpoint/2010/main" val="434766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3CC162-F547-4A46-8DAD-9DE9192CAA00}"/>
              </a:ext>
            </a:extLst>
          </p:cNvPr>
          <p:cNvSpPr>
            <a:spLocks noGrp="1"/>
          </p:cNvSpPr>
          <p:nvPr>
            <p:ph type="title"/>
          </p:nvPr>
        </p:nvSpPr>
        <p:spPr/>
        <p:txBody>
          <a:bodyPr/>
          <a:lstStyle/>
          <a:p>
            <a:r>
              <a:rPr lang="cs-CZ" b="1" dirty="0"/>
              <a:t>Obsah IVP</a:t>
            </a:r>
          </a:p>
        </p:txBody>
      </p:sp>
      <p:sp>
        <p:nvSpPr>
          <p:cNvPr id="3" name="Zástupný obsah 2">
            <a:extLst>
              <a:ext uri="{FF2B5EF4-FFF2-40B4-BE49-F238E27FC236}">
                <a16:creationId xmlns:a16="http://schemas.microsoft.com/office/drawing/2014/main" id="{8BB24058-7CF5-46BE-A47E-9634E40D61C8}"/>
              </a:ext>
            </a:extLst>
          </p:cNvPr>
          <p:cNvSpPr>
            <a:spLocks noGrp="1"/>
          </p:cNvSpPr>
          <p:nvPr>
            <p:ph idx="1"/>
          </p:nvPr>
        </p:nvSpPr>
        <p:spPr/>
        <p:txBody>
          <a:bodyPr>
            <a:normAutofit fontScale="92500" lnSpcReduction="10000"/>
          </a:bodyPr>
          <a:lstStyle/>
          <a:p>
            <a:r>
              <a:rPr lang="cs-CZ" dirty="0"/>
              <a:t>Údaje o skladbě druhů a stupňů podpůrných opatření poskytovaných v kombinaci s tímto plánem</a:t>
            </a:r>
          </a:p>
          <a:p>
            <a:r>
              <a:rPr lang="cs-CZ" dirty="0"/>
              <a:t>Identifikační údaje žáka a údaje o pedagogických pracovnících podílejících se na vzdělávání žáka</a:t>
            </a:r>
          </a:p>
          <a:p>
            <a:r>
              <a:rPr lang="cs-CZ" dirty="0"/>
              <a:t>Informace o úpravách obsahu vzdělávání žáka</a:t>
            </a:r>
          </a:p>
          <a:p>
            <a:r>
              <a:rPr lang="cs-CZ" dirty="0"/>
              <a:t>Informace o časovém a obsahovém rozvržení vzdělávání</a:t>
            </a:r>
          </a:p>
          <a:p>
            <a:r>
              <a:rPr lang="cs-CZ" dirty="0"/>
              <a:t>Informace o úpravách metod a forem výuky a hodnocení žáka</a:t>
            </a:r>
          </a:p>
          <a:p>
            <a:r>
              <a:rPr lang="cs-CZ" dirty="0"/>
              <a:t>Informace o případné úpravě očekávaných výstupů vzdělávání žáka</a:t>
            </a:r>
          </a:p>
          <a:p>
            <a:r>
              <a:rPr lang="cs-CZ" dirty="0"/>
              <a:t>Jméno pedagogického pracovníka ŠPZ, se kterým škola spolupracuje při zajišťování speciálních vzdělávacích potřeb žáka</a:t>
            </a:r>
          </a:p>
        </p:txBody>
      </p:sp>
    </p:spTree>
    <p:extLst>
      <p:ext uri="{BB962C8B-B14F-4D97-AF65-F5344CB8AC3E}">
        <p14:creationId xmlns:p14="http://schemas.microsoft.com/office/powerpoint/2010/main" val="2899166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D0B9EC-8626-4558-850E-B04A3CE69CEF}"/>
              </a:ext>
            </a:extLst>
          </p:cNvPr>
          <p:cNvSpPr>
            <a:spLocks noGrp="1"/>
          </p:cNvSpPr>
          <p:nvPr>
            <p:ph type="title"/>
          </p:nvPr>
        </p:nvSpPr>
        <p:spPr/>
        <p:txBody>
          <a:bodyPr/>
          <a:lstStyle/>
          <a:p>
            <a:r>
              <a:rPr lang="cs-CZ" b="1" dirty="0"/>
              <a:t>Povinnosti školy v souvislosti IVP</a:t>
            </a:r>
          </a:p>
        </p:txBody>
      </p:sp>
      <p:sp>
        <p:nvSpPr>
          <p:cNvPr id="3" name="Zástupný obsah 2">
            <a:extLst>
              <a:ext uri="{FF2B5EF4-FFF2-40B4-BE49-F238E27FC236}">
                <a16:creationId xmlns:a16="http://schemas.microsoft.com/office/drawing/2014/main" id="{E191C7A8-E302-47C8-A568-C13CD920EC03}"/>
              </a:ext>
            </a:extLst>
          </p:cNvPr>
          <p:cNvSpPr>
            <a:spLocks noGrp="1"/>
          </p:cNvSpPr>
          <p:nvPr>
            <p:ph idx="1"/>
          </p:nvPr>
        </p:nvSpPr>
        <p:spPr/>
        <p:txBody>
          <a:bodyPr>
            <a:normAutofit fontScale="92500" lnSpcReduction="20000"/>
          </a:bodyPr>
          <a:lstStyle/>
          <a:p>
            <a:r>
              <a:rPr lang="cs-CZ" dirty="0"/>
              <a:t>IVP je zpracován bez zbytečného odkladu, nejpozději však do 1 měsíce ode dne, kdy škola obdržela doporučení a žádost zletilého žáka nebo zákonného zástupce žáka</a:t>
            </a:r>
          </a:p>
          <a:p>
            <a:r>
              <a:rPr lang="cs-CZ" dirty="0"/>
              <a:t>IVP může být doplňován a upravován v průběhu celého školního roku podle potřeb žáka</a:t>
            </a:r>
          </a:p>
          <a:p>
            <a:r>
              <a:rPr lang="cs-CZ" dirty="0"/>
              <a:t>Zpracování a provádění IVP zajišťuje škola</a:t>
            </a:r>
          </a:p>
          <a:p>
            <a:r>
              <a:rPr lang="cs-CZ" dirty="0"/>
              <a:t>IVP se zpracovává ve spolupráci se ŠPZ, žákem a zákonným zástupcem žáka, není-li žák zletilý</a:t>
            </a:r>
          </a:p>
          <a:p>
            <a:r>
              <a:rPr lang="cs-CZ" dirty="0"/>
              <a:t>Škola seznámí s IVP všechny vyučující žáka a současně žáka a zákonného zástupce žáka, není-li žák zletilý, který tuto skutečnost potvrdí svým podpisem. </a:t>
            </a:r>
          </a:p>
          <a:p>
            <a:r>
              <a:rPr lang="cs-CZ" dirty="0"/>
              <a:t>Poskytování vzdělávání podle IVP lze pouze na základě písemného informovaného souhlasu zletilého žáka nebo zákonného zástupce žáka </a:t>
            </a:r>
          </a:p>
        </p:txBody>
      </p:sp>
    </p:spTree>
    <p:extLst>
      <p:ext uri="{BB962C8B-B14F-4D97-AF65-F5344CB8AC3E}">
        <p14:creationId xmlns:p14="http://schemas.microsoft.com/office/powerpoint/2010/main" val="313360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CF99BA-670B-4EF0-B207-3AA5CB3DD700}"/>
              </a:ext>
            </a:extLst>
          </p:cNvPr>
          <p:cNvSpPr>
            <a:spLocks noGrp="1"/>
          </p:cNvSpPr>
          <p:nvPr>
            <p:ph type="title"/>
          </p:nvPr>
        </p:nvSpPr>
        <p:spPr/>
        <p:txBody>
          <a:bodyPr/>
          <a:lstStyle/>
          <a:p>
            <a:r>
              <a:rPr lang="cs-CZ" b="1" dirty="0"/>
              <a:t>Povinnosti ŠPZ v souvislosti s IVP</a:t>
            </a:r>
          </a:p>
        </p:txBody>
      </p:sp>
      <p:sp>
        <p:nvSpPr>
          <p:cNvPr id="3" name="Zástupný obsah 2">
            <a:extLst>
              <a:ext uri="{FF2B5EF4-FFF2-40B4-BE49-F238E27FC236}">
                <a16:creationId xmlns:a16="http://schemas.microsoft.com/office/drawing/2014/main" id="{1FE22168-89FE-4A2A-9BA0-327FC763AC5D}"/>
              </a:ext>
            </a:extLst>
          </p:cNvPr>
          <p:cNvSpPr>
            <a:spLocks noGrp="1"/>
          </p:cNvSpPr>
          <p:nvPr>
            <p:ph idx="1"/>
          </p:nvPr>
        </p:nvSpPr>
        <p:spPr/>
        <p:txBody>
          <a:bodyPr/>
          <a:lstStyle/>
          <a:p>
            <a:r>
              <a:rPr lang="cs-CZ" dirty="0"/>
              <a:t>ŠPZ ve spolupráci se školou sleduje a nejméně jednou ročně vyhodnocuje naplňování individuálního vzdělávacího plánu a poskytuje žákovi, zákonnému zástupci žáka a škole poradenskou podporu. </a:t>
            </a:r>
          </a:p>
          <a:p>
            <a:r>
              <a:rPr lang="cs-CZ" dirty="0"/>
              <a:t>V případě nedodržování opatření uvedených v individuálním vzdělávacím plánu informuje o této skutečnosti ředitele školy.</a:t>
            </a:r>
          </a:p>
        </p:txBody>
      </p:sp>
    </p:spTree>
    <p:extLst>
      <p:ext uri="{BB962C8B-B14F-4D97-AF65-F5344CB8AC3E}">
        <p14:creationId xmlns:p14="http://schemas.microsoft.com/office/powerpoint/2010/main" val="16669168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33AD68-4A01-423A-BD81-D02CC635D4AC}"/>
              </a:ext>
            </a:extLst>
          </p:cNvPr>
          <p:cNvSpPr>
            <a:spLocks noGrp="1"/>
          </p:cNvSpPr>
          <p:nvPr>
            <p:ph type="title"/>
          </p:nvPr>
        </p:nvSpPr>
        <p:spPr/>
        <p:txBody>
          <a:bodyPr/>
          <a:lstStyle/>
          <a:p>
            <a:r>
              <a:rPr lang="cs-CZ" b="1" dirty="0"/>
              <a:t>Pedagogická intervence</a:t>
            </a:r>
          </a:p>
        </p:txBody>
      </p:sp>
      <p:sp>
        <p:nvSpPr>
          <p:cNvPr id="3" name="Zástupný obsah 2">
            <a:extLst>
              <a:ext uri="{FF2B5EF4-FFF2-40B4-BE49-F238E27FC236}">
                <a16:creationId xmlns:a16="http://schemas.microsoft.com/office/drawing/2014/main" id="{971D23AB-B95C-400F-A907-0DF61B6DE133}"/>
              </a:ext>
            </a:extLst>
          </p:cNvPr>
          <p:cNvSpPr>
            <a:spLocks noGrp="1"/>
          </p:cNvSpPr>
          <p:nvPr>
            <p:ph idx="1"/>
          </p:nvPr>
        </p:nvSpPr>
        <p:spPr/>
        <p:txBody>
          <a:bodyPr>
            <a:normAutofit/>
          </a:bodyPr>
          <a:lstStyle/>
          <a:p>
            <a:r>
              <a:rPr lang="cs-CZ" dirty="0"/>
              <a:t>Slouží zejména </a:t>
            </a:r>
          </a:p>
          <a:p>
            <a:pPr lvl="1"/>
            <a:r>
              <a:rPr lang="cs-CZ" dirty="0"/>
              <a:t>k podpoře vzdělávání žáka se SVP ve vyučovacích předmětech, kde je třeba posílit jeho vzdělávání, </a:t>
            </a:r>
          </a:p>
          <a:p>
            <a:pPr lvl="1"/>
            <a:r>
              <a:rPr lang="cs-CZ" dirty="0"/>
              <a:t>ke kompenzaci nedostatečné domácí přípravy na výuku a </a:t>
            </a:r>
          </a:p>
          <a:p>
            <a:pPr lvl="1"/>
            <a:r>
              <a:rPr lang="cs-CZ" dirty="0"/>
              <a:t>k rozvoji učebního stylu žáka.</a:t>
            </a:r>
          </a:p>
          <a:p>
            <a:r>
              <a:rPr lang="cs-CZ" dirty="0"/>
              <a:t>Poskytuje ji ZŠ, ŠD, ŠK nebo SŠ.</a:t>
            </a:r>
          </a:p>
          <a:p>
            <a:r>
              <a:rPr lang="cs-CZ" dirty="0"/>
              <a:t>Pedagogická intervence se poskytuje jako podpůrné opatření prvního stupně.</a:t>
            </a:r>
          </a:p>
          <a:p>
            <a:r>
              <a:rPr lang="cs-CZ" dirty="0"/>
              <a:t>Pedagogickou intervenci souběžně využívá více žáků, je-li to možné a vhodné.</a:t>
            </a:r>
          </a:p>
        </p:txBody>
      </p:sp>
    </p:spTree>
    <p:extLst>
      <p:ext uri="{BB962C8B-B14F-4D97-AF65-F5344CB8AC3E}">
        <p14:creationId xmlns:p14="http://schemas.microsoft.com/office/powerpoint/2010/main" val="4146857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2B04E7-98CF-473C-A7C1-4F2FCC12B25F}"/>
              </a:ext>
            </a:extLst>
          </p:cNvPr>
          <p:cNvSpPr>
            <a:spLocks noGrp="1"/>
          </p:cNvSpPr>
          <p:nvPr>
            <p:ph type="title"/>
          </p:nvPr>
        </p:nvSpPr>
        <p:spPr/>
        <p:txBody>
          <a:bodyPr/>
          <a:lstStyle/>
          <a:p>
            <a:r>
              <a:rPr lang="cs-CZ" b="1" dirty="0"/>
              <a:t>Asistent pedagoga</a:t>
            </a:r>
          </a:p>
        </p:txBody>
      </p:sp>
      <p:sp>
        <p:nvSpPr>
          <p:cNvPr id="3" name="Zástupný obsah 2">
            <a:extLst>
              <a:ext uri="{FF2B5EF4-FFF2-40B4-BE49-F238E27FC236}">
                <a16:creationId xmlns:a16="http://schemas.microsoft.com/office/drawing/2014/main" id="{D3A05185-A28F-4DC4-92BF-253E7BFEF5DC}"/>
              </a:ext>
            </a:extLst>
          </p:cNvPr>
          <p:cNvSpPr>
            <a:spLocks noGrp="1"/>
          </p:cNvSpPr>
          <p:nvPr>
            <p:ph idx="1"/>
          </p:nvPr>
        </p:nvSpPr>
        <p:spPr/>
        <p:txBody>
          <a:bodyPr>
            <a:normAutofit/>
          </a:bodyPr>
          <a:lstStyle/>
          <a:p>
            <a:r>
              <a:rPr lang="cs-CZ" dirty="0"/>
              <a:t>AP poskytuje podporu jinému PP při vzdělávání žáka či žáků se SVP v rozsahu podpůrného opatření. </a:t>
            </a:r>
          </a:p>
          <a:p>
            <a:r>
              <a:rPr lang="cs-CZ" dirty="0"/>
              <a:t>AP pomáhá jinému PP při organizaci a realizaci vzdělávání, podporuje samostatnost a aktivní zapojení žáka do všech činností uskutečňovaných ve škole v rámci vzdělávání, včetně poskytování školských služeb.</a:t>
            </a:r>
          </a:p>
          <a:p>
            <a:r>
              <a:rPr lang="cs-CZ" dirty="0"/>
              <a:t>AP pracuje podle potřeby s žáky třídy, oddělení nebo studijní skupiny podle pokynů jiného PP a ve spolupráci s ním.</a:t>
            </a:r>
          </a:p>
        </p:txBody>
      </p:sp>
    </p:spTree>
    <p:extLst>
      <p:ext uri="{BB962C8B-B14F-4D97-AF65-F5344CB8AC3E}">
        <p14:creationId xmlns:p14="http://schemas.microsoft.com/office/powerpoint/2010/main" val="2672697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6F1C47-0EC5-4A43-8C60-03905A41C879}"/>
              </a:ext>
            </a:extLst>
          </p:cNvPr>
          <p:cNvSpPr>
            <a:spLocks noGrp="1"/>
          </p:cNvSpPr>
          <p:nvPr>
            <p:ph type="title"/>
          </p:nvPr>
        </p:nvSpPr>
        <p:spPr/>
        <p:txBody>
          <a:bodyPr/>
          <a:lstStyle/>
          <a:p>
            <a:r>
              <a:rPr lang="cs-CZ" b="1" dirty="0"/>
              <a:t>AP podle § 5 odst. 3 - vykonává</a:t>
            </a:r>
          </a:p>
        </p:txBody>
      </p:sp>
      <p:sp>
        <p:nvSpPr>
          <p:cNvPr id="3" name="Zástupný obsah 2">
            <a:extLst>
              <a:ext uri="{FF2B5EF4-FFF2-40B4-BE49-F238E27FC236}">
                <a16:creationId xmlns:a16="http://schemas.microsoft.com/office/drawing/2014/main" id="{780258F8-8A84-46C7-9828-B1CF0B8E7C37}"/>
              </a:ext>
            </a:extLst>
          </p:cNvPr>
          <p:cNvSpPr>
            <a:spLocks noGrp="1"/>
          </p:cNvSpPr>
          <p:nvPr>
            <p:ph idx="1"/>
          </p:nvPr>
        </p:nvSpPr>
        <p:spPr/>
        <p:txBody>
          <a:bodyPr>
            <a:normAutofit/>
          </a:bodyPr>
          <a:lstStyle/>
          <a:p>
            <a:r>
              <a:rPr lang="cs-CZ" dirty="0"/>
              <a:t>přímou pedagogickou činnost při vzdělávání a výchově podle přesně stanovených postupů a pokynů učitele nebo vychovatele zaměřenou na individuální podporu žáků a práce související s touto přímou pedagogickou činností,</a:t>
            </a:r>
          </a:p>
          <a:p>
            <a:r>
              <a:rPr lang="cs-CZ" dirty="0"/>
              <a:t>podporu žáka v dosahování vzdělávacích cílů při výuce a při přípravě na výuku, žák je přitom veden k nejvyšší možné míře samostatnosti,</a:t>
            </a:r>
          </a:p>
          <a:p>
            <a:r>
              <a:rPr lang="cs-CZ" dirty="0"/>
              <a:t>výchovné práce zaměřené na vytváření základních pracovních, hygienických a jiných návyků a další činnosti spojené s nácvikem sociálních kompetencí.</a:t>
            </a:r>
          </a:p>
        </p:txBody>
      </p:sp>
    </p:spTree>
    <p:extLst>
      <p:ext uri="{BB962C8B-B14F-4D97-AF65-F5344CB8AC3E}">
        <p14:creationId xmlns:p14="http://schemas.microsoft.com/office/powerpoint/2010/main" val="2350015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26248F-84FD-4286-84F9-7F557AFD8D92}"/>
              </a:ext>
            </a:extLst>
          </p:cNvPr>
          <p:cNvSpPr>
            <a:spLocks noGrp="1"/>
          </p:cNvSpPr>
          <p:nvPr>
            <p:ph type="title"/>
          </p:nvPr>
        </p:nvSpPr>
        <p:spPr/>
        <p:txBody>
          <a:bodyPr/>
          <a:lstStyle/>
          <a:p>
            <a:r>
              <a:rPr lang="cs-CZ" b="1" dirty="0"/>
              <a:t>AP podle § 5 odst. 4 – vykonává</a:t>
            </a:r>
          </a:p>
        </p:txBody>
      </p:sp>
      <p:sp>
        <p:nvSpPr>
          <p:cNvPr id="3" name="Zástupný obsah 2">
            <a:extLst>
              <a:ext uri="{FF2B5EF4-FFF2-40B4-BE49-F238E27FC236}">
                <a16:creationId xmlns:a16="http://schemas.microsoft.com/office/drawing/2014/main" id="{1F74CD6E-0F84-414A-91A1-A6E9ADBC3E47}"/>
              </a:ext>
            </a:extLst>
          </p:cNvPr>
          <p:cNvSpPr>
            <a:spLocks noGrp="1"/>
          </p:cNvSpPr>
          <p:nvPr>
            <p:ph idx="1"/>
          </p:nvPr>
        </p:nvSpPr>
        <p:spPr/>
        <p:txBody>
          <a:bodyPr>
            <a:normAutofit fontScale="85000" lnSpcReduction="20000"/>
          </a:bodyPr>
          <a:lstStyle/>
          <a:p>
            <a:r>
              <a:rPr lang="cs-CZ" dirty="0"/>
              <a:t>pomocné výchovné práce zaměřené na podporu pedagoga zvláště při práci se skupinou žáků se speciálními vzdělávacími potřebami,</a:t>
            </a:r>
          </a:p>
          <a:p>
            <a:r>
              <a:rPr lang="cs-CZ" dirty="0"/>
              <a:t>pomocné organizační činnosti při vzdělávání skupiny žáků se speciálními vzdělávacími potřebami,</a:t>
            </a:r>
          </a:p>
          <a:p>
            <a:r>
              <a:rPr lang="cs-CZ" dirty="0"/>
              <a:t>pomoc při adaptaci žáků se speciálními vzdělávacími potřebami na školní prostředí, </a:t>
            </a:r>
          </a:p>
          <a:p>
            <a:r>
              <a:rPr lang="cs-CZ" dirty="0"/>
              <a:t>pomoc při komunikaci se žáky, zákonnými zástupci žáků a komunitou, ze které žák pochází, </a:t>
            </a:r>
          </a:p>
          <a:p>
            <a:r>
              <a:rPr lang="cs-CZ" dirty="0"/>
              <a:t>nezbytnou pomoc žákům při sebeobsluze a pohybu během vyučování a při akcích pořádaných školou mimo místo, kde škola v souladu se zápisem do školského rejstříku uskutečňuje vzdělávání nebo školské služby,</a:t>
            </a:r>
          </a:p>
          <a:p>
            <a:r>
              <a:rPr lang="cs-CZ" dirty="0"/>
              <a:t>pomocné výchovné práce spojené s nácvikem sociálních kompetencí žáků se speciálními vzdělávacími potřebami.</a:t>
            </a:r>
          </a:p>
        </p:txBody>
      </p:sp>
    </p:spTree>
    <p:extLst>
      <p:ext uri="{BB962C8B-B14F-4D97-AF65-F5344CB8AC3E}">
        <p14:creationId xmlns:p14="http://schemas.microsoft.com/office/powerpoint/2010/main" val="32753440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B6CF20-4E56-4059-981C-84DC4CB39DCB}"/>
              </a:ext>
            </a:extLst>
          </p:cNvPr>
          <p:cNvSpPr>
            <a:spLocks noGrp="1"/>
          </p:cNvSpPr>
          <p:nvPr>
            <p:ph type="title"/>
          </p:nvPr>
        </p:nvSpPr>
        <p:spPr/>
        <p:txBody>
          <a:bodyPr/>
          <a:lstStyle/>
          <a:p>
            <a:r>
              <a:rPr lang="cs-CZ" b="1" dirty="0"/>
              <a:t>Kvalifikační předpoklad, NFN AP</a:t>
            </a:r>
          </a:p>
        </p:txBody>
      </p:sp>
      <p:sp>
        <p:nvSpPr>
          <p:cNvPr id="3" name="Zástupný obsah 2">
            <a:extLst>
              <a:ext uri="{FF2B5EF4-FFF2-40B4-BE49-F238E27FC236}">
                <a16:creationId xmlns:a16="http://schemas.microsoft.com/office/drawing/2014/main" id="{149640DA-44D7-4514-BCBA-AE4D17F8435B}"/>
              </a:ext>
            </a:extLst>
          </p:cNvPr>
          <p:cNvSpPr>
            <a:spLocks noGrp="1"/>
          </p:cNvSpPr>
          <p:nvPr>
            <p:ph idx="1"/>
          </p:nvPr>
        </p:nvSpPr>
        <p:spPr/>
        <p:txBody>
          <a:bodyPr/>
          <a:lstStyle/>
          <a:p>
            <a:r>
              <a:rPr lang="cs-CZ" dirty="0"/>
              <a:t>§ 5 odst. 3 vyhlášky - § 20 odst. 1 zákona o PP</a:t>
            </a:r>
          </a:p>
          <a:p>
            <a:pPr lvl="1"/>
            <a:r>
              <a:rPr lang="cs-CZ" dirty="0"/>
              <a:t>Minimálně SV s MZ + studium pro asistenty pedagoga</a:t>
            </a:r>
          </a:p>
          <a:p>
            <a:pPr lvl="1"/>
            <a:r>
              <a:rPr lang="cs-CZ" dirty="0"/>
              <a:t>8. platová třída, 5. platový stupeň</a:t>
            </a:r>
          </a:p>
          <a:p>
            <a:r>
              <a:rPr lang="cs-CZ" dirty="0"/>
              <a:t>§ 5 odst. 4 vyhlášky - § 20 odst. 2. zákona o PP</a:t>
            </a:r>
          </a:p>
          <a:p>
            <a:pPr lvl="1"/>
            <a:r>
              <a:rPr lang="cs-CZ" dirty="0"/>
              <a:t>Minimálně ZV + studium pro asistenty pedagoga</a:t>
            </a:r>
          </a:p>
          <a:p>
            <a:pPr lvl="1"/>
            <a:r>
              <a:rPr lang="cs-CZ" dirty="0"/>
              <a:t>5. platová třída, 5. platový stupeň</a:t>
            </a:r>
          </a:p>
          <a:p>
            <a:endParaRPr lang="cs-CZ" dirty="0"/>
          </a:p>
        </p:txBody>
      </p:sp>
    </p:spTree>
    <p:extLst>
      <p:ext uri="{BB962C8B-B14F-4D97-AF65-F5344CB8AC3E}">
        <p14:creationId xmlns:p14="http://schemas.microsoft.com/office/powerpoint/2010/main" val="833716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00CC1E-260B-F3AE-7E8F-9F653EC784AF}"/>
              </a:ext>
            </a:extLst>
          </p:cNvPr>
          <p:cNvSpPr>
            <a:spLocks noGrp="1"/>
          </p:cNvSpPr>
          <p:nvPr>
            <p:ph type="title"/>
          </p:nvPr>
        </p:nvSpPr>
        <p:spPr/>
        <p:txBody>
          <a:bodyPr/>
          <a:lstStyle/>
          <a:p>
            <a:r>
              <a:rPr lang="cs-CZ" b="1" dirty="0"/>
              <a:t>Základní právní úprava</a:t>
            </a:r>
          </a:p>
        </p:txBody>
      </p:sp>
      <p:sp>
        <p:nvSpPr>
          <p:cNvPr id="3" name="Zástupný obsah 2">
            <a:extLst>
              <a:ext uri="{FF2B5EF4-FFF2-40B4-BE49-F238E27FC236}">
                <a16:creationId xmlns:a16="http://schemas.microsoft.com/office/drawing/2014/main" id="{A2FF3E77-9B66-07AD-C818-33901704B361}"/>
              </a:ext>
            </a:extLst>
          </p:cNvPr>
          <p:cNvSpPr>
            <a:spLocks noGrp="1"/>
          </p:cNvSpPr>
          <p:nvPr>
            <p:ph idx="1"/>
          </p:nvPr>
        </p:nvSpPr>
        <p:spPr/>
        <p:txBody>
          <a:bodyPr/>
          <a:lstStyle/>
          <a:p>
            <a:r>
              <a:rPr lang="cs-CZ" dirty="0"/>
              <a:t>Zákon č. 561/2004 Sb., o předškolním, základním, středním, vyšším odborném a jiném vzdělávání (školský zákon)</a:t>
            </a:r>
          </a:p>
          <a:p>
            <a:r>
              <a:rPr lang="cs-CZ" dirty="0"/>
              <a:t>Vyhláška č. 27/2016 Sb., o  vzdělávání žáků se speciálními vzdělávacími potřebami a žáků nadaných</a:t>
            </a:r>
          </a:p>
          <a:p>
            <a:r>
              <a:rPr lang="cs-CZ" dirty="0"/>
              <a:t>Vyhláška č. 72/2005 Sb., o poskytování poradenských služeb ve školách a školských poradenských zařízeních</a:t>
            </a:r>
          </a:p>
          <a:p>
            <a:r>
              <a:rPr lang="cs-CZ" dirty="0"/>
              <a:t>Nařízení vlády č. 75/2005 Sb., o stanovení rozsahu přímé vyučovací, přímé výchovné, přímé speciálně pedagogické a přímé pedagogicko-psychologické činnosti pedagogických pracovníků</a:t>
            </a:r>
          </a:p>
        </p:txBody>
      </p:sp>
    </p:spTree>
    <p:extLst>
      <p:ext uri="{BB962C8B-B14F-4D97-AF65-F5344CB8AC3E}">
        <p14:creationId xmlns:p14="http://schemas.microsoft.com/office/powerpoint/2010/main" val="14924723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Úvazek AP (přímá a nepřímá činnost)</a:t>
            </a:r>
          </a:p>
        </p:txBody>
      </p:sp>
      <p:graphicFrame>
        <p:nvGraphicFramePr>
          <p:cNvPr id="6" name="Zástupný symbol pro obsah 5"/>
          <p:cNvGraphicFramePr>
            <a:graphicFrameLocks noGrp="1"/>
          </p:cNvGraphicFramePr>
          <p:nvPr>
            <p:ph idx="1"/>
          </p:nvPr>
        </p:nvGraphicFramePr>
        <p:xfrm>
          <a:off x="3719736" y="1412775"/>
          <a:ext cx="4824536" cy="4392488"/>
        </p:xfrm>
        <a:graphic>
          <a:graphicData uri="http://schemas.openxmlformats.org/drawingml/2006/table">
            <a:tbl>
              <a:tblPr>
                <a:tableStyleId>{5C22544A-7EE6-4342-B048-85BDC9FD1C3A}</a:tableStyleId>
              </a:tblPr>
              <a:tblGrid>
                <a:gridCol w="1395829">
                  <a:extLst>
                    <a:ext uri="{9D8B030D-6E8A-4147-A177-3AD203B41FA5}">
                      <a16:colId xmlns:a16="http://schemas.microsoft.com/office/drawing/2014/main" val="20000"/>
                    </a:ext>
                  </a:extLst>
                </a:gridCol>
                <a:gridCol w="1687979">
                  <a:extLst>
                    <a:ext uri="{9D8B030D-6E8A-4147-A177-3AD203B41FA5}">
                      <a16:colId xmlns:a16="http://schemas.microsoft.com/office/drawing/2014/main" val="20001"/>
                    </a:ext>
                  </a:extLst>
                </a:gridCol>
                <a:gridCol w="1740728">
                  <a:extLst>
                    <a:ext uri="{9D8B030D-6E8A-4147-A177-3AD203B41FA5}">
                      <a16:colId xmlns:a16="http://schemas.microsoft.com/office/drawing/2014/main" val="20002"/>
                    </a:ext>
                  </a:extLst>
                </a:gridCol>
              </a:tblGrid>
              <a:tr h="549061">
                <a:tc>
                  <a:txBody>
                    <a:bodyPr/>
                    <a:lstStyle/>
                    <a:p>
                      <a:pPr algn="l" fontAlgn="b"/>
                      <a:r>
                        <a:rPr lang="cs-CZ" sz="2200" u="none" strike="noStrike" dirty="0">
                          <a:effectLst/>
                        </a:rPr>
                        <a:t>úvazek</a:t>
                      </a:r>
                      <a:endParaRPr lang="cs-CZ" sz="2200" b="0" i="0" u="none" strike="noStrike" dirty="0">
                        <a:solidFill>
                          <a:srgbClr val="000000"/>
                        </a:solidFill>
                        <a:effectLst/>
                        <a:latin typeface="Calibri"/>
                      </a:endParaRPr>
                    </a:p>
                  </a:txBody>
                  <a:tcPr marL="9525" marR="9525" marT="9525" marB="0" anchor="b"/>
                </a:tc>
                <a:tc>
                  <a:txBody>
                    <a:bodyPr/>
                    <a:lstStyle/>
                    <a:p>
                      <a:pPr algn="l" fontAlgn="b"/>
                      <a:r>
                        <a:rPr lang="cs-CZ" sz="2200" u="none" strike="noStrike">
                          <a:effectLst/>
                        </a:rPr>
                        <a:t>přímá PČ</a:t>
                      </a:r>
                      <a:endParaRPr lang="cs-CZ" sz="2200" b="0" i="0" u="none" strike="noStrike">
                        <a:solidFill>
                          <a:srgbClr val="000000"/>
                        </a:solidFill>
                        <a:effectLst/>
                        <a:latin typeface="Calibri"/>
                      </a:endParaRPr>
                    </a:p>
                  </a:txBody>
                  <a:tcPr marL="9525" marR="9525" marT="9525" marB="0" anchor="b"/>
                </a:tc>
                <a:tc>
                  <a:txBody>
                    <a:bodyPr/>
                    <a:lstStyle/>
                    <a:p>
                      <a:pPr algn="l" fontAlgn="b"/>
                      <a:r>
                        <a:rPr lang="cs-CZ" sz="2200" u="none" strike="noStrike">
                          <a:effectLst/>
                        </a:rPr>
                        <a:t>nepřímá PČ</a:t>
                      </a:r>
                      <a:endParaRPr lang="cs-CZ" sz="2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549061">
                <a:tc>
                  <a:txBody>
                    <a:bodyPr/>
                    <a:lstStyle/>
                    <a:p>
                      <a:pPr algn="r" fontAlgn="b"/>
                      <a:r>
                        <a:rPr lang="cs-CZ" sz="2200" u="none" strike="noStrike" dirty="0">
                          <a:effectLst/>
                        </a:rPr>
                        <a:t>0,25</a:t>
                      </a:r>
                      <a:endParaRPr lang="cs-CZ" sz="2200" b="0" i="0" u="none" strike="noStrike" dirty="0">
                        <a:solidFill>
                          <a:srgbClr val="000000"/>
                        </a:solidFill>
                        <a:effectLst/>
                        <a:latin typeface="Calibri"/>
                      </a:endParaRPr>
                    </a:p>
                  </a:txBody>
                  <a:tcPr marL="9525" marR="9525" marT="9525" marB="0" anchor="b"/>
                </a:tc>
                <a:tc>
                  <a:txBody>
                    <a:bodyPr/>
                    <a:lstStyle/>
                    <a:p>
                      <a:pPr algn="r" fontAlgn="b"/>
                      <a:r>
                        <a:rPr lang="cs-CZ" sz="2200" u="none" strike="noStrike">
                          <a:effectLst/>
                        </a:rPr>
                        <a:t>9</a:t>
                      </a:r>
                      <a:endParaRPr lang="cs-CZ" sz="2200" b="0" i="0" u="none" strike="noStrike">
                        <a:solidFill>
                          <a:srgbClr val="000000"/>
                        </a:solidFill>
                        <a:effectLst/>
                        <a:latin typeface="Calibri"/>
                      </a:endParaRPr>
                    </a:p>
                  </a:txBody>
                  <a:tcPr marL="9525" marR="9525" marT="9525" marB="0" anchor="b"/>
                </a:tc>
                <a:tc>
                  <a:txBody>
                    <a:bodyPr/>
                    <a:lstStyle/>
                    <a:p>
                      <a:pPr algn="r" fontAlgn="b"/>
                      <a:r>
                        <a:rPr lang="cs-CZ" sz="2200" u="none" strike="noStrike">
                          <a:effectLst/>
                        </a:rPr>
                        <a:t>1</a:t>
                      </a:r>
                      <a:endParaRPr lang="cs-CZ" sz="2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549061">
                <a:tc>
                  <a:txBody>
                    <a:bodyPr/>
                    <a:lstStyle/>
                    <a:p>
                      <a:pPr algn="r" fontAlgn="b"/>
                      <a:r>
                        <a:rPr lang="cs-CZ" sz="2200" u="none" strike="noStrike" dirty="0">
                          <a:effectLst/>
                        </a:rPr>
                        <a:t>0,3889</a:t>
                      </a:r>
                      <a:endParaRPr lang="cs-CZ" sz="2200" b="0" i="0" u="none" strike="noStrike" dirty="0">
                        <a:solidFill>
                          <a:srgbClr val="000000"/>
                        </a:solidFill>
                        <a:effectLst/>
                        <a:latin typeface="Calibri"/>
                      </a:endParaRPr>
                    </a:p>
                  </a:txBody>
                  <a:tcPr marL="9525" marR="9525" marT="9525" marB="0" anchor="b"/>
                </a:tc>
                <a:tc>
                  <a:txBody>
                    <a:bodyPr/>
                    <a:lstStyle/>
                    <a:p>
                      <a:pPr algn="r" fontAlgn="b"/>
                      <a:r>
                        <a:rPr lang="cs-CZ" sz="2200" u="none" strike="noStrike">
                          <a:effectLst/>
                        </a:rPr>
                        <a:t>14</a:t>
                      </a:r>
                      <a:endParaRPr lang="cs-CZ" sz="2200" b="0" i="0" u="none" strike="noStrike">
                        <a:solidFill>
                          <a:srgbClr val="000000"/>
                        </a:solidFill>
                        <a:effectLst/>
                        <a:latin typeface="Calibri"/>
                      </a:endParaRPr>
                    </a:p>
                  </a:txBody>
                  <a:tcPr marL="9525" marR="9525" marT="9525" marB="0" anchor="b"/>
                </a:tc>
                <a:tc>
                  <a:txBody>
                    <a:bodyPr/>
                    <a:lstStyle/>
                    <a:p>
                      <a:pPr algn="r" fontAlgn="b"/>
                      <a:r>
                        <a:rPr lang="cs-CZ" sz="2200" u="none" strike="noStrike">
                          <a:effectLst/>
                        </a:rPr>
                        <a:t>1,556</a:t>
                      </a:r>
                      <a:endParaRPr lang="cs-CZ" sz="2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549061">
                <a:tc>
                  <a:txBody>
                    <a:bodyPr/>
                    <a:lstStyle/>
                    <a:p>
                      <a:pPr algn="r" fontAlgn="b"/>
                      <a:r>
                        <a:rPr lang="cs-CZ" sz="2200" u="none" strike="noStrike" dirty="0">
                          <a:effectLst/>
                        </a:rPr>
                        <a:t>0,5</a:t>
                      </a:r>
                      <a:endParaRPr lang="cs-CZ" sz="2200" b="0" i="0" u="none" strike="noStrike" dirty="0">
                        <a:solidFill>
                          <a:srgbClr val="000000"/>
                        </a:solidFill>
                        <a:effectLst/>
                        <a:latin typeface="Calibri"/>
                      </a:endParaRPr>
                    </a:p>
                  </a:txBody>
                  <a:tcPr marL="9525" marR="9525" marT="9525" marB="0" anchor="b"/>
                </a:tc>
                <a:tc>
                  <a:txBody>
                    <a:bodyPr/>
                    <a:lstStyle/>
                    <a:p>
                      <a:pPr algn="r" fontAlgn="b"/>
                      <a:r>
                        <a:rPr lang="cs-CZ" sz="2200" u="none" strike="noStrike">
                          <a:effectLst/>
                        </a:rPr>
                        <a:t>18</a:t>
                      </a:r>
                      <a:endParaRPr lang="cs-CZ" sz="2200" b="0" i="0" u="none" strike="noStrike">
                        <a:solidFill>
                          <a:srgbClr val="000000"/>
                        </a:solidFill>
                        <a:effectLst/>
                        <a:latin typeface="Calibri"/>
                      </a:endParaRPr>
                    </a:p>
                  </a:txBody>
                  <a:tcPr marL="9525" marR="9525" marT="9525" marB="0" anchor="b"/>
                </a:tc>
                <a:tc>
                  <a:txBody>
                    <a:bodyPr/>
                    <a:lstStyle/>
                    <a:p>
                      <a:pPr algn="r" fontAlgn="b"/>
                      <a:r>
                        <a:rPr lang="cs-CZ" sz="2200" u="none" strike="noStrike">
                          <a:effectLst/>
                        </a:rPr>
                        <a:t>2</a:t>
                      </a:r>
                      <a:endParaRPr lang="cs-CZ" sz="2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549061">
                <a:tc>
                  <a:txBody>
                    <a:bodyPr/>
                    <a:lstStyle/>
                    <a:p>
                      <a:pPr algn="r" fontAlgn="b"/>
                      <a:r>
                        <a:rPr lang="cs-CZ" sz="2200" u="none" strike="noStrike" dirty="0">
                          <a:effectLst/>
                        </a:rPr>
                        <a:t>0,6389</a:t>
                      </a:r>
                      <a:endParaRPr lang="cs-CZ" sz="2200" b="0" i="0" u="none" strike="noStrike" dirty="0">
                        <a:solidFill>
                          <a:srgbClr val="000000"/>
                        </a:solidFill>
                        <a:effectLst/>
                        <a:latin typeface="Calibri"/>
                      </a:endParaRPr>
                    </a:p>
                  </a:txBody>
                  <a:tcPr marL="9525" marR="9525" marT="9525" marB="0" anchor="b"/>
                </a:tc>
                <a:tc>
                  <a:txBody>
                    <a:bodyPr/>
                    <a:lstStyle/>
                    <a:p>
                      <a:pPr algn="r" fontAlgn="b"/>
                      <a:r>
                        <a:rPr lang="cs-CZ" sz="2200" u="none" strike="noStrike">
                          <a:effectLst/>
                        </a:rPr>
                        <a:t>23</a:t>
                      </a:r>
                      <a:endParaRPr lang="cs-CZ" sz="2200" b="0" i="0" u="none" strike="noStrike">
                        <a:solidFill>
                          <a:srgbClr val="000000"/>
                        </a:solidFill>
                        <a:effectLst/>
                        <a:latin typeface="Calibri"/>
                      </a:endParaRPr>
                    </a:p>
                  </a:txBody>
                  <a:tcPr marL="9525" marR="9525" marT="9525" marB="0" anchor="b"/>
                </a:tc>
                <a:tc>
                  <a:txBody>
                    <a:bodyPr/>
                    <a:lstStyle/>
                    <a:p>
                      <a:pPr algn="r" fontAlgn="b"/>
                      <a:r>
                        <a:rPr lang="cs-CZ" sz="2200" u="none" strike="noStrike">
                          <a:effectLst/>
                        </a:rPr>
                        <a:t>2,556</a:t>
                      </a:r>
                      <a:endParaRPr lang="cs-CZ" sz="2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549061">
                <a:tc>
                  <a:txBody>
                    <a:bodyPr/>
                    <a:lstStyle/>
                    <a:p>
                      <a:pPr algn="r" fontAlgn="b"/>
                      <a:r>
                        <a:rPr lang="cs-CZ" sz="2200" u="none" strike="noStrike" dirty="0">
                          <a:effectLst/>
                        </a:rPr>
                        <a:t>0,75</a:t>
                      </a:r>
                      <a:endParaRPr lang="cs-CZ" sz="2200" b="0" i="0" u="none" strike="noStrike" dirty="0">
                        <a:solidFill>
                          <a:srgbClr val="000000"/>
                        </a:solidFill>
                        <a:effectLst/>
                        <a:latin typeface="Calibri"/>
                      </a:endParaRPr>
                    </a:p>
                  </a:txBody>
                  <a:tcPr marL="9525" marR="9525" marT="9525" marB="0" anchor="b"/>
                </a:tc>
                <a:tc>
                  <a:txBody>
                    <a:bodyPr/>
                    <a:lstStyle/>
                    <a:p>
                      <a:pPr algn="r" fontAlgn="b"/>
                      <a:r>
                        <a:rPr lang="cs-CZ" sz="2200" u="none" strike="noStrike">
                          <a:effectLst/>
                        </a:rPr>
                        <a:t>27</a:t>
                      </a:r>
                      <a:endParaRPr lang="cs-CZ" sz="2200" b="0" i="0" u="none" strike="noStrike">
                        <a:solidFill>
                          <a:srgbClr val="000000"/>
                        </a:solidFill>
                        <a:effectLst/>
                        <a:latin typeface="Calibri"/>
                      </a:endParaRPr>
                    </a:p>
                  </a:txBody>
                  <a:tcPr marL="9525" marR="9525" marT="9525" marB="0" anchor="b"/>
                </a:tc>
                <a:tc>
                  <a:txBody>
                    <a:bodyPr/>
                    <a:lstStyle/>
                    <a:p>
                      <a:pPr algn="r" fontAlgn="b"/>
                      <a:r>
                        <a:rPr lang="cs-CZ" sz="2200" u="none" strike="noStrike">
                          <a:effectLst/>
                        </a:rPr>
                        <a:t>3</a:t>
                      </a:r>
                      <a:endParaRPr lang="cs-CZ" sz="2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549061">
                <a:tc>
                  <a:txBody>
                    <a:bodyPr/>
                    <a:lstStyle/>
                    <a:p>
                      <a:pPr algn="r" fontAlgn="b"/>
                      <a:r>
                        <a:rPr lang="cs-CZ" sz="2200" u="none" strike="noStrike" dirty="0">
                          <a:effectLst/>
                        </a:rPr>
                        <a:t>0,8889</a:t>
                      </a:r>
                      <a:endParaRPr lang="cs-CZ" sz="2200" b="0" i="0" u="none" strike="noStrike" dirty="0">
                        <a:solidFill>
                          <a:srgbClr val="000000"/>
                        </a:solidFill>
                        <a:effectLst/>
                        <a:latin typeface="Calibri"/>
                      </a:endParaRPr>
                    </a:p>
                  </a:txBody>
                  <a:tcPr marL="9525" marR="9525" marT="9525" marB="0" anchor="b"/>
                </a:tc>
                <a:tc>
                  <a:txBody>
                    <a:bodyPr/>
                    <a:lstStyle/>
                    <a:p>
                      <a:pPr algn="r" fontAlgn="b"/>
                      <a:r>
                        <a:rPr lang="cs-CZ" sz="2200" u="none" strike="noStrike">
                          <a:effectLst/>
                        </a:rPr>
                        <a:t>32</a:t>
                      </a:r>
                      <a:endParaRPr lang="cs-CZ" sz="2200" b="0" i="0" u="none" strike="noStrike">
                        <a:solidFill>
                          <a:srgbClr val="000000"/>
                        </a:solidFill>
                        <a:effectLst/>
                        <a:latin typeface="Calibri"/>
                      </a:endParaRPr>
                    </a:p>
                  </a:txBody>
                  <a:tcPr marL="9525" marR="9525" marT="9525" marB="0" anchor="b"/>
                </a:tc>
                <a:tc>
                  <a:txBody>
                    <a:bodyPr/>
                    <a:lstStyle/>
                    <a:p>
                      <a:pPr algn="r" fontAlgn="b"/>
                      <a:r>
                        <a:rPr lang="cs-CZ" sz="2200" u="none" strike="noStrike">
                          <a:effectLst/>
                        </a:rPr>
                        <a:t>3,556</a:t>
                      </a:r>
                      <a:endParaRPr lang="cs-CZ" sz="2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549061">
                <a:tc>
                  <a:txBody>
                    <a:bodyPr/>
                    <a:lstStyle/>
                    <a:p>
                      <a:pPr algn="r" fontAlgn="b"/>
                      <a:r>
                        <a:rPr lang="cs-CZ" sz="2200" u="none" strike="noStrike" dirty="0">
                          <a:effectLst/>
                        </a:rPr>
                        <a:t>1</a:t>
                      </a:r>
                      <a:endParaRPr lang="cs-CZ" sz="2200" b="0" i="0" u="none" strike="noStrike" dirty="0">
                        <a:solidFill>
                          <a:srgbClr val="000000"/>
                        </a:solidFill>
                        <a:effectLst/>
                        <a:latin typeface="Calibri"/>
                      </a:endParaRPr>
                    </a:p>
                  </a:txBody>
                  <a:tcPr marL="9525" marR="9525" marT="9525" marB="0" anchor="b"/>
                </a:tc>
                <a:tc>
                  <a:txBody>
                    <a:bodyPr/>
                    <a:lstStyle/>
                    <a:p>
                      <a:pPr algn="r" fontAlgn="b"/>
                      <a:r>
                        <a:rPr lang="cs-CZ" sz="2200" u="none" strike="noStrike" dirty="0">
                          <a:effectLst/>
                        </a:rPr>
                        <a:t>36</a:t>
                      </a:r>
                      <a:endParaRPr lang="cs-CZ" sz="2200" b="0" i="0" u="none" strike="noStrike" dirty="0">
                        <a:solidFill>
                          <a:srgbClr val="000000"/>
                        </a:solidFill>
                        <a:effectLst/>
                        <a:latin typeface="Calibri"/>
                      </a:endParaRPr>
                    </a:p>
                  </a:txBody>
                  <a:tcPr marL="9525" marR="9525" marT="9525" marB="0" anchor="b"/>
                </a:tc>
                <a:tc>
                  <a:txBody>
                    <a:bodyPr/>
                    <a:lstStyle/>
                    <a:p>
                      <a:pPr algn="r" fontAlgn="b"/>
                      <a:r>
                        <a:rPr lang="cs-CZ" sz="2200" u="none" strike="noStrike" dirty="0">
                          <a:effectLst/>
                        </a:rPr>
                        <a:t>4</a:t>
                      </a:r>
                      <a:endParaRPr lang="cs-CZ" sz="22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541189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0F57CB-ABDC-4F53-8203-0D36103ECEBE}"/>
              </a:ext>
            </a:extLst>
          </p:cNvPr>
          <p:cNvSpPr>
            <a:spLocks noGrp="1"/>
          </p:cNvSpPr>
          <p:nvPr>
            <p:ph type="title"/>
          </p:nvPr>
        </p:nvSpPr>
        <p:spPr/>
        <p:txBody>
          <a:bodyPr/>
          <a:lstStyle/>
          <a:p>
            <a:r>
              <a:rPr lang="cs-CZ" b="1" dirty="0"/>
              <a:t>PPČ asistenta pedagoga</a:t>
            </a:r>
          </a:p>
        </p:txBody>
      </p:sp>
      <p:sp>
        <p:nvSpPr>
          <p:cNvPr id="3" name="Zástupný obsah 2">
            <a:extLst>
              <a:ext uri="{FF2B5EF4-FFF2-40B4-BE49-F238E27FC236}">
                <a16:creationId xmlns:a16="http://schemas.microsoft.com/office/drawing/2014/main" id="{904D6454-C512-40F6-A414-53D290BBEC9E}"/>
              </a:ext>
            </a:extLst>
          </p:cNvPr>
          <p:cNvSpPr>
            <a:spLocks noGrp="1"/>
          </p:cNvSpPr>
          <p:nvPr>
            <p:ph idx="1"/>
          </p:nvPr>
        </p:nvSpPr>
        <p:spPr/>
        <p:txBody>
          <a:bodyPr/>
          <a:lstStyle/>
          <a:p>
            <a:r>
              <a:rPr lang="cs-CZ" dirty="0"/>
              <a:t>Asistent pedagoga			36 h týdně</a:t>
            </a:r>
          </a:p>
          <a:p>
            <a:r>
              <a:rPr lang="cs-CZ" dirty="0"/>
              <a:t>Asistent pedagoga podpůrné opatření</a:t>
            </a:r>
          </a:p>
          <a:p>
            <a:pPr marL="0" indent="0">
              <a:buNone/>
            </a:pPr>
            <a:r>
              <a:rPr lang="cs-CZ" dirty="0"/>
              <a:t>						32-36 h týdně</a:t>
            </a:r>
          </a:p>
          <a:p>
            <a:r>
              <a:rPr lang="cs-CZ" dirty="0"/>
              <a:t>Přechodné ustanovení – do 31.8.2021 lze doporučovat AP v rozsahu 20-40 hodin týdně</a:t>
            </a:r>
          </a:p>
          <a:p>
            <a:endParaRPr lang="cs-CZ" dirty="0"/>
          </a:p>
        </p:txBody>
      </p:sp>
    </p:spTree>
    <p:extLst>
      <p:ext uri="{BB962C8B-B14F-4D97-AF65-F5344CB8AC3E}">
        <p14:creationId xmlns:p14="http://schemas.microsoft.com/office/powerpoint/2010/main" val="3263440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C4FFC-87D7-4B48-A816-C930C66B3070}"/>
              </a:ext>
            </a:extLst>
          </p:cNvPr>
          <p:cNvSpPr>
            <a:spLocks noGrp="1"/>
          </p:cNvSpPr>
          <p:nvPr>
            <p:ph type="title"/>
          </p:nvPr>
        </p:nvSpPr>
        <p:spPr/>
        <p:txBody>
          <a:bodyPr/>
          <a:lstStyle/>
          <a:p>
            <a:r>
              <a:rPr lang="cs-CZ" b="1" dirty="0" err="1"/>
              <a:t>PHmax</a:t>
            </a:r>
            <a:r>
              <a:rPr lang="cs-CZ" b="1" dirty="0"/>
              <a:t> na AP</a:t>
            </a:r>
          </a:p>
        </p:txBody>
      </p:sp>
      <p:sp>
        <p:nvSpPr>
          <p:cNvPr id="3" name="Zástupný obsah 2">
            <a:extLst>
              <a:ext uri="{FF2B5EF4-FFF2-40B4-BE49-F238E27FC236}">
                <a16:creationId xmlns:a16="http://schemas.microsoft.com/office/drawing/2014/main" id="{8CEEE372-4820-4DE8-91EA-DE4CB62865C2}"/>
              </a:ext>
            </a:extLst>
          </p:cNvPr>
          <p:cNvSpPr>
            <a:spLocks noGrp="1"/>
          </p:cNvSpPr>
          <p:nvPr>
            <p:ph idx="1"/>
          </p:nvPr>
        </p:nvSpPr>
        <p:spPr/>
        <p:txBody>
          <a:bodyPr/>
          <a:lstStyle/>
          <a:p>
            <a:r>
              <a:rPr lang="cs-CZ" dirty="0"/>
              <a:t>ZŠ a SŠ </a:t>
            </a:r>
          </a:p>
          <a:p>
            <a:pPr lvl="1"/>
            <a:r>
              <a:rPr lang="cs-CZ" dirty="0" err="1"/>
              <a:t>PHmax</a:t>
            </a:r>
            <a:r>
              <a:rPr lang="cs-CZ" dirty="0"/>
              <a:t> v příloze č. 2 nařízení vlády č. 123/2018 Sb.</a:t>
            </a:r>
          </a:p>
          <a:p>
            <a:r>
              <a:rPr lang="cs-CZ" dirty="0"/>
              <a:t>Přípravný stupeň ZŠ speciální</a:t>
            </a:r>
          </a:p>
          <a:p>
            <a:pPr lvl="1"/>
            <a:r>
              <a:rPr lang="cs-CZ" dirty="0"/>
              <a:t>20 hodin týdně na třídu se 4 a více žáky</a:t>
            </a:r>
          </a:p>
          <a:p>
            <a:r>
              <a:rPr lang="cs-CZ" dirty="0"/>
              <a:t>MŠ</a:t>
            </a:r>
          </a:p>
          <a:p>
            <a:pPr lvl="1"/>
            <a:r>
              <a:rPr lang="cs-CZ" dirty="0"/>
              <a:t>36 hodin týdně na třídu při délce provozu 8 hodin a více (poměrné krácení při kratší době provozu)</a:t>
            </a:r>
          </a:p>
          <a:p>
            <a:r>
              <a:rPr lang="cs-CZ" dirty="0"/>
              <a:t>ŠD</a:t>
            </a:r>
          </a:p>
          <a:p>
            <a:pPr lvl="1"/>
            <a:r>
              <a:rPr lang="cs-CZ" dirty="0"/>
              <a:t>15 hodin týdně na 1 oddělení</a:t>
            </a:r>
          </a:p>
          <a:p>
            <a:endParaRPr lang="cs-CZ" dirty="0"/>
          </a:p>
        </p:txBody>
      </p:sp>
    </p:spTree>
    <p:extLst>
      <p:ext uri="{BB962C8B-B14F-4D97-AF65-F5344CB8AC3E}">
        <p14:creationId xmlns:p14="http://schemas.microsoft.com/office/powerpoint/2010/main" val="2069649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1D74FA-27B3-468F-A317-58E18F30022D}"/>
              </a:ext>
            </a:extLst>
          </p:cNvPr>
          <p:cNvSpPr txBox="1">
            <a:spLocks noGrp="1"/>
          </p:cNvSpPr>
          <p:nvPr>
            <p:ph type="title"/>
          </p:nvPr>
        </p:nvSpPr>
        <p:spPr/>
        <p:txBody>
          <a:bodyPr>
            <a:noAutofit/>
          </a:bodyPr>
          <a:lstStyle/>
          <a:p>
            <a:pPr lvl="0"/>
            <a:r>
              <a:rPr lang="cs-CZ" b="1" dirty="0"/>
              <a:t>Poskytování podpůrných opatření osobám používajícím jiný komunikační systém než mluvenou řeč</a:t>
            </a:r>
          </a:p>
        </p:txBody>
      </p:sp>
      <p:sp>
        <p:nvSpPr>
          <p:cNvPr id="3" name="Zástupný symbol pro obsah 2">
            <a:extLst>
              <a:ext uri="{FF2B5EF4-FFF2-40B4-BE49-F238E27FC236}">
                <a16:creationId xmlns:a16="http://schemas.microsoft.com/office/drawing/2014/main" id="{9E59973A-DFA5-428E-BEA8-9E4292A8D32B}"/>
              </a:ext>
            </a:extLst>
          </p:cNvPr>
          <p:cNvSpPr txBox="1">
            <a:spLocks noGrp="1"/>
          </p:cNvSpPr>
          <p:nvPr>
            <p:ph idx="1"/>
          </p:nvPr>
        </p:nvSpPr>
        <p:spPr>
          <a:xfrm>
            <a:off x="838200" y="1966952"/>
            <a:ext cx="10515600" cy="4525923"/>
          </a:xfrm>
        </p:spPr>
        <p:txBody>
          <a:bodyPr vert="horz" lIns="91440" tIns="45720" rIns="91440" bIns="45720" rtlCol="0">
            <a:normAutofit/>
          </a:bodyPr>
          <a:lstStyle/>
          <a:p>
            <a:pPr hangingPunct="1">
              <a:spcBef>
                <a:spcPts val="800"/>
              </a:spcBef>
              <a:buNone/>
            </a:pPr>
            <a:endParaRPr lang="cs-CZ" dirty="0">
              <a:latin typeface="Calibri" pitchFamily="18"/>
            </a:endParaRPr>
          </a:p>
          <a:p>
            <a:pPr hangingPunct="1">
              <a:spcBef>
                <a:spcPts val="800"/>
              </a:spcBef>
              <a:buSzPct val="100000"/>
              <a:buFont typeface="Arial" pitchFamily="34"/>
              <a:buChar char="•"/>
            </a:pPr>
            <a:r>
              <a:rPr lang="cs-CZ" dirty="0">
                <a:latin typeface="Calibri" pitchFamily="18"/>
              </a:rPr>
              <a:t>Použití komunikačního systému, který odpovídá potřebám žáka a se kterým má zkušenost</a:t>
            </a:r>
          </a:p>
          <a:p>
            <a:pPr hangingPunct="1">
              <a:spcBef>
                <a:spcPts val="800"/>
              </a:spcBef>
              <a:buSzPct val="100000"/>
              <a:buFont typeface="Arial" pitchFamily="34"/>
              <a:buChar char="•"/>
            </a:pPr>
            <a:r>
              <a:rPr lang="cs-CZ" dirty="0">
                <a:latin typeface="Calibri" pitchFamily="18"/>
              </a:rPr>
              <a:t>Vzdělávání v českém znakovém jazyce – souběžné vzdělávání v psaném českém jazyce – využití metod používaných při výuce českého jazyka jako cizího jazyka</a:t>
            </a:r>
          </a:p>
          <a:p>
            <a:pPr hangingPunct="1">
              <a:spcBef>
                <a:spcPts val="800"/>
              </a:spcBef>
              <a:buSzPct val="100000"/>
              <a:buFont typeface="Arial" pitchFamily="34"/>
              <a:buChar char="•"/>
            </a:pPr>
            <a:r>
              <a:rPr lang="cs-CZ" dirty="0">
                <a:latin typeface="Calibri" pitchFamily="18"/>
              </a:rPr>
              <a:t>Výstupy z naukových předmětů jsou žákům, kteří jsou vzděláváni v českém znakovém jazyce, stanovovány v českém znakovém jazyce a psané češtině</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C20D0C-FBEB-4548-8B12-B223AEC4EA07}"/>
              </a:ext>
            </a:extLst>
          </p:cNvPr>
          <p:cNvSpPr txBox="1">
            <a:spLocks noGrp="1"/>
          </p:cNvSpPr>
          <p:nvPr>
            <p:ph type="title"/>
          </p:nvPr>
        </p:nvSpPr>
        <p:spPr/>
        <p:txBody>
          <a:bodyPr>
            <a:normAutofit/>
          </a:bodyPr>
          <a:lstStyle/>
          <a:p>
            <a:pPr lvl="0"/>
            <a:r>
              <a:rPr lang="cs-CZ" b="1" dirty="0"/>
              <a:t>Tlumočník do českého znakového jazyka</a:t>
            </a:r>
          </a:p>
        </p:txBody>
      </p:sp>
      <p:sp>
        <p:nvSpPr>
          <p:cNvPr id="3" name="Zástupný symbol pro obsah 2">
            <a:extLst>
              <a:ext uri="{FF2B5EF4-FFF2-40B4-BE49-F238E27FC236}">
                <a16:creationId xmlns:a16="http://schemas.microsoft.com/office/drawing/2014/main" id="{FDA254D1-E81B-4B40-85E7-3715C59AC7C6}"/>
              </a:ext>
            </a:extLst>
          </p:cNvPr>
          <p:cNvSpPr txBox="1">
            <a:spLocks noGrp="1"/>
          </p:cNvSpPr>
          <p:nvPr>
            <p:ph idx="1"/>
          </p:nvPr>
        </p:nvSpPr>
        <p:spPr>
          <a:xfrm>
            <a:off x="838200" y="1690688"/>
            <a:ext cx="10515599"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Provádí přesný překlad obsahu sdělení formou, která je jasná a srozumitelná neslyšícímu žákovi, a v komunikačním systému, který si žák zvolil</a:t>
            </a:r>
          </a:p>
          <a:p>
            <a:pPr hangingPunct="1">
              <a:spcBef>
                <a:spcPts val="800"/>
              </a:spcBef>
              <a:buSzPct val="100000"/>
              <a:buFont typeface="Arial" pitchFamily="34"/>
              <a:buChar char="•"/>
            </a:pPr>
            <a:r>
              <a:rPr lang="cs-CZ" dirty="0">
                <a:latin typeface="Calibri" pitchFamily="18"/>
              </a:rPr>
              <a:t>Využíván po celou dobu poskytování vzdělávání</a:t>
            </a:r>
          </a:p>
          <a:p>
            <a:pPr hangingPunct="1">
              <a:spcBef>
                <a:spcPts val="800"/>
              </a:spcBef>
              <a:buSzPct val="100000"/>
              <a:buFont typeface="Arial" pitchFamily="34"/>
              <a:buChar char="•"/>
            </a:pPr>
            <a:r>
              <a:rPr lang="cs-CZ" dirty="0">
                <a:latin typeface="Calibri" pitchFamily="18"/>
              </a:rPr>
              <a:t>Rozsah působení tlumočníka – určí ŠPZ  s ohledem na naplnění vzdělávacích potřeb žáka a komunikační systém, který žák upřednostňuje</a:t>
            </a:r>
          </a:p>
          <a:p>
            <a:pPr hangingPunct="1">
              <a:spcBef>
                <a:spcPts val="800"/>
              </a:spcBef>
              <a:buSzPct val="100000"/>
              <a:buFont typeface="Arial" pitchFamily="34"/>
              <a:buChar char="•"/>
            </a:pPr>
            <a:r>
              <a:rPr lang="cs-CZ" dirty="0">
                <a:latin typeface="Calibri" pitchFamily="18"/>
              </a:rPr>
              <a:t>Je-li to možné – tlumočí i více žákům</a:t>
            </a:r>
          </a:p>
          <a:p>
            <a:pPr hangingPunct="1">
              <a:spcBef>
                <a:spcPts val="800"/>
              </a:spcBef>
              <a:buSzPct val="100000"/>
              <a:buFont typeface="Arial" pitchFamily="34"/>
              <a:buChar char="•"/>
            </a:pPr>
            <a:r>
              <a:rPr lang="cs-CZ" dirty="0">
                <a:latin typeface="Calibri" pitchFamily="18"/>
              </a:rPr>
              <a:t>Využití i při činnostech mimo školu a v rámci poskytování školských služeb</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9D71D6-5671-4114-895E-71477E22014E}"/>
              </a:ext>
            </a:extLst>
          </p:cNvPr>
          <p:cNvSpPr txBox="1">
            <a:spLocks noGrp="1"/>
          </p:cNvSpPr>
          <p:nvPr>
            <p:ph type="title"/>
          </p:nvPr>
        </p:nvSpPr>
        <p:spPr/>
        <p:txBody>
          <a:bodyPr>
            <a:normAutofit/>
          </a:bodyPr>
          <a:lstStyle/>
          <a:p>
            <a:pPr lvl="0"/>
            <a:r>
              <a:rPr lang="cs-CZ" b="1" dirty="0"/>
              <a:t>Přepisovatel pro neslyšící</a:t>
            </a:r>
          </a:p>
        </p:txBody>
      </p:sp>
      <p:sp>
        <p:nvSpPr>
          <p:cNvPr id="3" name="Zástupný symbol pro obsah 2">
            <a:extLst>
              <a:ext uri="{FF2B5EF4-FFF2-40B4-BE49-F238E27FC236}">
                <a16:creationId xmlns:a16="http://schemas.microsoft.com/office/drawing/2014/main" id="{E0031706-5058-4E37-9D65-35FBD3919038}"/>
              </a:ext>
            </a:extLst>
          </p:cNvPr>
          <p:cNvSpPr txBox="1">
            <a:spLocks noGrp="1"/>
          </p:cNvSpPr>
          <p:nvPr>
            <p:ph idx="1"/>
          </p:nvPr>
        </p:nvSpPr>
        <p:spPr>
          <a:xfrm>
            <a:off x="838199" y="1600201"/>
            <a:ext cx="10515599" cy="4525923"/>
          </a:xfrm>
        </p:spPr>
        <p:txBody>
          <a:bodyPr vert="horz" lIns="91440" tIns="45720" rIns="91440" bIns="45720" rtlCol="0">
            <a:normAutofit/>
          </a:bodyPr>
          <a:lstStyle/>
          <a:p>
            <a:pPr hangingPunct="1">
              <a:spcBef>
                <a:spcPts val="800"/>
              </a:spcBef>
              <a:buNone/>
            </a:pPr>
            <a:endParaRPr lang="cs-CZ" sz="2400" dirty="0">
              <a:latin typeface="Calibri" pitchFamily="18"/>
            </a:endParaRPr>
          </a:p>
          <a:p>
            <a:pPr hangingPunct="1">
              <a:spcBef>
                <a:spcPts val="800"/>
              </a:spcBef>
              <a:buSzPct val="100000"/>
              <a:buFont typeface="Arial" pitchFamily="34"/>
              <a:buChar char="•"/>
            </a:pPr>
            <a:r>
              <a:rPr lang="cs-CZ" dirty="0">
                <a:latin typeface="Calibri" pitchFamily="18"/>
              </a:rPr>
              <a:t>Žák upřednostňuje mluvený český jazyk s oporou v psaném textu</a:t>
            </a:r>
          </a:p>
          <a:p>
            <a:pPr hangingPunct="1">
              <a:spcBef>
                <a:spcPts val="800"/>
              </a:spcBef>
              <a:buSzPct val="100000"/>
              <a:buFont typeface="Arial" pitchFamily="34"/>
              <a:buChar char="•"/>
            </a:pPr>
            <a:r>
              <a:rPr lang="cs-CZ" dirty="0">
                <a:latin typeface="Calibri" pitchFamily="18"/>
              </a:rPr>
              <a:t>Převádění mluvené řeči do písemné podoby v reálném čase</a:t>
            </a:r>
          </a:p>
          <a:p>
            <a:pPr hangingPunct="1">
              <a:spcBef>
                <a:spcPts val="800"/>
              </a:spcBef>
              <a:buSzPct val="100000"/>
              <a:buFont typeface="Arial" pitchFamily="34"/>
              <a:buChar char="•"/>
            </a:pPr>
            <a:r>
              <a:rPr lang="cs-CZ" dirty="0">
                <a:latin typeface="Calibri" pitchFamily="18"/>
              </a:rPr>
              <a:t>Je-li to možné – využívá tuto činnost i více žáků</a:t>
            </a:r>
          </a:p>
          <a:p>
            <a:pPr hangingPunct="1">
              <a:spcBef>
                <a:spcPts val="800"/>
              </a:spcBef>
              <a:buSzPct val="100000"/>
              <a:buFont typeface="Arial" pitchFamily="34"/>
              <a:buChar char="•"/>
            </a:pPr>
            <a:endParaRPr lang="cs-CZ" dirty="0">
              <a:latin typeface="Calibri" pitchFamily="1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634121-CC85-4AB6-A642-3AB71E6B5DA2}"/>
              </a:ext>
            </a:extLst>
          </p:cNvPr>
          <p:cNvSpPr txBox="1">
            <a:spLocks noGrp="1"/>
          </p:cNvSpPr>
          <p:nvPr>
            <p:ph type="title"/>
          </p:nvPr>
        </p:nvSpPr>
        <p:spPr/>
        <p:txBody>
          <a:bodyPr>
            <a:normAutofit/>
          </a:bodyPr>
          <a:lstStyle/>
          <a:p>
            <a:pPr lvl="0"/>
            <a:r>
              <a:rPr lang="cs-CZ" b="1" dirty="0"/>
              <a:t>Působení dalších osob poskytujících podporu</a:t>
            </a:r>
          </a:p>
        </p:txBody>
      </p:sp>
      <p:sp>
        <p:nvSpPr>
          <p:cNvPr id="3" name="Zástupný symbol pro obsah 2">
            <a:extLst>
              <a:ext uri="{FF2B5EF4-FFF2-40B4-BE49-F238E27FC236}">
                <a16:creationId xmlns:a16="http://schemas.microsoft.com/office/drawing/2014/main" id="{3438AC5C-377F-495B-97F4-01914C31A5A4}"/>
              </a:ext>
            </a:extLst>
          </p:cNvPr>
          <p:cNvSpPr txBox="1">
            <a:spLocks noGrp="1"/>
          </p:cNvSpPr>
          <p:nvPr>
            <p:ph idx="1"/>
          </p:nvPr>
        </p:nvSpPr>
        <p:spPr>
          <a:xfrm>
            <a:off x="838200" y="1600201"/>
            <a:ext cx="10515600" cy="4525923"/>
          </a:xfrm>
        </p:spPr>
        <p:txBody>
          <a:bodyPr vert="horz" lIns="91440" tIns="45720" rIns="91440" bIns="45720" rtlCol="0">
            <a:normAutofit/>
          </a:bodyPr>
          <a:lstStyle/>
          <a:p>
            <a:pPr hangingPunct="1">
              <a:spcBef>
                <a:spcPts val="800"/>
              </a:spcBef>
              <a:buNone/>
            </a:pPr>
            <a:endParaRPr lang="cs-CZ" dirty="0">
              <a:latin typeface="Calibri" pitchFamily="18"/>
            </a:endParaRPr>
          </a:p>
          <a:p>
            <a:pPr hangingPunct="1">
              <a:spcBef>
                <a:spcPts val="800"/>
              </a:spcBef>
              <a:buSzPct val="100000"/>
              <a:buFont typeface="Arial" pitchFamily="34"/>
              <a:buChar char="•"/>
            </a:pPr>
            <a:r>
              <a:rPr lang="cs-CZ" dirty="0">
                <a:latin typeface="Calibri" pitchFamily="18"/>
              </a:rPr>
              <a:t>Umožní se na základě </a:t>
            </a:r>
            <a:r>
              <a:rPr lang="cs-CZ" u="sng" dirty="0">
                <a:latin typeface="Calibri" pitchFamily="18"/>
              </a:rPr>
              <a:t>vyjádření ŠPZ</a:t>
            </a:r>
          </a:p>
          <a:p>
            <a:pPr hangingPunct="1">
              <a:spcBef>
                <a:spcPts val="800"/>
              </a:spcBef>
              <a:buSzPct val="100000"/>
              <a:buFont typeface="Arial" pitchFamily="34"/>
              <a:buChar char="•"/>
            </a:pPr>
            <a:r>
              <a:rPr lang="cs-CZ" dirty="0">
                <a:latin typeface="Calibri" pitchFamily="18"/>
              </a:rPr>
              <a:t>Poskytují žákovi se SVP podporu podle jiných právních předpisů </a:t>
            </a:r>
            <a:r>
              <a:rPr lang="cs-CZ" b="1" dirty="0">
                <a:latin typeface="Calibri" pitchFamily="18"/>
              </a:rPr>
              <a:t>(zejména osobní asistent)</a:t>
            </a:r>
          </a:p>
          <a:p>
            <a:pPr hangingPunct="1">
              <a:spcBef>
                <a:spcPts val="800"/>
              </a:spcBef>
              <a:buSzPct val="100000"/>
              <a:buFont typeface="Arial" pitchFamily="34"/>
              <a:buChar char="•"/>
            </a:pPr>
            <a:r>
              <a:rPr lang="cs-CZ" b="1" dirty="0">
                <a:solidFill>
                  <a:srgbClr val="C0504D"/>
                </a:solidFill>
                <a:latin typeface="Calibri" pitchFamily="18"/>
              </a:rPr>
              <a:t>Stanovisko MPSV – osobní asistent slouží pouze jako doprovod do a ze školy!!!!!!!</a:t>
            </a:r>
          </a:p>
          <a:p>
            <a:pPr hangingPunct="1">
              <a:spcBef>
                <a:spcPts val="800"/>
              </a:spcBef>
              <a:buSzPct val="100000"/>
              <a:buFont typeface="Arial" pitchFamily="34"/>
              <a:buChar char="•"/>
            </a:pPr>
            <a:endParaRPr lang="cs-CZ" dirty="0">
              <a:latin typeface="Calibri" pitchFamily="1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26ECA5-34D7-4981-92BD-5AB9827B250C}"/>
              </a:ext>
            </a:extLst>
          </p:cNvPr>
          <p:cNvSpPr>
            <a:spLocks noGrp="1"/>
          </p:cNvSpPr>
          <p:nvPr>
            <p:ph type="title"/>
          </p:nvPr>
        </p:nvSpPr>
        <p:spPr/>
        <p:txBody>
          <a:bodyPr/>
          <a:lstStyle/>
          <a:p>
            <a:r>
              <a:rPr lang="cs-CZ" sz="4400" b="1" dirty="0"/>
              <a:t>Postup při poskytování podpůrného opatření I. stupně</a:t>
            </a:r>
            <a:endParaRPr lang="cs-CZ" b="1" dirty="0"/>
          </a:p>
        </p:txBody>
      </p:sp>
      <p:sp>
        <p:nvSpPr>
          <p:cNvPr id="3" name="Zástupný obsah 2">
            <a:extLst>
              <a:ext uri="{FF2B5EF4-FFF2-40B4-BE49-F238E27FC236}">
                <a16:creationId xmlns:a16="http://schemas.microsoft.com/office/drawing/2014/main" id="{F2546A19-1632-4BF5-8046-940CADB95A82}"/>
              </a:ext>
            </a:extLst>
          </p:cNvPr>
          <p:cNvSpPr>
            <a:spLocks noGrp="1"/>
          </p:cNvSpPr>
          <p:nvPr>
            <p:ph idx="1"/>
          </p:nvPr>
        </p:nvSpPr>
        <p:spPr/>
        <p:txBody>
          <a:bodyPr>
            <a:normAutofit fontScale="85000" lnSpcReduction="10000"/>
          </a:bodyPr>
          <a:lstStyle/>
          <a:p>
            <a:r>
              <a:rPr lang="cs-CZ" dirty="0"/>
              <a:t>Poskytování podpůrných opatření prvního stupně škola průběžně vyhodnocuje. </a:t>
            </a:r>
          </a:p>
          <a:p>
            <a:r>
              <a:rPr lang="cs-CZ" dirty="0"/>
              <a:t>Nejpozději po 3 měsících od zahájení poskytování podpůrných opatření škola vyhodnotí, zda podpůrná opatření vedou k naplnění stanovených cílů. </a:t>
            </a:r>
          </a:p>
          <a:p>
            <a:r>
              <a:rPr lang="cs-CZ" dirty="0"/>
              <a:t>Není-li tomu tak, doporučí škola zletilému žákovi nebo zákonnému zástupci žáka využití poradenské pomoci ŠPZ. Do doby zahájení poskytování podpůrných opatření druhého až pátého stupně na základě doporučení školského poradenského zařízení poskytuje škola podpůrná opatření prvního stupně.</a:t>
            </a:r>
          </a:p>
          <a:p>
            <a:r>
              <a:rPr lang="cs-CZ" dirty="0"/>
              <a:t>Škola může zpracovat plán pedagogické podpory, který zahrnuje zejména popis obtíží a speciálních vzdělávacích potřeb žáka, podpůrná opatření prvního stupně, stanovení cílů podpory a způsobu vyhodnocování naplňování plánu, zejména v situaci, kdy pro poskytování podpůrných opatření prvního stupně nepostačuje samotné zohlednění individuálních vzdělávacích potřeb žáka při vzdělávání.</a:t>
            </a:r>
          </a:p>
        </p:txBody>
      </p:sp>
    </p:spTree>
    <p:extLst>
      <p:ext uri="{BB962C8B-B14F-4D97-AF65-F5344CB8AC3E}">
        <p14:creationId xmlns:p14="http://schemas.microsoft.com/office/powerpoint/2010/main" val="30289892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FF4EF2-5B4D-45CB-A95B-8051491CC536}"/>
              </a:ext>
            </a:extLst>
          </p:cNvPr>
          <p:cNvSpPr txBox="1">
            <a:spLocks noGrp="1"/>
          </p:cNvSpPr>
          <p:nvPr>
            <p:ph type="title"/>
          </p:nvPr>
        </p:nvSpPr>
        <p:spPr/>
        <p:txBody>
          <a:bodyPr>
            <a:normAutofit/>
          </a:bodyPr>
          <a:lstStyle/>
          <a:p>
            <a:pPr lvl="0"/>
            <a:r>
              <a:rPr lang="cs-CZ" b="1" dirty="0"/>
              <a:t>Postup před přiznáním podpůrného opatření II. - V. stupně</a:t>
            </a:r>
          </a:p>
        </p:txBody>
      </p:sp>
      <p:sp>
        <p:nvSpPr>
          <p:cNvPr id="3" name="Zástupný symbol pro obsah 2">
            <a:extLst>
              <a:ext uri="{FF2B5EF4-FFF2-40B4-BE49-F238E27FC236}">
                <a16:creationId xmlns:a16="http://schemas.microsoft.com/office/drawing/2014/main" id="{E64B2742-6F6B-4A21-97DB-05D0FD77B211}"/>
              </a:ext>
            </a:extLst>
          </p:cNvPr>
          <p:cNvSpPr txBox="1">
            <a:spLocks noGrp="1"/>
          </p:cNvSpPr>
          <p:nvPr>
            <p:ph idx="1"/>
          </p:nvPr>
        </p:nvSpPr>
        <p:spPr>
          <a:xfrm>
            <a:off x="838200" y="1966952"/>
            <a:ext cx="10515599" cy="4525923"/>
          </a:xfrm>
        </p:spPr>
        <p:txBody>
          <a:bodyPr vert="horz" lIns="91440" tIns="45720" rIns="91440" bIns="45720" rtlCol="0">
            <a:normAutofit/>
          </a:bodyPr>
          <a:lstStyle/>
          <a:p>
            <a:pPr hangingPunct="1">
              <a:spcBef>
                <a:spcPts val="800"/>
              </a:spcBef>
              <a:buSzPct val="100000"/>
              <a:buFont typeface="Arial" pitchFamily="34"/>
              <a:buChar char="•"/>
            </a:pPr>
            <a:r>
              <a:rPr lang="cs-CZ" u="sng" dirty="0">
                <a:latin typeface="Calibri" pitchFamily="18"/>
              </a:rPr>
              <a:t>Povinnosti školy</a:t>
            </a:r>
          </a:p>
          <a:p>
            <a:pPr lvl="1">
              <a:buSzPct val="100000"/>
              <a:buFont typeface="Arial" pitchFamily="34"/>
            </a:pPr>
            <a:r>
              <a:rPr lang="cs-CZ" sz="2800" dirty="0"/>
              <a:t>Určit PP odpovědného za spolupráci se ŠPZ (konkrétně k žákovi)</a:t>
            </a:r>
          </a:p>
          <a:p>
            <a:pPr lvl="1">
              <a:buSzPct val="100000"/>
              <a:buFont typeface="Arial" pitchFamily="34"/>
            </a:pPr>
            <a:r>
              <a:rPr lang="cs-CZ" sz="2800" dirty="0"/>
              <a:t>Předat plán pedagogické podpory (informace) ŠPZ</a:t>
            </a:r>
          </a:p>
          <a:p>
            <a:pPr lvl="1">
              <a:buSzPct val="100000"/>
              <a:buFont typeface="Arial" pitchFamily="34"/>
            </a:pPr>
            <a:r>
              <a:rPr lang="cs-CZ" sz="2800" dirty="0"/>
              <a:t>Součinnost se ŠPZ při doporučení konkrétních podpůrných opatření (personální a materiální podmínky školy)</a:t>
            </a:r>
          </a:p>
          <a:p>
            <a:pPr lvl="1">
              <a:buSzPct val="100000"/>
              <a:buFont typeface="Arial" pitchFamily="34"/>
            </a:pPr>
            <a:r>
              <a:rPr lang="cs-CZ" sz="2800" dirty="0"/>
              <a:t>Na výzvu ŠPZ doložit podklady</a:t>
            </a:r>
          </a:p>
          <a:p>
            <a:pPr lvl="1">
              <a:buSzPct val="100000"/>
              <a:buFont typeface="Arial" pitchFamily="34"/>
            </a:pPr>
            <a:r>
              <a:rPr lang="cs-CZ" sz="2800" dirty="0"/>
              <a:t>V případě neposkytnutí součinnosti ZZ žáka – postupovat podle zákona č. 359/1999 Sb., o sociálně-právní ochraně dětí</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F9B4D4-1873-4498-B2C2-81E865FED6FB}"/>
              </a:ext>
            </a:extLst>
          </p:cNvPr>
          <p:cNvSpPr txBox="1">
            <a:spLocks noGrp="1"/>
          </p:cNvSpPr>
          <p:nvPr>
            <p:ph type="title"/>
          </p:nvPr>
        </p:nvSpPr>
        <p:spPr/>
        <p:txBody>
          <a:bodyPr>
            <a:normAutofit/>
          </a:bodyPr>
          <a:lstStyle/>
          <a:p>
            <a:pPr lvl="0"/>
            <a:r>
              <a:rPr lang="cs-CZ" b="1" dirty="0"/>
              <a:t>Postup před přiznáním podpůrného opatření II. - V. stupně</a:t>
            </a:r>
          </a:p>
        </p:txBody>
      </p:sp>
      <p:sp>
        <p:nvSpPr>
          <p:cNvPr id="3" name="Zástupný symbol pro obsah 2">
            <a:extLst>
              <a:ext uri="{FF2B5EF4-FFF2-40B4-BE49-F238E27FC236}">
                <a16:creationId xmlns:a16="http://schemas.microsoft.com/office/drawing/2014/main" id="{307EAA54-F413-4774-881F-5D9CFD2E6E78}"/>
              </a:ext>
            </a:extLst>
          </p:cNvPr>
          <p:cNvSpPr txBox="1">
            <a:spLocks noGrp="1"/>
          </p:cNvSpPr>
          <p:nvPr>
            <p:ph idx="1"/>
          </p:nvPr>
        </p:nvSpPr>
        <p:spPr>
          <a:xfrm>
            <a:off x="838199" y="1966952"/>
            <a:ext cx="10515599" cy="4525923"/>
          </a:xfrm>
        </p:spPr>
        <p:txBody>
          <a:bodyPr vert="horz" lIns="91440" tIns="45720" rIns="91440" bIns="45720" rtlCol="0">
            <a:normAutofit/>
          </a:bodyPr>
          <a:lstStyle/>
          <a:p>
            <a:pPr hangingPunct="1">
              <a:spcBef>
                <a:spcPts val="800"/>
              </a:spcBef>
              <a:buSzPct val="100000"/>
              <a:buFont typeface="Arial" pitchFamily="34"/>
              <a:buChar char="•"/>
            </a:pPr>
            <a:r>
              <a:rPr lang="cs-CZ" u="sng" dirty="0">
                <a:latin typeface="Calibri" pitchFamily="18"/>
              </a:rPr>
              <a:t>Povinnosti ŠPZ</a:t>
            </a:r>
          </a:p>
          <a:p>
            <a:pPr lvl="1">
              <a:buSzPct val="100000"/>
              <a:buFont typeface="Arial" pitchFamily="34"/>
            </a:pPr>
            <a:r>
              <a:rPr lang="cs-CZ" sz="2800" dirty="0"/>
              <a:t>Posoudit speciální vzdělávací potřeby žáka (přihlédnout k aktuálnímu zdravotnímu stavu)</a:t>
            </a:r>
          </a:p>
          <a:p>
            <a:pPr lvl="1">
              <a:buSzPct val="100000"/>
              <a:buFont typeface="Arial" pitchFamily="34"/>
            </a:pPr>
            <a:r>
              <a:rPr lang="cs-CZ" sz="2800" dirty="0"/>
              <a:t>Doporučit přednostně pomůcky, kterými škola disponuje</a:t>
            </a:r>
          </a:p>
          <a:p>
            <a:pPr lvl="1">
              <a:buSzPct val="100000"/>
              <a:buFont typeface="Arial" pitchFamily="34"/>
            </a:pPr>
            <a:r>
              <a:rPr lang="cs-CZ" sz="2800" dirty="0"/>
              <a:t>Návrh doporučení podpůrných opatření projednat se školou, žákem nebo ZZ nezletilého žáka – přihlédnout k jejich vyjádření</a:t>
            </a:r>
          </a:p>
          <a:p>
            <a:pPr lvl="1">
              <a:buSzPct val="100000"/>
              <a:buFont typeface="Arial" pitchFamily="34"/>
            </a:pP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F99215-3E7C-4252-82B7-E5D6717C7F5C}"/>
              </a:ext>
            </a:extLst>
          </p:cNvPr>
          <p:cNvSpPr>
            <a:spLocks noGrp="1"/>
          </p:cNvSpPr>
          <p:nvPr>
            <p:ph type="title"/>
          </p:nvPr>
        </p:nvSpPr>
        <p:spPr/>
        <p:txBody>
          <a:bodyPr/>
          <a:lstStyle/>
          <a:p>
            <a:r>
              <a:rPr lang="cs-CZ" b="1" dirty="0"/>
              <a:t>§ 2 ŠZ – Zásady vzdělávání</a:t>
            </a:r>
          </a:p>
        </p:txBody>
      </p:sp>
      <p:sp>
        <p:nvSpPr>
          <p:cNvPr id="3" name="Zástupný obsah 2">
            <a:extLst>
              <a:ext uri="{FF2B5EF4-FFF2-40B4-BE49-F238E27FC236}">
                <a16:creationId xmlns:a16="http://schemas.microsoft.com/office/drawing/2014/main" id="{007F21FF-1635-4BB4-A700-E56A47D304C0}"/>
              </a:ext>
            </a:extLst>
          </p:cNvPr>
          <p:cNvSpPr>
            <a:spLocks noGrp="1"/>
          </p:cNvSpPr>
          <p:nvPr>
            <p:ph idx="1"/>
          </p:nvPr>
        </p:nvSpPr>
        <p:spPr/>
        <p:txBody>
          <a:bodyPr>
            <a:noAutofit/>
          </a:bodyPr>
          <a:lstStyle/>
          <a:p>
            <a:pPr marL="514441" lvl="0" indent="-514441" hangingPunct="1">
              <a:lnSpc>
                <a:spcPct val="80000"/>
              </a:lnSpc>
              <a:spcBef>
                <a:spcPts val="500"/>
              </a:spcBef>
              <a:buSzPct val="100000"/>
              <a:buAutoNum type="alphaLcParenR"/>
            </a:pPr>
            <a:r>
              <a:rPr lang="cs-CZ" sz="2000" u="sng" dirty="0">
                <a:latin typeface="Calibri" pitchFamily="18"/>
              </a:rPr>
              <a:t>rovného přístupu </a:t>
            </a:r>
            <a:r>
              <a:rPr lang="cs-CZ" sz="2000" dirty="0">
                <a:latin typeface="Calibri" pitchFamily="18"/>
              </a:rPr>
              <a:t>každého státního občana České republiky nebo jiného členského státu Evropské unie ke vzdělávání bez jakékoli diskriminace z důvodu rasy, barvy pleti, pohlaví, jazyka, víry a náboženství, národnosti, etnického nebo sociálního původu, majetku, rodu a zdravotního stavu nebo jiného postavení občana,</a:t>
            </a:r>
          </a:p>
          <a:p>
            <a:pPr marL="514441" lvl="0" indent="-514441" hangingPunct="1">
              <a:lnSpc>
                <a:spcPct val="80000"/>
              </a:lnSpc>
              <a:spcBef>
                <a:spcPts val="500"/>
              </a:spcBef>
              <a:buSzPct val="100000"/>
              <a:buAutoNum type="alphaLcParenR"/>
            </a:pPr>
            <a:r>
              <a:rPr lang="cs-CZ" sz="2000" u="sng" dirty="0">
                <a:latin typeface="Calibri" pitchFamily="18"/>
              </a:rPr>
              <a:t>zohledňování vzdělávacích potřeb jednotlivce</a:t>
            </a:r>
            <a:r>
              <a:rPr lang="cs-CZ" sz="2000" dirty="0">
                <a:latin typeface="Calibri" pitchFamily="18"/>
              </a:rPr>
              <a:t>,</a:t>
            </a:r>
          </a:p>
          <a:p>
            <a:pPr marL="514441" lvl="0" indent="-514441" hangingPunct="1">
              <a:lnSpc>
                <a:spcPct val="80000"/>
              </a:lnSpc>
              <a:spcBef>
                <a:spcPts val="500"/>
              </a:spcBef>
              <a:buSzPct val="100000"/>
              <a:buAutoNum type="alphaLcParenR"/>
            </a:pPr>
            <a:r>
              <a:rPr lang="cs-CZ" sz="2000" u="sng" dirty="0">
                <a:latin typeface="Calibri" pitchFamily="18"/>
              </a:rPr>
              <a:t>vzájemné úcty</a:t>
            </a:r>
            <a:r>
              <a:rPr lang="cs-CZ" sz="2000" dirty="0">
                <a:latin typeface="Calibri" pitchFamily="18"/>
              </a:rPr>
              <a:t>, respektu, názorové snášenlivosti, solidarity a důstojnosti všech účastníků vzdělávání,</a:t>
            </a:r>
          </a:p>
          <a:p>
            <a:pPr marL="514441" lvl="0" indent="-514441" hangingPunct="1">
              <a:lnSpc>
                <a:spcPct val="80000"/>
              </a:lnSpc>
              <a:spcBef>
                <a:spcPts val="500"/>
              </a:spcBef>
              <a:buSzPct val="100000"/>
              <a:buAutoNum type="alphaLcParenR"/>
            </a:pPr>
            <a:r>
              <a:rPr lang="cs-CZ" sz="2000" u="sng" dirty="0">
                <a:latin typeface="Calibri" pitchFamily="18"/>
              </a:rPr>
              <a:t>bezplatného</a:t>
            </a:r>
            <a:r>
              <a:rPr lang="cs-CZ" sz="2000" dirty="0">
                <a:latin typeface="Calibri" pitchFamily="18"/>
              </a:rPr>
              <a:t> základního a středního vzdělávání státních občanů České republiky nebo jiného členského státu Evropské unie ve školách, které zřizuje stát, kraj, obec nebo svazek obcí,</a:t>
            </a:r>
          </a:p>
          <a:p>
            <a:pPr marL="514441" lvl="0" indent="-514441" hangingPunct="1">
              <a:lnSpc>
                <a:spcPct val="80000"/>
              </a:lnSpc>
              <a:spcBef>
                <a:spcPts val="500"/>
              </a:spcBef>
              <a:buSzPct val="100000"/>
              <a:buAutoNum type="alphaLcParenR"/>
            </a:pPr>
            <a:r>
              <a:rPr lang="cs-CZ" sz="2000" dirty="0">
                <a:latin typeface="Calibri" pitchFamily="18"/>
              </a:rPr>
              <a:t>svobodného šíření poznatků, které vyplývají z výsledků soudobého stavu poznání světa a jsou v souladu s obecnými cíli vzdělávání,</a:t>
            </a:r>
          </a:p>
          <a:p>
            <a:pPr marL="514441" lvl="0" indent="-514441" hangingPunct="1">
              <a:lnSpc>
                <a:spcPct val="80000"/>
              </a:lnSpc>
              <a:spcBef>
                <a:spcPts val="500"/>
              </a:spcBef>
              <a:buSzPct val="100000"/>
              <a:buAutoNum type="alphaLcParenR"/>
            </a:pPr>
            <a:r>
              <a:rPr lang="cs-CZ" sz="2000" dirty="0">
                <a:latin typeface="Calibri" pitchFamily="18"/>
              </a:rPr>
              <a:t>zdokonalování procesu vzdělávání na základě výsledků dosažených ve vědě, výzkumu a vývoji a co nejširšího </a:t>
            </a:r>
            <a:r>
              <a:rPr lang="cs-CZ" sz="2000" u="sng" dirty="0">
                <a:latin typeface="Calibri" pitchFamily="18"/>
              </a:rPr>
              <a:t>uplatňování účinných moderních pedagogických přístupů a metod</a:t>
            </a:r>
            <a:r>
              <a:rPr lang="cs-CZ" sz="2000" dirty="0">
                <a:latin typeface="Calibri" pitchFamily="18"/>
              </a:rPr>
              <a:t>,</a:t>
            </a:r>
          </a:p>
          <a:p>
            <a:pPr marL="514441" lvl="0" indent="-514441" hangingPunct="1">
              <a:lnSpc>
                <a:spcPct val="80000"/>
              </a:lnSpc>
              <a:spcBef>
                <a:spcPts val="500"/>
              </a:spcBef>
              <a:buSzPct val="100000"/>
              <a:buAutoNum type="alphaLcParenR"/>
            </a:pPr>
            <a:r>
              <a:rPr lang="cs-CZ" sz="2000" dirty="0">
                <a:latin typeface="Calibri" pitchFamily="18"/>
              </a:rPr>
              <a:t>hodnocení výsledků vzdělávání vzhledem k dosahování cílů vzdělávání stanovených tímto zákonem a vzdělávacími programy,</a:t>
            </a:r>
          </a:p>
          <a:p>
            <a:pPr marL="514441" lvl="0" indent="-514441" hangingPunct="1">
              <a:lnSpc>
                <a:spcPct val="80000"/>
              </a:lnSpc>
              <a:spcBef>
                <a:spcPts val="500"/>
              </a:spcBef>
              <a:buSzPct val="100000"/>
              <a:buAutoNum type="alphaLcParenR"/>
            </a:pPr>
            <a:r>
              <a:rPr lang="cs-CZ" sz="2000" dirty="0">
                <a:latin typeface="Calibri" pitchFamily="18"/>
              </a:rPr>
              <a:t>možnosti každého vzdělávat se po dobu celého života při vědomí spoluodpovědnosti za své vzdělávání.</a:t>
            </a:r>
          </a:p>
        </p:txBody>
      </p:sp>
    </p:spTree>
    <p:extLst>
      <p:ext uri="{BB962C8B-B14F-4D97-AF65-F5344CB8AC3E}">
        <p14:creationId xmlns:p14="http://schemas.microsoft.com/office/powerpoint/2010/main" val="14513248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DC7997-2167-497C-9958-ECDC73A0966E}"/>
              </a:ext>
            </a:extLst>
          </p:cNvPr>
          <p:cNvSpPr txBox="1">
            <a:spLocks noGrp="1"/>
          </p:cNvSpPr>
          <p:nvPr>
            <p:ph type="title"/>
          </p:nvPr>
        </p:nvSpPr>
        <p:spPr/>
        <p:txBody>
          <a:bodyPr>
            <a:normAutofit/>
          </a:bodyPr>
          <a:lstStyle/>
          <a:p>
            <a:pPr lvl="0"/>
            <a:r>
              <a:rPr lang="cs-CZ" b="1" dirty="0"/>
              <a:t>Poradenská pomoc ŠPZ</a:t>
            </a:r>
          </a:p>
        </p:txBody>
      </p:sp>
      <p:sp>
        <p:nvSpPr>
          <p:cNvPr id="3" name="Zástupný symbol pro obsah 2">
            <a:extLst>
              <a:ext uri="{FF2B5EF4-FFF2-40B4-BE49-F238E27FC236}">
                <a16:creationId xmlns:a16="http://schemas.microsoft.com/office/drawing/2014/main" id="{985B0500-5CF0-4532-A10D-35CDAC780CDB}"/>
              </a:ext>
            </a:extLst>
          </p:cNvPr>
          <p:cNvSpPr txBox="1">
            <a:spLocks noGrp="1"/>
          </p:cNvSpPr>
          <p:nvPr>
            <p:ph idx="1"/>
          </p:nvPr>
        </p:nvSpPr>
        <p:spPr>
          <a:xfrm>
            <a:off x="838200" y="1690688"/>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Poskytnutí poradenských služeb na základě</a:t>
            </a:r>
          </a:p>
          <a:p>
            <a:pPr lvl="1">
              <a:buSzPct val="100000"/>
              <a:buFont typeface="Arial" pitchFamily="34"/>
            </a:pPr>
            <a:r>
              <a:rPr lang="cs-CZ" sz="2800" dirty="0"/>
              <a:t>Žádosti dítěte, žáka, studenta, zákonného zástupce</a:t>
            </a:r>
          </a:p>
          <a:p>
            <a:pPr lvl="1">
              <a:buSzPct val="100000"/>
              <a:buFont typeface="Arial" pitchFamily="34"/>
            </a:pPr>
            <a:r>
              <a:rPr lang="cs-CZ" sz="2800" dirty="0"/>
              <a:t>Rozhodnutí orgánu veřejné moci</a:t>
            </a:r>
          </a:p>
          <a:p>
            <a:pPr lvl="1">
              <a:buSzPct val="100000"/>
              <a:buFont typeface="Arial" pitchFamily="34"/>
            </a:pPr>
            <a:r>
              <a:rPr lang="cs-CZ" sz="2800" dirty="0"/>
              <a:t>Doporučení školy, školského zařízení zákonnému zástupci vyhledat pomoc</a:t>
            </a:r>
          </a:p>
          <a:p>
            <a:pPr marL="457200" lvl="1" indent="0">
              <a:buNone/>
            </a:pPr>
            <a:r>
              <a:rPr lang="cs-CZ" sz="2800" dirty="0"/>
              <a:t>Spolupráce školy se ŠPZ, zřizovatelem, lékařem, orgánem sociálně právní-ochrany dětí před přiznáním podpůrného opatření</a:t>
            </a:r>
          </a:p>
          <a:p>
            <a:pPr marL="457200" lvl="1" indent="0">
              <a:buNone/>
            </a:pPr>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281F40-51E0-4959-85E4-B760AF949D93}"/>
              </a:ext>
            </a:extLst>
          </p:cNvPr>
          <p:cNvSpPr txBox="1">
            <a:spLocks noGrp="1"/>
          </p:cNvSpPr>
          <p:nvPr>
            <p:ph type="title"/>
          </p:nvPr>
        </p:nvSpPr>
        <p:spPr>
          <a:xfrm>
            <a:off x="838200" y="318826"/>
            <a:ext cx="10515600" cy="1325563"/>
          </a:xfrm>
        </p:spPr>
        <p:txBody>
          <a:bodyPr>
            <a:normAutofit/>
          </a:bodyPr>
          <a:lstStyle/>
          <a:p>
            <a:pPr lvl="0"/>
            <a:r>
              <a:rPr lang="cs-CZ" b="1" dirty="0"/>
              <a:t>Výstupy ŠPZ</a:t>
            </a:r>
          </a:p>
        </p:txBody>
      </p:sp>
      <p:sp>
        <p:nvSpPr>
          <p:cNvPr id="3" name="Zástupný symbol pro obsah 2">
            <a:extLst>
              <a:ext uri="{FF2B5EF4-FFF2-40B4-BE49-F238E27FC236}">
                <a16:creationId xmlns:a16="http://schemas.microsoft.com/office/drawing/2014/main" id="{CD07E61A-8845-4219-ABA0-EA069F078735}"/>
              </a:ext>
            </a:extLst>
          </p:cNvPr>
          <p:cNvSpPr txBox="1">
            <a:spLocks noGrp="1"/>
          </p:cNvSpPr>
          <p:nvPr>
            <p:ph idx="1"/>
          </p:nvPr>
        </p:nvSpPr>
        <p:spPr>
          <a:xfrm>
            <a:off x="838200" y="1966952"/>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b="1" dirty="0">
                <a:latin typeface="Calibri" pitchFamily="18"/>
              </a:rPr>
              <a:t>Zpráva</a:t>
            </a:r>
          </a:p>
          <a:p>
            <a:pPr lvl="1">
              <a:buSzPct val="100000"/>
              <a:buFont typeface="Arial" pitchFamily="34"/>
            </a:pPr>
            <a:r>
              <a:rPr lang="cs-CZ" sz="2800" dirty="0"/>
              <a:t>Skutečnosti podstatné pro doporučení podpůrných opatření</a:t>
            </a:r>
          </a:p>
          <a:p>
            <a:pPr hangingPunct="1">
              <a:spcBef>
                <a:spcPts val="800"/>
              </a:spcBef>
              <a:buSzPct val="100000"/>
              <a:buFont typeface="Arial" pitchFamily="34"/>
              <a:buChar char="•"/>
            </a:pPr>
            <a:r>
              <a:rPr lang="cs-CZ" b="1" dirty="0">
                <a:latin typeface="Calibri" pitchFamily="18"/>
              </a:rPr>
              <a:t>Doporučení</a:t>
            </a:r>
          </a:p>
          <a:p>
            <a:pPr lvl="1">
              <a:buSzPct val="100000"/>
              <a:buFont typeface="Arial" pitchFamily="34"/>
            </a:pPr>
            <a:r>
              <a:rPr lang="cs-CZ" sz="2800" dirty="0"/>
              <a:t>Závěry vyšetření a podpůrná opatření 1. až 5. stupně, včetně kombinací a variant podpůrných opatření, způsobu a pravidel jejich použití při vzdělávání</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E82666-53C5-40F0-93D1-5DF10989CE29}"/>
              </a:ext>
            </a:extLst>
          </p:cNvPr>
          <p:cNvSpPr txBox="1">
            <a:spLocks noGrp="1"/>
          </p:cNvSpPr>
          <p:nvPr>
            <p:ph type="title"/>
          </p:nvPr>
        </p:nvSpPr>
        <p:spPr/>
        <p:txBody>
          <a:bodyPr>
            <a:normAutofit/>
          </a:bodyPr>
          <a:lstStyle/>
          <a:p>
            <a:pPr lvl="0"/>
            <a:r>
              <a:rPr lang="cs-CZ" b="1" dirty="0"/>
              <a:t>Adresáti výstupů ŠPZ</a:t>
            </a:r>
          </a:p>
        </p:txBody>
      </p:sp>
      <p:sp>
        <p:nvSpPr>
          <p:cNvPr id="3" name="Zástupný symbol pro obsah 2">
            <a:extLst>
              <a:ext uri="{FF2B5EF4-FFF2-40B4-BE49-F238E27FC236}">
                <a16:creationId xmlns:a16="http://schemas.microsoft.com/office/drawing/2014/main" id="{74BECEDD-ABB7-4A7F-8CE9-62832C804BBC}"/>
              </a:ext>
            </a:extLst>
          </p:cNvPr>
          <p:cNvSpPr txBox="1">
            <a:spLocks noGrp="1"/>
          </p:cNvSpPr>
          <p:nvPr>
            <p:ph idx="1"/>
          </p:nvPr>
        </p:nvSpPr>
        <p:spPr>
          <a:xfrm>
            <a:off x="838200" y="1600201"/>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u="sng" dirty="0">
                <a:latin typeface="Calibri" pitchFamily="18"/>
              </a:rPr>
              <a:t>Zpráva a doporučení</a:t>
            </a:r>
            <a:r>
              <a:rPr lang="cs-CZ" dirty="0">
                <a:latin typeface="Calibri" pitchFamily="18"/>
              </a:rPr>
              <a:t> – tomu, komu je poskytována poradenská pomoc</a:t>
            </a:r>
          </a:p>
          <a:p>
            <a:pPr hangingPunct="1">
              <a:spcBef>
                <a:spcPts val="800"/>
              </a:spcBef>
              <a:buSzPct val="100000"/>
              <a:buFont typeface="Arial" pitchFamily="34"/>
              <a:buChar char="•"/>
            </a:pPr>
            <a:r>
              <a:rPr lang="cs-CZ" u="sng" dirty="0">
                <a:latin typeface="Calibri" pitchFamily="18"/>
              </a:rPr>
              <a:t>Doporučení</a:t>
            </a:r>
          </a:p>
          <a:p>
            <a:pPr lvl="1">
              <a:buSzPct val="100000"/>
              <a:buFont typeface="Arial" pitchFamily="34"/>
            </a:pPr>
            <a:r>
              <a:rPr lang="cs-CZ" sz="2800" dirty="0"/>
              <a:t>Škole, školskému zařízení</a:t>
            </a:r>
          </a:p>
          <a:p>
            <a:pPr lvl="1">
              <a:buSzPct val="100000"/>
              <a:buFont typeface="Arial" pitchFamily="34"/>
            </a:pPr>
            <a:r>
              <a:rPr lang="cs-CZ" sz="2800" dirty="0"/>
              <a:t>Orgánu veřejné moci, který uložil povinnost využít poradenskou pomoc</a:t>
            </a:r>
          </a:p>
          <a:p>
            <a:pPr lvl="1">
              <a:buSzPct val="100000"/>
              <a:buFont typeface="Arial" pitchFamily="34"/>
            </a:pPr>
            <a:r>
              <a:rPr lang="cs-CZ" sz="2800" dirty="0"/>
              <a:t>Orgánu sociálně právní ochrany, který neuložil – pouze na písemné vyžádání</a:t>
            </a:r>
          </a:p>
          <a:p>
            <a:pPr marL="0" indent="0" hangingPunct="1">
              <a:spcBef>
                <a:spcPts val="800"/>
              </a:spcBef>
              <a:buNone/>
            </a:pPr>
            <a:endParaRPr lang="cs-CZ" dirty="0">
              <a:latin typeface="Calibri" pitchFamily="18"/>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0737C0-3639-4E01-AC7E-1031A4ED9D9A}"/>
              </a:ext>
            </a:extLst>
          </p:cNvPr>
          <p:cNvSpPr txBox="1">
            <a:spLocks noGrp="1"/>
          </p:cNvSpPr>
          <p:nvPr>
            <p:ph type="title"/>
          </p:nvPr>
        </p:nvSpPr>
        <p:spPr/>
        <p:txBody>
          <a:bodyPr>
            <a:normAutofit/>
          </a:bodyPr>
          <a:lstStyle/>
          <a:p>
            <a:pPr lvl="0"/>
            <a:r>
              <a:rPr lang="cs-CZ" b="1" dirty="0"/>
              <a:t>Co ŠPZ posuzuje (§ 11 vyhlášky)</a:t>
            </a:r>
          </a:p>
        </p:txBody>
      </p:sp>
      <p:sp>
        <p:nvSpPr>
          <p:cNvPr id="3" name="Zástupný symbol pro obsah 2">
            <a:extLst>
              <a:ext uri="{FF2B5EF4-FFF2-40B4-BE49-F238E27FC236}">
                <a16:creationId xmlns:a16="http://schemas.microsoft.com/office/drawing/2014/main" id="{7E81F894-696F-4F2C-AF23-48EBC0233B79}"/>
              </a:ext>
            </a:extLst>
          </p:cNvPr>
          <p:cNvSpPr txBox="1">
            <a:spLocks noGrp="1"/>
          </p:cNvSpPr>
          <p:nvPr>
            <p:ph idx="1"/>
          </p:nvPr>
        </p:nvSpPr>
        <p:spPr>
          <a:xfrm>
            <a:off x="838200" y="1785731"/>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Charakter obtíží žáka – jaký mají dopad na vzdělávání</a:t>
            </a:r>
          </a:p>
          <a:p>
            <a:pPr hangingPunct="1">
              <a:spcBef>
                <a:spcPts val="800"/>
              </a:spcBef>
              <a:buSzPct val="100000"/>
              <a:buFont typeface="Arial" pitchFamily="34"/>
              <a:buChar char="•"/>
            </a:pPr>
            <a:r>
              <a:rPr lang="cs-CZ" dirty="0">
                <a:latin typeface="Calibri" pitchFamily="18"/>
              </a:rPr>
              <a:t>Vychází ze </a:t>
            </a:r>
            <a:r>
              <a:rPr lang="cs-CZ" dirty="0" err="1">
                <a:latin typeface="Calibri" pitchFamily="18"/>
              </a:rPr>
              <a:t>spec.ped</a:t>
            </a:r>
            <a:r>
              <a:rPr lang="cs-CZ" dirty="0">
                <a:latin typeface="Calibri" pitchFamily="18"/>
              </a:rPr>
              <a:t>. nebo psychologické diagnostiky</a:t>
            </a:r>
          </a:p>
          <a:p>
            <a:pPr hangingPunct="1">
              <a:spcBef>
                <a:spcPts val="800"/>
              </a:spcBef>
              <a:buSzPct val="100000"/>
              <a:buFont typeface="Arial" pitchFamily="34"/>
              <a:buChar char="•"/>
            </a:pPr>
            <a:r>
              <a:rPr lang="cs-CZ" dirty="0">
                <a:latin typeface="Calibri" pitchFamily="18"/>
              </a:rPr>
              <a:t>Informace o dosavadním průběhu vzdělávání</a:t>
            </a:r>
          </a:p>
          <a:p>
            <a:pPr hangingPunct="1">
              <a:spcBef>
                <a:spcPts val="800"/>
              </a:spcBef>
              <a:buSzPct val="100000"/>
              <a:buFont typeface="Arial" pitchFamily="34"/>
              <a:buChar char="•"/>
            </a:pPr>
            <a:r>
              <a:rPr lang="cs-CZ" dirty="0">
                <a:latin typeface="Calibri" pitchFamily="18"/>
              </a:rPr>
              <a:t>Údaje o dosavadní spolupráci se ŠPZ</a:t>
            </a:r>
          </a:p>
          <a:p>
            <a:pPr hangingPunct="1">
              <a:spcBef>
                <a:spcPts val="800"/>
              </a:spcBef>
              <a:buSzPct val="100000"/>
              <a:buFont typeface="Arial" pitchFamily="34"/>
              <a:buChar char="•"/>
            </a:pPr>
            <a:r>
              <a:rPr lang="cs-CZ" dirty="0">
                <a:latin typeface="Calibri" pitchFamily="18"/>
              </a:rPr>
              <a:t>Informace od žáka, ZZ nezletilého žáka</a:t>
            </a:r>
          </a:p>
          <a:p>
            <a:pPr hangingPunct="1">
              <a:spcBef>
                <a:spcPts val="800"/>
              </a:spcBef>
              <a:buSzPct val="100000"/>
              <a:buFont typeface="Arial" pitchFamily="34"/>
              <a:buChar char="•"/>
            </a:pPr>
            <a:r>
              <a:rPr lang="cs-CZ" dirty="0">
                <a:latin typeface="Calibri" pitchFamily="18"/>
              </a:rPr>
              <a:t>Podmínky školy, ve které probíhá vzdělávání</a:t>
            </a:r>
          </a:p>
          <a:p>
            <a:pPr hangingPunct="1">
              <a:spcBef>
                <a:spcPts val="800"/>
              </a:spcBef>
              <a:buSzPct val="100000"/>
              <a:buFont typeface="Arial" pitchFamily="34"/>
              <a:buChar char="•"/>
            </a:pPr>
            <a:r>
              <a:rPr lang="cs-CZ" dirty="0">
                <a:latin typeface="Calibri" pitchFamily="18"/>
              </a:rPr>
              <a:t>Posouzení zdravotního stavu poskytovatelem zdravotních služeb nebo jiným odborníkem (ne starší 6 měsíců)</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02BB7E-66EF-445A-9052-AC93220DD7AF}"/>
              </a:ext>
            </a:extLst>
          </p:cNvPr>
          <p:cNvSpPr txBox="1">
            <a:spLocks noGrp="1"/>
          </p:cNvSpPr>
          <p:nvPr>
            <p:ph type="title"/>
          </p:nvPr>
        </p:nvSpPr>
        <p:spPr/>
        <p:txBody>
          <a:bodyPr>
            <a:normAutofit/>
          </a:bodyPr>
          <a:lstStyle/>
          <a:p>
            <a:pPr lvl="0"/>
            <a:r>
              <a:rPr lang="cs-CZ" b="1" dirty="0"/>
              <a:t>Zpráva a doporučení – společná ustanovení</a:t>
            </a:r>
          </a:p>
        </p:txBody>
      </p:sp>
      <p:sp>
        <p:nvSpPr>
          <p:cNvPr id="3" name="Zástupný symbol pro obsah 2">
            <a:extLst>
              <a:ext uri="{FF2B5EF4-FFF2-40B4-BE49-F238E27FC236}">
                <a16:creationId xmlns:a16="http://schemas.microsoft.com/office/drawing/2014/main" id="{EA770837-C92B-400E-A4DD-49A9D804CDBB}"/>
              </a:ext>
            </a:extLst>
          </p:cNvPr>
          <p:cNvSpPr txBox="1">
            <a:spLocks noGrp="1"/>
          </p:cNvSpPr>
          <p:nvPr>
            <p:ph idx="1"/>
          </p:nvPr>
        </p:nvSpPr>
        <p:spPr>
          <a:xfrm>
            <a:off x="838199" y="1600201"/>
            <a:ext cx="10515599" cy="4525923"/>
          </a:xfrm>
        </p:spPr>
        <p:txBody>
          <a:bodyPr vert="horz" lIns="91440" tIns="45720" rIns="91440" bIns="45720" rtlCol="0">
            <a:normAutofit fontScale="92500"/>
          </a:bodyPr>
          <a:lstStyle/>
          <a:p>
            <a:pPr hangingPunct="1">
              <a:spcBef>
                <a:spcPts val="800"/>
              </a:spcBef>
              <a:buSzPct val="100000"/>
              <a:buFont typeface="Arial" pitchFamily="34"/>
              <a:buChar char="•"/>
            </a:pPr>
            <a:r>
              <a:rPr lang="cs-CZ" dirty="0">
                <a:latin typeface="Calibri" pitchFamily="18"/>
              </a:rPr>
              <a:t>ŠPZ</a:t>
            </a:r>
          </a:p>
          <a:p>
            <a:pPr lvl="1">
              <a:lnSpc>
                <a:spcPct val="90000"/>
              </a:lnSpc>
              <a:buSzPct val="100000"/>
              <a:buFont typeface="Arial" pitchFamily="34"/>
            </a:pPr>
            <a:r>
              <a:rPr lang="cs-CZ" sz="2800" dirty="0"/>
              <a:t>Vydá zprávu a doporučení do 30 dnů ode skončení posuzování, nejpozději do 3 měsíců od přijetí žádosti (prodlužuje se o dobu nezbytnou k obstarání posouzení podstatných skutečností jiným odborníkem</a:t>
            </a:r>
          </a:p>
          <a:p>
            <a:pPr lvl="1">
              <a:lnSpc>
                <a:spcPct val="90000"/>
              </a:lnSpc>
              <a:buSzPct val="100000"/>
              <a:buFont typeface="Arial" pitchFamily="34"/>
            </a:pPr>
            <a:r>
              <a:rPr lang="cs-CZ" sz="2800" dirty="0"/>
              <a:t>Informuje žáka nebo ZZ nezletilého žáka o obsahu</a:t>
            </a:r>
          </a:p>
          <a:p>
            <a:pPr lvl="1">
              <a:lnSpc>
                <a:spcPct val="90000"/>
              </a:lnSpc>
              <a:buSzPct val="100000"/>
              <a:buFont typeface="Arial" pitchFamily="34"/>
            </a:pPr>
            <a:r>
              <a:rPr lang="cs-CZ" sz="2800" dirty="0"/>
              <a:t>Poučí o možnosti podat žádost o revizi (§16b ŠZ)</a:t>
            </a:r>
          </a:p>
          <a:p>
            <a:pPr hangingPunct="1">
              <a:spcBef>
                <a:spcPts val="800"/>
              </a:spcBef>
              <a:buSzPct val="100000"/>
              <a:buFont typeface="Arial" pitchFamily="34"/>
              <a:buChar char="•"/>
            </a:pPr>
            <a:r>
              <a:rPr lang="cs-CZ" dirty="0">
                <a:latin typeface="Calibri" pitchFamily="18"/>
              </a:rPr>
              <a:t>Žák, ZZ nezletilého žáka potvrzuje svým podpisem – </a:t>
            </a:r>
            <a:r>
              <a:rPr lang="cs-CZ" dirty="0">
                <a:solidFill>
                  <a:srgbClr val="C0504D"/>
                </a:solidFill>
                <a:latin typeface="Calibri" pitchFamily="18"/>
              </a:rPr>
              <a:t>podepisuje ve škole</a:t>
            </a:r>
          </a:p>
          <a:p>
            <a:pPr lvl="1">
              <a:lnSpc>
                <a:spcPct val="90000"/>
              </a:lnSpc>
              <a:buSzPct val="100000"/>
              <a:buFont typeface="Arial" pitchFamily="34"/>
            </a:pPr>
            <a:r>
              <a:rPr lang="cs-CZ" sz="2800" dirty="0"/>
              <a:t>Zpráva včetně doporučení s ním byla projednána</a:t>
            </a:r>
          </a:p>
          <a:p>
            <a:pPr lvl="1">
              <a:lnSpc>
                <a:spcPct val="90000"/>
              </a:lnSpc>
              <a:buSzPct val="100000"/>
              <a:buFont typeface="Arial" pitchFamily="34"/>
            </a:pPr>
            <a:r>
              <a:rPr lang="cs-CZ" sz="2800" dirty="0"/>
              <a:t>Porozuměl obsahu a zvoleným podpůrným opatřením</a:t>
            </a:r>
          </a:p>
          <a:p>
            <a:pPr lvl="1">
              <a:lnSpc>
                <a:spcPct val="90000"/>
              </a:lnSpc>
              <a:buSzPct val="100000"/>
              <a:buFont typeface="Arial" pitchFamily="34"/>
            </a:pPr>
            <a:r>
              <a:rPr lang="cs-CZ" sz="2800" dirty="0"/>
              <a:t>Byl poučen o těchto skutečnostech</a:t>
            </a:r>
          </a:p>
          <a:p>
            <a:pPr marL="457200" lvl="1" indent="0">
              <a:buNone/>
            </a:pPr>
            <a:endParaRPr lang="cs-CZ" sz="2600" dirty="0"/>
          </a:p>
          <a:p>
            <a:pPr marL="457200" lvl="1" indent="0">
              <a:buNone/>
            </a:pPr>
            <a:endParaRPr lang="cs-CZ" sz="26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190CD5-232D-49C7-A43D-FB6556EC800D}"/>
              </a:ext>
            </a:extLst>
          </p:cNvPr>
          <p:cNvSpPr txBox="1">
            <a:spLocks noGrp="1"/>
          </p:cNvSpPr>
          <p:nvPr>
            <p:ph type="title"/>
          </p:nvPr>
        </p:nvSpPr>
        <p:spPr/>
        <p:txBody>
          <a:bodyPr>
            <a:normAutofit/>
          </a:bodyPr>
          <a:lstStyle/>
          <a:p>
            <a:pPr lvl="0"/>
            <a:r>
              <a:rPr lang="cs-CZ" b="1" dirty="0"/>
              <a:t>Pochybnosti § 16a ŠZ</a:t>
            </a:r>
          </a:p>
        </p:txBody>
      </p:sp>
      <p:sp>
        <p:nvSpPr>
          <p:cNvPr id="3" name="Zástupný symbol pro obsah 2">
            <a:extLst>
              <a:ext uri="{FF2B5EF4-FFF2-40B4-BE49-F238E27FC236}">
                <a16:creationId xmlns:a16="http://schemas.microsoft.com/office/drawing/2014/main" id="{65E6EE70-9EB8-4D3E-8B6D-402836204519}"/>
              </a:ext>
            </a:extLst>
          </p:cNvPr>
          <p:cNvSpPr txBox="1">
            <a:spLocks noGrp="1"/>
          </p:cNvSpPr>
          <p:nvPr>
            <p:ph idx="1"/>
          </p:nvPr>
        </p:nvSpPr>
        <p:spPr>
          <a:xfrm>
            <a:off x="838200" y="1966952"/>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u="sng" dirty="0">
                <a:latin typeface="Calibri" pitchFamily="18"/>
              </a:rPr>
              <a:t>Postupuje škola v souladu s doporučeními</a:t>
            </a:r>
            <a:r>
              <a:rPr lang="cs-CZ" dirty="0">
                <a:latin typeface="Calibri" pitchFamily="18"/>
              </a:rPr>
              <a:t>?</a:t>
            </a:r>
          </a:p>
          <a:p>
            <a:pPr lvl="1">
              <a:buSzPct val="100000"/>
              <a:buFont typeface="Arial" pitchFamily="34"/>
            </a:pPr>
            <a:r>
              <a:rPr lang="cs-CZ" sz="2800" dirty="0"/>
              <a:t>Návrh řediteli školy na projednání za účasti zaměstnance ŠPZ</a:t>
            </a:r>
          </a:p>
          <a:p>
            <a:pPr lvl="1">
              <a:buSzPct val="100000"/>
              <a:buFont typeface="Arial" pitchFamily="34"/>
            </a:pPr>
            <a:r>
              <a:rPr lang="cs-CZ" sz="2800" dirty="0"/>
              <a:t>Povinnost ředitele svolat jednání bez zbytečného odkladu</a:t>
            </a:r>
          </a:p>
          <a:p>
            <a:pPr marL="457200" lvl="1" indent="0">
              <a:buNone/>
            </a:pPr>
            <a:endParaRPr lang="cs-CZ" sz="2800" dirty="0"/>
          </a:p>
          <a:p>
            <a:pPr marL="457200" lvl="1" indent="0">
              <a:buNone/>
            </a:pPr>
            <a:r>
              <a:rPr lang="cs-CZ" sz="2800" dirty="0"/>
              <a:t>Není tím dotčeno právo dát podnět ČŠI</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2F029A-0F85-4799-85B8-429BE2F7AFB8}"/>
              </a:ext>
            </a:extLst>
          </p:cNvPr>
          <p:cNvSpPr txBox="1">
            <a:spLocks noGrp="1"/>
          </p:cNvSpPr>
          <p:nvPr>
            <p:ph type="title"/>
          </p:nvPr>
        </p:nvSpPr>
        <p:spPr/>
        <p:txBody>
          <a:bodyPr>
            <a:normAutofit/>
          </a:bodyPr>
          <a:lstStyle/>
          <a:p>
            <a:pPr lvl="0"/>
            <a:r>
              <a:rPr lang="cs-CZ" b="1" dirty="0"/>
              <a:t>Revize - § 16b ŠZ</a:t>
            </a:r>
          </a:p>
        </p:txBody>
      </p:sp>
      <p:sp>
        <p:nvSpPr>
          <p:cNvPr id="3" name="Zástupný symbol pro obsah 2">
            <a:extLst>
              <a:ext uri="{FF2B5EF4-FFF2-40B4-BE49-F238E27FC236}">
                <a16:creationId xmlns:a16="http://schemas.microsoft.com/office/drawing/2014/main" id="{96544F56-2713-4D69-B290-1638ED16501D}"/>
              </a:ext>
            </a:extLst>
          </p:cNvPr>
          <p:cNvSpPr txBox="1">
            <a:spLocks noGrp="1"/>
          </p:cNvSpPr>
          <p:nvPr>
            <p:ph idx="1"/>
          </p:nvPr>
        </p:nvSpPr>
        <p:spPr>
          <a:xfrm>
            <a:off x="838199" y="1600201"/>
            <a:ext cx="10515599"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Žádost dává dítě, žák, student nebo zákonný zástupce, škola, orgán veřejné moci, který nařídil využití poradenské pomoci, ČŠI</a:t>
            </a:r>
          </a:p>
          <a:p>
            <a:pPr hangingPunct="1">
              <a:spcBef>
                <a:spcPts val="800"/>
              </a:spcBef>
              <a:buSzPct val="100000"/>
              <a:buFont typeface="Arial" pitchFamily="34"/>
              <a:buChar char="•"/>
            </a:pPr>
            <a:r>
              <a:rPr lang="cs-CZ" dirty="0">
                <a:latin typeface="Calibri" pitchFamily="18"/>
              </a:rPr>
              <a:t>Do 30 dnů ode dne, kdy obdržel zprávu nebo doporučení</a:t>
            </a:r>
          </a:p>
          <a:p>
            <a:pPr hangingPunct="1">
              <a:spcBef>
                <a:spcPts val="800"/>
              </a:spcBef>
              <a:buSzPct val="100000"/>
              <a:buFont typeface="Arial" pitchFamily="34"/>
              <a:buChar char="•"/>
            </a:pPr>
            <a:r>
              <a:rPr lang="cs-CZ" dirty="0">
                <a:latin typeface="Calibri" pitchFamily="18"/>
              </a:rPr>
              <a:t>Právnická osoba zřízená a pověřená MŠMT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F3F8E8-0029-4749-BB14-602E92793EC5}"/>
              </a:ext>
            </a:extLst>
          </p:cNvPr>
          <p:cNvSpPr txBox="1">
            <a:spLocks noGrp="1"/>
          </p:cNvSpPr>
          <p:nvPr>
            <p:ph type="title"/>
          </p:nvPr>
        </p:nvSpPr>
        <p:spPr/>
        <p:txBody>
          <a:bodyPr>
            <a:normAutofit/>
          </a:bodyPr>
          <a:lstStyle/>
          <a:p>
            <a:pPr lvl="0"/>
            <a:r>
              <a:rPr lang="cs-CZ" b="1" dirty="0"/>
              <a:t>Postup při revizi</a:t>
            </a:r>
          </a:p>
        </p:txBody>
      </p:sp>
      <p:sp>
        <p:nvSpPr>
          <p:cNvPr id="3" name="Zástupný symbol pro obsah 2">
            <a:extLst>
              <a:ext uri="{FF2B5EF4-FFF2-40B4-BE49-F238E27FC236}">
                <a16:creationId xmlns:a16="http://schemas.microsoft.com/office/drawing/2014/main" id="{6F3996C8-EA0D-47A8-B2B5-FC2A6468FF51}"/>
              </a:ext>
            </a:extLst>
          </p:cNvPr>
          <p:cNvSpPr txBox="1">
            <a:spLocks noGrp="1"/>
          </p:cNvSpPr>
          <p:nvPr>
            <p:ph idx="1"/>
          </p:nvPr>
        </p:nvSpPr>
        <p:spPr>
          <a:xfrm>
            <a:off x="838199" y="1600201"/>
            <a:ext cx="10515599"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Posouzení žádosti</a:t>
            </a:r>
          </a:p>
          <a:p>
            <a:pPr hangingPunct="1">
              <a:spcBef>
                <a:spcPts val="800"/>
              </a:spcBef>
              <a:buSzPct val="100000"/>
              <a:buFont typeface="Arial" pitchFamily="34"/>
              <a:buChar char="•"/>
            </a:pPr>
            <a:r>
              <a:rPr lang="cs-CZ" dirty="0">
                <a:latin typeface="Calibri" pitchFamily="18"/>
              </a:rPr>
              <a:t>Posouzení zprávy nebo doporučení</a:t>
            </a:r>
          </a:p>
          <a:p>
            <a:pPr hangingPunct="1">
              <a:spcBef>
                <a:spcPts val="800"/>
              </a:spcBef>
              <a:buSzPct val="100000"/>
              <a:buFont typeface="Arial" pitchFamily="34"/>
              <a:buChar char="•"/>
            </a:pPr>
            <a:r>
              <a:rPr lang="cs-CZ" dirty="0">
                <a:latin typeface="Calibri" pitchFamily="18"/>
              </a:rPr>
              <a:t>Je-li to nutné, prověří se souhlasem vzdělávací potřeby – v místě sídla ŠPZ, které zprávu a doporučení vydalo</a:t>
            </a:r>
          </a:p>
          <a:p>
            <a:pPr hangingPunct="1">
              <a:spcBef>
                <a:spcPts val="800"/>
              </a:spcBef>
              <a:buSzPct val="100000"/>
              <a:buFont typeface="Arial" pitchFamily="34"/>
              <a:buChar char="•"/>
            </a:pPr>
            <a:r>
              <a:rPr lang="cs-CZ" dirty="0">
                <a:latin typeface="Calibri" pitchFamily="18"/>
              </a:rPr>
              <a:t>Do 60 dnů od doručení vydá revizní zprávu (může nahradit revidovanou zprávu a doporučení)</a:t>
            </a:r>
          </a:p>
          <a:p>
            <a:pPr hangingPunct="1">
              <a:spcBef>
                <a:spcPts val="800"/>
              </a:spcBef>
              <a:buSzPct val="100000"/>
              <a:buFont typeface="Arial" pitchFamily="34"/>
              <a:buChar char="•"/>
            </a:pPr>
            <a:r>
              <a:rPr lang="cs-CZ" dirty="0">
                <a:latin typeface="Calibri" pitchFamily="18"/>
              </a:rPr>
              <a:t>Zaslání dítěti, žákovi, studentovi, zákonnému zástupci, ŠPZ, škole, školskému zařízení, orgánu sociálně právní ochrany</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749827-7A25-4126-975F-B402387D4D4F}"/>
              </a:ext>
            </a:extLst>
          </p:cNvPr>
          <p:cNvSpPr txBox="1">
            <a:spLocks noGrp="1"/>
          </p:cNvSpPr>
          <p:nvPr>
            <p:ph type="title"/>
          </p:nvPr>
        </p:nvSpPr>
        <p:spPr/>
        <p:txBody>
          <a:bodyPr>
            <a:normAutofit/>
          </a:bodyPr>
          <a:lstStyle/>
          <a:p>
            <a:pPr lvl="0"/>
            <a:r>
              <a:rPr lang="cs-CZ" b="1" dirty="0"/>
              <a:t>Poskytování podpůrných opatření II. – V. stupně</a:t>
            </a:r>
          </a:p>
        </p:txBody>
      </p:sp>
      <p:sp>
        <p:nvSpPr>
          <p:cNvPr id="3" name="Zástupný symbol pro obsah 2">
            <a:extLst>
              <a:ext uri="{FF2B5EF4-FFF2-40B4-BE49-F238E27FC236}">
                <a16:creationId xmlns:a16="http://schemas.microsoft.com/office/drawing/2014/main" id="{01100ED6-5D4A-418F-9A10-92993F87AD4A}"/>
              </a:ext>
            </a:extLst>
          </p:cNvPr>
          <p:cNvSpPr txBox="1">
            <a:spLocks noGrp="1"/>
          </p:cNvSpPr>
          <p:nvPr>
            <p:ph idx="1"/>
          </p:nvPr>
        </p:nvSpPr>
        <p:spPr>
          <a:xfrm>
            <a:off x="838200" y="1987866"/>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sz="2600" dirty="0">
                <a:latin typeface="Calibri" pitchFamily="18"/>
              </a:rPr>
              <a:t>Bezodkladně po obdržení doporučení a udělení písemného informovaného souhlasu žáka nebo ZZ žáka</a:t>
            </a:r>
          </a:p>
          <a:p>
            <a:pPr hangingPunct="1">
              <a:spcBef>
                <a:spcPts val="800"/>
              </a:spcBef>
              <a:buSzPct val="100000"/>
              <a:buFont typeface="Arial" pitchFamily="34"/>
              <a:buChar char="•"/>
            </a:pPr>
            <a:r>
              <a:rPr lang="cs-CZ" sz="2600" dirty="0">
                <a:latin typeface="Calibri" pitchFamily="18"/>
              </a:rPr>
              <a:t>Nelze-li bezodkladně – jiné podpůrné opatření stejného stupně</a:t>
            </a:r>
          </a:p>
          <a:p>
            <a:pPr lvl="1">
              <a:lnSpc>
                <a:spcPct val="90000"/>
              </a:lnSpc>
              <a:buSzPct val="100000"/>
              <a:buFont typeface="Arial" pitchFamily="34"/>
            </a:pPr>
            <a:r>
              <a:rPr lang="cs-CZ" sz="2600" dirty="0"/>
              <a:t>Projednání se ŠPZ</a:t>
            </a:r>
          </a:p>
          <a:p>
            <a:pPr lvl="1">
              <a:lnSpc>
                <a:spcPct val="90000"/>
              </a:lnSpc>
              <a:buSzPct val="100000"/>
              <a:buFont typeface="Arial" pitchFamily="34"/>
            </a:pPr>
            <a:r>
              <a:rPr lang="cs-CZ" sz="2600" dirty="0"/>
              <a:t>Informovaný souhlas žáka, ZZ nezletilého žáka</a:t>
            </a:r>
          </a:p>
          <a:p>
            <a:pPr hangingPunct="1">
              <a:spcBef>
                <a:spcPts val="800"/>
              </a:spcBef>
              <a:buSzPct val="100000"/>
              <a:buFont typeface="Arial" pitchFamily="34"/>
              <a:buChar char="•"/>
            </a:pPr>
            <a:r>
              <a:rPr lang="cs-CZ" sz="2600" dirty="0">
                <a:latin typeface="Calibri" pitchFamily="18"/>
              </a:rPr>
              <a:t>Není-li poskytnuto do 4 měsíců – škola projedná tuto skutečnost se ŠPZ</a:t>
            </a:r>
          </a:p>
          <a:p>
            <a:pPr hangingPunct="1">
              <a:spcBef>
                <a:spcPts val="800"/>
              </a:spcBef>
              <a:buSzPct val="100000"/>
              <a:buFont typeface="Arial" pitchFamily="34"/>
              <a:buChar char="•"/>
            </a:pPr>
            <a:r>
              <a:rPr lang="cs-CZ" sz="2600" dirty="0">
                <a:latin typeface="Calibri" pitchFamily="18"/>
              </a:rPr>
              <a:t>Průběžné vyhodnocování poskytování (ŠPZ nejdéle do 1 roku od vydání doporučení)</a:t>
            </a:r>
          </a:p>
          <a:p>
            <a:pPr hangingPunct="1">
              <a:spcBef>
                <a:spcPts val="800"/>
              </a:spcBef>
              <a:buSzPct val="100000"/>
              <a:buFont typeface="Arial" pitchFamily="34"/>
              <a:buChar char="•"/>
            </a:pPr>
            <a:r>
              <a:rPr lang="cs-CZ" sz="2600" dirty="0">
                <a:latin typeface="Calibri" pitchFamily="18"/>
              </a:rPr>
              <a:t>Nedostačující podpůrná opatření, nebo nejsou potřebná – bezodkladné doporučení školy k využití služeb ŠPZ – ŠPZ vydá nové doporučení</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EF9622-FF33-4B0B-95B0-673081CF20F1}"/>
              </a:ext>
            </a:extLst>
          </p:cNvPr>
          <p:cNvSpPr txBox="1">
            <a:spLocks noGrp="1"/>
          </p:cNvSpPr>
          <p:nvPr>
            <p:ph type="title"/>
          </p:nvPr>
        </p:nvSpPr>
        <p:spPr/>
        <p:txBody>
          <a:bodyPr>
            <a:normAutofit/>
          </a:bodyPr>
          <a:lstStyle/>
          <a:p>
            <a:pPr lvl="0"/>
            <a:r>
              <a:rPr lang="cs-CZ" b="1" dirty="0"/>
              <a:t>Informovaný souhlas - obsah</a:t>
            </a:r>
          </a:p>
        </p:txBody>
      </p:sp>
      <p:sp>
        <p:nvSpPr>
          <p:cNvPr id="3" name="Zástupný symbol pro obsah 2">
            <a:extLst>
              <a:ext uri="{FF2B5EF4-FFF2-40B4-BE49-F238E27FC236}">
                <a16:creationId xmlns:a16="http://schemas.microsoft.com/office/drawing/2014/main" id="{49BB2A5E-0C26-47A2-9447-B5E54CDBB44D}"/>
              </a:ext>
            </a:extLst>
          </p:cNvPr>
          <p:cNvSpPr txBox="1">
            <a:spLocks noGrp="1"/>
          </p:cNvSpPr>
          <p:nvPr>
            <p:ph idx="1"/>
          </p:nvPr>
        </p:nvSpPr>
        <p:spPr>
          <a:xfrm>
            <a:off x="838200" y="1600201"/>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Výslovné vyjádření souhlasu s poskytováním podpůrných opatření</a:t>
            </a:r>
          </a:p>
          <a:p>
            <a:pPr hangingPunct="1">
              <a:spcBef>
                <a:spcPts val="800"/>
              </a:spcBef>
              <a:buSzPct val="100000"/>
              <a:buFont typeface="Arial" pitchFamily="34"/>
              <a:buChar char="•"/>
            </a:pPr>
            <a:r>
              <a:rPr lang="cs-CZ" dirty="0">
                <a:latin typeface="Calibri" pitchFamily="18"/>
              </a:rPr>
              <a:t>Informace o důsledcích, které vyplývají z poskytování podpůrného opatření, zejména o změnách ve vzdělávání v souvislosti s poskytováním podpůrného opatření</a:t>
            </a:r>
          </a:p>
          <a:p>
            <a:pPr hangingPunct="1">
              <a:spcBef>
                <a:spcPts val="800"/>
              </a:spcBef>
              <a:buSzPct val="100000"/>
              <a:buFont typeface="Arial" pitchFamily="34"/>
              <a:buChar char="•"/>
            </a:pPr>
            <a:r>
              <a:rPr lang="cs-CZ" dirty="0">
                <a:latin typeface="Calibri" pitchFamily="18"/>
              </a:rPr>
              <a:t>Informace o organizačních změnách, které v souvislosti s poskytováním podpůrného opatření mohou nastat</a:t>
            </a:r>
          </a:p>
          <a:p>
            <a:pPr hangingPunct="1">
              <a:spcBef>
                <a:spcPts val="800"/>
              </a:spcBef>
              <a:buSzPct val="100000"/>
              <a:buFont typeface="Arial" pitchFamily="34"/>
              <a:buChar char="•"/>
            </a:pPr>
            <a:r>
              <a:rPr lang="cs-CZ" dirty="0">
                <a:latin typeface="Calibri" pitchFamily="18"/>
              </a:rPr>
              <a:t>Podpis žáka nebo ZZ nezletilého žáka stvrzující, že informacím o důsledcích a organizačních změnách rozuměl</a:t>
            </a:r>
          </a:p>
          <a:p>
            <a:pPr hangingPunct="1">
              <a:spcBef>
                <a:spcPts val="800"/>
              </a:spcBef>
              <a:buSzPct val="100000"/>
              <a:buFont typeface="Arial" pitchFamily="34"/>
              <a:buChar char="•"/>
            </a:pPr>
            <a:r>
              <a:rPr lang="cs-CZ" u="sng" dirty="0">
                <a:latin typeface="Calibri" pitchFamily="18"/>
              </a:rPr>
              <a:t>Používá škola i školské poradenské zařízení</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AF12DA-1EE7-4B34-A8E8-078E0B2297EA}"/>
              </a:ext>
            </a:extLst>
          </p:cNvPr>
          <p:cNvSpPr>
            <a:spLocks noGrp="1"/>
          </p:cNvSpPr>
          <p:nvPr>
            <p:ph type="title"/>
          </p:nvPr>
        </p:nvSpPr>
        <p:spPr/>
        <p:txBody>
          <a:bodyPr/>
          <a:lstStyle/>
          <a:p>
            <a:r>
              <a:rPr lang="cs-CZ" b="1" dirty="0"/>
              <a:t>Cíle vzdělávání</a:t>
            </a:r>
          </a:p>
        </p:txBody>
      </p:sp>
      <p:sp>
        <p:nvSpPr>
          <p:cNvPr id="3" name="Zástupný obsah 2">
            <a:extLst>
              <a:ext uri="{FF2B5EF4-FFF2-40B4-BE49-F238E27FC236}">
                <a16:creationId xmlns:a16="http://schemas.microsoft.com/office/drawing/2014/main" id="{4BA10DFC-6867-48F4-927E-FD860EFC3079}"/>
              </a:ext>
            </a:extLst>
          </p:cNvPr>
          <p:cNvSpPr>
            <a:spLocks noGrp="1"/>
          </p:cNvSpPr>
          <p:nvPr>
            <p:ph idx="1"/>
          </p:nvPr>
        </p:nvSpPr>
        <p:spPr/>
        <p:txBody>
          <a:bodyPr>
            <a:normAutofit fontScale="85000" lnSpcReduction="20000"/>
          </a:bodyPr>
          <a:lstStyle/>
          <a:p>
            <a:pPr marL="514441" lvl="0" indent="-514441" hangingPunct="1">
              <a:spcBef>
                <a:spcPts val="500"/>
              </a:spcBef>
              <a:buSzPct val="100000"/>
              <a:buAutoNum type="alphaLcParenR"/>
            </a:pPr>
            <a:r>
              <a:rPr lang="cs-CZ" sz="2800" dirty="0">
                <a:latin typeface="Calibri" pitchFamily="18"/>
              </a:rPr>
              <a:t>rozvoj osobnosti člověka, který bude vybaven poznávacími a sociálními způsobilostmi, mravními a duchovními hodnotami pro osobní a občanský život, výkon povolání nebo pracovní činnosti, získávání informací a učení se v průběhu celého života,</a:t>
            </a:r>
          </a:p>
          <a:p>
            <a:pPr marL="514441" lvl="0" indent="-514441" hangingPunct="1">
              <a:spcBef>
                <a:spcPts val="500"/>
              </a:spcBef>
              <a:buSzPct val="100000"/>
              <a:buAutoNum type="alphaLcParenR"/>
            </a:pPr>
            <a:r>
              <a:rPr lang="cs-CZ" sz="2800" dirty="0">
                <a:latin typeface="Calibri" pitchFamily="18"/>
              </a:rPr>
              <a:t>získání všeobecného vzdělání nebo všeobecného a odborného vzdělání,</a:t>
            </a:r>
          </a:p>
          <a:p>
            <a:pPr marL="514441" lvl="0" indent="-514441" hangingPunct="1">
              <a:spcBef>
                <a:spcPts val="500"/>
              </a:spcBef>
              <a:buSzPct val="100000"/>
              <a:buAutoNum type="alphaLcParenR"/>
            </a:pPr>
            <a:r>
              <a:rPr lang="cs-CZ" sz="2800" dirty="0">
                <a:latin typeface="Calibri" pitchFamily="18"/>
              </a:rPr>
              <a:t>pochopení a uplatňování zásad demokracie a právního státu, základních lidských práv a svobod spolu s odpovědností a smyslem pro sociální soudržnost,</a:t>
            </a:r>
          </a:p>
          <a:p>
            <a:pPr marL="514441" lvl="0" indent="-514441" hangingPunct="1">
              <a:spcBef>
                <a:spcPts val="500"/>
              </a:spcBef>
              <a:buSzPct val="100000"/>
              <a:buAutoNum type="alphaLcParenR"/>
            </a:pPr>
            <a:r>
              <a:rPr lang="cs-CZ" sz="2800" dirty="0">
                <a:latin typeface="Calibri" pitchFamily="18"/>
              </a:rPr>
              <a:t>pochopení a uplatňování principu rovnosti žen a mužů ve společnosti,</a:t>
            </a:r>
          </a:p>
          <a:p>
            <a:pPr marL="514441" lvl="0" indent="-514441" hangingPunct="1">
              <a:spcBef>
                <a:spcPts val="500"/>
              </a:spcBef>
              <a:buSzPct val="100000"/>
              <a:buAutoNum type="alphaLcParenR"/>
            </a:pPr>
            <a:r>
              <a:rPr lang="cs-CZ" sz="2800" dirty="0">
                <a:latin typeface="Calibri" pitchFamily="18"/>
              </a:rPr>
              <a:t>utváření vědomí národní a státní příslušnosti a respektu k etnické, národnostní, kulturní, jazykové a náboženské identitě každého,</a:t>
            </a:r>
          </a:p>
          <a:p>
            <a:pPr marL="514441" lvl="0" indent="-514441" hangingPunct="1">
              <a:spcBef>
                <a:spcPts val="500"/>
              </a:spcBef>
              <a:buSzPct val="100000"/>
              <a:buAutoNum type="alphaLcParenR"/>
            </a:pPr>
            <a:r>
              <a:rPr lang="cs-CZ" sz="2800" dirty="0">
                <a:latin typeface="Calibri" pitchFamily="18"/>
              </a:rPr>
              <a:t>poznání světových a evropských kulturních hodnot a tradic, pochopení a osvojení zásad a pravidel vycházejících z evropské integrace jako základu pro soužití v národním a mezinárodním měřítku,</a:t>
            </a:r>
          </a:p>
          <a:p>
            <a:pPr marL="514441" lvl="0" indent="-514441" hangingPunct="1">
              <a:spcBef>
                <a:spcPts val="500"/>
              </a:spcBef>
              <a:buSzPct val="100000"/>
              <a:buAutoNum type="alphaLcParenR"/>
            </a:pPr>
            <a:r>
              <a:rPr lang="cs-CZ" sz="2800" dirty="0">
                <a:latin typeface="Calibri" pitchFamily="18"/>
              </a:rPr>
              <a:t>získání a uplatňování znalostí o životním prostředí a jeho ochraně vycházející ze zásad trvale udržitelného rozvoje a o bezpečnosti a ochraně zdraví.</a:t>
            </a:r>
          </a:p>
          <a:p>
            <a:endParaRPr lang="cs-CZ" dirty="0"/>
          </a:p>
        </p:txBody>
      </p:sp>
    </p:spTree>
    <p:extLst>
      <p:ext uri="{BB962C8B-B14F-4D97-AF65-F5344CB8AC3E}">
        <p14:creationId xmlns:p14="http://schemas.microsoft.com/office/powerpoint/2010/main" val="17294337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37F060-C70D-4DE5-80E3-C12EE1F44ACA}"/>
              </a:ext>
            </a:extLst>
          </p:cNvPr>
          <p:cNvSpPr txBox="1">
            <a:spLocks noGrp="1"/>
          </p:cNvSpPr>
          <p:nvPr>
            <p:ph type="title"/>
          </p:nvPr>
        </p:nvSpPr>
        <p:spPr/>
        <p:txBody>
          <a:bodyPr>
            <a:normAutofit/>
          </a:bodyPr>
          <a:lstStyle/>
          <a:p>
            <a:pPr lvl="0"/>
            <a:r>
              <a:rPr lang="cs-CZ" b="1" dirty="0"/>
              <a:t>Organizace vzdělávání žáků s podpůrnými opatřeními</a:t>
            </a:r>
          </a:p>
        </p:txBody>
      </p:sp>
      <p:sp>
        <p:nvSpPr>
          <p:cNvPr id="3" name="Zástupný symbol pro obsah 2">
            <a:extLst>
              <a:ext uri="{FF2B5EF4-FFF2-40B4-BE49-F238E27FC236}">
                <a16:creationId xmlns:a16="http://schemas.microsoft.com/office/drawing/2014/main" id="{7523F83A-E713-4333-87E2-71BA2A3AAA0C}"/>
              </a:ext>
            </a:extLst>
          </p:cNvPr>
          <p:cNvSpPr txBox="1">
            <a:spLocks noGrp="1"/>
          </p:cNvSpPr>
          <p:nvPr>
            <p:ph idx="1"/>
          </p:nvPr>
        </p:nvSpPr>
        <p:spPr>
          <a:xfrm>
            <a:off x="838199" y="1690688"/>
            <a:ext cx="10515599" cy="4525923"/>
          </a:xfrm>
        </p:spPr>
        <p:txBody>
          <a:bodyPr vert="horz" lIns="91440" tIns="45720" rIns="91440" bIns="45720" rtlCol="0">
            <a:normAutofit/>
          </a:bodyPr>
          <a:lstStyle/>
          <a:p>
            <a:pPr hangingPunct="1">
              <a:spcBef>
                <a:spcPts val="800"/>
              </a:spcBef>
              <a:buSzPct val="100000"/>
              <a:buFont typeface="Arial" pitchFamily="34"/>
              <a:buChar char="•"/>
            </a:pPr>
            <a:r>
              <a:rPr lang="cs-CZ" u="sng" dirty="0">
                <a:latin typeface="Calibri" pitchFamily="18"/>
              </a:rPr>
              <a:t>Nejvýše 5 žáků </a:t>
            </a:r>
            <a:r>
              <a:rPr lang="cs-CZ" dirty="0">
                <a:latin typeface="Calibri" pitchFamily="18"/>
              </a:rPr>
              <a:t>s podpůrnými opatřeními II. – V. stupně ve třídě, oddělení, studijní skupině</a:t>
            </a:r>
          </a:p>
          <a:p>
            <a:pPr hangingPunct="1">
              <a:spcBef>
                <a:spcPts val="800"/>
              </a:spcBef>
              <a:buSzPct val="100000"/>
              <a:buFont typeface="Arial" pitchFamily="34"/>
              <a:buChar char="•"/>
            </a:pPr>
            <a:r>
              <a:rPr lang="cs-CZ" dirty="0">
                <a:latin typeface="Calibri" pitchFamily="18"/>
              </a:rPr>
              <a:t>Počet žáků se SVP nesmí přesáhnout 1/3 žáků ve třídě, oddělení, studijní skupině</a:t>
            </a:r>
          </a:p>
          <a:p>
            <a:pPr hangingPunct="1">
              <a:spcBef>
                <a:spcPts val="800"/>
              </a:spcBef>
              <a:buSzPct val="100000"/>
              <a:buFont typeface="Arial" pitchFamily="34"/>
              <a:buChar char="•"/>
            </a:pPr>
            <a:r>
              <a:rPr lang="cs-CZ" dirty="0">
                <a:latin typeface="Calibri" pitchFamily="18"/>
              </a:rPr>
              <a:t>Omezení neplatí u školy, kde platí právo přednostního přijetí do MŠ nebo ZŠ, dále u SŠ, konzervatoře nebo VOŠ</a:t>
            </a:r>
          </a:p>
          <a:p>
            <a:pPr hangingPunct="1">
              <a:spcBef>
                <a:spcPts val="800"/>
              </a:spcBef>
              <a:buSzPct val="100000"/>
              <a:buFont typeface="Arial" pitchFamily="34"/>
              <a:buChar char="•"/>
            </a:pPr>
            <a:r>
              <a:rPr lang="cs-CZ" dirty="0">
                <a:latin typeface="Calibri" pitchFamily="18"/>
              </a:rPr>
              <a:t>Nejvýše 3 PP souběžně ve třídě, oddělení studijní skupině</a:t>
            </a:r>
          </a:p>
          <a:p>
            <a:pPr hangingPunct="1">
              <a:spcBef>
                <a:spcPts val="800"/>
              </a:spcBef>
              <a:buSzPct val="100000"/>
              <a:buFont typeface="Arial" pitchFamily="34"/>
              <a:buChar char="•"/>
            </a:pPr>
            <a:r>
              <a:rPr lang="cs-CZ" u="sng" dirty="0">
                <a:latin typeface="Calibri" pitchFamily="18"/>
              </a:rPr>
              <a:t>Nejvýše 4 žáci podle §16 odst. 9 </a:t>
            </a:r>
            <a:r>
              <a:rPr lang="cs-CZ" dirty="0">
                <a:latin typeface="Calibri" pitchFamily="18"/>
              </a:rPr>
              <a:t>– omezení neplatí pro školy, kde platí právo přednostního přijetí do MŠ nebo ZŠ, dále u SŠ, konzervatoře nebo VOŠ</a:t>
            </a:r>
          </a:p>
          <a:p>
            <a:pPr marL="0" indent="0" hangingPunct="1">
              <a:spcBef>
                <a:spcPts val="800"/>
              </a:spcBef>
              <a:buNone/>
            </a:pPr>
            <a:endParaRPr lang="cs-CZ" sz="2000" dirty="0">
              <a:latin typeface="Calibri" pitchFamily="18"/>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9384D2-F33B-4AF4-9978-78E85566FA82}"/>
              </a:ext>
            </a:extLst>
          </p:cNvPr>
          <p:cNvSpPr txBox="1">
            <a:spLocks noGrp="1"/>
          </p:cNvSpPr>
          <p:nvPr>
            <p:ph type="title"/>
          </p:nvPr>
        </p:nvSpPr>
        <p:spPr/>
        <p:txBody>
          <a:bodyPr>
            <a:normAutofit/>
          </a:bodyPr>
          <a:lstStyle/>
          <a:p>
            <a:pPr lvl="0"/>
            <a:r>
              <a:rPr lang="cs-CZ" b="1" dirty="0"/>
              <a:t>Pravidla pro vzdělávání (§ 16/9 ŠZ)</a:t>
            </a:r>
          </a:p>
        </p:txBody>
      </p:sp>
      <p:sp>
        <p:nvSpPr>
          <p:cNvPr id="3" name="Zástupný symbol pro obsah 2">
            <a:extLst>
              <a:ext uri="{FF2B5EF4-FFF2-40B4-BE49-F238E27FC236}">
                <a16:creationId xmlns:a16="http://schemas.microsoft.com/office/drawing/2014/main" id="{35DF0F21-9E27-4640-9B5A-5EAF819179B2}"/>
              </a:ext>
            </a:extLst>
          </p:cNvPr>
          <p:cNvSpPr txBox="1">
            <a:spLocks noGrp="1"/>
          </p:cNvSpPr>
          <p:nvPr>
            <p:ph idx="1"/>
          </p:nvPr>
        </p:nvSpPr>
        <p:spPr>
          <a:xfrm>
            <a:off x="838200" y="1600201"/>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Povaha SVP nebo poskytování podpůrných opatření v běžné škole selhává, nedostačuje – doporučení ŠPZ k zařazení do školy zřízené podle 16/9 ŠZ</a:t>
            </a:r>
          </a:p>
          <a:p>
            <a:pPr hangingPunct="1">
              <a:spcBef>
                <a:spcPts val="800"/>
              </a:spcBef>
              <a:buSzPct val="100000"/>
              <a:buFont typeface="Arial" pitchFamily="34"/>
              <a:buChar char="•"/>
            </a:pPr>
            <a:r>
              <a:rPr lang="cs-CZ" u="sng" dirty="0">
                <a:latin typeface="Calibri" pitchFamily="18"/>
              </a:rPr>
              <a:t>Třídy, oddělení studijní skupiny podle druhu postižení </a:t>
            </a:r>
            <a:r>
              <a:rPr lang="cs-CZ" dirty="0">
                <a:latin typeface="Calibri" pitchFamily="18"/>
              </a:rPr>
              <a:t>– jiné postižení nesmí přesáhnout ¼ nejvyššího počtu žáků podle § 25 (14 žáků, 6 žáků)</a:t>
            </a:r>
          </a:p>
          <a:p>
            <a:pPr hangingPunct="1">
              <a:spcBef>
                <a:spcPts val="800"/>
              </a:spcBef>
              <a:buSzPct val="100000"/>
              <a:buFont typeface="Arial" pitchFamily="34"/>
              <a:buChar char="•"/>
            </a:pPr>
            <a:r>
              <a:rPr lang="cs-CZ" dirty="0">
                <a:latin typeface="Calibri" pitchFamily="18"/>
              </a:rPr>
              <a:t>MŠ a SŠ, konzervatoř, VOŠ – různé druhy postižení bez limitů</a:t>
            </a:r>
          </a:p>
          <a:p>
            <a:pPr hangingPunct="1">
              <a:spcBef>
                <a:spcPts val="800"/>
              </a:spcBef>
              <a:buSzPct val="100000"/>
              <a:buFont typeface="Arial" pitchFamily="34"/>
              <a:buChar char="•"/>
            </a:pPr>
            <a:r>
              <a:rPr lang="cs-CZ" dirty="0">
                <a:latin typeface="Calibri" pitchFamily="18"/>
              </a:rPr>
              <a:t>Ve škole, třídě, oddělení, studijní skupině podle § 16/9 nelze vzdělávat žáka bez mentálního postižení</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2CF08-5F75-4D5D-87CE-70B3FB554C31}"/>
              </a:ext>
            </a:extLst>
          </p:cNvPr>
          <p:cNvSpPr txBox="1">
            <a:spLocks noGrp="1"/>
          </p:cNvSpPr>
          <p:nvPr>
            <p:ph type="title"/>
          </p:nvPr>
        </p:nvSpPr>
        <p:spPr/>
        <p:txBody>
          <a:bodyPr>
            <a:normAutofit/>
          </a:bodyPr>
          <a:lstStyle/>
          <a:p>
            <a:pPr lvl="0"/>
            <a:r>
              <a:rPr lang="cs-CZ" b="1" dirty="0"/>
              <a:t>Zařazování žáků do škol, oddělení nebo studijní skupiny podle § 16/9 ŠZ</a:t>
            </a:r>
          </a:p>
        </p:txBody>
      </p:sp>
      <p:sp>
        <p:nvSpPr>
          <p:cNvPr id="3" name="Zástupný symbol pro obsah 2">
            <a:extLst>
              <a:ext uri="{FF2B5EF4-FFF2-40B4-BE49-F238E27FC236}">
                <a16:creationId xmlns:a16="http://schemas.microsoft.com/office/drawing/2014/main" id="{BE6D0384-47AA-42D3-BA8A-0E2496FF583F}"/>
              </a:ext>
            </a:extLst>
          </p:cNvPr>
          <p:cNvSpPr txBox="1">
            <a:spLocks noGrp="1"/>
          </p:cNvSpPr>
          <p:nvPr>
            <p:ph idx="1"/>
          </p:nvPr>
        </p:nvSpPr>
        <p:spPr>
          <a:xfrm>
            <a:off x="838199" y="1600201"/>
            <a:ext cx="10515599"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Písemná žádost žáka, ZZ žáka</a:t>
            </a:r>
          </a:p>
          <a:p>
            <a:pPr hangingPunct="1">
              <a:spcBef>
                <a:spcPts val="800"/>
              </a:spcBef>
              <a:buSzPct val="100000"/>
              <a:buFont typeface="Arial" pitchFamily="34"/>
              <a:buChar char="•"/>
            </a:pPr>
            <a:r>
              <a:rPr lang="cs-CZ" dirty="0">
                <a:latin typeface="Calibri" pitchFamily="18"/>
              </a:rPr>
              <a:t>Doporučení ŠPZ – obsahuje odůvodnění doporučení</a:t>
            </a:r>
          </a:p>
          <a:p>
            <a:pPr lvl="1">
              <a:buSzPct val="100000"/>
              <a:buFont typeface="Arial" pitchFamily="34"/>
            </a:pPr>
            <a:r>
              <a:rPr lang="cs-CZ" sz="2800" dirty="0"/>
              <a:t>Je platné  </a:t>
            </a:r>
          </a:p>
          <a:p>
            <a:pPr lvl="2">
              <a:buSzPct val="100000"/>
              <a:buFont typeface="Arial" pitchFamily="34"/>
              <a:buChar char="•"/>
            </a:pPr>
            <a:r>
              <a:rPr lang="cs-CZ" sz="2800" dirty="0"/>
              <a:t>po dobu v něm stanovenou,</a:t>
            </a:r>
          </a:p>
          <a:p>
            <a:pPr lvl="2">
              <a:buSzPct val="100000"/>
              <a:buFont typeface="Arial" pitchFamily="34"/>
              <a:buChar char="•"/>
            </a:pPr>
            <a:r>
              <a:rPr lang="cs-CZ" sz="2800" dirty="0"/>
              <a:t>nejvýše po dobu 2 let, přičemž v odůvodněných případech lze stanovit platnost až 4 roky. V případě doporučení zařazení žáka do školy nebo třídy pro žáky s lehkým mentálním postižením je první doporučení platné nejvýše po dobu 1 roku a dále pak nejvýše po dobu 2 let. Doložit, že je v souladu se zájmem žáka</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BC368E-CB88-4B61-B9C0-15214C009F07}"/>
              </a:ext>
            </a:extLst>
          </p:cNvPr>
          <p:cNvSpPr txBox="1">
            <a:spLocks noGrp="1"/>
          </p:cNvSpPr>
          <p:nvPr>
            <p:ph type="title"/>
          </p:nvPr>
        </p:nvSpPr>
        <p:spPr/>
        <p:txBody>
          <a:bodyPr>
            <a:noAutofit/>
          </a:bodyPr>
          <a:lstStyle/>
          <a:p>
            <a:pPr lvl="0"/>
            <a:r>
              <a:rPr lang="cs-CZ" b="1" dirty="0"/>
              <a:t>Informace školy žákovi, ZZ při podání žádosti o zařazení nejpozději do 7 dnů od projevení zájmu</a:t>
            </a:r>
          </a:p>
        </p:txBody>
      </p:sp>
      <p:sp>
        <p:nvSpPr>
          <p:cNvPr id="3" name="Zástupný symbol pro obsah 2">
            <a:extLst>
              <a:ext uri="{FF2B5EF4-FFF2-40B4-BE49-F238E27FC236}">
                <a16:creationId xmlns:a16="http://schemas.microsoft.com/office/drawing/2014/main" id="{DEABDAF3-9DBB-4D92-B00F-474E26D21B5C}"/>
              </a:ext>
            </a:extLst>
          </p:cNvPr>
          <p:cNvSpPr txBox="1">
            <a:spLocks noGrp="1"/>
          </p:cNvSpPr>
          <p:nvPr>
            <p:ph idx="1"/>
          </p:nvPr>
        </p:nvSpPr>
        <p:spPr>
          <a:xfrm>
            <a:off x="838199" y="2181265"/>
            <a:ext cx="10515599" cy="4525923"/>
          </a:xfrm>
        </p:spPr>
        <p:txBody>
          <a:bodyPr vert="horz" lIns="91440" tIns="45720" rIns="91440" bIns="45720" rtlCol="0">
            <a:normAutofit/>
          </a:bodyPr>
          <a:lstStyle/>
          <a:p>
            <a:pPr hangingPunct="1">
              <a:spcBef>
                <a:spcPts val="800"/>
              </a:spcBef>
              <a:buSzPct val="100000"/>
              <a:buFont typeface="Arial" pitchFamily="34"/>
              <a:buChar char="•"/>
            </a:pPr>
            <a:r>
              <a:rPr lang="cs-CZ" sz="2600" dirty="0">
                <a:latin typeface="Calibri" pitchFamily="18"/>
              </a:rPr>
              <a:t>Organizace vzdělávání, rozdíly ve srovnání se stávajícím vzděláváním a souvisejících organizačních změnách</a:t>
            </a:r>
          </a:p>
          <a:p>
            <a:pPr hangingPunct="1">
              <a:spcBef>
                <a:spcPts val="800"/>
              </a:spcBef>
              <a:buSzPct val="100000"/>
              <a:buFont typeface="Arial" pitchFamily="34"/>
              <a:buChar char="•"/>
            </a:pPr>
            <a:r>
              <a:rPr lang="cs-CZ" sz="2600" dirty="0">
                <a:latin typeface="Calibri" pitchFamily="18"/>
              </a:rPr>
              <a:t>Struktura ŠVP a skladba předmětů včetně předmětů speciálně pedagogické péče</a:t>
            </a:r>
          </a:p>
          <a:p>
            <a:pPr hangingPunct="1">
              <a:spcBef>
                <a:spcPts val="800"/>
              </a:spcBef>
              <a:buSzPct val="100000"/>
              <a:buFont typeface="Arial" pitchFamily="34"/>
              <a:buChar char="•"/>
            </a:pPr>
            <a:r>
              <a:rPr lang="cs-CZ" sz="2600" dirty="0">
                <a:latin typeface="Calibri" pitchFamily="18"/>
              </a:rPr>
              <a:t>Možnosti školy zabezpečit poskytování podpůrných opatření doporučených pro vzdělávání žáka</a:t>
            </a:r>
          </a:p>
          <a:p>
            <a:pPr hangingPunct="1">
              <a:spcBef>
                <a:spcPts val="800"/>
              </a:spcBef>
              <a:buSzPct val="100000"/>
              <a:buFont typeface="Arial" pitchFamily="34"/>
              <a:buChar char="•"/>
            </a:pPr>
            <a:r>
              <a:rPr lang="cs-CZ" sz="2600" dirty="0">
                <a:latin typeface="Calibri" pitchFamily="18"/>
              </a:rPr>
              <a:t>Dopady vzdělávání ve škole, třídě, oddělení, studijní skupině podle § 16/9 na možnosti rozvoje vzdělávacího potenciálu žáka</a:t>
            </a:r>
          </a:p>
          <a:p>
            <a:pPr hangingPunct="1">
              <a:spcBef>
                <a:spcPts val="800"/>
              </a:spcBef>
              <a:buSzPct val="100000"/>
              <a:buFont typeface="Arial" pitchFamily="34"/>
              <a:buChar char="•"/>
            </a:pPr>
            <a:r>
              <a:rPr lang="cs-CZ" sz="2600" dirty="0">
                <a:latin typeface="Calibri" pitchFamily="18"/>
              </a:rPr>
              <a:t>Možnosti dalšího vzdělávání a profesního uplatnění</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66756D-176F-4D64-B91A-03471EB1482C}"/>
              </a:ext>
            </a:extLst>
          </p:cNvPr>
          <p:cNvSpPr txBox="1">
            <a:spLocks noGrp="1"/>
          </p:cNvSpPr>
          <p:nvPr>
            <p:ph type="title"/>
          </p:nvPr>
        </p:nvSpPr>
        <p:spPr/>
        <p:txBody>
          <a:bodyPr>
            <a:normAutofit/>
          </a:bodyPr>
          <a:lstStyle/>
          <a:p>
            <a:pPr lvl="0"/>
            <a:r>
              <a:rPr lang="cs-CZ" b="1" dirty="0"/>
              <a:t>Příloha žádosti o přijetí (§ 16/9 ŠZ)</a:t>
            </a:r>
          </a:p>
        </p:txBody>
      </p:sp>
      <p:sp>
        <p:nvSpPr>
          <p:cNvPr id="3" name="Zástupný symbol pro obsah 2">
            <a:extLst>
              <a:ext uri="{FF2B5EF4-FFF2-40B4-BE49-F238E27FC236}">
                <a16:creationId xmlns:a16="http://schemas.microsoft.com/office/drawing/2014/main" id="{2FBEA953-905F-45E6-8D4B-EB0343605B08}"/>
              </a:ext>
            </a:extLst>
          </p:cNvPr>
          <p:cNvSpPr txBox="1">
            <a:spLocks noGrp="1"/>
          </p:cNvSpPr>
          <p:nvPr>
            <p:ph idx="1"/>
          </p:nvPr>
        </p:nvSpPr>
        <p:spPr>
          <a:xfrm>
            <a:off x="838200" y="1690688"/>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Písemné vyhotovení poučení – obsahuje informace poskytnuté školou</a:t>
            </a:r>
          </a:p>
          <a:p>
            <a:pPr hangingPunct="1">
              <a:spcBef>
                <a:spcPts val="800"/>
              </a:spcBef>
              <a:buSzPct val="100000"/>
              <a:buFont typeface="Arial" pitchFamily="34"/>
              <a:buChar char="•"/>
            </a:pPr>
            <a:r>
              <a:rPr lang="cs-CZ" dirty="0">
                <a:latin typeface="Calibri" pitchFamily="18"/>
              </a:rPr>
              <a:t>Podpis žáka nebo ZZ žáka stvrzující, že uvedeným informacím porozuměl</a:t>
            </a:r>
          </a:p>
          <a:p>
            <a:pPr hangingPunct="1">
              <a:spcBef>
                <a:spcPts val="800"/>
              </a:spcBef>
              <a:buSzPct val="100000"/>
              <a:buFont typeface="Arial" pitchFamily="34"/>
              <a:buChar char="•"/>
            </a:pPr>
            <a:r>
              <a:rPr lang="cs-CZ" dirty="0">
                <a:latin typeface="Calibri" pitchFamily="18"/>
              </a:rPr>
              <a:t>Doporučení ŠPZ ke vzdělávání podle § 16/9 ŠZ</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4CDAFB-00C5-4812-BFFD-B19A492864BF}"/>
              </a:ext>
            </a:extLst>
          </p:cNvPr>
          <p:cNvSpPr txBox="1">
            <a:spLocks noGrp="1"/>
          </p:cNvSpPr>
          <p:nvPr>
            <p:ph type="title"/>
          </p:nvPr>
        </p:nvSpPr>
        <p:spPr/>
        <p:txBody>
          <a:bodyPr>
            <a:normAutofit/>
          </a:bodyPr>
          <a:lstStyle/>
          <a:p>
            <a:pPr lvl="0"/>
            <a:r>
              <a:rPr lang="cs-CZ" b="1" dirty="0"/>
              <a:t>Převedení žáka do VP ZŠ speciální</a:t>
            </a:r>
          </a:p>
        </p:txBody>
      </p:sp>
      <p:sp>
        <p:nvSpPr>
          <p:cNvPr id="3" name="Zástupný symbol pro obsah 2">
            <a:extLst>
              <a:ext uri="{FF2B5EF4-FFF2-40B4-BE49-F238E27FC236}">
                <a16:creationId xmlns:a16="http://schemas.microsoft.com/office/drawing/2014/main" id="{53736416-FCD2-44A1-B28C-5B074CD70C0D}"/>
              </a:ext>
            </a:extLst>
          </p:cNvPr>
          <p:cNvSpPr txBox="1">
            <a:spLocks noGrp="1"/>
          </p:cNvSpPr>
          <p:nvPr>
            <p:ph idx="1"/>
          </p:nvPr>
        </p:nvSpPr>
        <p:spPr>
          <a:xfrm>
            <a:off x="838200" y="1849715"/>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sz="2000" u="sng" dirty="0">
                <a:latin typeface="Calibri" pitchFamily="18"/>
              </a:rPr>
              <a:t>Doporučení ŠPZ </a:t>
            </a:r>
            <a:r>
              <a:rPr lang="cs-CZ" sz="2000" dirty="0">
                <a:latin typeface="Calibri" pitchFamily="18"/>
              </a:rPr>
              <a:t>– platnost nejdéle po dobu v něm stanovenou, nejvýše po dobu 2 let, přičemž v odůvodněných případech lze stanovit platnost až 4 roky.</a:t>
            </a:r>
          </a:p>
          <a:p>
            <a:pPr hangingPunct="1">
              <a:spcBef>
                <a:spcPts val="800"/>
              </a:spcBef>
              <a:buSzPct val="100000"/>
              <a:buFont typeface="Arial" pitchFamily="34"/>
              <a:buChar char="•"/>
            </a:pPr>
            <a:r>
              <a:rPr lang="cs-CZ" sz="2000" u="sng" dirty="0">
                <a:latin typeface="Calibri" pitchFamily="18"/>
              </a:rPr>
              <a:t>ŠPZ informuje</a:t>
            </a:r>
          </a:p>
          <a:p>
            <a:pPr lvl="1">
              <a:buSzPct val="100000"/>
              <a:buFont typeface="Arial" pitchFamily="34"/>
            </a:pPr>
            <a:r>
              <a:rPr lang="cs-CZ" sz="2000" dirty="0"/>
              <a:t>o rozdílech ve VP</a:t>
            </a:r>
          </a:p>
          <a:p>
            <a:pPr lvl="1">
              <a:buSzPct val="100000"/>
              <a:buFont typeface="Arial" pitchFamily="34"/>
            </a:pPr>
            <a:r>
              <a:rPr lang="cs-CZ" sz="2000" dirty="0"/>
              <a:t>o očekávaných výstupech a jejich dopadech na možnost dalšího vzdělávání a profesního uplatnění</a:t>
            </a:r>
          </a:p>
          <a:p>
            <a:pPr hangingPunct="1">
              <a:spcBef>
                <a:spcPts val="800"/>
              </a:spcBef>
              <a:buSzPct val="100000"/>
              <a:buFont typeface="Arial" pitchFamily="34"/>
              <a:buChar char="•"/>
            </a:pPr>
            <a:r>
              <a:rPr lang="cs-CZ" sz="2000" u="sng" dirty="0">
                <a:latin typeface="Calibri" pitchFamily="18"/>
              </a:rPr>
              <a:t>Škola informuje</a:t>
            </a:r>
          </a:p>
          <a:p>
            <a:pPr lvl="1">
              <a:buSzPct val="100000"/>
              <a:buFont typeface="Arial" pitchFamily="34"/>
            </a:pPr>
            <a:r>
              <a:rPr lang="cs-CZ" sz="2000" dirty="0"/>
              <a:t>o rozdílech ve VP</a:t>
            </a:r>
          </a:p>
          <a:p>
            <a:pPr lvl="1">
              <a:buSzPct val="100000"/>
              <a:buFont typeface="Arial" pitchFamily="34"/>
            </a:pPr>
            <a:r>
              <a:rPr lang="cs-CZ" sz="2000" dirty="0"/>
              <a:t>o očekávaných výsledcích vzdělávání a o dopadech na možnost dalšího vzdělávání a profesního uplatnění</a:t>
            </a:r>
          </a:p>
          <a:p>
            <a:pPr hangingPunct="1">
              <a:spcBef>
                <a:spcPts val="800"/>
              </a:spcBef>
              <a:buSzPct val="100000"/>
              <a:buFont typeface="Arial" pitchFamily="34"/>
              <a:buChar char="•"/>
            </a:pPr>
            <a:r>
              <a:rPr lang="cs-CZ" sz="2000" u="sng" dirty="0">
                <a:latin typeface="Calibri" pitchFamily="18"/>
              </a:rPr>
              <a:t>Písemný informovaný souhlas </a:t>
            </a:r>
            <a:r>
              <a:rPr lang="cs-CZ" sz="2000" dirty="0">
                <a:latin typeface="Calibri" pitchFamily="18"/>
              </a:rPr>
              <a:t>žáka, ZZ žáka</a:t>
            </a:r>
          </a:p>
          <a:p>
            <a:pPr lvl="1">
              <a:buSzPct val="100000"/>
              <a:buFont typeface="Arial" pitchFamily="34"/>
            </a:pPr>
            <a:r>
              <a:rPr lang="cs-CZ" sz="2000" dirty="0"/>
              <a:t>obsahuje písemné vyhotovení poučení s informacemi školy, podpisem stvrzuje, že informacím rozuměl</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319CD2-8CF9-430B-87C1-E69E6B1F403F}"/>
              </a:ext>
            </a:extLst>
          </p:cNvPr>
          <p:cNvSpPr txBox="1">
            <a:spLocks noGrp="1"/>
          </p:cNvSpPr>
          <p:nvPr>
            <p:ph type="title"/>
          </p:nvPr>
        </p:nvSpPr>
        <p:spPr/>
        <p:txBody>
          <a:bodyPr>
            <a:normAutofit/>
          </a:bodyPr>
          <a:lstStyle/>
          <a:p>
            <a:pPr lvl="0"/>
            <a:r>
              <a:rPr lang="cs-CZ" b="1" dirty="0"/>
              <a:t>Přezkoumání podmínek (§ 16/9 ŠZ)</a:t>
            </a:r>
          </a:p>
        </p:txBody>
      </p:sp>
      <p:sp>
        <p:nvSpPr>
          <p:cNvPr id="3" name="Zástupný symbol pro obsah 2">
            <a:extLst>
              <a:ext uri="{FF2B5EF4-FFF2-40B4-BE49-F238E27FC236}">
                <a16:creationId xmlns:a16="http://schemas.microsoft.com/office/drawing/2014/main" id="{DB3B86F1-6E40-40A9-ACCA-6175128C51AD}"/>
              </a:ext>
            </a:extLst>
          </p:cNvPr>
          <p:cNvSpPr txBox="1">
            <a:spLocks noGrp="1"/>
          </p:cNvSpPr>
          <p:nvPr>
            <p:ph idx="1"/>
          </p:nvPr>
        </p:nvSpPr>
        <p:spPr>
          <a:xfrm>
            <a:off x="838199" y="1600201"/>
            <a:ext cx="10515599" cy="4525923"/>
          </a:xfrm>
        </p:spPr>
        <p:txBody>
          <a:bodyPr vert="horz" lIns="91440" tIns="45720" rIns="91440" bIns="45720" rtlCol="0">
            <a:normAutofit fontScale="92500"/>
          </a:bodyPr>
          <a:lstStyle/>
          <a:p>
            <a:pPr hangingPunct="1">
              <a:spcBef>
                <a:spcPts val="800"/>
              </a:spcBef>
              <a:buSzPct val="100000"/>
              <a:buFont typeface="Arial" pitchFamily="34"/>
              <a:buChar char="•"/>
            </a:pPr>
            <a:r>
              <a:rPr lang="cs-CZ" i="1" u="sng" dirty="0">
                <a:latin typeface="Calibri" pitchFamily="18"/>
              </a:rPr>
              <a:t>Odpovídá vzdělávání speciálně vzdělávacím potřebám žáka?</a:t>
            </a:r>
          </a:p>
          <a:p>
            <a:pPr hangingPunct="1">
              <a:spcBef>
                <a:spcPts val="800"/>
              </a:spcBef>
              <a:buSzPct val="100000"/>
              <a:buFont typeface="Arial" pitchFamily="34"/>
              <a:buChar char="•"/>
            </a:pPr>
            <a:r>
              <a:rPr lang="cs-CZ" dirty="0">
                <a:latin typeface="Calibri" pitchFamily="18"/>
              </a:rPr>
              <a:t>Vyhodnocení se provádí nejpozději do 1 roku po zařazení nebo převedení žáka </a:t>
            </a:r>
          </a:p>
          <a:p>
            <a:pPr hangingPunct="1">
              <a:spcBef>
                <a:spcPts val="800"/>
              </a:spcBef>
              <a:buSzPct val="100000"/>
              <a:buFont typeface="Arial" pitchFamily="34"/>
              <a:buChar char="•"/>
            </a:pPr>
            <a:r>
              <a:rPr lang="cs-CZ" dirty="0">
                <a:latin typeface="Calibri" pitchFamily="18"/>
              </a:rPr>
              <a:t>Další vyhodnocení se provádí nejpozději do 2 let od předešlého vyhodnocení, přičemž v odůvodněných případech lze vyhodnocení provést až do 4 let od předešlého vyhodnocení.</a:t>
            </a:r>
          </a:p>
          <a:p>
            <a:pPr hangingPunct="1">
              <a:spcBef>
                <a:spcPts val="800"/>
              </a:spcBef>
              <a:buSzPct val="100000"/>
              <a:buFont typeface="Arial" pitchFamily="34"/>
              <a:buChar char="•"/>
            </a:pPr>
            <a:r>
              <a:rPr lang="cs-CZ" dirty="0">
                <a:latin typeface="Calibri" pitchFamily="18"/>
              </a:rPr>
              <a:t>Významná změna speciální vzdělávacích potřeb – ŠPZ přezkoumá a doporučí zejména přeřazení do běžné školy nebo jiného vzdělávacího programu</a:t>
            </a:r>
          </a:p>
          <a:p>
            <a:pPr hangingPunct="1">
              <a:spcBef>
                <a:spcPts val="800"/>
              </a:spcBef>
              <a:buSzPct val="100000"/>
              <a:buFont typeface="Arial" pitchFamily="34"/>
              <a:buChar char="•"/>
            </a:pPr>
            <a:r>
              <a:rPr lang="cs-CZ" dirty="0">
                <a:latin typeface="Calibri" pitchFamily="18"/>
              </a:rPr>
              <a:t>Přeřazení do běžné školy – ŘŠ zařadí žáka do ročníku, který odpovídá dosaženým znalostem a dovednostem žáka, s přihlédnutím k jeho věku</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150AB3-4AEB-46E4-B944-0D2829FEC403}"/>
              </a:ext>
            </a:extLst>
          </p:cNvPr>
          <p:cNvSpPr txBox="1">
            <a:spLocks noGrp="1"/>
          </p:cNvSpPr>
          <p:nvPr>
            <p:ph type="title"/>
          </p:nvPr>
        </p:nvSpPr>
        <p:spPr/>
        <p:txBody>
          <a:bodyPr>
            <a:normAutofit/>
          </a:bodyPr>
          <a:lstStyle/>
          <a:p>
            <a:pPr lvl="0"/>
            <a:r>
              <a:rPr lang="cs-CZ" b="1" dirty="0"/>
              <a:t>Organizace vzdělávání (§ 16/9 ŠZ)</a:t>
            </a:r>
          </a:p>
        </p:txBody>
      </p:sp>
      <p:sp>
        <p:nvSpPr>
          <p:cNvPr id="3" name="Zástupný symbol pro obsah 2">
            <a:extLst>
              <a:ext uri="{FF2B5EF4-FFF2-40B4-BE49-F238E27FC236}">
                <a16:creationId xmlns:a16="http://schemas.microsoft.com/office/drawing/2014/main" id="{D1347FD9-60E1-4CB3-BFA6-B11FB85D5EDB}"/>
              </a:ext>
            </a:extLst>
          </p:cNvPr>
          <p:cNvSpPr txBox="1">
            <a:spLocks noGrp="1"/>
          </p:cNvSpPr>
          <p:nvPr>
            <p:ph idx="1"/>
          </p:nvPr>
        </p:nvSpPr>
        <p:spPr>
          <a:xfrm>
            <a:off x="838200" y="1777863"/>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MŠ – nejvýše 3 hodiny denně speciálně pedagogické péče</a:t>
            </a:r>
          </a:p>
          <a:p>
            <a:pPr hangingPunct="1">
              <a:spcBef>
                <a:spcPts val="800"/>
              </a:spcBef>
              <a:buSzPct val="100000"/>
              <a:buFont typeface="Arial" pitchFamily="34"/>
              <a:buChar char="•"/>
            </a:pPr>
            <a:r>
              <a:rPr lang="cs-CZ" dirty="0">
                <a:latin typeface="Calibri" pitchFamily="18"/>
              </a:rPr>
              <a:t>ZŠ první stupeň – nejvýše 5 vyučovacích hodin v dopoledním a 5 vyučovacích hodin v odpoledním vyučování</a:t>
            </a:r>
          </a:p>
          <a:p>
            <a:pPr hangingPunct="1">
              <a:spcBef>
                <a:spcPts val="800"/>
              </a:spcBef>
              <a:buSzPct val="100000"/>
              <a:buFont typeface="Arial" pitchFamily="34"/>
              <a:buChar char="•"/>
            </a:pPr>
            <a:r>
              <a:rPr lang="cs-CZ" dirty="0">
                <a:latin typeface="Calibri" pitchFamily="18"/>
              </a:rPr>
              <a:t>ZŠ druhý stupeň – nejvýše 6 vyučovacích hodin v dopoledním a 6 vyučovacích hodin v odpoledním vyučování</a:t>
            </a:r>
          </a:p>
          <a:p>
            <a:pPr hangingPunct="1">
              <a:spcBef>
                <a:spcPts val="800"/>
              </a:spcBef>
              <a:buSzPct val="100000"/>
              <a:buFont typeface="Arial" pitchFamily="34"/>
              <a:buChar char="•"/>
            </a:pPr>
            <a:r>
              <a:rPr lang="cs-CZ" dirty="0">
                <a:latin typeface="Calibri" pitchFamily="18"/>
              </a:rPr>
              <a:t>Ve třídě, oddělením, studijní skupině i žáci více ročníků, prvního i druhého stupně</a:t>
            </a:r>
          </a:p>
          <a:p>
            <a:pPr marL="0" indent="0" hangingPunct="1">
              <a:spcBef>
                <a:spcPts val="800"/>
              </a:spcBef>
              <a:buNone/>
            </a:pPr>
            <a:endParaRPr lang="cs-CZ" dirty="0">
              <a:latin typeface="Calibri" pitchFamily="18"/>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515E42-605B-43EC-BCED-2BDD72545165}"/>
              </a:ext>
            </a:extLst>
          </p:cNvPr>
          <p:cNvSpPr txBox="1">
            <a:spLocks noGrp="1"/>
          </p:cNvSpPr>
          <p:nvPr>
            <p:ph type="title"/>
          </p:nvPr>
        </p:nvSpPr>
        <p:spPr/>
        <p:txBody>
          <a:bodyPr>
            <a:normAutofit/>
          </a:bodyPr>
          <a:lstStyle/>
          <a:p>
            <a:pPr lvl="0"/>
            <a:r>
              <a:rPr lang="cs-CZ" b="1" dirty="0"/>
              <a:t>Počty žáků (§ 16/9 ŠZ)</a:t>
            </a:r>
          </a:p>
        </p:txBody>
      </p:sp>
      <p:sp>
        <p:nvSpPr>
          <p:cNvPr id="3" name="Zástupný symbol pro obsah 2">
            <a:extLst>
              <a:ext uri="{FF2B5EF4-FFF2-40B4-BE49-F238E27FC236}">
                <a16:creationId xmlns:a16="http://schemas.microsoft.com/office/drawing/2014/main" id="{7E724794-9419-42E2-80EA-749785279E32}"/>
              </a:ext>
            </a:extLst>
          </p:cNvPr>
          <p:cNvSpPr txBox="1">
            <a:spLocks noGrp="1"/>
          </p:cNvSpPr>
          <p:nvPr>
            <p:ph idx="1"/>
          </p:nvPr>
        </p:nvSpPr>
        <p:spPr>
          <a:xfrm>
            <a:off x="838199" y="1966952"/>
            <a:ext cx="10515599"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Ve třídě, oddělení, studijní skupině – 6-14 žáků, popřípadě 4-6 žáků (pokud to nepostačuje k naplňování potřeb)</a:t>
            </a:r>
          </a:p>
          <a:p>
            <a:pPr hangingPunct="1">
              <a:spcBef>
                <a:spcPts val="800"/>
              </a:spcBef>
              <a:buSzPct val="100000"/>
              <a:buFont typeface="Arial" pitchFamily="34"/>
              <a:buChar char="•"/>
            </a:pPr>
            <a:r>
              <a:rPr lang="cs-CZ" dirty="0">
                <a:latin typeface="Calibri" pitchFamily="18"/>
              </a:rPr>
              <a:t>Odborný výcvik na SŠ §16/9 ŠZ (nařízení vlády č. 211/2010 Sb., o soustavě oborů vzdělání) – v ostatních případech při praktickém vyučování 7 žáků</a:t>
            </a:r>
          </a:p>
          <a:p>
            <a:pPr hangingPunct="1">
              <a:spcBef>
                <a:spcPts val="800"/>
              </a:spcBef>
              <a:buSzPct val="100000"/>
              <a:buFont typeface="Arial" pitchFamily="34"/>
              <a:buChar char="•"/>
            </a:pPr>
            <a:r>
              <a:rPr lang="cs-CZ" dirty="0">
                <a:latin typeface="Calibri" pitchFamily="18"/>
              </a:rPr>
              <a:t>Škola podle § 16/9 ŠZ nejméně 10 žáků</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3A3E1C-A8FC-42DA-AE6C-BBD7DAE1F24E}"/>
              </a:ext>
            </a:extLst>
          </p:cNvPr>
          <p:cNvSpPr txBox="1">
            <a:spLocks noGrp="1"/>
          </p:cNvSpPr>
          <p:nvPr>
            <p:ph type="title"/>
          </p:nvPr>
        </p:nvSpPr>
        <p:spPr/>
        <p:txBody>
          <a:bodyPr>
            <a:normAutofit/>
          </a:bodyPr>
          <a:lstStyle/>
          <a:p>
            <a:pPr lvl="0"/>
            <a:r>
              <a:rPr lang="cs-CZ" b="1" dirty="0"/>
              <a:t>Péče o bezpečnost a zdraví žáků (§ 16/9 ŠZ)</a:t>
            </a:r>
          </a:p>
        </p:txBody>
      </p:sp>
      <p:sp>
        <p:nvSpPr>
          <p:cNvPr id="3" name="Zástupný symbol pro obsah 2">
            <a:extLst>
              <a:ext uri="{FF2B5EF4-FFF2-40B4-BE49-F238E27FC236}">
                <a16:creationId xmlns:a16="http://schemas.microsoft.com/office/drawing/2014/main" id="{D6934E37-2002-48E0-A0C7-F5EEDA587811}"/>
              </a:ext>
            </a:extLst>
          </p:cNvPr>
          <p:cNvSpPr txBox="1">
            <a:spLocks noGrp="1"/>
          </p:cNvSpPr>
          <p:nvPr>
            <p:ph idx="1"/>
          </p:nvPr>
        </p:nvSpPr>
        <p:spPr>
          <a:xfrm>
            <a:off x="838200" y="1600201"/>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Koupání a plavecký výcvik</a:t>
            </a:r>
          </a:p>
          <a:p>
            <a:pPr lvl="1">
              <a:buSzPct val="100000"/>
              <a:buFont typeface="Arial" pitchFamily="34"/>
            </a:pPr>
            <a:r>
              <a:rPr lang="cs-CZ" sz="2800" dirty="0"/>
              <a:t>4 žáci/1PP,</a:t>
            </a:r>
          </a:p>
          <a:p>
            <a:pPr lvl="1">
              <a:buSzPct val="100000"/>
              <a:buFont typeface="Arial" pitchFamily="34"/>
            </a:pPr>
            <a:r>
              <a:rPr lang="cs-CZ" sz="2800" dirty="0"/>
              <a:t>popřípadě individuální výuka</a:t>
            </a:r>
          </a:p>
          <a:p>
            <a:pPr hangingPunct="1">
              <a:spcBef>
                <a:spcPts val="800"/>
              </a:spcBef>
              <a:buSzPct val="100000"/>
              <a:buFont typeface="Arial" pitchFamily="34"/>
              <a:buChar char="•"/>
            </a:pPr>
            <a:r>
              <a:rPr lang="cs-CZ" dirty="0">
                <a:latin typeface="Calibri" pitchFamily="18"/>
              </a:rPr>
              <a:t>Lyžařský výcvik</a:t>
            </a:r>
          </a:p>
          <a:p>
            <a:pPr lvl="1">
              <a:buSzPct val="100000"/>
              <a:buFont typeface="Arial" pitchFamily="34"/>
            </a:pPr>
            <a:r>
              <a:rPr lang="cs-CZ" sz="2800" dirty="0"/>
              <a:t>8 žáků/1PP</a:t>
            </a:r>
          </a:p>
          <a:p>
            <a:pPr lvl="1">
              <a:buSzPct val="100000"/>
              <a:buFont typeface="Arial" pitchFamily="34"/>
            </a:pPr>
            <a:r>
              <a:rPr lang="cs-CZ" sz="2800" dirty="0"/>
              <a:t>6 žáků/1PP – žák slabozraký, žák s tělesným postižením</a:t>
            </a:r>
          </a:p>
          <a:p>
            <a:pPr lvl="1">
              <a:buSzPct val="100000"/>
              <a:buFont typeface="Arial" pitchFamily="34"/>
            </a:pPr>
            <a:r>
              <a:rPr lang="cs-CZ" sz="2800" dirty="0"/>
              <a:t>1 žák/1PP – žák nevidomý</a:t>
            </a:r>
          </a:p>
          <a:p>
            <a:pPr hangingPunct="1">
              <a:spcBef>
                <a:spcPts val="800"/>
              </a:spcBef>
              <a:buSzPct val="100000"/>
              <a:buFont typeface="Arial" pitchFamily="34"/>
              <a:buChar char="•"/>
            </a:pPr>
            <a:r>
              <a:rPr lang="cs-CZ" dirty="0">
                <a:latin typeface="Calibri" pitchFamily="18"/>
              </a:rPr>
              <a:t>Další svéprávný zaměstnanec školy přesahuje-li počet žáků při akci mimo školu počet žáků stanovený pro třídu nebo skupinu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5B6F21-230B-4CD0-A755-C5A62F846B12}"/>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7490A35B-6517-415F-9B77-5916781745BB}"/>
              </a:ext>
            </a:extLst>
          </p:cNvPr>
          <p:cNvSpPr>
            <a:spLocks noGrp="1"/>
          </p:cNvSpPr>
          <p:nvPr>
            <p:ph idx="1"/>
          </p:nvPr>
        </p:nvSpPr>
        <p:spPr/>
        <p:txBody>
          <a:bodyPr/>
          <a:lstStyle/>
          <a:p>
            <a:pPr lvl="0" hangingPunct="1">
              <a:spcBef>
                <a:spcPts val="800"/>
              </a:spcBef>
              <a:buSzPct val="100000"/>
              <a:buFont typeface="Arial" pitchFamily="34"/>
              <a:buChar char="•"/>
            </a:pPr>
            <a:r>
              <a:rPr lang="cs-CZ" dirty="0">
                <a:latin typeface="Calibri" pitchFamily="18"/>
              </a:rPr>
              <a:t>Vzdělávání poskytované podle tohoto zákona je veřejnou službou. (§ 2 odst. 3)</a:t>
            </a:r>
          </a:p>
          <a:p>
            <a:pPr lvl="0" hangingPunct="1">
              <a:spcBef>
                <a:spcPts val="800"/>
              </a:spcBef>
              <a:buSzPct val="100000"/>
              <a:buFont typeface="Arial" pitchFamily="34"/>
              <a:buChar char="•"/>
            </a:pPr>
            <a:r>
              <a:rPr lang="cs-CZ" dirty="0">
                <a:latin typeface="Calibri" pitchFamily="18"/>
              </a:rPr>
              <a:t>Ve školách a školských zařízeních zajišťují vzdělávání pedagogičtí pracovníci. (§ 7 odst. 7)</a:t>
            </a:r>
          </a:p>
          <a:p>
            <a:endParaRPr lang="cs-CZ" dirty="0"/>
          </a:p>
        </p:txBody>
      </p:sp>
    </p:spTree>
    <p:extLst>
      <p:ext uri="{BB962C8B-B14F-4D97-AF65-F5344CB8AC3E}">
        <p14:creationId xmlns:p14="http://schemas.microsoft.com/office/powerpoint/2010/main" val="41344015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4E3318-2E67-4A43-BE06-8BFE57BA8044}"/>
              </a:ext>
            </a:extLst>
          </p:cNvPr>
          <p:cNvSpPr>
            <a:spLocks noGrp="1"/>
          </p:cNvSpPr>
          <p:nvPr>
            <p:ph type="title"/>
          </p:nvPr>
        </p:nvSpPr>
        <p:spPr/>
        <p:txBody>
          <a:bodyPr/>
          <a:lstStyle/>
          <a:p>
            <a:r>
              <a:rPr lang="cs-CZ" b="1" dirty="0"/>
              <a:t>Vzdělávání nadaných žáků</a:t>
            </a:r>
          </a:p>
        </p:txBody>
      </p:sp>
      <p:sp>
        <p:nvSpPr>
          <p:cNvPr id="3" name="Zástupný text 2">
            <a:extLst>
              <a:ext uri="{FF2B5EF4-FFF2-40B4-BE49-F238E27FC236}">
                <a16:creationId xmlns:a16="http://schemas.microsoft.com/office/drawing/2014/main" id="{21129AA1-23B5-499C-B137-4BC69CE99390}"/>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33911755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A02334-6CC1-4D32-A4C5-531480DFD305}"/>
              </a:ext>
            </a:extLst>
          </p:cNvPr>
          <p:cNvSpPr txBox="1">
            <a:spLocks noGrp="1"/>
          </p:cNvSpPr>
          <p:nvPr>
            <p:ph type="title"/>
          </p:nvPr>
        </p:nvSpPr>
        <p:spPr/>
        <p:txBody>
          <a:bodyPr>
            <a:normAutofit/>
          </a:bodyPr>
          <a:lstStyle/>
          <a:p>
            <a:pPr lvl="0"/>
            <a:r>
              <a:rPr lang="en-US" altLang="zh-CN" b="1" dirty="0"/>
              <a:t>§ 17 ŠZ</a:t>
            </a:r>
          </a:p>
        </p:txBody>
      </p:sp>
      <p:sp>
        <p:nvSpPr>
          <p:cNvPr id="3" name="Zástupný symbol pro obsah 2">
            <a:extLst>
              <a:ext uri="{FF2B5EF4-FFF2-40B4-BE49-F238E27FC236}">
                <a16:creationId xmlns:a16="http://schemas.microsoft.com/office/drawing/2014/main" id="{23A076D9-3A5D-49F2-8EDF-9042571B806B}"/>
              </a:ext>
            </a:extLst>
          </p:cNvPr>
          <p:cNvSpPr txBox="1">
            <a:spLocks noGrp="1"/>
          </p:cNvSpPr>
          <p:nvPr>
            <p:ph idx="1"/>
          </p:nvPr>
        </p:nvSpPr>
        <p:spPr>
          <a:xfrm>
            <a:off x="838199" y="1600201"/>
            <a:ext cx="10515599"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Povinnost školy vytvářet podmínky pro rozvoj nadání dětí, žáků a studentů</a:t>
            </a:r>
          </a:p>
          <a:p>
            <a:pPr hangingPunct="1">
              <a:spcBef>
                <a:spcPts val="800"/>
              </a:spcBef>
              <a:buSzPct val="100000"/>
              <a:buFont typeface="Arial" pitchFamily="34"/>
              <a:buChar char="•"/>
            </a:pPr>
            <a:r>
              <a:rPr lang="cs-CZ" dirty="0">
                <a:latin typeface="Calibri" pitchFamily="18"/>
              </a:rPr>
              <a:t>Rozšířená výuka některých předmětů nebo skupin předmětů.</a:t>
            </a:r>
          </a:p>
          <a:p>
            <a:pPr hangingPunct="1">
              <a:spcBef>
                <a:spcPts val="800"/>
              </a:spcBef>
              <a:buSzPct val="100000"/>
              <a:buFont typeface="Arial" pitchFamily="34"/>
              <a:buChar char="•"/>
            </a:pPr>
            <a:r>
              <a:rPr lang="cs-CZ" dirty="0">
                <a:latin typeface="Calibri" pitchFamily="18"/>
              </a:rPr>
              <a:t>Třídám se sportovním zaměřením nebo žákům a studentům vykonávajícím sportovní přípravu může ředitel školy odlišně upravit organizaci vzdělávání</a:t>
            </a:r>
          </a:p>
          <a:p>
            <a:pPr hangingPunct="1">
              <a:spcBef>
                <a:spcPts val="800"/>
              </a:spcBef>
              <a:buSzPct val="100000"/>
              <a:buFont typeface="Arial" pitchFamily="34"/>
              <a:buChar char="•"/>
            </a:pPr>
            <a:r>
              <a:rPr lang="cs-CZ" dirty="0">
                <a:latin typeface="Calibri" pitchFamily="18"/>
              </a:rPr>
              <a:t>Přeřazení žáka na žádost a doporučení ŠPZ a registrujícího lékaře do vyššího ročníku bez absolvování předchozího ročníku</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98E063-0EA7-4A4A-8531-F244FB553491}"/>
              </a:ext>
            </a:extLst>
          </p:cNvPr>
          <p:cNvSpPr txBox="1">
            <a:spLocks noGrp="1"/>
          </p:cNvSpPr>
          <p:nvPr>
            <p:ph type="title"/>
          </p:nvPr>
        </p:nvSpPr>
        <p:spPr/>
        <p:txBody>
          <a:bodyPr>
            <a:normAutofit/>
          </a:bodyPr>
          <a:lstStyle/>
          <a:p>
            <a:pPr lvl="0"/>
            <a:r>
              <a:rPr lang="cs-CZ" b="1" dirty="0"/>
              <a:t>Definice - vyhláška</a:t>
            </a:r>
          </a:p>
        </p:txBody>
      </p:sp>
      <p:sp>
        <p:nvSpPr>
          <p:cNvPr id="3" name="Zástupný symbol pro obsah 2">
            <a:extLst>
              <a:ext uri="{FF2B5EF4-FFF2-40B4-BE49-F238E27FC236}">
                <a16:creationId xmlns:a16="http://schemas.microsoft.com/office/drawing/2014/main" id="{A1E46546-5F38-493B-8261-EF8E745799C9}"/>
              </a:ext>
            </a:extLst>
          </p:cNvPr>
          <p:cNvSpPr txBox="1">
            <a:spLocks noGrp="1"/>
          </p:cNvSpPr>
          <p:nvPr>
            <p:ph idx="1"/>
          </p:nvPr>
        </p:nvSpPr>
        <p:spPr>
          <a:xfrm>
            <a:off x="838199" y="1600201"/>
            <a:ext cx="10515599"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Nadaný žák</a:t>
            </a:r>
          </a:p>
          <a:p>
            <a:pPr lvl="1">
              <a:lnSpc>
                <a:spcPct val="90000"/>
              </a:lnSpc>
              <a:buSzPct val="100000"/>
              <a:buFont typeface="Arial" pitchFamily="34"/>
            </a:pPr>
            <a:r>
              <a:rPr lang="cs-CZ" sz="2800" dirty="0"/>
              <a:t>Jedinec, který při adekvátní podpoře vykazuje ve srovnání s vrstevníky </a:t>
            </a:r>
            <a:r>
              <a:rPr lang="cs-CZ" sz="2800" u="sng" dirty="0"/>
              <a:t>vysokou úroveň v jedné či více oblastech </a:t>
            </a:r>
            <a:r>
              <a:rPr lang="cs-CZ" sz="2800" dirty="0"/>
              <a:t>rozumových schopností, intelektových činností nebo v pohybových, manuálních, uměleckých nebo sociálních dovednostech</a:t>
            </a:r>
          </a:p>
          <a:p>
            <a:pPr hangingPunct="1">
              <a:spcBef>
                <a:spcPts val="800"/>
              </a:spcBef>
              <a:buSzPct val="100000"/>
              <a:buFont typeface="Arial" pitchFamily="34"/>
              <a:buChar char="•"/>
            </a:pPr>
            <a:r>
              <a:rPr lang="cs-CZ" dirty="0">
                <a:latin typeface="Calibri" pitchFamily="18"/>
              </a:rPr>
              <a:t>Mimořádně nadaný žák</a:t>
            </a:r>
          </a:p>
          <a:p>
            <a:pPr lvl="1">
              <a:lnSpc>
                <a:spcPct val="90000"/>
              </a:lnSpc>
              <a:buSzPct val="100000"/>
              <a:buFont typeface="Arial" pitchFamily="34"/>
            </a:pPr>
            <a:r>
              <a:rPr lang="cs-CZ" sz="2800" dirty="0"/>
              <a:t>Žák, jehož rozložení schopností dosahuje </a:t>
            </a:r>
            <a:r>
              <a:rPr lang="cs-CZ" sz="2800" u="sng" dirty="0"/>
              <a:t>mimořádné úrovně při vysoké tvořivosti v celém okruhu činností nebo v jednotlivých oblastech</a:t>
            </a:r>
            <a:r>
              <a:rPr lang="cs-CZ" sz="2800" dirty="0"/>
              <a:t> rozumových schopností, v pohybových, manuálních, uměleckých nebo sociálních dovednostech</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E428E8-A5EB-4750-A5F9-6D075DE5342E}"/>
              </a:ext>
            </a:extLst>
          </p:cNvPr>
          <p:cNvSpPr txBox="1">
            <a:spLocks noGrp="1"/>
          </p:cNvSpPr>
          <p:nvPr>
            <p:ph type="title"/>
          </p:nvPr>
        </p:nvSpPr>
        <p:spPr>
          <a:xfrm>
            <a:off x="838200" y="324784"/>
            <a:ext cx="10515600" cy="1325563"/>
          </a:xfrm>
        </p:spPr>
        <p:txBody>
          <a:bodyPr>
            <a:normAutofit/>
          </a:bodyPr>
          <a:lstStyle/>
          <a:p>
            <a:pPr lvl="0"/>
            <a:r>
              <a:rPr lang="cs-CZ" b="1" dirty="0"/>
              <a:t>Zjišťování mimořádného nadání</a:t>
            </a:r>
          </a:p>
        </p:txBody>
      </p:sp>
      <p:sp>
        <p:nvSpPr>
          <p:cNvPr id="3" name="Zástupný symbol pro obsah 2">
            <a:extLst>
              <a:ext uri="{FF2B5EF4-FFF2-40B4-BE49-F238E27FC236}">
                <a16:creationId xmlns:a16="http://schemas.microsoft.com/office/drawing/2014/main" id="{77116DA1-0AD7-4376-B4F5-0A21222D783F}"/>
              </a:ext>
            </a:extLst>
          </p:cNvPr>
          <p:cNvSpPr txBox="1">
            <a:spLocks noGrp="1"/>
          </p:cNvSpPr>
          <p:nvPr>
            <p:ph idx="1"/>
          </p:nvPr>
        </p:nvSpPr>
        <p:spPr>
          <a:xfrm>
            <a:off x="838199" y="1838740"/>
            <a:ext cx="10515599"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ŠPZ ve spolupráci se školou</a:t>
            </a:r>
          </a:p>
          <a:p>
            <a:pPr hangingPunct="1">
              <a:spcBef>
                <a:spcPts val="800"/>
              </a:spcBef>
              <a:buSzPct val="100000"/>
              <a:buFont typeface="Arial" pitchFamily="34"/>
              <a:buChar char="•"/>
            </a:pPr>
            <a:r>
              <a:rPr lang="cs-CZ" dirty="0">
                <a:latin typeface="Calibri" pitchFamily="18"/>
              </a:rPr>
              <a:t>Pohybové, manuální, umělecké dovednosti – vyjadřuje se zejména ke specifikům žákovy osobnosti, které mají vliv na průběh vzdělávání</a:t>
            </a:r>
          </a:p>
          <a:p>
            <a:pPr hangingPunct="1">
              <a:spcBef>
                <a:spcPts val="800"/>
              </a:spcBef>
              <a:buSzPct val="100000"/>
              <a:buFont typeface="Arial" pitchFamily="34"/>
              <a:buChar char="•"/>
            </a:pPr>
            <a:r>
              <a:rPr lang="cs-CZ" dirty="0">
                <a:latin typeface="Calibri" pitchFamily="18"/>
              </a:rPr>
              <a:t>Míru žákova nadání posuzuje odborník z oboru – posudek poskytne žák, ZZ nezletilého žáka ŠPZ</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DCEF93-29ED-4BC3-85E9-EE0B058E845D}"/>
              </a:ext>
            </a:extLst>
          </p:cNvPr>
          <p:cNvSpPr txBox="1">
            <a:spLocks noGrp="1"/>
          </p:cNvSpPr>
          <p:nvPr>
            <p:ph type="title"/>
          </p:nvPr>
        </p:nvSpPr>
        <p:spPr/>
        <p:txBody>
          <a:bodyPr>
            <a:normAutofit/>
          </a:bodyPr>
          <a:lstStyle/>
          <a:p>
            <a:pPr lvl="0"/>
            <a:r>
              <a:rPr lang="cs-CZ" b="1" dirty="0"/>
              <a:t>Podpůrná opatření pro mimořádně nadané žáky</a:t>
            </a:r>
          </a:p>
        </p:txBody>
      </p:sp>
      <p:sp>
        <p:nvSpPr>
          <p:cNvPr id="3" name="Zástupný symbol pro obsah 2">
            <a:extLst>
              <a:ext uri="{FF2B5EF4-FFF2-40B4-BE49-F238E27FC236}">
                <a16:creationId xmlns:a16="http://schemas.microsoft.com/office/drawing/2014/main" id="{9364B03C-D8D5-4456-A6EB-C6E20A1B4844}"/>
              </a:ext>
            </a:extLst>
          </p:cNvPr>
          <p:cNvSpPr txBox="1">
            <a:spLocks noGrp="1"/>
          </p:cNvSpPr>
          <p:nvPr>
            <p:ph idx="1"/>
          </p:nvPr>
        </p:nvSpPr>
        <p:spPr>
          <a:xfrm>
            <a:off x="838200" y="1966952"/>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Vytváření skupiny, ve které se vzdělávají žáci stejných nebo různých ročníků v některých předmětech</a:t>
            </a:r>
          </a:p>
          <a:p>
            <a:pPr hangingPunct="1">
              <a:spcBef>
                <a:spcPts val="800"/>
              </a:spcBef>
              <a:buSzPct val="100000"/>
              <a:buFont typeface="Arial" pitchFamily="34"/>
              <a:buChar char="•"/>
            </a:pPr>
            <a:r>
              <a:rPr lang="cs-CZ" dirty="0">
                <a:latin typeface="Calibri" pitchFamily="18"/>
              </a:rPr>
              <a:t>Rozšíření obsahu vzdělávání nad rámec stanovený příslušným vzdělávacím programem</a:t>
            </a:r>
          </a:p>
          <a:p>
            <a:pPr hangingPunct="1">
              <a:spcBef>
                <a:spcPts val="800"/>
              </a:spcBef>
              <a:buSzPct val="100000"/>
              <a:buFont typeface="Arial" pitchFamily="34"/>
              <a:buChar char="•"/>
            </a:pPr>
            <a:r>
              <a:rPr lang="cs-CZ" dirty="0">
                <a:latin typeface="Calibri" pitchFamily="18"/>
              </a:rPr>
              <a:t>Účast ve výuce ve vyšším ročníku</a:t>
            </a:r>
          </a:p>
          <a:p>
            <a:pPr hangingPunct="1">
              <a:spcBef>
                <a:spcPts val="800"/>
              </a:spcBef>
              <a:buSzPct val="100000"/>
              <a:buFont typeface="Arial" pitchFamily="34"/>
              <a:buChar char="•"/>
            </a:pPr>
            <a:r>
              <a:rPr lang="cs-CZ" dirty="0">
                <a:latin typeface="Calibri" pitchFamily="18"/>
              </a:rPr>
              <a:t>Vzdělávání formou stáží v jiné škole stejného nebo jiného druhu (se souhlasem ředitelů dotčených škol)</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4138D-5183-48C5-B191-F3430122439C}"/>
              </a:ext>
            </a:extLst>
          </p:cNvPr>
          <p:cNvSpPr txBox="1">
            <a:spLocks noGrp="1"/>
          </p:cNvSpPr>
          <p:nvPr>
            <p:ph type="title"/>
          </p:nvPr>
        </p:nvSpPr>
        <p:spPr/>
        <p:txBody>
          <a:bodyPr>
            <a:normAutofit/>
          </a:bodyPr>
          <a:lstStyle/>
          <a:p>
            <a:pPr lvl="0"/>
            <a:r>
              <a:rPr lang="cs-CZ" b="1" dirty="0"/>
              <a:t>IVP mimořádně nadaných žáků</a:t>
            </a:r>
          </a:p>
        </p:txBody>
      </p:sp>
      <p:sp>
        <p:nvSpPr>
          <p:cNvPr id="3" name="Zástupný symbol pro obsah 2">
            <a:extLst>
              <a:ext uri="{FF2B5EF4-FFF2-40B4-BE49-F238E27FC236}">
                <a16:creationId xmlns:a16="http://schemas.microsoft.com/office/drawing/2014/main" id="{E6E9ACEE-8890-4F0A-A1CA-C638AF87074F}"/>
              </a:ext>
            </a:extLst>
          </p:cNvPr>
          <p:cNvSpPr txBox="1">
            <a:spLocks noGrp="1"/>
          </p:cNvSpPr>
          <p:nvPr>
            <p:ph idx="1"/>
          </p:nvPr>
        </p:nvSpPr>
        <p:spPr>
          <a:xfrm>
            <a:off x="838200" y="1690688"/>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Vychází ze</a:t>
            </a:r>
          </a:p>
          <a:p>
            <a:pPr lvl="1">
              <a:lnSpc>
                <a:spcPct val="90000"/>
              </a:lnSpc>
              <a:buSzPct val="100000"/>
              <a:buFont typeface="Arial" pitchFamily="34"/>
            </a:pPr>
            <a:r>
              <a:rPr lang="cs-CZ" sz="2800" dirty="0"/>
              <a:t>ŠVP příslušné školy</a:t>
            </a:r>
          </a:p>
          <a:p>
            <a:pPr lvl="1">
              <a:lnSpc>
                <a:spcPct val="90000"/>
              </a:lnSpc>
              <a:buSzPct val="100000"/>
              <a:buFont typeface="Arial" pitchFamily="34"/>
            </a:pPr>
            <a:r>
              <a:rPr lang="cs-CZ" sz="2800" dirty="0"/>
              <a:t>Závěrů psychologického a speciálně pedagogického vyšetření</a:t>
            </a:r>
          </a:p>
          <a:p>
            <a:pPr lvl="1">
              <a:lnSpc>
                <a:spcPct val="90000"/>
              </a:lnSpc>
              <a:buSzPct val="100000"/>
              <a:buFont typeface="Arial" pitchFamily="34"/>
            </a:pPr>
            <a:r>
              <a:rPr lang="cs-CZ" sz="2800" dirty="0"/>
              <a:t>Vyjádření žáka nebo ZZ nezletilého žáka</a:t>
            </a:r>
          </a:p>
          <a:p>
            <a:pPr hangingPunct="1">
              <a:spcBef>
                <a:spcPts val="800"/>
              </a:spcBef>
              <a:buSzPct val="100000"/>
              <a:buFont typeface="Arial" pitchFamily="34"/>
              <a:buChar char="•"/>
            </a:pPr>
            <a:r>
              <a:rPr lang="cs-CZ" dirty="0">
                <a:latin typeface="Calibri" pitchFamily="18"/>
              </a:rPr>
              <a:t>Je součástí školní matriky</a:t>
            </a:r>
          </a:p>
          <a:p>
            <a:pPr hangingPunct="1">
              <a:spcBef>
                <a:spcPts val="800"/>
              </a:spcBef>
              <a:buSzPct val="100000"/>
              <a:buFont typeface="Arial" pitchFamily="34"/>
              <a:buChar char="•"/>
            </a:pPr>
            <a:r>
              <a:rPr lang="cs-CZ" dirty="0">
                <a:latin typeface="Calibri" pitchFamily="18"/>
              </a:rPr>
              <a:t>Zpracován nejpozději do 1 měsíce po předložení doporučení škole</a:t>
            </a:r>
          </a:p>
          <a:p>
            <a:pPr hangingPunct="1">
              <a:spcBef>
                <a:spcPts val="800"/>
              </a:spcBef>
              <a:buSzPct val="100000"/>
              <a:buFont typeface="Arial" pitchFamily="34"/>
              <a:buChar char="•"/>
            </a:pPr>
            <a:r>
              <a:rPr lang="cs-CZ" dirty="0">
                <a:latin typeface="Calibri" pitchFamily="18"/>
              </a:rPr>
              <a:t>Za zpracování odpovídá ŘŠ</a:t>
            </a:r>
          </a:p>
          <a:p>
            <a:pPr hangingPunct="1">
              <a:spcBef>
                <a:spcPts val="800"/>
              </a:spcBef>
              <a:buSzPct val="100000"/>
              <a:buFont typeface="Arial" pitchFamily="34"/>
              <a:buChar char="•"/>
            </a:pPr>
            <a:r>
              <a:rPr lang="cs-CZ" dirty="0">
                <a:latin typeface="Calibri" pitchFamily="18"/>
              </a:rPr>
              <a:t>Spolupráce školy, ŠPZ, žáka, ZZ žáka</a:t>
            </a:r>
          </a:p>
          <a:p>
            <a:pPr hangingPunct="1">
              <a:spcBef>
                <a:spcPts val="800"/>
              </a:spcBef>
              <a:buSzPct val="100000"/>
              <a:buFont typeface="Arial" pitchFamily="34"/>
              <a:buChar char="•"/>
            </a:pPr>
            <a:r>
              <a:rPr lang="cs-CZ" dirty="0">
                <a:latin typeface="Calibri" pitchFamily="18"/>
              </a:rPr>
              <a:t>Povinnost ŘŠ seznámit s obsahem – potvrdit podpisem</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A3A044-B39B-4853-BAFC-D3B478CEAE26}"/>
              </a:ext>
            </a:extLst>
          </p:cNvPr>
          <p:cNvSpPr txBox="1">
            <a:spLocks noGrp="1"/>
          </p:cNvSpPr>
          <p:nvPr>
            <p:ph type="title"/>
          </p:nvPr>
        </p:nvSpPr>
        <p:spPr/>
        <p:txBody>
          <a:bodyPr>
            <a:normAutofit/>
          </a:bodyPr>
          <a:lstStyle/>
          <a:p>
            <a:pPr lvl="0"/>
            <a:r>
              <a:rPr lang="cs-CZ" b="1" dirty="0"/>
              <a:t>Obsah IVP mimořádně nadaných – příloha č. 2 vyhlášky</a:t>
            </a:r>
          </a:p>
        </p:txBody>
      </p:sp>
      <p:sp>
        <p:nvSpPr>
          <p:cNvPr id="3" name="Zástupný symbol pro obsah 2">
            <a:extLst>
              <a:ext uri="{FF2B5EF4-FFF2-40B4-BE49-F238E27FC236}">
                <a16:creationId xmlns:a16="http://schemas.microsoft.com/office/drawing/2014/main" id="{932EC693-95D7-44C8-B618-A8375756BD8D}"/>
              </a:ext>
            </a:extLst>
          </p:cNvPr>
          <p:cNvSpPr txBox="1">
            <a:spLocks noGrp="1"/>
          </p:cNvSpPr>
          <p:nvPr>
            <p:ph idx="1"/>
          </p:nvPr>
        </p:nvSpPr>
        <p:spPr>
          <a:xfrm>
            <a:off x="838200" y="1690688"/>
            <a:ext cx="10515600" cy="4525923"/>
          </a:xfrm>
        </p:spPr>
        <p:txBody>
          <a:bodyPr vert="horz" lIns="91440" tIns="45720" rIns="91440" bIns="45720" rtlCol="0">
            <a:normAutofit lnSpcReduction="10000"/>
          </a:bodyPr>
          <a:lstStyle/>
          <a:p>
            <a:pPr hangingPunct="1">
              <a:spcBef>
                <a:spcPts val="800"/>
              </a:spcBef>
              <a:buSzPct val="100000"/>
              <a:buFont typeface="Arial" pitchFamily="34"/>
              <a:buChar char="•"/>
            </a:pPr>
            <a:r>
              <a:rPr lang="cs-CZ" dirty="0">
                <a:latin typeface="Calibri" pitchFamily="18"/>
              </a:rPr>
              <a:t>Závěry doporučení ŠPZ</a:t>
            </a:r>
          </a:p>
          <a:p>
            <a:pPr hangingPunct="1">
              <a:spcBef>
                <a:spcPts val="800"/>
              </a:spcBef>
              <a:buSzPct val="100000"/>
              <a:buFont typeface="Arial" pitchFamily="34"/>
              <a:buChar char="•"/>
            </a:pPr>
            <a:r>
              <a:rPr lang="cs-CZ" dirty="0">
                <a:latin typeface="Calibri" pitchFamily="18"/>
              </a:rPr>
              <a:t>Závěry psychologického a speciálně pedagogického vyšetření a pedagogické diagnostiky, které blíže specifikují oblast, typ a rozsah nadání a vzdělávací potřeby žáka, případně vyjádření registrujícího praktického lékaře pro děti a dorost.</a:t>
            </a:r>
          </a:p>
          <a:p>
            <a:pPr hangingPunct="1">
              <a:spcBef>
                <a:spcPts val="800"/>
              </a:spcBef>
              <a:buSzPct val="100000"/>
              <a:buFont typeface="Arial" pitchFamily="34"/>
              <a:buChar char="•"/>
            </a:pPr>
            <a:r>
              <a:rPr lang="cs-CZ" dirty="0">
                <a:latin typeface="Calibri" pitchFamily="18"/>
              </a:rPr>
              <a:t>Údaje o způsobu poskytování individuální pedagogické, speciálně pedagogické nebo psychologické péče mimořádně nadanému žákovi</a:t>
            </a:r>
          </a:p>
          <a:p>
            <a:pPr hangingPunct="1">
              <a:spcBef>
                <a:spcPts val="800"/>
              </a:spcBef>
              <a:buSzPct val="100000"/>
              <a:buFont typeface="Arial" pitchFamily="34"/>
              <a:buChar char="•"/>
            </a:pPr>
            <a:r>
              <a:rPr lang="cs-CZ" dirty="0">
                <a:latin typeface="Calibri" pitchFamily="18"/>
              </a:rPr>
              <a:t>Vzdělávací model pro žáka, údaje o potřebě úprav obsahu vzdělávání žáka, časové a obsahové rozvržení učiva, volbu pedagogických postupů, způsob zadávání a plnění úkolů, způsob hodnocení, úpravu zkoušek</a:t>
            </a:r>
          </a:p>
          <a:p>
            <a:pPr hangingPunct="1">
              <a:spcBef>
                <a:spcPts val="800"/>
              </a:spcBef>
              <a:buSzPct val="100000"/>
              <a:buFont typeface="Arial" pitchFamily="34"/>
              <a:buChar char="•"/>
            </a:pPr>
            <a:endParaRPr lang="cs-CZ" dirty="0">
              <a:latin typeface="Calibri" pitchFamily="18"/>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3A3696-9B38-42CB-8F69-895E7431A157}"/>
              </a:ext>
            </a:extLst>
          </p:cNvPr>
          <p:cNvSpPr txBox="1">
            <a:spLocks noGrp="1"/>
          </p:cNvSpPr>
          <p:nvPr>
            <p:ph type="title"/>
          </p:nvPr>
        </p:nvSpPr>
        <p:spPr/>
        <p:txBody>
          <a:bodyPr>
            <a:normAutofit/>
          </a:bodyPr>
          <a:lstStyle/>
          <a:p>
            <a:pPr lvl="0"/>
            <a:r>
              <a:rPr lang="cs-CZ" b="1" dirty="0"/>
              <a:t>Obsah IVP mimořádně nadaných</a:t>
            </a:r>
          </a:p>
        </p:txBody>
      </p:sp>
      <p:sp>
        <p:nvSpPr>
          <p:cNvPr id="3" name="Zástupný symbol pro obsah 2">
            <a:extLst>
              <a:ext uri="{FF2B5EF4-FFF2-40B4-BE49-F238E27FC236}">
                <a16:creationId xmlns:a16="http://schemas.microsoft.com/office/drawing/2014/main" id="{31134664-CC1E-4635-9915-6772BBC79A12}"/>
              </a:ext>
            </a:extLst>
          </p:cNvPr>
          <p:cNvSpPr txBox="1">
            <a:spLocks noGrp="1"/>
          </p:cNvSpPr>
          <p:nvPr>
            <p:ph idx="1"/>
          </p:nvPr>
        </p:nvSpPr>
        <p:spPr>
          <a:xfrm>
            <a:off x="838201" y="1690688"/>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Seznam doporučených učebních pomůcek, učebnic a materiálů</a:t>
            </a:r>
          </a:p>
          <a:p>
            <a:pPr hangingPunct="1">
              <a:spcBef>
                <a:spcPts val="800"/>
              </a:spcBef>
              <a:buSzPct val="100000"/>
              <a:buFont typeface="Arial" pitchFamily="34"/>
              <a:buChar char="•"/>
            </a:pPr>
            <a:r>
              <a:rPr lang="cs-CZ" dirty="0">
                <a:latin typeface="Calibri" pitchFamily="18"/>
              </a:rPr>
              <a:t>Určení PP ŠPZ, se kterým bude škola spolupracovat při zajišťování péče o žáka</a:t>
            </a:r>
          </a:p>
          <a:p>
            <a:pPr hangingPunct="1">
              <a:spcBef>
                <a:spcPts val="800"/>
              </a:spcBef>
              <a:buSzPct val="100000"/>
              <a:buFont typeface="Arial" pitchFamily="34"/>
              <a:buChar char="•"/>
            </a:pPr>
            <a:r>
              <a:rPr lang="cs-CZ" dirty="0">
                <a:latin typeface="Calibri" pitchFamily="18"/>
              </a:rPr>
              <a:t>Personální zajištění úprav a průběhu vzdělávání žáka</a:t>
            </a:r>
          </a:p>
          <a:p>
            <a:pPr hangingPunct="1">
              <a:spcBef>
                <a:spcPts val="800"/>
              </a:spcBef>
              <a:buSzPct val="100000"/>
              <a:buFont typeface="Arial" pitchFamily="34"/>
              <a:buChar char="•"/>
            </a:pPr>
            <a:r>
              <a:rPr lang="cs-CZ" dirty="0">
                <a:latin typeface="Calibri" pitchFamily="18"/>
              </a:rPr>
              <a:t>Určení PP školy pro sledování průběhu vzdělávání mimořádně nadaného žáka a pro zajištění spolupráce se ŠPZ (poskytuje společně se ŠPZ podporu žákovi a ZZ žáka)</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7277CD-7CFB-4EAD-8081-6C1C29DE5AE0}"/>
              </a:ext>
            </a:extLst>
          </p:cNvPr>
          <p:cNvSpPr txBox="1">
            <a:spLocks noGrp="1"/>
          </p:cNvSpPr>
          <p:nvPr>
            <p:ph type="title"/>
          </p:nvPr>
        </p:nvSpPr>
        <p:spPr/>
        <p:txBody>
          <a:bodyPr>
            <a:normAutofit/>
          </a:bodyPr>
          <a:lstStyle/>
          <a:p>
            <a:pPr lvl="0"/>
            <a:r>
              <a:rPr lang="cs-CZ" b="1" dirty="0"/>
              <a:t>Povinnosti</a:t>
            </a:r>
          </a:p>
        </p:txBody>
      </p:sp>
      <p:sp>
        <p:nvSpPr>
          <p:cNvPr id="3" name="Zástupný symbol pro obsah 2">
            <a:extLst>
              <a:ext uri="{FF2B5EF4-FFF2-40B4-BE49-F238E27FC236}">
                <a16:creationId xmlns:a16="http://schemas.microsoft.com/office/drawing/2014/main" id="{551B90FB-570D-4DBE-9CC7-EA41DBF38CC3}"/>
              </a:ext>
            </a:extLst>
          </p:cNvPr>
          <p:cNvSpPr txBox="1">
            <a:spLocks noGrp="1"/>
          </p:cNvSpPr>
          <p:nvPr>
            <p:ph idx="1"/>
          </p:nvPr>
        </p:nvSpPr>
        <p:spPr>
          <a:xfrm>
            <a:off x="838200" y="1600201"/>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Škola</a:t>
            </a:r>
          </a:p>
          <a:p>
            <a:pPr lvl="1">
              <a:buSzPct val="100000"/>
              <a:buFont typeface="Arial" pitchFamily="34"/>
            </a:pPr>
            <a:r>
              <a:rPr lang="cs-CZ" sz="2800" dirty="0"/>
              <a:t>Seznámit s IVP PP, žáka, ZZ žáka</a:t>
            </a:r>
          </a:p>
          <a:p>
            <a:pPr lvl="1">
              <a:buSzPct val="100000"/>
              <a:buFont typeface="Arial" pitchFamily="34"/>
            </a:pPr>
            <a:r>
              <a:rPr lang="cs-CZ" sz="2800" dirty="0"/>
              <a:t>Poskytovat vzdělání podle IVP </a:t>
            </a:r>
            <a:r>
              <a:rPr lang="cs-CZ" sz="2800" u="sng" dirty="0"/>
              <a:t>pouze </a:t>
            </a:r>
            <a:r>
              <a:rPr lang="cs-CZ" sz="2800" dirty="0"/>
              <a:t>na základě písemného informovaného souhlas žáka, ZZ žáka</a:t>
            </a:r>
          </a:p>
          <a:p>
            <a:pPr hangingPunct="1">
              <a:spcBef>
                <a:spcPts val="800"/>
              </a:spcBef>
              <a:buSzPct val="100000"/>
              <a:buFont typeface="Arial" pitchFamily="34"/>
              <a:buChar char="•"/>
            </a:pPr>
            <a:r>
              <a:rPr lang="cs-CZ" dirty="0">
                <a:latin typeface="Calibri" pitchFamily="18"/>
              </a:rPr>
              <a:t>ŠPZ</a:t>
            </a:r>
          </a:p>
          <a:p>
            <a:pPr lvl="1">
              <a:buSzPct val="100000"/>
              <a:buFont typeface="Arial" pitchFamily="34"/>
            </a:pPr>
            <a:r>
              <a:rPr lang="cs-CZ" sz="2800" dirty="0"/>
              <a:t>Nejméně 1x ročně vyhodnocuje naplňování IVP</a:t>
            </a:r>
          </a:p>
          <a:p>
            <a:pPr lvl="1">
              <a:buSzPct val="100000"/>
              <a:buFont typeface="Arial" pitchFamily="34"/>
            </a:pPr>
            <a:r>
              <a:rPr lang="cs-CZ" sz="2800" dirty="0"/>
              <a:t>Poskytuje škole, žákovi, ZZ žáka podporu</a:t>
            </a:r>
          </a:p>
          <a:p>
            <a:pPr lvl="1">
              <a:buSzPct val="100000"/>
              <a:buFont typeface="Arial" pitchFamily="34"/>
            </a:pPr>
            <a:r>
              <a:rPr lang="cs-CZ" sz="2800" dirty="0"/>
              <a:t>V případě nedodržování IVP – informuje ŘŠ</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E0F1B6-2768-49CC-94E1-E935FE7661F3}"/>
              </a:ext>
            </a:extLst>
          </p:cNvPr>
          <p:cNvSpPr txBox="1">
            <a:spLocks noGrp="1"/>
          </p:cNvSpPr>
          <p:nvPr>
            <p:ph type="title"/>
          </p:nvPr>
        </p:nvSpPr>
        <p:spPr/>
        <p:txBody>
          <a:bodyPr>
            <a:normAutofit/>
          </a:bodyPr>
          <a:lstStyle/>
          <a:p>
            <a:pPr lvl="0"/>
            <a:r>
              <a:rPr lang="cs-CZ" b="1" dirty="0"/>
              <a:t>Přeřazení do vyššího ročníku</a:t>
            </a:r>
          </a:p>
        </p:txBody>
      </p:sp>
      <p:sp>
        <p:nvSpPr>
          <p:cNvPr id="3" name="Zástupný symbol pro obsah 2">
            <a:extLst>
              <a:ext uri="{FF2B5EF4-FFF2-40B4-BE49-F238E27FC236}">
                <a16:creationId xmlns:a16="http://schemas.microsoft.com/office/drawing/2014/main" id="{40A075CE-42D6-4A62-8142-AA25CB6A913B}"/>
              </a:ext>
            </a:extLst>
          </p:cNvPr>
          <p:cNvSpPr txBox="1">
            <a:spLocks noGrp="1"/>
          </p:cNvSpPr>
          <p:nvPr>
            <p:ph idx="1"/>
          </p:nvPr>
        </p:nvSpPr>
        <p:spPr>
          <a:xfrm>
            <a:off x="838199" y="1600201"/>
            <a:ext cx="10515599"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Komisionální přezkoušení</a:t>
            </a:r>
          </a:p>
          <a:p>
            <a:pPr hangingPunct="1">
              <a:spcBef>
                <a:spcPts val="800"/>
              </a:spcBef>
              <a:buSzPct val="100000"/>
              <a:buFont typeface="Arial" pitchFamily="34"/>
              <a:buChar char="•"/>
            </a:pPr>
            <a:r>
              <a:rPr lang="cs-CZ" dirty="0">
                <a:latin typeface="Calibri" pitchFamily="18"/>
              </a:rPr>
              <a:t>ŘŠ</a:t>
            </a:r>
          </a:p>
          <a:p>
            <a:pPr lvl="1">
              <a:lnSpc>
                <a:spcPct val="90000"/>
              </a:lnSpc>
              <a:buSzPct val="100000"/>
              <a:buFont typeface="Arial" pitchFamily="34"/>
            </a:pPr>
            <a:r>
              <a:rPr lang="cs-CZ" sz="2800" dirty="0"/>
              <a:t>jmenuje komisi</a:t>
            </a:r>
          </a:p>
          <a:p>
            <a:pPr lvl="2">
              <a:lnSpc>
                <a:spcPct val="90000"/>
              </a:lnSpc>
              <a:buSzPct val="100000"/>
              <a:buFont typeface="Arial" pitchFamily="34"/>
              <a:buChar char="•"/>
            </a:pPr>
            <a:r>
              <a:rPr lang="cs-CZ" sz="2800" dirty="0"/>
              <a:t>Předseda (ŘŠ nebo jím pověřený učitel)</a:t>
            </a:r>
          </a:p>
          <a:p>
            <a:pPr lvl="2">
              <a:lnSpc>
                <a:spcPct val="90000"/>
              </a:lnSpc>
              <a:buSzPct val="100000"/>
              <a:buFont typeface="Arial" pitchFamily="34"/>
              <a:buChar char="•"/>
            </a:pPr>
            <a:r>
              <a:rPr lang="cs-CZ" sz="2800" dirty="0"/>
              <a:t>Zkoušející učitel</a:t>
            </a:r>
          </a:p>
          <a:p>
            <a:pPr lvl="2">
              <a:lnSpc>
                <a:spcPct val="90000"/>
              </a:lnSpc>
              <a:buSzPct val="100000"/>
              <a:buFont typeface="Arial" pitchFamily="34"/>
              <a:buChar char="•"/>
            </a:pPr>
            <a:r>
              <a:rPr lang="cs-CZ" sz="2800" dirty="0"/>
              <a:t>Přísedící</a:t>
            </a:r>
          </a:p>
          <a:p>
            <a:pPr lvl="1">
              <a:lnSpc>
                <a:spcPct val="90000"/>
              </a:lnSpc>
              <a:buSzPct val="100000"/>
              <a:buFont typeface="Arial" pitchFamily="34"/>
            </a:pPr>
            <a:r>
              <a:rPr lang="cs-CZ" sz="2800" dirty="0"/>
              <a:t>Stanoví termín konání po dohodě s žákem, ZZ nezletilého žáka</a:t>
            </a:r>
          </a:p>
          <a:p>
            <a:pPr lvl="1">
              <a:lnSpc>
                <a:spcPct val="90000"/>
              </a:lnSpc>
              <a:buSzPct val="100000"/>
              <a:buFont typeface="Arial" pitchFamily="34"/>
            </a:pPr>
            <a:r>
              <a:rPr lang="cs-CZ" sz="2800" dirty="0"/>
              <a:t>Stanoví obsah, formu a časové rozložení zkoušky</a:t>
            </a:r>
          </a:p>
          <a:p>
            <a:pPr lvl="1">
              <a:lnSpc>
                <a:spcPct val="90000"/>
              </a:lnSpc>
              <a:buSzPct val="100000"/>
              <a:buFont typeface="Arial" pitchFamily="34"/>
            </a:pPr>
            <a:r>
              <a:rPr lang="cs-CZ" sz="2800" dirty="0"/>
              <a:t>Sdělí výsledek zkoušky prokazatelným způsobem žákovi, ZZ nezletilého žáka</a:t>
            </a:r>
          </a:p>
          <a:p>
            <a:pPr hangingPunct="1">
              <a:spcBef>
                <a:spcPts val="800"/>
              </a:spcBef>
              <a:buNone/>
            </a:pPr>
            <a:endParaRPr lang="cs-CZ" dirty="0">
              <a:latin typeface="Calibri" pitchFamily="1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4117DB-8D90-4ADF-ADCE-DB86CCCD45F8}"/>
              </a:ext>
            </a:extLst>
          </p:cNvPr>
          <p:cNvSpPr>
            <a:spLocks noGrp="1"/>
          </p:cNvSpPr>
          <p:nvPr>
            <p:ph type="title"/>
          </p:nvPr>
        </p:nvSpPr>
        <p:spPr/>
        <p:txBody>
          <a:bodyPr/>
          <a:lstStyle/>
          <a:p>
            <a:r>
              <a:rPr lang="cs-CZ" b="1" dirty="0"/>
              <a:t>Společné vzdělávání</a:t>
            </a:r>
          </a:p>
        </p:txBody>
      </p:sp>
      <p:sp>
        <p:nvSpPr>
          <p:cNvPr id="3" name="Zástupný text 2">
            <a:extLst>
              <a:ext uri="{FF2B5EF4-FFF2-40B4-BE49-F238E27FC236}">
                <a16:creationId xmlns:a16="http://schemas.microsoft.com/office/drawing/2014/main" id="{06F7EB7E-D0EA-4C11-8261-019BFE65A3EB}"/>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400717997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BAC4AE-5F30-4E5A-9BA6-FD98D8870283}"/>
              </a:ext>
            </a:extLst>
          </p:cNvPr>
          <p:cNvSpPr txBox="1">
            <a:spLocks noGrp="1"/>
          </p:cNvSpPr>
          <p:nvPr>
            <p:ph type="title"/>
          </p:nvPr>
        </p:nvSpPr>
        <p:spPr/>
        <p:txBody>
          <a:bodyPr/>
          <a:lstStyle/>
          <a:p>
            <a:pPr lvl="0"/>
            <a:r>
              <a:rPr lang="cs-CZ" b="1" dirty="0"/>
              <a:t>Další pravidla</a:t>
            </a:r>
          </a:p>
        </p:txBody>
      </p:sp>
      <p:sp>
        <p:nvSpPr>
          <p:cNvPr id="3" name="Zástupný symbol pro obsah 2">
            <a:extLst>
              <a:ext uri="{FF2B5EF4-FFF2-40B4-BE49-F238E27FC236}">
                <a16:creationId xmlns:a16="http://schemas.microsoft.com/office/drawing/2014/main" id="{3B2286C8-4101-46AC-A603-A1B4D0B3350F}"/>
              </a:ext>
            </a:extLst>
          </p:cNvPr>
          <p:cNvSpPr txBox="1">
            <a:spLocks noGrp="1"/>
          </p:cNvSpPr>
          <p:nvPr>
            <p:ph idx="1"/>
          </p:nvPr>
        </p:nvSpPr>
        <p:spPr>
          <a:xfrm>
            <a:off x="838200" y="1600201"/>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V jednom dni jedna zkouška</a:t>
            </a:r>
          </a:p>
          <a:p>
            <a:pPr hangingPunct="1">
              <a:spcBef>
                <a:spcPts val="800"/>
              </a:spcBef>
              <a:buSzPct val="100000"/>
              <a:buFont typeface="Arial" pitchFamily="34"/>
              <a:buChar char="•"/>
            </a:pPr>
            <a:r>
              <a:rPr lang="cs-CZ" dirty="0">
                <a:latin typeface="Calibri" pitchFamily="18"/>
              </a:rPr>
              <a:t>Zkouška je zaměřena na jednotlivý předmět nebo vzdělávací oblast</a:t>
            </a:r>
          </a:p>
          <a:p>
            <a:pPr hangingPunct="1">
              <a:spcBef>
                <a:spcPts val="800"/>
              </a:spcBef>
              <a:buSzPct val="100000"/>
              <a:buFont typeface="Arial" pitchFamily="34"/>
              <a:buChar char="•"/>
            </a:pPr>
            <a:r>
              <a:rPr lang="cs-CZ" dirty="0">
                <a:latin typeface="Calibri" pitchFamily="18"/>
              </a:rPr>
              <a:t>Výsledek zkoušky určí komise hlasováním (rovnost hlasů –rozhodující je hlas předsedy)</a:t>
            </a:r>
          </a:p>
          <a:p>
            <a:pPr hangingPunct="1">
              <a:spcBef>
                <a:spcPts val="800"/>
              </a:spcBef>
              <a:buSzPct val="100000"/>
              <a:buFont typeface="Arial" pitchFamily="34"/>
              <a:buChar char="•"/>
            </a:pPr>
            <a:r>
              <a:rPr lang="cs-CZ" dirty="0">
                <a:latin typeface="Calibri" pitchFamily="18"/>
              </a:rPr>
              <a:t>O zkoušce se vyhotovuje protokol – součást dokumentace o žákovi</a:t>
            </a:r>
          </a:p>
          <a:p>
            <a:pPr hangingPunct="1">
              <a:spcBef>
                <a:spcPts val="800"/>
              </a:spcBef>
              <a:buSzPct val="100000"/>
              <a:buFont typeface="Arial" pitchFamily="34"/>
              <a:buChar char="•"/>
            </a:pPr>
            <a:r>
              <a:rPr lang="cs-CZ" dirty="0">
                <a:latin typeface="Calibri" pitchFamily="18"/>
              </a:rPr>
              <a:t>Za neabsolvovaný ročník nebude vydáno vysvědčení – uvedeno na zadní straně vysvědčení, které ročníky neabsolvoval</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DC9A20-31AD-47FC-9ACD-AE4BA9A1C3C7}"/>
              </a:ext>
            </a:extLst>
          </p:cNvPr>
          <p:cNvSpPr txBox="1">
            <a:spLocks noGrp="1"/>
          </p:cNvSpPr>
          <p:nvPr>
            <p:ph type="title"/>
          </p:nvPr>
        </p:nvSpPr>
        <p:spPr/>
        <p:txBody>
          <a:bodyPr>
            <a:normAutofit/>
          </a:bodyPr>
          <a:lstStyle/>
          <a:p>
            <a:pPr lvl="0"/>
            <a:r>
              <a:rPr lang="cs-CZ" b="1" dirty="0"/>
              <a:t>Obecná pravidla o normované finanční náročnosti</a:t>
            </a:r>
          </a:p>
        </p:txBody>
      </p:sp>
      <p:sp>
        <p:nvSpPr>
          <p:cNvPr id="3" name="Zástupný symbol pro obsah 2">
            <a:extLst>
              <a:ext uri="{FF2B5EF4-FFF2-40B4-BE49-F238E27FC236}">
                <a16:creationId xmlns:a16="http://schemas.microsoft.com/office/drawing/2014/main" id="{2CEDDA49-A57C-4A42-A47F-8EFF0D13941C}"/>
              </a:ext>
            </a:extLst>
          </p:cNvPr>
          <p:cNvSpPr txBox="1">
            <a:spLocks noGrp="1"/>
          </p:cNvSpPr>
          <p:nvPr>
            <p:ph idx="1"/>
          </p:nvPr>
        </p:nvSpPr>
        <p:spPr>
          <a:xfrm>
            <a:off x="838200" y="1600201"/>
            <a:ext cx="10515600" cy="4525923"/>
          </a:xfrm>
        </p:spPr>
        <p:txBody>
          <a:bodyPr vert="horz" lIns="91440" tIns="45720" rIns="91440" bIns="45720" rtlCol="0">
            <a:normAutofit lnSpcReduction="10000"/>
          </a:bodyPr>
          <a:lstStyle/>
          <a:p>
            <a:pPr hangingPunct="1">
              <a:spcBef>
                <a:spcPts val="800"/>
              </a:spcBef>
              <a:buSzPct val="100000"/>
              <a:buFont typeface="Arial" pitchFamily="34"/>
              <a:buChar char="•"/>
            </a:pPr>
            <a:r>
              <a:rPr lang="cs-CZ" dirty="0">
                <a:latin typeface="Calibri" pitchFamily="18"/>
              </a:rPr>
              <a:t>Normovaná roční finanční náročnost</a:t>
            </a:r>
          </a:p>
          <a:p>
            <a:pPr lvl="1">
              <a:buSzPct val="100000"/>
              <a:buFont typeface="Arial" pitchFamily="34"/>
            </a:pPr>
            <a:r>
              <a:rPr lang="cs-CZ" sz="2800" dirty="0"/>
              <a:t>Speciální pedagog P1=Ptpx1,05x12x1,Proc (zaokrouhleno na desítky nahoru) </a:t>
            </a:r>
            <a:r>
              <a:rPr lang="cs-CZ" sz="2800" b="1" dirty="0"/>
              <a:t>(12. PT)</a:t>
            </a:r>
          </a:p>
          <a:p>
            <a:pPr lvl="1">
              <a:buSzPct val="100000"/>
              <a:buFont typeface="Arial" pitchFamily="34"/>
            </a:pPr>
            <a:r>
              <a:rPr lang="cs-CZ" sz="2800" b="1" dirty="0"/>
              <a:t>Další PP do MŠ – 9. PT</a:t>
            </a:r>
          </a:p>
          <a:p>
            <a:pPr lvl="1">
              <a:buSzPct val="100000"/>
              <a:buFont typeface="Arial" pitchFamily="34"/>
            </a:pPr>
            <a:r>
              <a:rPr lang="cs-CZ" sz="2800" dirty="0"/>
              <a:t>Asistent pedagoga P2=Ptapx1,05x12x1,Proc (zaokrouhleno na desítky nahoru) </a:t>
            </a:r>
            <a:r>
              <a:rPr lang="cs-CZ" sz="2800" b="1" dirty="0"/>
              <a:t>(8. PT, 6. PT)</a:t>
            </a:r>
          </a:p>
          <a:p>
            <a:pPr lvl="1">
              <a:buSzPct val="100000"/>
              <a:buFont typeface="Arial" pitchFamily="34"/>
            </a:pPr>
            <a:r>
              <a:rPr lang="cs-CZ" sz="2800" dirty="0"/>
              <a:t>Školní psycholog nebo metodická podpora zaměstnance ŠPZ P3=Ptpmx1,05x12x1,Proc (zaokrouhleno na desítky nahoru) </a:t>
            </a:r>
            <a:r>
              <a:rPr lang="cs-CZ" sz="2800" b="1" dirty="0"/>
              <a:t>(13. PT)</a:t>
            </a:r>
          </a:p>
          <a:p>
            <a:pPr lvl="1">
              <a:buSzPct val="100000"/>
              <a:buFont typeface="Arial" pitchFamily="34"/>
              <a:buChar char="•"/>
            </a:pPr>
            <a:r>
              <a:rPr lang="cs-CZ" sz="2800" dirty="0"/>
              <a:t>Tlumočník do českého znakového jazyka nebo přepisovatel N1=Pttpx1,05x1,Proc/160 (zaokrouhleno na jednotky nahoru) </a:t>
            </a:r>
            <a:r>
              <a:rPr lang="cs-CZ" sz="2800" b="1" dirty="0"/>
              <a:t>(11. PT)</a:t>
            </a:r>
          </a:p>
          <a:p>
            <a:pPr marL="457200" lvl="1" indent="0">
              <a:buSzPct val="100000"/>
              <a:buNone/>
            </a:pPr>
            <a:endParaRPr lang="cs-CZ" sz="2800" b="1"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EFE8AD-ABD4-4334-BE30-4D59902CBFAC}"/>
              </a:ext>
            </a:extLst>
          </p:cNvPr>
          <p:cNvSpPr txBox="1">
            <a:spLocks noGrp="1"/>
          </p:cNvSpPr>
          <p:nvPr>
            <p:ph type="title"/>
          </p:nvPr>
        </p:nvSpPr>
        <p:spPr/>
        <p:txBody>
          <a:bodyPr>
            <a:normAutofit/>
          </a:bodyPr>
          <a:lstStyle/>
          <a:p>
            <a:pPr lvl="0"/>
            <a:r>
              <a:rPr lang="cs-CZ" b="1" dirty="0"/>
              <a:t>Podpůrná opatření pro vzdělávání ve škole, třídě, oddělení, skupině podle 16/9 ŠZ</a:t>
            </a:r>
          </a:p>
        </p:txBody>
      </p:sp>
      <p:sp>
        <p:nvSpPr>
          <p:cNvPr id="3" name="Zástupný symbol pro obsah 2">
            <a:extLst>
              <a:ext uri="{FF2B5EF4-FFF2-40B4-BE49-F238E27FC236}">
                <a16:creationId xmlns:a16="http://schemas.microsoft.com/office/drawing/2014/main" id="{47795C17-B189-4B0E-A95C-8DBBC44F4145}"/>
              </a:ext>
            </a:extLst>
          </p:cNvPr>
          <p:cNvSpPr txBox="1">
            <a:spLocks noGrp="1"/>
          </p:cNvSpPr>
          <p:nvPr>
            <p:ph idx="1"/>
          </p:nvPr>
        </p:nvSpPr>
        <p:spPr>
          <a:xfrm>
            <a:off x="838200" y="2130288"/>
            <a:ext cx="10515599"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Nelze doporučit</a:t>
            </a:r>
          </a:p>
          <a:p>
            <a:pPr lvl="1">
              <a:lnSpc>
                <a:spcPct val="90000"/>
              </a:lnSpc>
              <a:buSzPct val="100000"/>
              <a:buFont typeface="Arial" pitchFamily="34"/>
            </a:pPr>
            <a:r>
              <a:rPr lang="cs-CZ" sz="2800" dirty="0"/>
              <a:t>Pedagogickou intervenci</a:t>
            </a:r>
          </a:p>
          <a:p>
            <a:pPr lvl="1">
              <a:lnSpc>
                <a:spcPct val="90000"/>
              </a:lnSpc>
              <a:buSzPct val="100000"/>
              <a:buFont typeface="Arial" pitchFamily="34"/>
            </a:pPr>
            <a:r>
              <a:rPr lang="cs-CZ" sz="2800" dirty="0"/>
              <a:t>Předmět speciálně pedagogické péče</a:t>
            </a:r>
          </a:p>
          <a:p>
            <a:pPr lvl="1">
              <a:lnSpc>
                <a:spcPct val="90000"/>
              </a:lnSpc>
              <a:buSzPct val="100000"/>
              <a:buFont typeface="Arial" pitchFamily="34"/>
            </a:pPr>
            <a:r>
              <a:rPr lang="cs-CZ" sz="2800" dirty="0"/>
              <a:t>Asistenta pedagoga</a:t>
            </a:r>
          </a:p>
          <a:p>
            <a:pPr lvl="1">
              <a:lnSpc>
                <a:spcPct val="90000"/>
              </a:lnSpc>
              <a:buSzPct val="100000"/>
              <a:buFont typeface="Arial" pitchFamily="34"/>
            </a:pPr>
            <a:r>
              <a:rPr lang="cs-CZ" sz="2800" dirty="0"/>
              <a:t>Použití kompenzačních pomůcek, speciálních učebnic a speciálních učebních pomůcek, pouze v případě zařazení žáka do třídy s jiným druhem postižení</a:t>
            </a:r>
          </a:p>
          <a:p>
            <a:pPr hangingPunct="1">
              <a:spcBef>
                <a:spcPts val="800"/>
              </a:spcBef>
              <a:buNone/>
            </a:pPr>
            <a:endParaRPr lang="cs-CZ" sz="3000" dirty="0">
              <a:latin typeface="Calibri" pitchFamily="18"/>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AAE313-B681-4AA0-9CBD-15A52C1D0D74}"/>
              </a:ext>
            </a:extLst>
          </p:cNvPr>
          <p:cNvSpPr>
            <a:spLocks noGrp="1"/>
          </p:cNvSpPr>
          <p:nvPr>
            <p:ph type="title"/>
          </p:nvPr>
        </p:nvSpPr>
        <p:spPr/>
        <p:txBody>
          <a:bodyPr>
            <a:normAutofit/>
          </a:bodyPr>
          <a:lstStyle/>
          <a:p>
            <a:r>
              <a:rPr lang="cs-CZ" b="1" dirty="0"/>
              <a:t>Podmíněná podpůrná opatření</a:t>
            </a:r>
          </a:p>
        </p:txBody>
      </p:sp>
      <p:sp>
        <p:nvSpPr>
          <p:cNvPr id="3" name="Zástupný symbol pro obsah 2">
            <a:extLst>
              <a:ext uri="{FF2B5EF4-FFF2-40B4-BE49-F238E27FC236}">
                <a16:creationId xmlns:a16="http://schemas.microsoft.com/office/drawing/2014/main" id="{534DF817-CB6D-4F9E-8EA1-2475C39213F5}"/>
              </a:ext>
            </a:extLst>
          </p:cNvPr>
          <p:cNvSpPr>
            <a:spLocks noGrp="1"/>
          </p:cNvSpPr>
          <p:nvPr>
            <p:ph idx="1"/>
          </p:nvPr>
        </p:nvSpPr>
        <p:spPr/>
        <p:txBody>
          <a:bodyPr/>
          <a:lstStyle/>
          <a:p>
            <a:r>
              <a:rPr lang="cs-CZ" sz="2800" dirty="0"/>
              <a:t>Finanční prostředky se poskytují pouze v případě, pokud žák nemůže využít dříve doporučené podpůrné opatření financované ze státního rozpočtu na základě doporučení pro jiného žáka</a:t>
            </a:r>
          </a:p>
          <a:p>
            <a:r>
              <a:rPr lang="cs-CZ" sz="2800" dirty="0"/>
              <a:t>Výčet těchto podmíněných podpůrných opatření – AP, </a:t>
            </a:r>
            <a:r>
              <a:rPr lang="cs-CZ" sz="2800" dirty="0" err="1"/>
              <a:t>spec.ped</a:t>
            </a:r>
            <a:r>
              <a:rPr lang="cs-CZ" sz="2800" dirty="0"/>
              <a:t>., školní </a:t>
            </a:r>
            <a:r>
              <a:rPr lang="cs-CZ" sz="2800" dirty="0" err="1"/>
              <a:t>spec.ped</a:t>
            </a:r>
            <a:r>
              <a:rPr lang="cs-CZ" sz="2800" dirty="0"/>
              <a:t>., školní psycholog, </a:t>
            </a:r>
            <a:r>
              <a:rPr lang="cs-CZ" sz="2800" dirty="0" err="1"/>
              <a:t>ped</a:t>
            </a:r>
            <a:r>
              <a:rPr lang="cs-CZ" sz="2800" dirty="0"/>
              <a:t>. intervence, předmět </a:t>
            </a:r>
            <a:r>
              <a:rPr lang="cs-CZ" sz="2800" dirty="0" err="1"/>
              <a:t>spec</a:t>
            </a:r>
            <a:r>
              <a:rPr lang="cs-CZ" sz="2800" dirty="0"/>
              <a:t>. </a:t>
            </a:r>
            <a:r>
              <a:rPr lang="cs-CZ" sz="2800" dirty="0" err="1"/>
              <a:t>ped</a:t>
            </a:r>
            <a:r>
              <a:rPr lang="cs-CZ" sz="2800" dirty="0"/>
              <a:t>. péče, </a:t>
            </a:r>
            <a:r>
              <a:rPr lang="cs-CZ" sz="2800" dirty="0" err="1"/>
              <a:t>spec</a:t>
            </a:r>
            <a:r>
              <a:rPr lang="cs-CZ" sz="2800" dirty="0"/>
              <a:t>. učebnice, </a:t>
            </a:r>
            <a:r>
              <a:rPr lang="cs-CZ" sz="2800" dirty="0" err="1"/>
              <a:t>spec</a:t>
            </a:r>
            <a:r>
              <a:rPr lang="cs-CZ" sz="2800" dirty="0"/>
              <a:t>. uč. pomůcky, kompenzační pomůcky</a:t>
            </a:r>
          </a:p>
          <a:p>
            <a:pPr lvl="1"/>
            <a:endParaRPr lang="cs-CZ" dirty="0"/>
          </a:p>
        </p:txBody>
      </p:sp>
    </p:spTree>
    <p:extLst>
      <p:ext uri="{BB962C8B-B14F-4D97-AF65-F5344CB8AC3E}">
        <p14:creationId xmlns:p14="http://schemas.microsoft.com/office/powerpoint/2010/main" val="128170071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DB3ED4-FF47-442F-939E-694FAD41B45F}"/>
              </a:ext>
            </a:extLst>
          </p:cNvPr>
          <p:cNvSpPr txBox="1">
            <a:spLocks noGrp="1"/>
          </p:cNvSpPr>
          <p:nvPr>
            <p:ph type="title"/>
          </p:nvPr>
        </p:nvSpPr>
        <p:spPr/>
        <p:txBody>
          <a:bodyPr>
            <a:normAutofit/>
          </a:bodyPr>
          <a:lstStyle/>
          <a:p>
            <a:pPr lvl="0"/>
            <a:r>
              <a:rPr lang="cs-CZ" b="1" dirty="0"/>
              <a:t>Přehled dalších příloh vyhlášky</a:t>
            </a:r>
          </a:p>
        </p:txBody>
      </p:sp>
      <p:sp>
        <p:nvSpPr>
          <p:cNvPr id="3" name="Zástupný symbol pro obsah 2">
            <a:extLst>
              <a:ext uri="{FF2B5EF4-FFF2-40B4-BE49-F238E27FC236}">
                <a16:creationId xmlns:a16="http://schemas.microsoft.com/office/drawing/2014/main" id="{FA24B0A0-37E5-4D6C-BD15-987266EB36E2}"/>
              </a:ext>
            </a:extLst>
          </p:cNvPr>
          <p:cNvSpPr txBox="1">
            <a:spLocks noGrp="1"/>
          </p:cNvSpPr>
          <p:nvPr>
            <p:ph idx="1"/>
          </p:nvPr>
        </p:nvSpPr>
        <p:spPr>
          <a:xfrm>
            <a:off x="838200" y="1600201"/>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Příloha č. 2 – Individuální vzdělávací plán</a:t>
            </a:r>
          </a:p>
          <a:p>
            <a:pPr hangingPunct="1">
              <a:spcBef>
                <a:spcPts val="800"/>
              </a:spcBef>
              <a:buSzPct val="100000"/>
              <a:buFont typeface="Arial" pitchFamily="34"/>
              <a:buChar char="•"/>
            </a:pPr>
            <a:r>
              <a:rPr lang="cs-CZ" dirty="0">
                <a:latin typeface="Calibri" pitchFamily="18"/>
              </a:rPr>
              <a:t>Příloha č. 4 – Zpráva školského poradenského zařízení</a:t>
            </a:r>
          </a:p>
          <a:p>
            <a:pPr hangingPunct="1">
              <a:spcBef>
                <a:spcPts val="800"/>
              </a:spcBef>
              <a:buSzPct val="100000"/>
              <a:buFont typeface="Arial" pitchFamily="34"/>
              <a:buChar char="•"/>
            </a:pPr>
            <a:r>
              <a:rPr lang="cs-CZ" dirty="0">
                <a:latin typeface="Calibri" pitchFamily="18"/>
              </a:rPr>
              <a:t>Příloha č. 5 – A)Doporučení pro vzdělávání žáka se speciálními vzdělávacími potřebami ve škole</a:t>
            </a:r>
          </a:p>
          <a:p>
            <a:pPr hangingPunct="1">
              <a:spcBef>
                <a:spcPts val="800"/>
              </a:spcBef>
              <a:buSzPct val="100000"/>
              <a:buFont typeface="Arial" pitchFamily="34"/>
              <a:buChar char="•"/>
            </a:pPr>
            <a:r>
              <a:rPr lang="cs-CZ" dirty="0">
                <a:latin typeface="Calibri" pitchFamily="18"/>
              </a:rPr>
              <a:t>Příloha č. 5 – B)Doporučení pro vzdělávání žáka se speciálními vzdělávacími potřebami ve školském zařízení</a:t>
            </a:r>
          </a:p>
          <a:p>
            <a:pPr marL="0" indent="0" hangingPunct="1">
              <a:spcBef>
                <a:spcPts val="800"/>
              </a:spcBef>
              <a:buNone/>
            </a:pPr>
            <a:endParaRPr lang="cs-CZ" b="1" dirty="0">
              <a:latin typeface="Calibri" pitchFamily="18"/>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BA57BB-9B98-4079-BC77-175A557AB078}"/>
              </a:ext>
            </a:extLst>
          </p:cNvPr>
          <p:cNvSpPr txBox="1">
            <a:spLocks noGrp="1"/>
          </p:cNvSpPr>
          <p:nvPr>
            <p:ph type="title"/>
          </p:nvPr>
        </p:nvSpPr>
        <p:spPr/>
        <p:txBody>
          <a:bodyPr>
            <a:normAutofit/>
          </a:bodyPr>
          <a:lstStyle/>
          <a:p>
            <a:pPr lvl="0"/>
            <a:r>
              <a:rPr lang="cs-CZ" b="1" dirty="0"/>
              <a:t>Vzdělávání cizinců a osob dlouhodobě pobývající v zahraničí</a:t>
            </a:r>
          </a:p>
        </p:txBody>
      </p:sp>
      <p:sp>
        <p:nvSpPr>
          <p:cNvPr id="3" name="Zástupný symbol pro obsah 2">
            <a:extLst>
              <a:ext uri="{FF2B5EF4-FFF2-40B4-BE49-F238E27FC236}">
                <a16:creationId xmlns:a16="http://schemas.microsoft.com/office/drawing/2014/main" id="{1DE777DB-F369-4114-97D1-E5AF5A9ECFB9}"/>
              </a:ext>
            </a:extLst>
          </p:cNvPr>
          <p:cNvSpPr txBox="1">
            <a:spLocks noGrp="1"/>
          </p:cNvSpPr>
          <p:nvPr>
            <p:ph idx="1"/>
          </p:nvPr>
        </p:nvSpPr>
        <p:spPr>
          <a:xfrm>
            <a:off x="609600" y="1825230"/>
            <a:ext cx="10744200"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občané Evropské unie</a:t>
            </a:r>
          </a:p>
          <a:p>
            <a:pPr hangingPunct="1">
              <a:spcBef>
                <a:spcPts val="800"/>
              </a:spcBef>
              <a:buSzPct val="100000"/>
              <a:buFont typeface="Arial" pitchFamily="34"/>
              <a:buChar char="•"/>
            </a:pPr>
            <a:r>
              <a:rPr lang="cs-CZ" dirty="0">
                <a:latin typeface="Calibri" pitchFamily="18"/>
              </a:rPr>
              <a:t>Cizinci ze třetích zemí</a:t>
            </a:r>
          </a:p>
          <a:p>
            <a:pPr lvl="1">
              <a:buSzPct val="100000"/>
              <a:buFont typeface="Arial" pitchFamily="34"/>
            </a:pPr>
            <a:r>
              <a:rPr lang="cs-CZ" dirty="0"/>
              <a:t>ZŠ, ústavní výchova, ochranná výchova</a:t>
            </a:r>
          </a:p>
          <a:p>
            <a:pPr lvl="1">
              <a:buSzPct val="100000"/>
              <a:buFont typeface="Arial" pitchFamily="34"/>
            </a:pPr>
            <a:r>
              <a:rPr lang="cs-CZ" dirty="0"/>
              <a:t>Školní stravování, zájmové vzdělávání (žáci ZŠ, SŠ, konzervatoře – plní povinnou školní docházku)</a:t>
            </a:r>
          </a:p>
          <a:p>
            <a:pPr lvl="1">
              <a:buSzPct val="100000"/>
              <a:buFont typeface="Arial" pitchFamily="34"/>
            </a:pPr>
            <a:r>
              <a:rPr lang="cs-CZ" dirty="0"/>
              <a:t>SŠ, VOŠ, ústavní výchova, ochranná výchova  (pobývají oprávněně, na území ČR)</a:t>
            </a:r>
          </a:p>
          <a:p>
            <a:pPr lvl="1">
              <a:buSzPct val="100000"/>
              <a:buFont typeface="Arial" pitchFamily="34"/>
            </a:pPr>
            <a:r>
              <a:rPr lang="cs-CZ" dirty="0"/>
              <a:t>MŠ, ZUŠ, JŠ, školské služby (právo pobytu na území ČR na dobu delší než 90 dnů, pobývat za účelem výzkumu, azylanti, osoby požívající doplňkové ochrany, žadatelé o udělení mezinárodní ochrany nebo osoby požívající dočasné ochrany)</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96AFDB-B433-4877-9EA4-928F8D30167E}"/>
              </a:ext>
            </a:extLst>
          </p:cNvPr>
          <p:cNvSpPr txBox="1">
            <a:spLocks noGrp="1"/>
          </p:cNvSpPr>
          <p:nvPr>
            <p:ph type="title"/>
          </p:nvPr>
        </p:nvSpPr>
        <p:spPr/>
        <p:txBody>
          <a:bodyPr/>
          <a:lstStyle/>
          <a:p>
            <a:pPr lvl="0"/>
            <a:r>
              <a:rPr lang="cs-CZ" b="1" dirty="0"/>
              <a:t>Osoby dlouhodobě pobývající v  zahraničí</a:t>
            </a:r>
          </a:p>
        </p:txBody>
      </p:sp>
      <p:sp>
        <p:nvSpPr>
          <p:cNvPr id="3" name="Zástupný symbol pro obsah 2">
            <a:extLst>
              <a:ext uri="{FF2B5EF4-FFF2-40B4-BE49-F238E27FC236}">
                <a16:creationId xmlns:a16="http://schemas.microsoft.com/office/drawing/2014/main" id="{5E896826-54B4-432E-A8D1-0D504B47C30D}"/>
              </a:ext>
            </a:extLst>
          </p:cNvPr>
          <p:cNvSpPr txBox="1">
            <a:spLocks noGrp="1"/>
          </p:cNvSpPr>
          <p:nvPr>
            <p:ph idx="1"/>
          </p:nvPr>
        </p:nvSpPr>
        <p:spPr>
          <a:xfrm>
            <a:off x="838200" y="1600201"/>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Osobám, které získaly předchozí vzdělání ve škole mimo území ČR se při přijímacím řízení ke vzdělávání ve středních a vyšších odborných školách promíjí na žádost přijímací zkouška z českého jazyka, pokud je součástí přijímací zkoušky. Znalost českého jazyka, která je nezbytná pro vzdělávání v daném oboru vzdělání, škola u těchto osob ověří rozhovorem.</a:t>
            </a:r>
          </a:p>
          <a:p>
            <a:pPr hangingPunct="1">
              <a:spcBef>
                <a:spcPts val="800"/>
              </a:spcBef>
              <a:buSzPct val="100000"/>
              <a:buFont typeface="Arial" pitchFamily="34"/>
              <a:buChar char="•"/>
            </a:pPr>
            <a:r>
              <a:rPr lang="cs-CZ" dirty="0">
                <a:latin typeface="Calibri" pitchFamily="18"/>
              </a:rPr>
              <a:t>Osoby, které se vzdělávaly alespoň 4 roky v přecházejících 8 letech před příslušnou zkouškou ve škole mimo území České republiky, mají právo na úpravu podmínek a způsobu konání zkoušky ze zkušebního předmětu český jazyk a literatura u společné části maturitní zkoušky tak, aby byla zachována rovnost přístupu ke vzdělání.</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5DAFAF-9DB9-4DCD-9608-7821A2788271}"/>
              </a:ext>
            </a:extLst>
          </p:cNvPr>
          <p:cNvSpPr txBox="1">
            <a:spLocks noGrp="1"/>
          </p:cNvSpPr>
          <p:nvPr>
            <p:ph type="title"/>
          </p:nvPr>
        </p:nvSpPr>
        <p:spPr/>
        <p:txBody>
          <a:bodyPr/>
          <a:lstStyle/>
          <a:p>
            <a:pPr lvl="0"/>
            <a:r>
              <a:rPr lang="cs-CZ" b="1" dirty="0"/>
              <a:t>Vzdělávání cizinců</a:t>
            </a:r>
          </a:p>
        </p:txBody>
      </p:sp>
      <p:sp>
        <p:nvSpPr>
          <p:cNvPr id="3" name="Zástupný symbol pro obsah 2">
            <a:extLst>
              <a:ext uri="{FF2B5EF4-FFF2-40B4-BE49-F238E27FC236}">
                <a16:creationId xmlns:a16="http://schemas.microsoft.com/office/drawing/2014/main" id="{31E242AE-2583-43E5-A7E2-2B486AA99D93}"/>
              </a:ext>
            </a:extLst>
          </p:cNvPr>
          <p:cNvSpPr txBox="1">
            <a:spLocks noGrp="1"/>
          </p:cNvSpPr>
          <p:nvPr>
            <p:ph idx="1"/>
          </p:nvPr>
        </p:nvSpPr>
        <p:spPr>
          <a:xfrm>
            <a:off x="838200" y="1690688"/>
            <a:ext cx="10515600" cy="4525923"/>
          </a:xfrm>
        </p:spPr>
        <p:txBody>
          <a:bodyPr vert="horz" lIns="91440" tIns="45720" rIns="91440" bIns="45720" rtlCol="0">
            <a:normAutofit/>
          </a:bodyPr>
          <a:lstStyle/>
          <a:p>
            <a:pPr marL="0" indent="0" algn="ctr" hangingPunct="1">
              <a:spcBef>
                <a:spcPts val="800"/>
              </a:spcBef>
              <a:buNone/>
            </a:pPr>
            <a:r>
              <a:rPr lang="cs-CZ" u="sng" dirty="0">
                <a:latin typeface="Calibri" pitchFamily="18"/>
              </a:rPr>
              <a:t>Povinnosti krajského úřadu ve vztahu k žákům plnícím povinnou školní docházku</a:t>
            </a:r>
          </a:p>
          <a:p>
            <a:pPr hangingPunct="1">
              <a:spcBef>
                <a:spcPts val="800"/>
              </a:spcBef>
              <a:buSzPct val="100000"/>
              <a:buFont typeface="Arial" pitchFamily="34"/>
              <a:buChar char="•"/>
            </a:pPr>
            <a:r>
              <a:rPr lang="cs-CZ" dirty="0">
                <a:latin typeface="Calibri" pitchFamily="18"/>
              </a:rPr>
              <a:t>Zajistit ve spolupráci se zřizovatelem školy</a:t>
            </a:r>
          </a:p>
          <a:p>
            <a:pPr lvl="1">
              <a:buSzPct val="100000"/>
              <a:buFont typeface="Arial" pitchFamily="34"/>
            </a:pPr>
            <a:r>
              <a:rPr lang="cs-CZ" sz="2800" dirty="0"/>
              <a:t>bezplatnou přípravu k jejich začlenění do základního vzdělávání, zahrnující výuku českého jazyka přizpůsobenou potřebám těchto žáků,</a:t>
            </a:r>
          </a:p>
          <a:p>
            <a:pPr lvl="1">
              <a:buSzPct val="100000"/>
              <a:buFont typeface="Arial" pitchFamily="34"/>
            </a:pPr>
            <a:r>
              <a:rPr lang="cs-CZ" sz="2800" dirty="0"/>
              <a:t>podle možností ve spolupráci se zeměmi původu žáka podporu výuky mateřského jazyka a kultury země jeho původu, která bude koordinována s běžnou výukou v základní škole.</a:t>
            </a:r>
          </a:p>
          <a:p>
            <a:pPr lvl="1">
              <a:buSzPct val="100000"/>
              <a:buFont typeface="Arial" pitchFamily="34"/>
            </a:pPr>
            <a:r>
              <a:rPr lang="cs-CZ" sz="2800" dirty="0"/>
              <a:t>přípravu pedagogických pracovníků</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0BFF43-D0B7-4256-869D-156EA0E0433E}"/>
              </a:ext>
            </a:extLst>
          </p:cNvPr>
          <p:cNvSpPr>
            <a:spLocks noGrp="1"/>
          </p:cNvSpPr>
          <p:nvPr>
            <p:ph type="title"/>
          </p:nvPr>
        </p:nvSpPr>
        <p:spPr/>
        <p:txBody>
          <a:bodyPr/>
          <a:lstStyle/>
          <a:p>
            <a:r>
              <a:rPr lang="cs-CZ" b="1" dirty="0"/>
              <a:t>Práva a povinnosti účastníků vzdělávání</a:t>
            </a:r>
          </a:p>
        </p:txBody>
      </p:sp>
      <p:sp>
        <p:nvSpPr>
          <p:cNvPr id="3" name="Zástupný text 2">
            <a:extLst>
              <a:ext uri="{FF2B5EF4-FFF2-40B4-BE49-F238E27FC236}">
                <a16:creationId xmlns:a16="http://schemas.microsoft.com/office/drawing/2014/main" id="{2FE8F97E-89F1-40C1-85A3-F51C6B712CDA}"/>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182452542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AA8BF9-B0BA-4224-A2AF-0D941BEB077D}"/>
              </a:ext>
            </a:extLst>
          </p:cNvPr>
          <p:cNvSpPr txBox="1">
            <a:spLocks noGrp="1"/>
          </p:cNvSpPr>
          <p:nvPr>
            <p:ph type="title"/>
          </p:nvPr>
        </p:nvSpPr>
        <p:spPr/>
        <p:txBody>
          <a:bodyPr/>
          <a:lstStyle/>
          <a:p>
            <a:pPr lvl="0"/>
            <a:r>
              <a:rPr lang="cs-CZ" b="1" dirty="0"/>
              <a:t>Práva žáků, studentů a zákonných zástupců dětí a nezletilých žáků</a:t>
            </a:r>
          </a:p>
        </p:txBody>
      </p:sp>
      <p:sp>
        <p:nvSpPr>
          <p:cNvPr id="3" name="Zástupný symbol pro obsah 2">
            <a:extLst>
              <a:ext uri="{FF2B5EF4-FFF2-40B4-BE49-F238E27FC236}">
                <a16:creationId xmlns:a16="http://schemas.microsoft.com/office/drawing/2014/main" id="{86CAAE2E-B6DD-457E-A4FD-1CED8E8F9D96}"/>
              </a:ext>
            </a:extLst>
          </p:cNvPr>
          <p:cNvSpPr txBox="1">
            <a:spLocks noGrp="1"/>
          </p:cNvSpPr>
          <p:nvPr>
            <p:ph idx="1"/>
          </p:nvPr>
        </p:nvSpPr>
        <p:spPr>
          <a:xfrm>
            <a:off x="838200" y="2061003"/>
            <a:ext cx="10515600" cy="4525923"/>
          </a:xfrm>
        </p:spPr>
        <p:txBody>
          <a:bodyPr vert="horz" lIns="91440" tIns="45720" rIns="91440" bIns="45720" rtlCol="0">
            <a:normAutofit fontScale="25000" lnSpcReduction="20000"/>
          </a:bodyPr>
          <a:lstStyle/>
          <a:p>
            <a:pPr hangingPunct="1">
              <a:spcBef>
                <a:spcPts val="800"/>
              </a:spcBef>
              <a:buSzPct val="100000"/>
              <a:buFont typeface="Arial" pitchFamily="34"/>
              <a:buChar char="•"/>
            </a:pPr>
            <a:r>
              <a:rPr lang="cs-CZ" sz="9600" dirty="0">
                <a:latin typeface="Calibri" pitchFamily="18"/>
              </a:rPr>
              <a:t>Žáci a studenti a zákonní zástupci</a:t>
            </a:r>
          </a:p>
          <a:p>
            <a:pPr lvl="1">
              <a:buSzPct val="100000"/>
            </a:pPr>
            <a:r>
              <a:rPr lang="cs-CZ" sz="9600" dirty="0"/>
              <a:t>na vzdělávání a školské služby podle tohoto zákona, (NE ZZ)</a:t>
            </a:r>
          </a:p>
          <a:p>
            <a:pPr lvl="1">
              <a:buSzPct val="100000"/>
            </a:pPr>
            <a:r>
              <a:rPr lang="cs-CZ" sz="9600" dirty="0"/>
              <a:t>na informace o průběhu a výsledcích svého vzdělávání,</a:t>
            </a:r>
          </a:p>
          <a:p>
            <a:pPr lvl="1">
              <a:buSzPct val="100000"/>
            </a:pPr>
            <a:r>
              <a:rPr lang="cs-CZ" sz="9600" dirty="0"/>
              <a:t>volit a být voleni do školské rady, jsou-li zletilí,</a:t>
            </a:r>
          </a:p>
          <a:p>
            <a:pPr lvl="1">
              <a:buSzPct val="100000"/>
            </a:pPr>
            <a:r>
              <a:rPr lang="cs-CZ" sz="9600" dirty="0"/>
              <a:t>zakládat v rámci školy samosprávné orgány žáků a studentů, volit a být do nich voleni, pracovat v nich a jejich prostřednictvím se obracet na ředitele školy s tím, že ředitel školy je povinen se stanovisky a vyjádřeními těchto samosprávných orgánů zabývat, (NE ZZ)</a:t>
            </a:r>
          </a:p>
          <a:p>
            <a:pPr lvl="1">
              <a:buSzPct val="100000"/>
            </a:pPr>
            <a:r>
              <a:rPr lang="cs-CZ" sz="9600" dirty="0"/>
              <a:t>vyjadřovat se ke všem rozhodnutím týkajícím se podstatných záležitostí jejich vzdělávání, přičemž jejich vyjádřením musí být věnována pozornost odpovídající jejich věku a stupni vývoje,</a:t>
            </a:r>
          </a:p>
          <a:p>
            <a:pPr lvl="1">
              <a:buSzPct val="100000"/>
            </a:pPr>
            <a:r>
              <a:rPr lang="cs-CZ" sz="9600" dirty="0"/>
              <a:t>na informace a poradenskou pomoc školy nebo školského poradenského zařízení v záležitostech týkajících se vzdělávání podle tohoto zákona.</a:t>
            </a:r>
          </a:p>
          <a:p>
            <a:pPr marL="457200" lvl="1" indent="0">
              <a:buSzPct val="100000"/>
              <a:buNone/>
            </a:pPr>
            <a:endParaRPr lang="cs-CZ" sz="9600" dirty="0"/>
          </a:p>
          <a:p>
            <a:pPr hangingPunct="1">
              <a:spcBef>
                <a:spcPts val="800"/>
              </a:spcBef>
              <a:buSzPct val="100000"/>
              <a:buFont typeface="Arial" pitchFamily="34"/>
              <a:buChar char="•"/>
            </a:pPr>
            <a:endParaRPr lang="cs-CZ" dirty="0">
              <a:latin typeface="Calibri" pitchFamily="18"/>
            </a:endParaRPr>
          </a:p>
          <a:p>
            <a:pPr marL="0" indent="0" hangingPunct="1">
              <a:spcBef>
                <a:spcPts val="800"/>
              </a:spcBef>
              <a:buNone/>
            </a:pPr>
            <a:r>
              <a:rPr lang="cs-CZ" dirty="0">
                <a:latin typeface="Calibri" pitchFamily="18"/>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1EEE6B-66C6-41F6-B7B8-5CB979069A10}"/>
              </a:ext>
            </a:extLst>
          </p:cNvPr>
          <p:cNvSpPr>
            <a:spLocks noGrp="1"/>
          </p:cNvSpPr>
          <p:nvPr>
            <p:ph type="title"/>
          </p:nvPr>
        </p:nvSpPr>
        <p:spPr/>
        <p:txBody>
          <a:bodyPr/>
          <a:lstStyle/>
          <a:p>
            <a:r>
              <a:rPr lang="cs-CZ" b="1" dirty="0"/>
              <a:t>Právní úprava</a:t>
            </a:r>
          </a:p>
        </p:txBody>
      </p:sp>
      <p:sp>
        <p:nvSpPr>
          <p:cNvPr id="3" name="Zástupný obsah 2">
            <a:extLst>
              <a:ext uri="{FF2B5EF4-FFF2-40B4-BE49-F238E27FC236}">
                <a16:creationId xmlns:a16="http://schemas.microsoft.com/office/drawing/2014/main" id="{B2A30F1D-6B8C-42FA-9CFE-A6C44B7E2C05}"/>
              </a:ext>
            </a:extLst>
          </p:cNvPr>
          <p:cNvSpPr>
            <a:spLocks noGrp="1"/>
          </p:cNvSpPr>
          <p:nvPr>
            <p:ph idx="1"/>
          </p:nvPr>
        </p:nvSpPr>
        <p:spPr/>
        <p:txBody>
          <a:bodyPr/>
          <a:lstStyle/>
          <a:p>
            <a:pPr lvl="0" hangingPunct="1">
              <a:spcBef>
                <a:spcPts val="800"/>
              </a:spcBef>
              <a:buSzPct val="100000"/>
              <a:buFont typeface="Arial" pitchFamily="34"/>
              <a:buChar char="•"/>
            </a:pPr>
            <a:r>
              <a:rPr lang="cs-CZ" dirty="0">
                <a:latin typeface="Calibri" pitchFamily="18"/>
              </a:rPr>
              <a:t>Školský zákon - § 16 a následující</a:t>
            </a:r>
          </a:p>
          <a:p>
            <a:pPr lvl="0" hangingPunct="1">
              <a:spcBef>
                <a:spcPts val="800"/>
              </a:spcBef>
              <a:buSzPct val="100000"/>
              <a:buFont typeface="Arial" pitchFamily="34"/>
              <a:buChar char="•"/>
            </a:pPr>
            <a:r>
              <a:rPr lang="cs-CZ" dirty="0">
                <a:latin typeface="Calibri" pitchFamily="18"/>
              </a:rPr>
              <a:t>Vyhláška č. 27/2016 Sb., o vzdělávání žáků se speciálními vzdělávacími potřebami a žáků nadaných</a:t>
            </a:r>
          </a:p>
          <a:p>
            <a:pPr lvl="0" hangingPunct="1">
              <a:spcBef>
                <a:spcPts val="800"/>
              </a:spcBef>
              <a:buSzPct val="100000"/>
              <a:buFont typeface="Arial" pitchFamily="34"/>
              <a:buChar char="•"/>
            </a:pPr>
            <a:r>
              <a:rPr lang="cs-CZ" dirty="0">
                <a:latin typeface="Calibri" pitchFamily="18"/>
              </a:rPr>
              <a:t>Vyhláška č. 72/2005 Sb., o poskytování poradenských služeb ve školách a školských poradenských zařízeních</a:t>
            </a:r>
          </a:p>
          <a:p>
            <a:pPr marL="0" indent="0">
              <a:buNone/>
            </a:pPr>
            <a:endParaRPr lang="cs-CZ" dirty="0"/>
          </a:p>
        </p:txBody>
      </p:sp>
    </p:spTree>
    <p:extLst>
      <p:ext uri="{BB962C8B-B14F-4D97-AF65-F5344CB8AC3E}">
        <p14:creationId xmlns:p14="http://schemas.microsoft.com/office/powerpoint/2010/main" val="299809988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ADCD4D-1A6B-44DE-8FA7-14D838F01017}"/>
              </a:ext>
            </a:extLst>
          </p:cNvPr>
          <p:cNvSpPr txBox="1">
            <a:spLocks noGrp="1"/>
          </p:cNvSpPr>
          <p:nvPr>
            <p:ph type="title"/>
          </p:nvPr>
        </p:nvSpPr>
        <p:spPr/>
        <p:txBody>
          <a:bodyPr/>
          <a:lstStyle/>
          <a:p>
            <a:pPr lvl="0"/>
            <a:r>
              <a:rPr lang="cs-CZ" b="1" dirty="0"/>
              <a:t>Právo na informace</a:t>
            </a:r>
          </a:p>
        </p:txBody>
      </p:sp>
      <p:sp>
        <p:nvSpPr>
          <p:cNvPr id="3" name="Zástupný symbol pro obsah 2">
            <a:extLst>
              <a:ext uri="{FF2B5EF4-FFF2-40B4-BE49-F238E27FC236}">
                <a16:creationId xmlns:a16="http://schemas.microsoft.com/office/drawing/2014/main" id="{29422B59-76F8-41D4-ABE1-B84012746727}"/>
              </a:ext>
            </a:extLst>
          </p:cNvPr>
          <p:cNvSpPr txBox="1">
            <a:spLocks noGrp="1"/>
          </p:cNvSpPr>
          <p:nvPr>
            <p:ph idx="1"/>
          </p:nvPr>
        </p:nvSpPr>
        <p:spPr>
          <a:xfrm>
            <a:off x="742122" y="1966952"/>
            <a:ext cx="10611678"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Na informace o průběhu a výsledcích vzdělávání mají v případě zletilých žáků a studentů právo také jejich </a:t>
            </a:r>
            <a:r>
              <a:rPr lang="cs-CZ" u="sng" dirty="0">
                <a:latin typeface="Calibri" pitchFamily="18"/>
              </a:rPr>
              <a:t>rodiče, popřípadě osoby, které vůči zletilým žákům a studentům plní vyživovací povinnost</a:t>
            </a:r>
            <a:r>
              <a:rPr lang="cs-CZ" dirty="0">
                <a:latin typeface="Calibri" pitchFamily="18"/>
              </a:rPr>
              <a:t>.</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8B55A1-4A66-4450-87F7-E201CC1DDE09}"/>
              </a:ext>
            </a:extLst>
          </p:cNvPr>
          <p:cNvSpPr txBox="1">
            <a:spLocks noGrp="1"/>
          </p:cNvSpPr>
          <p:nvPr>
            <p:ph type="title"/>
          </p:nvPr>
        </p:nvSpPr>
        <p:spPr>
          <a:xfrm>
            <a:off x="768625" y="332640"/>
            <a:ext cx="10614991" cy="1143000"/>
          </a:xfrm>
        </p:spPr>
        <p:txBody>
          <a:bodyPr>
            <a:noAutofit/>
          </a:bodyPr>
          <a:lstStyle/>
          <a:p>
            <a:pPr lvl="0"/>
            <a:r>
              <a:rPr lang="cs-CZ" b="1" dirty="0"/>
              <a:t>Povinnosti žáků, studentů a zákonných zástupců dětí a nezletilých žáků</a:t>
            </a:r>
          </a:p>
        </p:txBody>
      </p:sp>
      <p:sp>
        <p:nvSpPr>
          <p:cNvPr id="3" name="Zástupný symbol pro obsah 2">
            <a:extLst>
              <a:ext uri="{FF2B5EF4-FFF2-40B4-BE49-F238E27FC236}">
                <a16:creationId xmlns:a16="http://schemas.microsoft.com/office/drawing/2014/main" id="{ADDC2770-1D6A-470E-9516-D26A81531597}"/>
              </a:ext>
            </a:extLst>
          </p:cNvPr>
          <p:cNvSpPr txBox="1">
            <a:spLocks noGrp="1"/>
          </p:cNvSpPr>
          <p:nvPr>
            <p:ph idx="1"/>
          </p:nvPr>
        </p:nvSpPr>
        <p:spPr>
          <a:xfrm>
            <a:off x="768625" y="1600201"/>
            <a:ext cx="10614991" cy="4525923"/>
          </a:xfrm>
        </p:spPr>
        <p:txBody>
          <a:bodyPr vert="horz" lIns="91440" tIns="45720" rIns="91440" bIns="45720" rtlCol="0">
            <a:normAutofit/>
          </a:bodyPr>
          <a:lstStyle/>
          <a:p>
            <a:pPr hangingPunct="1">
              <a:spcBef>
                <a:spcPts val="800"/>
              </a:spcBef>
              <a:buNone/>
            </a:pPr>
            <a:endParaRPr lang="cs-CZ" dirty="0">
              <a:latin typeface="Calibri" pitchFamily="18"/>
            </a:endParaRPr>
          </a:p>
          <a:p>
            <a:pPr hangingPunct="1">
              <a:spcBef>
                <a:spcPts val="800"/>
              </a:spcBef>
              <a:buSzPct val="100000"/>
            </a:pPr>
            <a:r>
              <a:rPr lang="cs-CZ" dirty="0">
                <a:latin typeface="Calibri" pitchFamily="18"/>
              </a:rPr>
              <a:t>řádně docházet do školy nebo školského zařízení a řádně se vzdělávat,</a:t>
            </a:r>
          </a:p>
          <a:p>
            <a:pPr hangingPunct="1">
              <a:spcBef>
                <a:spcPts val="800"/>
              </a:spcBef>
              <a:buSzPct val="100000"/>
            </a:pPr>
            <a:r>
              <a:rPr lang="cs-CZ" dirty="0">
                <a:latin typeface="Calibri" pitchFamily="18"/>
              </a:rPr>
              <a:t>dodržovat školní a vnitřní řád a předpisy a pokyny školy a školského zařízení k ochraně zdraví a bezpečnosti, s nimiž byli seznámeni,</a:t>
            </a:r>
          </a:p>
          <a:p>
            <a:pPr hangingPunct="1">
              <a:spcBef>
                <a:spcPts val="800"/>
              </a:spcBef>
              <a:buSzPct val="100000"/>
            </a:pPr>
            <a:r>
              <a:rPr lang="cs-CZ" dirty="0">
                <a:latin typeface="Calibri" pitchFamily="18"/>
              </a:rPr>
              <a:t>plnit pokyny pedagogických pracovníků škol a školských zařízení vydané v souladu s právními předpisy a školním nebo vnitřním řádem.</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8B19A8-C9DA-432E-9732-6D663F94A827}"/>
              </a:ext>
            </a:extLst>
          </p:cNvPr>
          <p:cNvSpPr txBox="1">
            <a:spLocks noGrp="1"/>
          </p:cNvSpPr>
          <p:nvPr>
            <p:ph type="title"/>
          </p:nvPr>
        </p:nvSpPr>
        <p:spPr/>
        <p:txBody>
          <a:bodyPr/>
          <a:lstStyle/>
          <a:p>
            <a:pPr lvl="0"/>
            <a:r>
              <a:rPr lang="cs-CZ" b="1" dirty="0"/>
              <a:t>Povinnosti zletilých žáků a studentů</a:t>
            </a:r>
          </a:p>
        </p:txBody>
      </p:sp>
      <p:sp>
        <p:nvSpPr>
          <p:cNvPr id="3" name="Zástupný symbol pro obsah 2">
            <a:extLst>
              <a:ext uri="{FF2B5EF4-FFF2-40B4-BE49-F238E27FC236}">
                <a16:creationId xmlns:a16="http://schemas.microsoft.com/office/drawing/2014/main" id="{7F78C890-3F36-492D-BE88-465B03AFE4B2}"/>
              </a:ext>
            </a:extLst>
          </p:cNvPr>
          <p:cNvSpPr txBox="1">
            <a:spLocks noGrp="1"/>
          </p:cNvSpPr>
          <p:nvPr>
            <p:ph idx="1"/>
          </p:nvPr>
        </p:nvSpPr>
        <p:spPr>
          <a:xfrm>
            <a:off x="838199" y="1690688"/>
            <a:ext cx="10515599" cy="4525923"/>
          </a:xfrm>
        </p:spPr>
        <p:txBody>
          <a:bodyPr vert="horz" lIns="91440" tIns="45720" rIns="91440" bIns="45720" rtlCol="0">
            <a:normAutofit/>
          </a:bodyPr>
          <a:lstStyle/>
          <a:p>
            <a:pPr hangingPunct="1">
              <a:spcBef>
                <a:spcPts val="800"/>
              </a:spcBef>
              <a:buSzPct val="100000"/>
            </a:pPr>
            <a:r>
              <a:rPr lang="cs-CZ" dirty="0">
                <a:latin typeface="Calibri" pitchFamily="18"/>
              </a:rPr>
              <a:t>informovat školu a školské zařízení o změně zdravotní způsobilosti, zdravotních obtížích nebo jiných závažných skutečnostech, které by mohly mít vliv na průběh vzdělávání,</a:t>
            </a:r>
          </a:p>
          <a:p>
            <a:pPr hangingPunct="1">
              <a:spcBef>
                <a:spcPts val="800"/>
              </a:spcBef>
              <a:buSzPct val="100000"/>
            </a:pPr>
            <a:r>
              <a:rPr lang="cs-CZ" dirty="0">
                <a:latin typeface="Calibri" pitchFamily="18"/>
              </a:rPr>
              <a:t>dokládat důvody své nepřítomnosti ve vyučování v souladu s podmínkami stanovenými školním řádem,</a:t>
            </a:r>
          </a:p>
          <a:p>
            <a:pPr hangingPunct="1">
              <a:spcBef>
                <a:spcPts val="800"/>
              </a:spcBef>
              <a:buSzPct val="100000"/>
            </a:pPr>
            <a:r>
              <a:rPr lang="cs-CZ" dirty="0">
                <a:latin typeface="Calibri" pitchFamily="18"/>
              </a:rPr>
              <a:t>oznamovat škole a školskému zařízení údaje podle § 28 odst. 2 a 3 (školní matrika) a další údaje, které jsou podstatné pro průběh vzdělávání nebo bezpečnost žáka a studenta, a změny v těchto údajích.</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2189EF-ECEE-4779-9E6D-E9428CCD2B61}"/>
              </a:ext>
            </a:extLst>
          </p:cNvPr>
          <p:cNvSpPr txBox="1">
            <a:spLocks noGrp="1"/>
          </p:cNvSpPr>
          <p:nvPr>
            <p:ph type="title"/>
          </p:nvPr>
        </p:nvSpPr>
        <p:spPr/>
        <p:txBody>
          <a:bodyPr/>
          <a:lstStyle/>
          <a:p>
            <a:pPr lvl="0"/>
            <a:r>
              <a:rPr lang="cs-CZ" b="1" dirty="0"/>
              <a:t>Povinnosti ZZ dětí a nezletilých žáků</a:t>
            </a:r>
          </a:p>
        </p:txBody>
      </p:sp>
      <p:sp>
        <p:nvSpPr>
          <p:cNvPr id="3" name="Zástupný symbol pro obsah 2">
            <a:extLst>
              <a:ext uri="{FF2B5EF4-FFF2-40B4-BE49-F238E27FC236}">
                <a16:creationId xmlns:a16="http://schemas.microsoft.com/office/drawing/2014/main" id="{0BD20FFE-B2EF-4CB7-BD92-C9708E63798E}"/>
              </a:ext>
            </a:extLst>
          </p:cNvPr>
          <p:cNvSpPr txBox="1">
            <a:spLocks noGrp="1"/>
          </p:cNvSpPr>
          <p:nvPr>
            <p:ph idx="1"/>
          </p:nvPr>
        </p:nvSpPr>
        <p:spPr>
          <a:xfrm>
            <a:off x="838200" y="1600201"/>
            <a:ext cx="10515600" cy="4525923"/>
          </a:xfrm>
        </p:spPr>
        <p:txBody>
          <a:bodyPr vert="horz" lIns="91440" tIns="45720" rIns="91440" bIns="45720" rtlCol="0">
            <a:normAutofit fontScale="92500"/>
          </a:bodyPr>
          <a:lstStyle/>
          <a:p>
            <a:pPr hangingPunct="1">
              <a:spcBef>
                <a:spcPts val="800"/>
              </a:spcBef>
              <a:buSzPct val="100000"/>
            </a:pPr>
            <a:r>
              <a:rPr lang="cs-CZ" dirty="0">
                <a:latin typeface="Calibri" pitchFamily="18"/>
              </a:rPr>
              <a:t>zajistit, aby dítě a žák docházel řádně do školy nebo školského zařízení,</a:t>
            </a:r>
          </a:p>
          <a:p>
            <a:pPr hangingPunct="1">
              <a:spcBef>
                <a:spcPts val="800"/>
              </a:spcBef>
              <a:buSzPct val="100000"/>
            </a:pPr>
            <a:r>
              <a:rPr lang="cs-CZ" dirty="0">
                <a:latin typeface="Calibri" pitchFamily="18"/>
              </a:rPr>
              <a:t>na vyzvání ředitele školy nebo školského zařízení se osobně zúčastnit projednání závažných otázek týkajících se vzdělávání dítěte nebo žáka,</a:t>
            </a:r>
          </a:p>
          <a:p>
            <a:pPr hangingPunct="1">
              <a:spcBef>
                <a:spcPts val="800"/>
              </a:spcBef>
              <a:buSzPct val="100000"/>
            </a:pPr>
            <a:r>
              <a:rPr lang="cs-CZ" dirty="0">
                <a:latin typeface="Calibri" pitchFamily="18"/>
              </a:rPr>
              <a:t>informovat školu a školské zařízení o změně zdravotní způsobilosti, zdravotních obtížích dítěte nebo žáka nebo jiných závažných skutečnostech, které by mohly mít vliv na průběh vzdělávání,</a:t>
            </a:r>
          </a:p>
          <a:p>
            <a:pPr hangingPunct="1">
              <a:spcBef>
                <a:spcPts val="800"/>
              </a:spcBef>
              <a:buSzPct val="100000"/>
            </a:pPr>
            <a:r>
              <a:rPr lang="cs-CZ" dirty="0">
                <a:latin typeface="Calibri" pitchFamily="18"/>
              </a:rPr>
              <a:t>dokládat důvody nepřítomnosti dítěte a žáka ve vyučování v souladu s podmínkami stanovenými školním řádem,</a:t>
            </a:r>
          </a:p>
          <a:p>
            <a:pPr hangingPunct="1">
              <a:spcBef>
                <a:spcPts val="800"/>
              </a:spcBef>
              <a:buSzPct val="100000"/>
            </a:pPr>
            <a:r>
              <a:rPr lang="cs-CZ" dirty="0">
                <a:latin typeface="Calibri" pitchFamily="18"/>
              </a:rPr>
              <a:t>oznamovat škole a školskému zařízení údaje podle § 28 odst. 2 a 3 a další údaje, které jsou podstatné pro průběh vzdělávání nebo bezpečnost dítěte a žáka, a změny v těchto údajích.</a:t>
            </a:r>
          </a:p>
          <a:p>
            <a:pPr hangingPunct="1">
              <a:spcBef>
                <a:spcPts val="800"/>
              </a:spcBef>
              <a:buSzPct val="100000"/>
            </a:pPr>
            <a:endParaRPr lang="cs-CZ" dirty="0">
              <a:latin typeface="Calibri" pitchFamily="18"/>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C8E327-EC78-48A6-AF4C-97D9EE95E762}"/>
              </a:ext>
            </a:extLst>
          </p:cNvPr>
          <p:cNvSpPr txBox="1">
            <a:spLocks noGrp="1"/>
          </p:cNvSpPr>
          <p:nvPr>
            <p:ph type="title"/>
          </p:nvPr>
        </p:nvSpPr>
        <p:spPr/>
        <p:txBody>
          <a:bodyPr>
            <a:normAutofit/>
          </a:bodyPr>
          <a:lstStyle/>
          <a:p>
            <a:pPr lvl="0"/>
            <a:r>
              <a:rPr lang="cs-CZ" b="1" dirty="0"/>
              <a:t>Práva pedagogických pracovníků - § 22a (1. 9. 2017)</a:t>
            </a:r>
          </a:p>
        </p:txBody>
      </p:sp>
      <p:sp>
        <p:nvSpPr>
          <p:cNvPr id="3" name="Zástupný symbol pro obsah 2">
            <a:extLst>
              <a:ext uri="{FF2B5EF4-FFF2-40B4-BE49-F238E27FC236}">
                <a16:creationId xmlns:a16="http://schemas.microsoft.com/office/drawing/2014/main" id="{2F8EBAF8-CE27-4F0C-A5E5-1D3AC7385C6F}"/>
              </a:ext>
            </a:extLst>
          </p:cNvPr>
          <p:cNvSpPr txBox="1">
            <a:spLocks noGrp="1"/>
          </p:cNvSpPr>
          <p:nvPr>
            <p:ph idx="1"/>
          </p:nvPr>
        </p:nvSpPr>
        <p:spPr>
          <a:xfrm>
            <a:off x="838200" y="1600201"/>
            <a:ext cx="10515600" cy="4525923"/>
          </a:xfrm>
        </p:spPr>
        <p:txBody>
          <a:bodyPr vert="horz" lIns="91440" tIns="45720" rIns="91440" bIns="45720" rtlCol="0">
            <a:normAutofit/>
          </a:bodyPr>
          <a:lstStyle/>
          <a:p>
            <a:pPr hangingPunct="1">
              <a:spcBef>
                <a:spcPts val="500"/>
              </a:spcBef>
              <a:buSzPct val="100000"/>
              <a:buFont typeface="Arial" pitchFamily="34"/>
              <a:buChar char="•"/>
            </a:pPr>
            <a:r>
              <a:rPr lang="cs-CZ" sz="2400" dirty="0">
                <a:latin typeface="Calibri" pitchFamily="18"/>
              </a:rPr>
              <a:t>Na </a:t>
            </a:r>
            <a:r>
              <a:rPr lang="cs-CZ" sz="2400" u="sng" dirty="0">
                <a:latin typeface="Calibri" pitchFamily="18"/>
              </a:rPr>
              <a:t>zajištění podmínek potřebných pro výkon jejich pedagogické činnosti</a:t>
            </a:r>
            <a:r>
              <a:rPr lang="cs-CZ" sz="2400" dirty="0">
                <a:latin typeface="Calibri" pitchFamily="18"/>
              </a:rPr>
              <a:t>, zejména na </a:t>
            </a:r>
            <a:r>
              <a:rPr lang="cs-CZ" sz="2400" u="sng" dirty="0">
                <a:latin typeface="Calibri" pitchFamily="18"/>
              </a:rPr>
              <a:t>ochranu před fyzickým násilím nebo psychickým nátlakem</a:t>
            </a:r>
            <a:r>
              <a:rPr lang="cs-CZ" sz="2400" dirty="0">
                <a:latin typeface="Calibri" pitchFamily="18"/>
              </a:rPr>
              <a:t> ze strany dětí, žáků, studentů nebo zákonných zástupců dětí a žáků a dalších osob, které jsou v přímém kontaktu s pedagogickým pracovníkem ve škole,</a:t>
            </a:r>
          </a:p>
          <a:p>
            <a:pPr hangingPunct="1">
              <a:spcBef>
                <a:spcPts val="500"/>
              </a:spcBef>
              <a:buSzPct val="100000"/>
              <a:buFont typeface="Arial" pitchFamily="34"/>
              <a:buChar char="•"/>
            </a:pPr>
            <a:r>
              <a:rPr lang="cs-CZ" sz="2400" dirty="0">
                <a:latin typeface="Calibri" pitchFamily="18"/>
              </a:rPr>
              <a:t>aby nebylo do jejich přímé pedagogické činnosti zasahováno v rozporu s právními předpisy,</a:t>
            </a:r>
          </a:p>
          <a:p>
            <a:pPr hangingPunct="1">
              <a:spcBef>
                <a:spcPts val="500"/>
              </a:spcBef>
              <a:buSzPct val="100000"/>
              <a:buFont typeface="Arial" pitchFamily="34"/>
              <a:buChar char="•"/>
            </a:pPr>
            <a:r>
              <a:rPr lang="cs-CZ" sz="2400" u="sng" dirty="0">
                <a:latin typeface="Calibri" pitchFamily="18"/>
              </a:rPr>
              <a:t>na využívání metod, forem a prostředků dle vlastního uvážení </a:t>
            </a:r>
            <a:r>
              <a:rPr lang="cs-CZ" sz="2400" dirty="0">
                <a:latin typeface="Calibri" pitchFamily="18"/>
              </a:rPr>
              <a:t>v souladu se zásadami a cíli vzdělávání při přímé vyučovací, výchovné, </a:t>
            </a:r>
            <a:r>
              <a:rPr lang="cs-CZ" sz="2400" dirty="0" err="1">
                <a:latin typeface="Calibri" pitchFamily="18"/>
              </a:rPr>
              <a:t>speciálněpedagogické</a:t>
            </a:r>
            <a:r>
              <a:rPr lang="cs-CZ" sz="2400" dirty="0">
                <a:latin typeface="Calibri" pitchFamily="18"/>
              </a:rPr>
              <a:t> a pedagogicko-psychologické činnosti,</a:t>
            </a:r>
          </a:p>
          <a:p>
            <a:pPr hangingPunct="1">
              <a:spcBef>
                <a:spcPts val="500"/>
              </a:spcBef>
              <a:buSzPct val="100000"/>
              <a:buFont typeface="Arial" pitchFamily="34"/>
              <a:buChar char="•"/>
            </a:pPr>
            <a:r>
              <a:rPr lang="cs-CZ" sz="2400" dirty="0">
                <a:latin typeface="Calibri" pitchFamily="18"/>
              </a:rPr>
              <a:t>volit a být voleni do školské rady,</a:t>
            </a:r>
          </a:p>
          <a:p>
            <a:pPr hangingPunct="1">
              <a:spcBef>
                <a:spcPts val="500"/>
              </a:spcBef>
              <a:buSzPct val="100000"/>
              <a:buFont typeface="Arial" pitchFamily="34"/>
              <a:buChar char="•"/>
            </a:pPr>
            <a:r>
              <a:rPr lang="cs-CZ" sz="2400" dirty="0">
                <a:latin typeface="Calibri" pitchFamily="18"/>
              </a:rPr>
              <a:t>na </a:t>
            </a:r>
            <a:r>
              <a:rPr lang="cs-CZ" sz="2400" u="sng" dirty="0">
                <a:latin typeface="Calibri" pitchFamily="18"/>
              </a:rPr>
              <a:t>objektivní hodnocení své pedagogické činnosti</a:t>
            </a:r>
            <a:r>
              <a:rPr lang="cs-CZ" sz="2400" dirty="0">
                <a:latin typeface="Calibri" pitchFamily="18"/>
              </a:rPr>
              <a:t>.</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9196B1-B147-4150-8620-F298AA80149C}"/>
              </a:ext>
            </a:extLst>
          </p:cNvPr>
          <p:cNvSpPr txBox="1">
            <a:spLocks noGrp="1"/>
          </p:cNvSpPr>
          <p:nvPr>
            <p:ph type="title"/>
          </p:nvPr>
        </p:nvSpPr>
        <p:spPr/>
        <p:txBody>
          <a:bodyPr>
            <a:normAutofit/>
          </a:bodyPr>
          <a:lstStyle/>
          <a:p>
            <a:pPr lvl="0"/>
            <a:r>
              <a:rPr lang="cs-CZ" b="1" dirty="0"/>
              <a:t>Pomůcka MŠMT – č.j. MSMT.22026/2017-1</a:t>
            </a:r>
          </a:p>
        </p:txBody>
      </p:sp>
      <p:sp>
        <p:nvSpPr>
          <p:cNvPr id="3" name="Zástupný symbol pro obsah 2">
            <a:extLst>
              <a:ext uri="{FF2B5EF4-FFF2-40B4-BE49-F238E27FC236}">
                <a16:creationId xmlns:a16="http://schemas.microsoft.com/office/drawing/2014/main" id="{6E404BA6-2EF8-4BA6-BD98-11708B6EBF0D}"/>
              </a:ext>
            </a:extLst>
          </p:cNvPr>
          <p:cNvSpPr txBox="1">
            <a:spLocks noGrp="1"/>
          </p:cNvSpPr>
          <p:nvPr>
            <p:ph idx="1"/>
          </p:nvPr>
        </p:nvSpPr>
        <p:spPr>
          <a:xfrm>
            <a:off x="838199" y="1600201"/>
            <a:ext cx="10515599"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Právům pedagogických pracovníků odpovídají povinnosti zaměstnavatele – ředitele</a:t>
            </a:r>
          </a:p>
          <a:p>
            <a:pPr hangingPunct="1">
              <a:spcBef>
                <a:spcPts val="800"/>
              </a:spcBef>
              <a:buSzPct val="100000"/>
              <a:buFont typeface="Arial" pitchFamily="34"/>
              <a:buChar char="•"/>
            </a:pPr>
            <a:r>
              <a:rPr lang="cs-CZ" dirty="0">
                <a:latin typeface="Calibri" pitchFamily="18"/>
              </a:rPr>
              <a:t>Práva = zásady akcentované v jiných místech právního řádu</a:t>
            </a:r>
          </a:p>
          <a:p>
            <a:pPr hangingPunct="1">
              <a:spcBef>
                <a:spcPts val="800"/>
              </a:spcBef>
              <a:buSzPct val="100000"/>
              <a:buFont typeface="Arial" pitchFamily="34"/>
              <a:buChar char="•"/>
            </a:pPr>
            <a:r>
              <a:rPr lang="cs-CZ" dirty="0">
                <a:latin typeface="Calibri" pitchFamily="18"/>
              </a:rPr>
              <a:t>Zakotvit do školních a vnitřních řádů školy (projednání ve školské radě)</a:t>
            </a:r>
          </a:p>
          <a:p>
            <a:pPr hangingPunct="1">
              <a:spcBef>
                <a:spcPts val="800"/>
              </a:spcBef>
              <a:buSzPct val="100000"/>
              <a:buFont typeface="Arial" pitchFamily="34"/>
              <a:buChar char="•"/>
            </a:pPr>
            <a:r>
              <a:rPr lang="cs-CZ" dirty="0">
                <a:latin typeface="Calibri" pitchFamily="18"/>
              </a:rPr>
              <a:t>Inspirace nalezena v Chartě učitelů (doporučení týkající se učitelů přijaté na Mimořádné mezivládní konferenci o postavení učitelů, Paříž 5.10.1966</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673A56-4716-47A8-B340-54AC384B4F5B}"/>
              </a:ext>
            </a:extLst>
          </p:cNvPr>
          <p:cNvSpPr txBox="1">
            <a:spLocks noGrp="1"/>
          </p:cNvSpPr>
          <p:nvPr>
            <p:ph type="title"/>
          </p:nvPr>
        </p:nvSpPr>
        <p:spPr/>
        <p:txBody>
          <a:bodyPr>
            <a:normAutofit/>
          </a:bodyPr>
          <a:lstStyle/>
          <a:p>
            <a:pPr lvl="0"/>
            <a:r>
              <a:rPr lang="cs-CZ" b="1" dirty="0"/>
              <a:t>Ochrana před fyzickým násilím, psychickým tlakem</a:t>
            </a:r>
          </a:p>
        </p:txBody>
      </p:sp>
      <p:sp>
        <p:nvSpPr>
          <p:cNvPr id="3" name="Zástupný symbol pro obsah 2">
            <a:extLst>
              <a:ext uri="{FF2B5EF4-FFF2-40B4-BE49-F238E27FC236}">
                <a16:creationId xmlns:a16="http://schemas.microsoft.com/office/drawing/2014/main" id="{41654A4F-1CBA-4B4B-8834-E6DA54037F6E}"/>
              </a:ext>
            </a:extLst>
          </p:cNvPr>
          <p:cNvSpPr txBox="1">
            <a:spLocks noGrp="1"/>
          </p:cNvSpPr>
          <p:nvPr>
            <p:ph idx="1"/>
          </p:nvPr>
        </p:nvSpPr>
        <p:spPr>
          <a:xfrm>
            <a:off x="838199" y="1600201"/>
            <a:ext cx="10515599" cy="4525923"/>
          </a:xfrm>
        </p:spPr>
        <p:txBody>
          <a:bodyPr vert="horz" lIns="91440" tIns="45720" rIns="91440" bIns="45720" rtlCol="0">
            <a:normAutofit/>
          </a:bodyPr>
          <a:lstStyle/>
          <a:p>
            <a:pPr hangingPunct="1">
              <a:spcBef>
                <a:spcPts val="800"/>
              </a:spcBef>
              <a:buSzPct val="100000"/>
              <a:buFont typeface="Arial" pitchFamily="34"/>
              <a:buChar char="•"/>
            </a:pPr>
            <a:r>
              <a:rPr lang="cs-CZ" sz="2600" dirty="0">
                <a:latin typeface="Calibri" pitchFamily="18"/>
              </a:rPr>
              <a:t>Podmínky pracoviště – ZP, BOZP, možnost odmítnout práci v případě, že bezprostředně a závažným způsobem ohrožuje život nebo zdraví, právo podat stížnost</a:t>
            </a:r>
          </a:p>
          <a:p>
            <a:pPr hangingPunct="1">
              <a:spcBef>
                <a:spcPts val="800"/>
              </a:spcBef>
              <a:buSzPct val="100000"/>
              <a:buFont typeface="Arial" pitchFamily="34"/>
              <a:buChar char="•"/>
            </a:pPr>
            <a:r>
              <a:rPr lang="cs-CZ" sz="2600" dirty="0">
                <a:latin typeface="Calibri" pitchFamily="18"/>
              </a:rPr>
              <a:t>Přestupky řeší inspektoráty práce</a:t>
            </a:r>
          </a:p>
          <a:p>
            <a:pPr hangingPunct="1">
              <a:spcBef>
                <a:spcPts val="800"/>
              </a:spcBef>
              <a:buSzPct val="100000"/>
              <a:buFont typeface="Arial" pitchFamily="34"/>
              <a:buChar char="•"/>
            </a:pPr>
            <a:r>
              <a:rPr lang="cs-CZ" sz="2600" dirty="0">
                <a:latin typeface="Calibri" pitchFamily="18"/>
              </a:rPr>
              <a:t>Opatření</a:t>
            </a:r>
          </a:p>
          <a:p>
            <a:pPr lvl="1">
              <a:buSzPct val="100000"/>
              <a:buFont typeface="Arial" pitchFamily="34"/>
            </a:pPr>
            <a:r>
              <a:rPr lang="cs-CZ" sz="2600" dirty="0"/>
              <a:t>Vhodná organizace vzdělávání</a:t>
            </a:r>
          </a:p>
          <a:p>
            <a:pPr lvl="1">
              <a:buSzPct val="100000"/>
              <a:buFont typeface="Arial" pitchFamily="34"/>
            </a:pPr>
            <a:r>
              <a:rPr lang="cs-CZ" sz="2600" dirty="0"/>
              <a:t>Rozvržení pracovní doby</a:t>
            </a:r>
          </a:p>
          <a:p>
            <a:pPr lvl="1">
              <a:buSzPct val="100000"/>
              <a:buFont typeface="Arial" pitchFamily="34"/>
            </a:pPr>
            <a:r>
              <a:rPr lang="cs-CZ" sz="2600" dirty="0"/>
              <a:t>Dostatečné personální zabezpečení všech činností</a:t>
            </a:r>
          </a:p>
          <a:p>
            <a:pPr lvl="1">
              <a:buSzPct val="100000"/>
              <a:buFont typeface="Arial" pitchFamily="34"/>
            </a:pPr>
            <a:r>
              <a:rPr lang="cs-CZ" sz="2600" dirty="0"/>
              <a:t>Vhodné využívání výchovných opatření</a:t>
            </a:r>
          </a:p>
          <a:p>
            <a:pPr lvl="1">
              <a:buSzPct val="100000"/>
              <a:buFont typeface="Arial" pitchFamily="34"/>
            </a:pPr>
            <a:r>
              <a:rPr lang="cs-CZ" sz="2600" dirty="0"/>
              <a:t>Povinnost vyloučit žáka, studenta (opakované slovní a fyzické útoky)</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A23ED4-7976-4022-A826-A03E0136FD8C}"/>
              </a:ext>
            </a:extLst>
          </p:cNvPr>
          <p:cNvSpPr txBox="1">
            <a:spLocks noGrp="1"/>
          </p:cNvSpPr>
          <p:nvPr>
            <p:ph type="title"/>
          </p:nvPr>
        </p:nvSpPr>
        <p:spPr/>
        <p:txBody>
          <a:bodyPr>
            <a:normAutofit/>
          </a:bodyPr>
          <a:lstStyle/>
          <a:p>
            <a:pPr lvl="0"/>
            <a:r>
              <a:rPr lang="cs-CZ" b="1" dirty="0"/>
              <a:t>Zásahy do přímé pedagogické činnosti</a:t>
            </a:r>
          </a:p>
        </p:txBody>
      </p:sp>
      <p:sp>
        <p:nvSpPr>
          <p:cNvPr id="3" name="Zástupný symbol pro obsah 2">
            <a:extLst>
              <a:ext uri="{FF2B5EF4-FFF2-40B4-BE49-F238E27FC236}">
                <a16:creationId xmlns:a16="http://schemas.microsoft.com/office/drawing/2014/main" id="{6AB11419-3E5E-4C67-A523-0A7B5B2A64F3}"/>
              </a:ext>
            </a:extLst>
          </p:cNvPr>
          <p:cNvSpPr txBox="1">
            <a:spLocks noGrp="1"/>
          </p:cNvSpPr>
          <p:nvPr>
            <p:ph idx="1"/>
          </p:nvPr>
        </p:nvSpPr>
        <p:spPr>
          <a:xfrm>
            <a:off x="838199" y="1600201"/>
            <a:ext cx="10515599"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Právo pedagogického pracovníka na ochranu před neodborným zasahováním do výkonu pedagogických činností.</a:t>
            </a:r>
          </a:p>
          <a:p>
            <a:pPr hangingPunct="1">
              <a:spcBef>
                <a:spcPts val="800"/>
              </a:spcBef>
              <a:buSzPct val="100000"/>
              <a:buFont typeface="Arial" pitchFamily="34"/>
              <a:buChar char="•"/>
            </a:pPr>
            <a:r>
              <a:rPr lang="cs-CZ" dirty="0">
                <a:latin typeface="Calibri" pitchFamily="18"/>
              </a:rPr>
              <a:t>Přípustný zásah - § 11 ZP – právo vedoucích zaměstnanců stanovit a ukládat podřízeným zaměstnancům pracovní úkoly, organizovat, řídit a kontrolovat jejich práci a dávat jim k tomu účelu závazné pokyny</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EDDB53-6FC4-4F45-BFDD-DFB75D43B765}"/>
              </a:ext>
            </a:extLst>
          </p:cNvPr>
          <p:cNvSpPr txBox="1">
            <a:spLocks noGrp="1"/>
          </p:cNvSpPr>
          <p:nvPr>
            <p:ph type="title"/>
          </p:nvPr>
        </p:nvSpPr>
        <p:spPr/>
        <p:txBody>
          <a:bodyPr>
            <a:normAutofit/>
          </a:bodyPr>
          <a:lstStyle/>
          <a:p>
            <a:pPr lvl="0"/>
            <a:r>
              <a:rPr lang="cs-CZ" b="1" dirty="0"/>
              <a:t>Metody, formy a prostředky dle vlastního uvážení</a:t>
            </a:r>
          </a:p>
        </p:txBody>
      </p:sp>
      <p:sp>
        <p:nvSpPr>
          <p:cNvPr id="3" name="Zástupný symbol pro obsah 2">
            <a:extLst>
              <a:ext uri="{FF2B5EF4-FFF2-40B4-BE49-F238E27FC236}">
                <a16:creationId xmlns:a16="http://schemas.microsoft.com/office/drawing/2014/main" id="{067DC426-9584-4BED-9364-2733331EDEAF}"/>
              </a:ext>
            </a:extLst>
          </p:cNvPr>
          <p:cNvSpPr txBox="1">
            <a:spLocks noGrp="1"/>
          </p:cNvSpPr>
          <p:nvPr>
            <p:ph idx="1"/>
          </p:nvPr>
        </p:nvSpPr>
        <p:spPr>
          <a:xfrm>
            <a:off x="838199" y="1966952"/>
            <a:ext cx="10515599"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Respektování profesionality pedagogického pracovníka</a:t>
            </a:r>
          </a:p>
          <a:p>
            <a:pPr hangingPunct="1">
              <a:spcBef>
                <a:spcPts val="800"/>
              </a:spcBef>
              <a:buSzPct val="100000"/>
              <a:buFont typeface="Arial" pitchFamily="34"/>
              <a:buChar char="•"/>
            </a:pPr>
            <a:r>
              <a:rPr lang="cs-CZ" dirty="0">
                <a:latin typeface="Calibri" pitchFamily="18"/>
              </a:rPr>
              <a:t>Důvěra v pedagogického pracovníka</a:t>
            </a:r>
          </a:p>
          <a:p>
            <a:pPr lvl="1">
              <a:buSzPct val="100000"/>
              <a:buFont typeface="Arial" pitchFamily="34"/>
            </a:pPr>
            <a:r>
              <a:rPr lang="cs-CZ" sz="2800" dirty="0"/>
              <a:t>Volba metod, forem a prostředků při práci s dětmi, žáky a studenty</a:t>
            </a:r>
          </a:p>
          <a:p>
            <a:pPr lvl="1">
              <a:buSzPct val="100000"/>
              <a:buFont typeface="Arial" pitchFamily="34"/>
            </a:pPr>
            <a:r>
              <a:rPr lang="cs-CZ" sz="2800" dirty="0"/>
              <a:t>Musí být v souladu se zásadami školského zákona</a:t>
            </a:r>
          </a:p>
          <a:p>
            <a:pPr lvl="1">
              <a:buSzPct val="100000"/>
              <a:buFont typeface="Arial" pitchFamily="34"/>
            </a:pPr>
            <a:r>
              <a:rPr lang="cs-CZ" sz="2800" dirty="0"/>
              <a:t>Musí odpovídat vzdělávacím cílům RVP, ŠVP</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4D65D3-277D-4CC1-891A-05EC888A461D}"/>
              </a:ext>
            </a:extLst>
          </p:cNvPr>
          <p:cNvSpPr txBox="1">
            <a:spLocks noGrp="1"/>
          </p:cNvSpPr>
          <p:nvPr>
            <p:ph type="title"/>
          </p:nvPr>
        </p:nvSpPr>
        <p:spPr/>
        <p:txBody>
          <a:bodyPr>
            <a:normAutofit/>
          </a:bodyPr>
          <a:lstStyle/>
          <a:p>
            <a:pPr lvl="0"/>
            <a:r>
              <a:rPr lang="cs-CZ" b="1" dirty="0"/>
              <a:t>Volit a být volení do ŠR</a:t>
            </a:r>
          </a:p>
        </p:txBody>
      </p:sp>
      <p:sp>
        <p:nvSpPr>
          <p:cNvPr id="3" name="Zástupný symbol pro obsah 2">
            <a:extLst>
              <a:ext uri="{FF2B5EF4-FFF2-40B4-BE49-F238E27FC236}">
                <a16:creationId xmlns:a16="http://schemas.microsoft.com/office/drawing/2014/main" id="{8E5D3D7B-8258-4DA7-91B0-DE9F107F069C}"/>
              </a:ext>
            </a:extLst>
          </p:cNvPr>
          <p:cNvSpPr txBox="1">
            <a:spLocks noGrp="1"/>
          </p:cNvSpPr>
          <p:nvPr>
            <p:ph idx="1"/>
          </p:nvPr>
        </p:nvSpPr>
        <p:spPr>
          <a:xfrm>
            <a:off x="838199" y="1600201"/>
            <a:ext cx="10515599"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Právo pedagogického pracovníka podílet se na chodu školy jak v oblasti odborné, tak i manažerské</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7842D8-EDB8-8F32-CF64-9B113DE26692}"/>
              </a:ext>
            </a:extLst>
          </p:cNvPr>
          <p:cNvSpPr>
            <a:spLocks noGrp="1"/>
          </p:cNvSpPr>
          <p:nvPr>
            <p:ph type="title"/>
          </p:nvPr>
        </p:nvSpPr>
        <p:spPr/>
        <p:txBody>
          <a:bodyPr/>
          <a:lstStyle/>
          <a:p>
            <a:r>
              <a:rPr lang="cs-CZ" b="1" dirty="0"/>
              <a:t>Definice</a:t>
            </a:r>
          </a:p>
        </p:txBody>
      </p:sp>
      <p:sp>
        <p:nvSpPr>
          <p:cNvPr id="3" name="Zástupný obsah 2">
            <a:extLst>
              <a:ext uri="{FF2B5EF4-FFF2-40B4-BE49-F238E27FC236}">
                <a16:creationId xmlns:a16="http://schemas.microsoft.com/office/drawing/2014/main" id="{AAD11BB6-7EEE-61B4-88BF-728BD5107951}"/>
              </a:ext>
            </a:extLst>
          </p:cNvPr>
          <p:cNvSpPr>
            <a:spLocks noGrp="1"/>
          </p:cNvSpPr>
          <p:nvPr>
            <p:ph idx="1"/>
          </p:nvPr>
        </p:nvSpPr>
        <p:spPr/>
        <p:txBody>
          <a:bodyPr>
            <a:normAutofit lnSpcReduction="10000"/>
          </a:bodyPr>
          <a:lstStyle/>
          <a:p>
            <a:pPr lvl="0">
              <a:buSzPct val="100000"/>
              <a:buFont typeface="Arial" pitchFamily="34"/>
              <a:buChar char="•"/>
            </a:pPr>
            <a:r>
              <a:rPr lang="cs-CZ" u="sng" dirty="0"/>
              <a:t>Osoba se speciálními vzdělávacími potřebami</a:t>
            </a:r>
          </a:p>
          <a:p>
            <a:pPr lvl="1">
              <a:buSzPct val="100000"/>
              <a:buFont typeface="Arial" pitchFamily="34"/>
            </a:pPr>
            <a:r>
              <a:rPr lang="cs-CZ" sz="2800" dirty="0"/>
              <a:t>osoba, která k naplnění svých vzdělávacích možností nebo k uplatnění nebo užívání svých práv na rovnoprávném základě s ostatními potřebuje poskytnutí podpůrných opatření.</a:t>
            </a:r>
          </a:p>
          <a:p>
            <a:pPr lvl="0">
              <a:buSzPct val="100000"/>
              <a:buFont typeface="Arial" pitchFamily="34"/>
              <a:buChar char="•"/>
            </a:pPr>
            <a:r>
              <a:rPr lang="cs-CZ" u="sng" dirty="0"/>
              <a:t>Podpůrné opatření</a:t>
            </a:r>
          </a:p>
          <a:p>
            <a:pPr lvl="1">
              <a:buSzPct val="100000"/>
              <a:buFont typeface="Arial" pitchFamily="34"/>
            </a:pPr>
            <a:r>
              <a:rPr lang="cs-CZ" sz="2800" dirty="0"/>
              <a:t>se rozumí nezbytné úpravy ve vzdělávání a školských službách odpovídající zdravotnímu stavu, kulturnímu prostředí nebo jiným životním podmínkám dítěte, žáka nebo studenta.</a:t>
            </a:r>
          </a:p>
          <a:p>
            <a:pPr lvl="1">
              <a:buSzPct val="100000"/>
              <a:buFont typeface="Arial" pitchFamily="34"/>
            </a:pPr>
            <a:endParaRPr lang="cs-CZ" sz="2800" dirty="0"/>
          </a:p>
          <a:p>
            <a:pPr marL="457200" lvl="1" indent="0">
              <a:buNone/>
            </a:pPr>
            <a:r>
              <a:rPr lang="cs-CZ" sz="2800" dirty="0"/>
              <a:t>Právo na bezplatné poskytování podpůrných opatření školou a školským zařízením.</a:t>
            </a:r>
          </a:p>
          <a:p>
            <a:endParaRPr lang="cs-CZ" dirty="0"/>
          </a:p>
        </p:txBody>
      </p:sp>
    </p:spTree>
    <p:extLst>
      <p:ext uri="{BB962C8B-B14F-4D97-AF65-F5344CB8AC3E}">
        <p14:creationId xmlns:p14="http://schemas.microsoft.com/office/powerpoint/2010/main" val="136392279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01A43C-6568-4255-81D3-B2F37F275993}"/>
              </a:ext>
            </a:extLst>
          </p:cNvPr>
          <p:cNvSpPr txBox="1">
            <a:spLocks noGrp="1"/>
          </p:cNvSpPr>
          <p:nvPr>
            <p:ph type="title"/>
          </p:nvPr>
        </p:nvSpPr>
        <p:spPr/>
        <p:txBody>
          <a:bodyPr>
            <a:normAutofit/>
          </a:bodyPr>
          <a:lstStyle/>
          <a:p>
            <a:pPr lvl="0"/>
            <a:r>
              <a:rPr lang="cs-CZ" b="1" dirty="0"/>
              <a:t>Objektivní hodnocení pedagogické práce</a:t>
            </a:r>
          </a:p>
        </p:txBody>
      </p:sp>
      <p:sp>
        <p:nvSpPr>
          <p:cNvPr id="3" name="Zástupný symbol pro obsah 2">
            <a:extLst>
              <a:ext uri="{FF2B5EF4-FFF2-40B4-BE49-F238E27FC236}">
                <a16:creationId xmlns:a16="http://schemas.microsoft.com/office/drawing/2014/main" id="{60C54EE3-130B-479E-9BDF-4261238D6F08}"/>
              </a:ext>
            </a:extLst>
          </p:cNvPr>
          <p:cNvSpPr txBox="1">
            <a:spLocks noGrp="1"/>
          </p:cNvSpPr>
          <p:nvPr>
            <p:ph idx="1"/>
          </p:nvPr>
        </p:nvSpPr>
        <p:spPr>
          <a:xfrm>
            <a:off x="838199" y="1600201"/>
            <a:ext cx="10515599"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Právo na nestranné hodnocení, které je spravedlivé s ohledem na konkrétní okolnosti a prostředí</a:t>
            </a:r>
          </a:p>
          <a:p>
            <a:pPr hangingPunct="1">
              <a:spcBef>
                <a:spcPts val="800"/>
              </a:spcBef>
              <a:buSzPct val="100000"/>
              <a:buFont typeface="Arial" pitchFamily="34"/>
              <a:buChar char="•"/>
            </a:pPr>
            <a:r>
              <a:rPr lang="cs-CZ" dirty="0">
                <a:latin typeface="Calibri" pitchFamily="18"/>
              </a:rPr>
              <a:t>Prostředky obrany jsou dané zákoníkem práce</a:t>
            </a:r>
          </a:p>
          <a:p>
            <a:pPr hangingPunct="1">
              <a:spcBef>
                <a:spcPts val="800"/>
              </a:spcBef>
              <a:buSzPct val="100000"/>
              <a:buFont typeface="Arial" pitchFamily="34"/>
              <a:buChar char="•"/>
            </a:pPr>
            <a:endParaRPr lang="cs-CZ" dirty="0">
              <a:latin typeface="Calibri" pitchFamily="18"/>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780F76-072A-4950-BCF4-AE6CA066DBA8}"/>
              </a:ext>
            </a:extLst>
          </p:cNvPr>
          <p:cNvSpPr txBox="1">
            <a:spLocks noGrp="1"/>
          </p:cNvSpPr>
          <p:nvPr>
            <p:ph type="title"/>
          </p:nvPr>
        </p:nvSpPr>
        <p:spPr/>
        <p:txBody>
          <a:bodyPr>
            <a:normAutofit/>
          </a:bodyPr>
          <a:lstStyle/>
          <a:p>
            <a:pPr lvl="0"/>
            <a:r>
              <a:rPr lang="cs-CZ" b="1" dirty="0"/>
              <a:t>Povinnosti pedagogických pracovníků - § 22b</a:t>
            </a:r>
          </a:p>
        </p:txBody>
      </p:sp>
      <p:sp>
        <p:nvSpPr>
          <p:cNvPr id="3" name="Zástupný symbol pro obsah 2">
            <a:extLst>
              <a:ext uri="{FF2B5EF4-FFF2-40B4-BE49-F238E27FC236}">
                <a16:creationId xmlns:a16="http://schemas.microsoft.com/office/drawing/2014/main" id="{23BBB179-663A-4CDA-B0F0-061ACEF612A8}"/>
              </a:ext>
            </a:extLst>
          </p:cNvPr>
          <p:cNvSpPr txBox="1">
            <a:spLocks noGrp="1"/>
          </p:cNvSpPr>
          <p:nvPr>
            <p:ph idx="1"/>
          </p:nvPr>
        </p:nvSpPr>
        <p:spPr>
          <a:xfrm>
            <a:off x="838200" y="1690688"/>
            <a:ext cx="10515600" cy="4525923"/>
          </a:xfrm>
        </p:spPr>
        <p:txBody>
          <a:bodyPr vert="horz" lIns="91440" tIns="45720" rIns="91440" bIns="45720" rtlCol="0">
            <a:normAutofit/>
          </a:bodyPr>
          <a:lstStyle/>
          <a:p>
            <a:pPr hangingPunct="1">
              <a:spcBef>
                <a:spcPts val="500"/>
              </a:spcBef>
              <a:buSzPct val="100000"/>
              <a:buFont typeface="Arial" pitchFamily="34"/>
              <a:buChar char="•"/>
            </a:pPr>
            <a:r>
              <a:rPr lang="cs-CZ" sz="2400" dirty="0">
                <a:latin typeface="Calibri" pitchFamily="18"/>
              </a:rPr>
              <a:t>Vykonávat pedagogickou činnost </a:t>
            </a:r>
            <a:r>
              <a:rPr lang="cs-CZ" sz="2400" u="sng" dirty="0">
                <a:latin typeface="Calibri" pitchFamily="18"/>
              </a:rPr>
              <a:t>v souladu se zásadami a cíli vzdělávání,</a:t>
            </a:r>
          </a:p>
          <a:p>
            <a:pPr hangingPunct="1">
              <a:spcBef>
                <a:spcPts val="500"/>
              </a:spcBef>
              <a:buSzPct val="100000"/>
              <a:buFont typeface="Arial" pitchFamily="34"/>
              <a:buChar char="•"/>
            </a:pPr>
            <a:r>
              <a:rPr lang="cs-CZ" sz="2400" dirty="0">
                <a:latin typeface="Calibri" pitchFamily="18"/>
              </a:rPr>
              <a:t>chránit a respektovat práva dítěte, žáka nebo studenta,</a:t>
            </a:r>
          </a:p>
          <a:p>
            <a:pPr hangingPunct="1">
              <a:spcBef>
                <a:spcPts val="500"/>
              </a:spcBef>
              <a:buSzPct val="100000"/>
              <a:buFont typeface="Arial" pitchFamily="34"/>
              <a:buChar char="•"/>
            </a:pPr>
            <a:r>
              <a:rPr lang="cs-CZ" sz="2400" u="sng" dirty="0">
                <a:latin typeface="Calibri" pitchFamily="18"/>
              </a:rPr>
              <a:t>chránit bezpečí a zdraví dítěte, žáka a studenta a předcházet všem formám rizikového chování</a:t>
            </a:r>
            <a:r>
              <a:rPr lang="cs-CZ" sz="2400" dirty="0">
                <a:latin typeface="Calibri" pitchFamily="18"/>
              </a:rPr>
              <a:t> ve školách a školských zařízeních,</a:t>
            </a:r>
          </a:p>
          <a:p>
            <a:pPr hangingPunct="1">
              <a:spcBef>
                <a:spcPts val="500"/>
              </a:spcBef>
              <a:buSzPct val="100000"/>
              <a:buFont typeface="Arial" pitchFamily="34"/>
              <a:buChar char="•"/>
            </a:pPr>
            <a:r>
              <a:rPr lang="cs-CZ" sz="2400" dirty="0">
                <a:latin typeface="Calibri" pitchFamily="18"/>
              </a:rPr>
              <a:t>svým přístupem k výchově a vzdělávání </a:t>
            </a:r>
            <a:r>
              <a:rPr lang="cs-CZ" sz="2400" u="sng" dirty="0">
                <a:latin typeface="Calibri" pitchFamily="18"/>
              </a:rPr>
              <a:t>vytvářet pozitivní a bezpečné klima</a:t>
            </a:r>
            <a:r>
              <a:rPr lang="cs-CZ" sz="2400" dirty="0">
                <a:latin typeface="Calibri" pitchFamily="18"/>
              </a:rPr>
              <a:t> ve školním prostředí a podporovat jeho rozvoj,</a:t>
            </a:r>
          </a:p>
          <a:p>
            <a:pPr hangingPunct="1">
              <a:spcBef>
                <a:spcPts val="500"/>
              </a:spcBef>
              <a:buSzPct val="100000"/>
              <a:buFont typeface="Arial" pitchFamily="34"/>
              <a:buChar char="•"/>
            </a:pPr>
            <a:r>
              <a:rPr lang="cs-CZ" sz="2400" u="sng" dirty="0">
                <a:latin typeface="Calibri" pitchFamily="18"/>
              </a:rPr>
              <a:t>zachovávat mlčenlivost </a:t>
            </a:r>
            <a:r>
              <a:rPr lang="cs-CZ" sz="2400" dirty="0">
                <a:latin typeface="Calibri" pitchFamily="18"/>
              </a:rPr>
              <a:t>a chránit před zneužitím osobní údaje, informace o zdravotním stavu dětí, žáků a studentů a výsledky poradenské pomoci školského poradenského zařízení a školního poradenského pracoviště, s nimiž přišel do styku,</a:t>
            </a:r>
          </a:p>
          <a:p>
            <a:pPr hangingPunct="1">
              <a:spcBef>
                <a:spcPts val="500"/>
              </a:spcBef>
              <a:buSzPct val="100000"/>
              <a:buFont typeface="Arial" pitchFamily="34"/>
              <a:buChar char="•"/>
            </a:pPr>
            <a:r>
              <a:rPr lang="cs-CZ" sz="2400" u="sng" dirty="0">
                <a:latin typeface="Calibri" pitchFamily="18"/>
              </a:rPr>
              <a:t>poskytovat</a:t>
            </a:r>
            <a:r>
              <a:rPr lang="cs-CZ" sz="2400" dirty="0">
                <a:latin typeface="Calibri" pitchFamily="18"/>
              </a:rPr>
              <a:t> dítěti, žáku, studentovi nebo zákonnému zástupci nezletilého dítěte nebo žáka </a:t>
            </a:r>
            <a:r>
              <a:rPr lang="cs-CZ" sz="2400" u="sng" dirty="0">
                <a:latin typeface="Calibri" pitchFamily="18"/>
              </a:rPr>
              <a:t>informace</a:t>
            </a:r>
            <a:r>
              <a:rPr lang="cs-CZ" sz="2400" dirty="0">
                <a:latin typeface="Calibri" pitchFamily="18"/>
              </a:rPr>
              <a:t> spojené s výchovou a vzděláváním.</a:t>
            </a:r>
          </a:p>
          <a:p>
            <a:pPr marL="0" indent="0" hangingPunct="1">
              <a:spcBef>
                <a:spcPts val="700"/>
              </a:spcBef>
              <a:buNone/>
            </a:pPr>
            <a:endParaRPr lang="cs-CZ" sz="3000" dirty="0">
              <a:latin typeface="Calibri" pitchFamily="18"/>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AEC848-28CA-4502-9593-F8B1F212B68A}"/>
              </a:ext>
            </a:extLst>
          </p:cNvPr>
          <p:cNvSpPr txBox="1">
            <a:spLocks noGrp="1"/>
          </p:cNvSpPr>
          <p:nvPr>
            <p:ph type="title"/>
          </p:nvPr>
        </p:nvSpPr>
        <p:spPr/>
        <p:txBody>
          <a:bodyPr>
            <a:normAutofit/>
          </a:bodyPr>
          <a:lstStyle/>
          <a:p>
            <a:pPr lvl="0"/>
            <a:r>
              <a:rPr lang="cs-CZ" b="1" dirty="0"/>
              <a:t>Výkon pedagogické činnosti v souladu se zásadami a cíli</a:t>
            </a:r>
          </a:p>
        </p:txBody>
      </p:sp>
      <p:sp>
        <p:nvSpPr>
          <p:cNvPr id="3" name="Zástupný symbol pro obsah 2">
            <a:extLst>
              <a:ext uri="{FF2B5EF4-FFF2-40B4-BE49-F238E27FC236}">
                <a16:creationId xmlns:a16="http://schemas.microsoft.com/office/drawing/2014/main" id="{689237F3-883A-4EEB-96D0-DC3FE8A2C09F}"/>
              </a:ext>
            </a:extLst>
          </p:cNvPr>
          <p:cNvSpPr txBox="1">
            <a:spLocks noGrp="1"/>
          </p:cNvSpPr>
          <p:nvPr>
            <p:ph idx="1"/>
          </p:nvPr>
        </p:nvSpPr>
        <p:spPr>
          <a:xfrm>
            <a:off x="838200" y="2040875"/>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Zásady a cíle uvedené v § 2 školského zákona</a:t>
            </a:r>
          </a:p>
          <a:p>
            <a:pPr hangingPunct="1">
              <a:spcBef>
                <a:spcPts val="800"/>
              </a:spcBef>
              <a:buSzPct val="100000"/>
              <a:buFont typeface="Arial" pitchFamily="34"/>
              <a:buChar char="•"/>
            </a:pPr>
            <a:r>
              <a:rPr lang="cs-CZ" dirty="0">
                <a:latin typeface="Calibri" pitchFamily="18"/>
              </a:rPr>
              <a:t>Konkrétnímu naplnění slouží RVP a ŠVP</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93E1F2-5E63-424F-8C79-B1BF32970722}"/>
              </a:ext>
            </a:extLst>
          </p:cNvPr>
          <p:cNvSpPr txBox="1">
            <a:spLocks noGrp="1"/>
          </p:cNvSpPr>
          <p:nvPr>
            <p:ph type="title"/>
          </p:nvPr>
        </p:nvSpPr>
        <p:spPr/>
        <p:txBody>
          <a:bodyPr>
            <a:normAutofit/>
          </a:bodyPr>
          <a:lstStyle/>
          <a:p>
            <a:pPr lvl="0"/>
            <a:r>
              <a:rPr lang="cs-CZ" b="1" dirty="0"/>
              <a:t>Respektování práv dítěte, žáka, studenta</a:t>
            </a:r>
          </a:p>
        </p:txBody>
      </p:sp>
      <p:sp>
        <p:nvSpPr>
          <p:cNvPr id="3" name="Zástupný symbol pro obsah 2">
            <a:extLst>
              <a:ext uri="{FF2B5EF4-FFF2-40B4-BE49-F238E27FC236}">
                <a16:creationId xmlns:a16="http://schemas.microsoft.com/office/drawing/2014/main" id="{783F9FB5-50B4-4EE6-B92E-66E1FD9A3480}"/>
              </a:ext>
            </a:extLst>
          </p:cNvPr>
          <p:cNvSpPr txBox="1">
            <a:spLocks noGrp="1"/>
          </p:cNvSpPr>
          <p:nvPr>
            <p:ph idx="1"/>
          </p:nvPr>
        </p:nvSpPr>
        <p:spPr>
          <a:xfrm>
            <a:off x="838200" y="1690688"/>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Práva dětí, žáků a studentů vymezena § 21 zejména</a:t>
            </a:r>
          </a:p>
          <a:p>
            <a:pPr lvl="1">
              <a:buSzPct val="100000"/>
              <a:buFont typeface="Arial" pitchFamily="34"/>
            </a:pPr>
            <a:r>
              <a:rPr lang="cs-CZ" sz="2800" dirty="0"/>
              <a:t>Právo na informace o průběhu a výsledcích vzdělávání</a:t>
            </a:r>
          </a:p>
          <a:p>
            <a:pPr lvl="1">
              <a:buSzPct val="100000"/>
              <a:buFont typeface="Arial" pitchFamily="34"/>
            </a:pPr>
            <a:r>
              <a:rPr lang="cs-CZ" sz="2800" dirty="0"/>
              <a:t>Právo vyjadřovat se ke všem rozhodnutím</a:t>
            </a:r>
          </a:p>
          <a:p>
            <a:pPr lvl="1">
              <a:buSzPct val="100000"/>
              <a:buFont typeface="Arial" pitchFamily="34"/>
            </a:pPr>
            <a:r>
              <a:rPr lang="cs-CZ" sz="2800" dirty="0"/>
              <a:t>Právo na poradenskou pomoc</a:t>
            </a:r>
          </a:p>
          <a:p>
            <a:pPr hangingPunct="1">
              <a:spcBef>
                <a:spcPts val="800"/>
              </a:spcBef>
              <a:buSzPct val="100000"/>
              <a:buFont typeface="Arial" pitchFamily="34"/>
              <a:buChar char="•"/>
            </a:pPr>
            <a:r>
              <a:rPr lang="cs-CZ" dirty="0">
                <a:latin typeface="Calibri" pitchFamily="18"/>
              </a:rPr>
              <a:t>Listina základních práv a svobod</a:t>
            </a:r>
          </a:p>
          <a:p>
            <a:pPr hangingPunct="1">
              <a:spcBef>
                <a:spcPts val="800"/>
              </a:spcBef>
              <a:buSzPct val="100000"/>
              <a:buFont typeface="Arial" pitchFamily="34"/>
              <a:buChar char="•"/>
            </a:pPr>
            <a:r>
              <a:rPr lang="cs-CZ" dirty="0">
                <a:latin typeface="Calibri" pitchFamily="18"/>
              </a:rPr>
              <a:t>Úmluva o právech dítěte (104/1991 Sb.)</a:t>
            </a:r>
          </a:p>
          <a:p>
            <a:pPr lvl="1">
              <a:buNone/>
            </a:pPr>
            <a:endParaRPr lang="cs-CZ"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3BAABC-DA76-493E-8E03-68E8E0DC619A}"/>
              </a:ext>
            </a:extLst>
          </p:cNvPr>
          <p:cNvSpPr txBox="1">
            <a:spLocks noGrp="1"/>
          </p:cNvSpPr>
          <p:nvPr>
            <p:ph type="title"/>
          </p:nvPr>
        </p:nvSpPr>
        <p:spPr/>
        <p:txBody>
          <a:bodyPr>
            <a:normAutofit/>
          </a:bodyPr>
          <a:lstStyle/>
          <a:p>
            <a:pPr lvl="0"/>
            <a:r>
              <a:rPr lang="cs-CZ" b="1" dirty="0"/>
              <a:t>Chránit bezpečí a zdraví</a:t>
            </a:r>
          </a:p>
        </p:txBody>
      </p:sp>
      <p:sp>
        <p:nvSpPr>
          <p:cNvPr id="3" name="Zástupný symbol pro obsah 2">
            <a:extLst>
              <a:ext uri="{FF2B5EF4-FFF2-40B4-BE49-F238E27FC236}">
                <a16:creationId xmlns:a16="http://schemas.microsoft.com/office/drawing/2014/main" id="{533CE2E3-3623-47CA-95DC-583E62A48D93}"/>
              </a:ext>
            </a:extLst>
          </p:cNvPr>
          <p:cNvSpPr txBox="1">
            <a:spLocks noGrp="1"/>
          </p:cNvSpPr>
          <p:nvPr>
            <p:ph idx="1"/>
          </p:nvPr>
        </p:nvSpPr>
        <p:spPr>
          <a:xfrm>
            <a:off x="838200" y="1690688"/>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sz="2400" dirty="0">
                <a:latin typeface="Calibri" pitchFamily="18"/>
              </a:rPr>
              <a:t>Povinnost chránit bezpečí a zdraví dítěte, žáka nebo studenta</a:t>
            </a:r>
          </a:p>
          <a:p>
            <a:pPr lvl="1">
              <a:buSzPct val="100000"/>
              <a:buFont typeface="Arial" pitchFamily="34"/>
            </a:pPr>
            <a:r>
              <a:rPr lang="cs-CZ" dirty="0"/>
              <a:t>Pravidla stanovující nejvyšší povolený počet žáků ve třídě..</a:t>
            </a:r>
          </a:p>
          <a:p>
            <a:pPr lvl="1">
              <a:buSzPct val="100000"/>
              <a:buFont typeface="Arial" pitchFamily="34"/>
            </a:pPr>
            <a:r>
              <a:rPr lang="cs-CZ" dirty="0"/>
              <a:t>Pedagogický dohled nad žáky</a:t>
            </a:r>
          </a:p>
          <a:p>
            <a:pPr lvl="1">
              <a:buSzPct val="100000"/>
              <a:buFont typeface="Arial" pitchFamily="34"/>
            </a:pPr>
            <a:r>
              <a:rPr lang="cs-CZ" dirty="0"/>
              <a:t>Školní metodik prevence</a:t>
            </a:r>
          </a:p>
          <a:p>
            <a:pPr lvl="1">
              <a:buSzPct val="100000"/>
              <a:buFont typeface="Arial" pitchFamily="34"/>
            </a:pPr>
            <a:r>
              <a:rPr lang="cs-CZ" dirty="0"/>
              <a:t>Povinnost předcházet všem formám rizikového chování (metodické pokyny MŠMT – primární prevence č.j. 21291/2010-28, </a:t>
            </a:r>
            <a:r>
              <a:rPr lang="cs-CZ" dirty="0" err="1"/>
              <a:t>č.j</a:t>
            </a:r>
            <a:r>
              <a:rPr lang="cs-CZ" dirty="0"/>
              <a:t> 21149/2016)</a:t>
            </a:r>
          </a:p>
          <a:p>
            <a:pPr lvl="2">
              <a:buSzPct val="100000"/>
              <a:buFont typeface="Arial" pitchFamily="34"/>
              <a:buChar char="•"/>
            </a:pPr>
            <a:r>
              <a:rPr lang="cs-CZ" dirty="0"/>
              <a:t>Bezpečné prostředí ve škole</a:t>
            </a:r>
          </a:p>
          <a:p>
            <a:pPr lvl="2">
              <a:buSzPct val="100000"/>
              <a:buFont typeface="Arial" pitchFamily="34"/>
              <a:buChar char="•"/>
            </a:pPr>
            <a:r>
              <a:rPr lang="cs-CZ" dirty="0"/>
              <a:t>Jak předcházet šikaně</a:t>
            </a:r>
          </a:p>
          <a:p>
            <a:pPr lvl="2">
              <a:buSzPct val="100000"/>
              <a:buFont typeface="Arial" pitchFamily="34"/>
              <a:buChar char="•"/>
            </a:pPr>
            <a:r>
              <a:rPr lang="cs-CZ" dirty="0"/>
              <a:t>Základní postupy v řešení šikany</a:t>
            </a:r>
          </a:p>
          <a:p>
            <a:pPr lvl="2">
              <a:buSzPct val="100000"/>
              <a:buFont typeface="Arial" pitchFamily="34"/>
              <a:buChar char="•"/>
            </a:pPr>
            <a:r>
              <a:rPr lang="cs-CZ" dirty="0"/>
              <a:t>Nápravná opatření</a:t>
            </a:r>
          </a:p>
          <a:p>
            <a:pPr lvl="2">
              <a:buSzPct val="100000"/>
              <a:buFont typeface="Arial" pitchFamily="34"/>
              <a:buChar char="•"/>
            </a:pPr>
            <a:r>
              <a:rPr lang="cs-CZ" dirty="0"/>
              <a:t>Jak předcházet a řešit šikanu zaměřenou na PP</a:t>
            </a:r>
          </a:p>
          <a:p>
            <a:pPr lvl="2">
              <a:buSzPct val="100000"/>
              <a:buFont typeface="Arial" pitchFamily="34"/>
              <a:buChar char="•"/>
            </a:pPr>
            <a:r>
              <a:rPr lang="cs-CZ" dirty="0"/>
              <a:t>Trestně právní hledisko šikany</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74C1A6-71A4-4848-A604-82FA6C220886}"/>
              </a:ext>
            </a:extLst>
          </p:cNvPr>
          <p:cNvSpPr txBox="1">
            <a:spLocks noGrp="1"/>
          </p:cNvSpPr>
          <p:nvPr>
            <p:ph type="title"/>
          </p:nvPr>
        </p:nvSpPr>
        <p:spPr>
          <a:xfrm>
            <a:off x="834887" y="278295"/>
            <a:ext cx="10522226" cy="1143000"/>
          </a:xfrm>
        </p:spPr>
        <p:txBody>
          <a:bodyPr>
            <a:normAutofit/>
          </a:bodyPr>
          <a:lstStyle/>
          <a:p>
            <a:pPr lvl="0"/>
            <a:r>
              <a:rPr lang="cs-CZ" b="1" dirty="0"/>
              <a:t>Vytvářet pozitivní a bezpečné klima</a:t>
            </a:r>
          </a:p>
        </p:txBody>
      </p:sp>
      <p:sp>
        <p:nvSpPr>
          <p:cNvPr id="3" name="Zástupný symbol pro obsah 2">
            <a:extLst>
              <a:ext uri="{FF2B5EF4-FFF2-40B4-BE49-F238E27FC236}">
                <a16:creationId xmlns:a16="http://schemas.microsoft.com/office/drawing/2014/main" id="{E3ED9BB5-7A53-46E0-BBA6-DEE7C137E0AB}"/>
              </a:ext>
            </a:extLst>
          </p:cNvPr>
          <p:cNvSpPr txBox="1">
            <a:spLocks noGrp="1"/>
          </p:cNvSpPr>
          <p:nvPr>
            <p:ph idx="1"/>
          </p:nvPr>
        </p:nvSpPr>
        <p:spPr>
          <a:xfrm>
            <a:off x="834886" y="1556222"/>
            <a:ext cx="10522226"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Přístup PP – vytváří pozitivní a bezpečné klima</a:t>
            </a:r>
          </a:p>
          <a:p>
            <a:pPr hangingPunct="1">
              <a:spcBef>
                <a:spcPts val="800"/>
              </a:spcBef>
              <a:buSzPct val="100000"/>
              <a:buFont typeface="Arial" pitchFamily="34"/>
              <a:buChar char="•"/>
            </a:pPr>
            <a:r>
              <a:rPr lang="cs-CZ" dirty="0">
                <a:latin typeface="Calibri" pitchFamily="18"/>
              </a:rPr>
              <a:t>Povinnost vykonávat svou práci tak, aby bylo dosaženo cílů vzdělávání</a:t>
            </a:r>
          </a:p>
          <a:p>
            <a:pPr hangingPunct="1">
              <a:spcBef>
                <a:spcPts val="800"/>
              </a:spcBef>
              <a:buSzPct val="100000"/>
              <a:buFont typeface="Arial" pitchFamily="34"/>
              <a:buChar char="•"/>
            </a:pPr>
            <a:r>
              <a:rPr lang="cs-CZ" dirty="0">
                <a:latin typeface="Calibri" pitchFamily="18"/>
              </a:rPr>
              <a:t>Metodika MŠMT přispívá k vytvoření a zabezpečení bezpečného klimatu ve škole</a:t>
            </a:r>
          </a:p>
          <a:p>
            <a:pPr lvl="1">
              <a:buSzPct val="100000"/>
              <a:buFont typeface="Arial" pitchFamily="34"/>
            </a:pPr>
            <a:r>
              <a:rPr lang="cs-CZ" dirty="0"/>
              <a:t>Č.j. 21291/2010-28</a:t>
            </a:r>
          </a:p>
          <a:p>
            <a:pPr lvl="1">
              <a:buSzPct val="100000"/>
              <a:buFont typeface="Arial" pitchFamily="34"/>
            </a:pPr>
            <a:r>
              <a:rPr lang="cs-CZ" dirty="0"/>
              <a:t>Č.j. 21149/2016</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7F8E5F-A298-4BAD-AAAD-6DC7E5A4112B}"/>
              </a:ext>
            </a:extLst>
          </p:cNvPr>
          <p:cNvSpPr txBox="1">
            <a:spLocks noGrp="1"/>
          </p:cNvSpPr>
          <p:nvPr>
            <p:ph type="title"/>
          </p:nvPr>
        </p:nvSpPr>
        <p:spPr/>
        <p:txBody>
          <a:bodyPr>
            <a:normAutofit/>
          </a:bodyPr>
          <a:lstStyle/>
          <a:p>
            <a:pPr lvl="0"/>
            <a:r>
              <a:rPr lang="cs-CZ" b="1" dirty="0"/>
              <a:t>Mlčenlivost, ochrana před zneužitím osobních údajů</a:t>
            </a:r>
          </a:p>
        </p:txBody>
      </p:sp>
      <p:sp>
        <p:nvSpPr>
          <p:cNvPr id="3" name="Zástupný symbol pro obsah 2">
            <a:extLst>
              <a:ext uri="{FF2B5EF4-FFF2-40B4-BE49-F238E27FC236}">
                <a16:creationId xmlns:a16="http://schemas.microsoft.com/office/drawing/2014/main" id="{BF1AA0C4-D180-4552-8BD5-F6E1244D6D3A}"/>
              </a:ext>
            </a:extLst>
          </p:cNvPr>
          <p:cNvSpPr txBox="1">
            <a:spLocks noGrp="1"/>
          </p:cNvSpPr>
          <p:nvPr>
            <p:ph idx="1"/>
          </p:nvPr>
        </p:nvSpPr>
        <p:spPr>
          <a:xfrm>
            <a:off x="838200" y="1851993"/>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Povinnost vyplývá ze</a:t>
            </a:r>
          </a:p>
          <a:p>
            <a:pPr lvl="1">
              <a:buSzPct val="100000"/>
              <a:buFont typeface="Arial" pitchFamily="34"/>
            </a:pPr>
            <a:r>
              <a:rPr lang="cs-CZ" sz="2800" dirty="0"/>
              <a:t>zákona č. 110/2019 Sb., o zpracování osobních údajů</a:t>
            </a:r>
          </a:p>
          <a:p>
            <a:pPr lvl="1">
              <a:buSzPct val="100000"/>
              <a:buFont typeface="Arial" pitchFamily="34"/>
            </a:pPr>
            <a:r>
              <a:rPr lang="cs-CZ" sz="2800" dirty="0"/>
              <a:t>Nařízení Evropského parlamentu a Rady EU 2016/679 ze dne 27.4.2016 o ochraně fyzických osob v souvislosti se zpracováním osobních údajů a o volném pohybu těchto údajů a o zrušení směrnice 95/46/ES (obecné nařízení o ochraně osobních údajů) – nabyl účinnosti 25. 5. 2018</a:t>
            </a:r>
          </a:p>
          <a:p>
            <a:pPr lvl="1">
              <a:buSzPct val="100000"/>
              <a:buFont typeface="Arial" pitchFamily="34"/>
            </a:pPr>
            <a:endParaRPr lang="cs-CZ"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F2E96E-5984-40C6-BD90-91F724F48340}"/>
              </a:ext>
            </a:extLst>
          </p:cNvPr>
          <p:cNvSpPr txBox="1">
            <a:spLocks noGrp="1"/>
          </p:cNvSpPr>
          <p:nvPr>
            <p:ph type="title"/>
          </p:nvPr>
        </p:nvSpPr>
        <p:spPr/>
        <p:txBody>
          <a:bodyPr>
            <a:normAutofit/>
          </a:bodyPr>
          <a:lstStyle/>
          <a:p>
            <a:pPr lvl="0"/>
            <a:r>
              <a:rPr lang="cs-CZ" b="1" dirty="0"/>
              <a:t>Poskytování informací o výchově a vzdělávání</a:t>
            </a:r>
          </a:p>
        </p:txBody>
      </p:sp>
      <p:sp>
        <p:nvSpPr>
          <p:cNvPr id="3" name="Zástupný symbol pro obsah 2">
            <a:extLst>
              <a:ext uri="{FF2B5EF4-FFF2-40B4-BE49-F238E27FC236}">
                <a16:creationId xmlns:a16="http://schemas.microsoft.com/office/drawing/2014/main" id="{84935AB1-7354-4874-94ED-431B460AABC0}"/>
              </a:ext>
            </a:extLst>
          </p:cNvPr>
          <p:cNvSpPr txBox="1">
            <a:spLocks noGrp="1"/>
          </p:cNvSpPr>
          <p:nvPr>
            <p:ph idx="1"/>
          </p:nvPr>
        </p:nvSpPr>
        <p:spPr>
          <a:xfrm>
            <a:off x="838200" y="1600201"/>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Právo na informace definováno v § 21 odst. 1 písm. b) školského zákona</a:t>
            </a:r>
          </a:p>
          <a:p>
            <a:pPr lvl="1">
              <a:buSzPct val="100000"/>
              <a:buFont typeface="Arial" pitchFamily="34"/>
            </a:pPr>
            <a:r>
              <a:rPr lang="cs-CZ" sz="2800" dirty="0"/>
              <a:t>Žák nezletilý</a:t>
            </a:r>
          </a:p>
          <a:p>
            <a:pPr lvl="1">
              <a:buSzPct val="100000"/>
              <a:buFont typeface="Arial" pitchFamily="34"/>
            </a:pPr>
            <a:r>
              <a:rPr lang="cs-CZ" sz="2800" dirty="0"/>
              <a:t>Zákonný zástupce nezletilého žáka</a:t>
            </a:r>
          </a:p>
          <a:p>
            <a:pPr lvl="1">
              <a:buSzPct val="100000"/>
              <a:buFont typeface="Arial" pitchFamily="34"/>
            </a:pPr>
            <a:r>
              <a:rPr lang="cs-CZ" sz="2800" dirty="0"/>
              <a:t>Zletilý žák</a:t>
            </a:r>
          </a:p>
          <a:p>
            <a:pPr lvl="1">
              <a:buSzPct val="100000"/>
              <a:buFont typeface="Arial" pitchFamily="34"/>
            </a:pPr>
            <a:r>
              <a:rPr lang="cs-CZ" sz="2800" dirty="0"/>
              <a:t>Student</a:t>
            </a:r>
          </a:p>
          <a:p>
            <a:pPr lvl="1">
              <a:buSzPct val="100000"/>
              <a:buFont typeface="Arial" pitchFamily="34"/>
            </a:pPr>
            <a:r>
              <a:rPr lang="cs-CZ" sz="2800" dirty="0"/>
              <a:t>Osoba plnící vyživovací povinnost</a:t>
            </a:r>
          </a:p>
          <a:p>
            <a:pPr lvl="1">
              <a:buSzPct val="100000"/>
              <a:buFont typeface="Arial" pitchFamily="34"/>
            </a:pPr>
            <a:r>
              <a:rPr lang="cs-CZ" sz="2800" dirty="0"/>
              <a:t>Rodič zletilého žáka</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2570AF-296A-D80C-DD57-2E2EEDCF04C2}"/>
              </a:ext>
            </a:extLst>
          </p:cNvPr>
          <p:cNvSpPr>
            <a:spLocks noGrp="1"/>
          </p:cNvSpPr>
          <p:nvPr>
            <p:ph type="title"/>
          </p:nvPr>
        </p:nvSpPr>
        <p:spPr/>
        <p:txBody>
          <a:bodyPr/>
          <a:lstStyle/>
          <a:p>
            <a:r>
              <a:rPr lang="cs-CZ" b="1" dirty="0"/>
              <a:t>Výchovná opatření</a:t>
            </a:r>
          </a:p>
        </p:txBody>
      </p:sp>
      <p:sp>
        <p:nvSpPr>
          <p:cNvPr id="3" name="Zástupný text 2">
            <a:extLst>
              <a:ext uri="{FF2B5EF4-FFF2-40B4-BE49-F238E27FC236}">
                <a16:creationId xmlns:a16="http://schemas.microsoft.com/office/drawing/2014/main" id="{4A58F2F7-E6A2-E44F-AC28-7201AA592737}"/>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209645963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D8C1C8-268C-4C42-8CE3-611AF7A630AE}"/>
              </a:ext>
            </a:extLst>
          </p:cNvPr>
          <p:cNvSpPr txBox="1">
            <a:spLocks noGrp="1"/>
          </p:cNvSpPr>
          <p:nvPr>
            <p:ph type="title"/>
          </p:nvPr>
        </p:nvSpPr>
        <p:spPr/>
        <p:txBody>
          <a:bodyPr/>
          <a:lstStyle/>
          <a:p>
            <a:pPr lvl="0"/>
            <a:r>
              <a:rPr lang="cs-CZ" b="1" dirty="0"/>
              <a:t>§ 31 ŠZ – výchovná opatření</a:t>
            </a:r>
          </a:p>
        </p:txBody>
      </p:sp>
      <p:sp>
        <p:nvSpPr>
          <p:cNvPr id="3" name="Zástupný symbol pro obsah 2">
            <a:extLst>
              <a:ext uri="{FF2B5EF4-FFF2-40B4-BE49-F238E27FC236}">
                <a16:creationId xmlns:a16="http://schemas.microsoft.com/office/drawing/2014/main" id="{AFC000E0-1B7A-4D17-8A58-09274C80D8C7}"/>
              </a:ext>
            </a:extLst>
          </p:cNvPr>
          <p:cNvSpPr txBox="1">
            <a:spLocks noGrp="1"/>
          </p:cNvSpPr>
          <p:nvPr>
            <p:ph idx="1"/>
          </p:nvPr>
        </p:nvSpPr>
        <p:spPr>
          <a:xfrm>
            <a:off x="838200" y="1600201"/>
            <a:ext cx="10515600" cy="4525923"/>
          </a:xfrm>
        </p:spPr>
        <p:txBody>
          <a:bodyPr vert="horz" lIns="91440" tIns="45720" rIns="91440" bIns="45720" rtlCol="0">
            <a:normAutofit/>
          </a:bodyPr>
          <a:lstStyle/>
          <a:p>
            <a:pPr hangingPunct="1">
              <a:spcBef>
                <a:spcPts val="800"/>
              </a:spcBef>
              <a:buSzPct val="100000"/>
              <a:buFont typeface="Arial" pitchFamily="34"/>
              <a:buChar char="•"/>
            </a:pPr>
            <a:r>
              <a:rPr lang="cs-CZ" dirty="0">
                <a:latin typeface="Calibri" pitchFamily="18"/>
              </a:rPr>
              <a:t>pochvaly nebo jiná ocenění a</a:t>
            </a:r>
          </a:p>
          <a:p>
            <a:pPr hangingPunct="1">
              <a:spcBef>
                <a:spcPts val="800"/>
              </a:spcBef>
              <a:buSzPct val="100000"/>
              <a:buFont typeface="Arial" pitchFamily="34"/>
              <a:buChar char="•"/>
            </a:pPr>
            <a:r>
              <a:rPr lang="cs-CZ" dirty="0">
                <a:latin typeface="Calibri" pitchFamily="18"/>
              </a:rPr>
              <a:t>kázeňská opatření</a:t>
            </a:r>
          </a:p>
          <a:p>
            <a:pPr lvl="1">
              <a:buSzPct val="100000"/>
              <a:buFont typeface="Arial" pitchFamily="34"/>
            </a:pPr>
            <a:r>
              <a:rPr lang="cs-CZ" sz="2800" dirty="0"/>
              <a:t>podmíněné vyloučení žáka nebo studenta ze školy nebo školského zařízení, 	</a:t>
            </a:r>
          </a:p>
          <a:p>
            <a:pPr lvl="1">
              <a:buSzPct val="100000"/>
              <a:buFont typeface="Arial" pitchFamily="34"/>
            </a:pPr>
            <a:r>
              <a:rPr lang="cs-CZ" sz="2800" dirty="0"/>
              <a:t>vyloučení žáka nebo studenta ze školy nebo školského zařízení, a</a:t>
            </a:r>
          </a:p>
          <a:p>
            <a:pPr lvl="1">
              <a:buSzPct val="100000"/>
              <a:buFont typeface="Arial" pitchFamily="34"/>
            </a:pPr>
            <a:r>
              <a:rPr lang="cs-CZ" sz="2800" dirty="0"/>
              <a:t>další kázeňská opatření, která nemají právní důsledky pro žáka nebo studenta</a:t>
            </a:r>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7959</Words>
  <Application>Microsoft Office PowerPoint</Application>
  <PresentationFormat>Širokoúhlá obrazovka</PresentationFormat>
  <Paragraphs>965</Paragraphs>
  <Slides>116</Slides>
  <Notes>72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116</vt:i4>
      </vt:variant>
    </vt:vector>
  </HeadingPairs>
  <TitlesOfParts>
    <vt:vector size="121" baseType="lpstr">
      <vt:lpstr>Arial</vt:lpstr>
      <vt:lpstr>Calibri</vt:lpstr>
      <vt:lpstr>Calibri Light</vt:lpstr>
      <vt:lpstr>Liberation Sans</vt:lpstr>
      <vt:lpstr>Motiv Office</vt:lpstr>
      <vt:lpstr>Výchovní poradci</vt:lpstr>
      <vt:lpstr>Osnova</vt:lpstr>
      <vt:lpstr>Základní právní úprava</vt:lpstr>
      <vt:lpstr>§ 2 ŠZ – Zásady vzdělávání</vt:lpstr>
      <vt:lpstr>Cíle vzdělávání</vt:lpstr>
      <vt:lpstr>Prezentace aplikace PowerPoint</vt:lpstr>
      <vt:lpstr>Společné vzdělávání</vt:lpstr>
      <vt:lpstr>Právní úprava</vt:lpstr>
      <vt:lpstr>Definice</vt:lpstr>
      <vt:lpstr>Podpůrná opatření</vt:lpstr>
      <vt:lpstr>Stupně podpůrných opatření</vt:lpstr>
      <vt:lpstr>Použití podpůrných opatření</vt:lpstr>
      <vt:lpstr>Ukončení podpory</vt:lpstr>
      <vt:lpstr>Podpora neslyšících a hluchoslepých</vt:lpstr>
      <vt:lpstr>Školy, třídy, oddělení, studijní skupiny pro žáky se SVP</vt:lpstr>
      <vt:lpstr>Udělování souhlasů</vt:lpstr>
      <vt:lpstr>Obecné zásady aplikace předpisů pro společné vzdělávání</vt:lpstr>
      <vt:lpstr>Použití podpůrných opatření prvního stupně</vt:lpstr>
      <vt:lpstr>Použití podpůrných opatření vyššího stupně</vt:lpstr>
      <vt:lpstr>Zvláštní ustanovení o některých podpůrných opatřeních</vt:lpstr>
      <vt:lpstr>Individuální vzdělávací plán</vt:lpstr>
      <vt:lpstr>Obsah IVP</vt:lpstr>
      <vt:lpstr>Povinnosti školy v souvislosti IVP</vt:lpstr>
      <vt:lpstr>Povinnosti ŠPZ v souvislosti s IVP</vt:lpstr>
      <vt:lpstr>Pedagogická intervence</vt:lpstr>
      <vt:lpstr>Asistent pedagoga</vt:lpstr>
      <vt:lpstr>AP podle § 5 odst. 3 - vykonává</vt:lpstr>
      <vt:lpstr>AP podle § 5 odst. 4 – vykonává</vt:lpstr>
      <vt:lpstr>Kvalifikační předpoklad, NFN AP</vt:lpstr>
      <vt:lpstr>Úvazek AP (přímá a nepřímá činnost)</vt:lpstr>
      <vt:lpstr>PPČ asistenta pedagoga</vt:lpstr>
      <vt:lpstr>PHmax na AP</vt:lpstr>
      <vt:lpstr>Poskytování podpůrných opatření osobám používajícím jiný komunikační systém než mluvenou řeč</vt:lpstr>
      <vt:lpstr>Tlumočník do českého znakového jazyka</vt:lpstr>
      <vt:lpstr>Přepisovatel pro neslyšící</vt:lpstr>
      <vt:lpstr>Působení dalších osob poskytujících podporu</vt:lpstr>
      <vt:lpstr>Postup při poskytování podpůrného opatření I. stupně</vt:lpstr>
      <vt:lpstr>Postup před přiznáním podpůrného opatření II. - V. stupně</vt:lpstr>
      <vt:lpstr>Postup před přiznáním podpůrného opatření II. - V. stupně</vt:lpstr>
      <vt:lpstr>Poradenská pomoc ŠPZ</vt:lpstr>
      <vt:lpstr>Výstupy ŠPZ</vt:lpstr>
      <vt:lpstr>Adresáti výstupů ŠPZ</vt:lpstr>
      <vt:lpstr>Co ŠPZ posuzuje (§ 11 vyhlášky)</vt:lpstr>
      <vt:lpstr>Zpráva a doporučení – společná ustanovení</vt:lpstr>
      <vt:lpstr>Pochybnosti § 16a ŠZ</vt:lpstr>
      <vt:lpstr>Revize - § 16b ŠZ</vt:lpstr>
      <vt:lpstr>Postup při revizi</vt:lpstr>
      <vt:lpstr>Poskytování podpůrných opatření II. – V. stupně</vt:lpstr>
      <vt:lpstr>Informovaný souhlas - obsah</vt:lpstr>
      <vt:lpstr>Organizace vzdělávání žáků s podpůrnými opatřeními</vt:lpstr>
      <vt:lpstr>Pravidla pro vzdělávání (§ 16/9 ŠZ)</vt:lpstr>
      <vt:lpstr>Zařazování žáků do škol, oddělení nebo studijní skupiny podle § 16/9 ŠZ</vt:lpstr>
      <vt:lpstr>Informace školy žákovi, ZZ při podání žádosti o zařazení nejpozději do 7 dnů od projevení zájmu</vt:lpstr>
      <vt:lpstr>Příloha žádosti o přijetí (§ 16/9 ŠZ)</vt:lpstr>
      <vt:lpstr>Převedení žáka do VP ZŠ speciální</vt:lpstr>
      <vt:lpstr>Přezkoumání podmínek (§ 16/9 ŠZ)</vt:lpstr>
      <vt:lpstr>Organizace vzdělávání (§ 16/9 ŠZ)</vt:lpstr>
      <vt:lpstr>Počty žáků (§ 16/9 ŠZ)</vt:lpstr>
      <vt:lpstr>Péče o bezpečnost a zdraví žáků (§ 16/9 ŠZ)</vt:lpstr>
      <vt:lpstr>Vzdělávání nadaných žáků</vt:lpstr>
      <vt:lpstr>§ 17 ŠZ</vt:lpstr>
      <vt:lpstr>Definice - vyhláška</vt:lpstr>
      <vt:lpstr>Zjišťování mimořádného nadání</vt:lpstr>
      <vt:lpstr>Podpůrná opatření pro mimořádně nadané žáky</vt:lpstr>
      <vt:lpstr>IVP mimořádně nadaných žáků</vt:lpstr>
      <vt:lpstr>Obsah IVP mimořádně nadaných – příloha č. 2 vyhlášky</vt:lpstr>
      <vt:lpstr>Obsah IVP mimořádně nadaných</vt:lpstr>
      <vt:lpstr>Povinnosti</vt:lpstr>
      <vt:lpstr>Přeřazení do vyššího ročníku</vt:lpstr>
      <vt:lpstr>Další pravidla</vt:lpstr>
      <vt:lpstr>Obecná pravidla o normované finanční náročnosti</vt:lpstr>
      <vt:lpstr>Podpůrná opatření pro vzdělávání ve škole, třídě, oddělení, skupině podle 16/9 ŠZ</vt:lpstr>
      <vt:lpstr>Podmíněná podpůrná opatření</vt:lpstr>
      <vt:lpstr>Přehled dalších příloh vyhlášky</vt:lpstr>
      <vt:lpstr>Vzdělávání cizinců a osob dlouhodobě pobývající v zahraničí</vt:lpstr>
      <vt:lpstr>Osoby dlouhodobě pobývající v  zahraničí</vt:lpstr>
      <vt:lpstr>Vzdělávání cizinců</vt:lpstr>
      <vt:lpstr>Práva a povinnosti účastníků vzdělávání</vt:lpstr>
      <vt:lpstr>Práva žáků, studentů a zákonných zástupců dětí a nezletilých žáků</vt:lpstr>
      <vt:lpstr>Právo na informace</vt:lpstr>
      <vt:lpstr>Povinnosti žáků, studentů a zákonných zástupců dětí a nezletilých žáků</vt:lpstr>
      <vt:lpstr>Povinnosti zletilých žáků a studentů</vt:lpstr>
      <vt:lpstr>Povinnosti ZZ dětí a nezletilých žáků</vt:lpstr>
      <vt:lpstr>Práva pedagogických pracovníků - § 22a (1. 9. 2017)</vt:lpstr>
      <vt:lpstr>Pomůcka MŠMT – č.j. MSMT.22026/2017-1</vt:lpstr>
      <vt:lpstr>Ochrana před fyzickým násilím, psychickým tlakem</vt:lpstr>
      <vt:lpstr>Zásahy do přímé pedagogické činnosti</vt:lpstr>
      <vt:lpstr>Metody, formy a prostředky dle vlastního uvážení</vt:lpstr>
      <vt:lpstr>Volit a být volení do ŠR</vt:lpstr>
      <vt:lpstr>Objektivní hodnocení pedagogické práce</vt:lpstr>
      <vt:lpstr>Povinnosti pedagogických pracovníků - § 22b</vt:lpstr>
      <vt:lpstr>Výkon pedagogické činnosti v souladu se zásadami a cíli</vt:lpstr>
      <vt:lpstr>Respektování práv dítěte, žáka, studenta</vt:lpstr>
      <vt:lpstr>Chránit bezpečí a zdraví</vt:lpstr>
      <vt:lpstr>Vytvářet pozitivní a bezpečné klima</vt:lpstr>
      <vt:lpstr>Mlčenlivost, ochrana před zneužitím osobních údajů</vt:lpstr>
      <vt:lpstr>Poskytování informací o výchově a vzdělávání</vt:lpstr>
      <vt:lpstr>Výchovná opatření</vt:lpstr>
      <vt:lpstr>§ 31 ŠZ – výchovná opatření</vt:lpstr>
      <vt:lpstr>Podmíněné vyloučení, vyloučení ze školy</vt:lpstr>
      <vt:lpstr>Prezentace aplikace PowerPoint</vt:lpstr>
      <vt:lpstr>§ 31 odst. 5 (1.9.2017)</vt:lpstr>
      <vt:lpstr>Metodika MŠMT</vt:lpstr>
      <vt:lpstr>Co se ve škole nesmí</vt:lpstr>
      <vt:lpstr>Vyhláška č. 282/2016 Sb.</vt:lpstr>
      <vt:lpstr>Poskytování poradenských služeb ve školách a školských poradenských zařízeních</vt:lpstr>
      <vt:lpstr>§ 7 vyhlášky</vt:lpstr>
      <vt:lpstr>Zaměření poradenských služeb</vt:lpstr>
      <vt:lpstr>Program poradenských služeb</vt:lpstr>
      <vt:lpstr>Pracovněprávní postavení výchovného poradce</vt:lpstr>
      <vt:lpstr>Učitel - výchovný poradce</vt:lpstr>
      <vt:lpstr>Učitel - výchovný poradce</vt:lpstr>
      <vt:lpstr>Plat výchovného poradce</vt:lpstr>
      <vt:lpstr>Možnost přiznání příplatku za vedení</vt:lpstr>
      <vt:lpstr>Shrnutí</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Výchovní poradci</dc:title>
  <dc:creator>Hana Poláková</dc:creator>
  <cp:lastModifiedBy>Dana Knotová</cp:lastModifiedBy>
  <cp:revision>1</cp:revision>
  <dcterms:created xsi:type="dcterms:W3CDTF">2023-05-24T12:33:22Z</dcterms:created>
  <dcterms:modified xsi:type="dcterms:W3CDTF">2023-05-24T14:19:41Z</dcterms:modified>
</cp:coreProperties>
</file>