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2"/>
    <p:sldId id="268" r:id="rId3"/>
    <p:sldId id="294" r:id="rId4"/>
    <p:sldId id="287" r:id="rId5"/>
    <p:sldId id="288" r:id="rId6"/>
    <p:sldId id="295" r:id="rId7"/>
    <p:sldId id="289" r:id="rId8"/>
    <p:sldId id="296" r:id="rId9"/>
    <p:sldId id="298" r:id="rId10"/>
    <p:sldId id="297" r:id="rId11"/>
    <p:sldId id="299" r:id="rId12"/>
    <p:sldId id="300" r:id="rId13"/>
    <p:sldId id="301" r:id="rId14"/>
    <p:sldId id="302" r:id="rId15"/>
    <p:sldId id="304" r:id="rId16"/>
    <p:sldId id="303" r:id="rId17"/>
    <p:sldId id="305" r:id="rId18"/>
    <p:sldId id="306" r:id="rId19"/>
    <p:sldId id="307" r:id="rId20"/>
    <p:sldId id="308" r:id="rId21"/>
    <p:sldId id="311" r:id="rId22"/>
    <p:sldId id="310" r:id="rId23"/>
    <p:sldId id="312" r:id="rId24"/>
    <p:sldId id="313" r:id="rId25"/>
    <p:sldId id="318" r:id="rId26"/>
    <p:sldId id="316" r:id="rId27"/>
    <p:sldId id="319" r:id="rId28"/>
    <p:sldId id="320" r:id="rId29"/>
    <p:sldId id="32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010"/>
    <a:srgbClr val="766F54"/>
    <a:srgbClr val="845848"/>
    <a:srgbClr val="FFFFFF"/>
    <a:srgbClr val="70433C"/>
    <a:srgbClr val="A55235"/>
    <a:srgbClr val="847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49" d="100"/>
          <a:sy n="49" d="100"/>
        </p:scale>
        <p:origin x="6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A66E01-9754-439B-9284-27B538BBDD5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56F2EF-2DED-4BA6-BE6E-F7474D4F63C5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I. Bacon</a:t>
          </a:r>
          <a:endParaRPr lang="en-US" dirty="0">
            <a:solidFill>
              <a:srgbClr val="A53010"/>
            </a:solidFill>
          </a:endParaRPr>
        </a:p>
      </dgm:t>
    </dgm:pt>
    <dgm:pt modelId="{B9B8064F-96E9-42EE-9DB0-FD73674FBCF3}" type="parTrans" cxnId="{E1A361C3-C8E0-4C6B-8AFC-D4A257527E5E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D2EFA323-3F9C-4D03-B2F0-E01174B66980}" type="sibTrans" cxnId="{E1A361C3-C8E0-4C6B-8AFC-D4A257527E5E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17E4F57F-9C60-47C1-9227-A61867EC323F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III. Spinoza</a:t>
          </a:r>
          <a:endParaRPr lang="en-US" dirty="0">
            <a:solidFill>
              <a:srgbClr val="A53010"/>
            </a:solidFill>
          </a:endParaRPr>
        </a:p>
      </dgm:t>
    </dgm:pt>
    <dgm:pt modelId="{BDEC676E-107D-435A-A9A0-6DA416568C87}" type="parTrans" cxnId="{1A081927-CDAC-442C-B7CF-57B147237DFE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9C6F44EA-0354-48D4-B49B-2786EB439938}" type="sibTrans" cxnId="{1A081927-CDAC-442C-B7CF-57B147237DFE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E53B6FA3-47C2-4F43-90A7-ECAB12E7647C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IV. Leibniz</a:t>
          </a:r>
          <a:endParaRPr lang="en-US" dirty="0">
            <a:solidFill>
              <a:srgbClr val="A53010"/>
            </a:solidFill>
          </a:endParaRPr>
        </a:p>
      </dgm:t>
    </dgm:pt>
    <dgm:pt modelId="{F7BFC3DE-BFC1-4D2C-8007-F36401FA8A61}" type="parTrans" cxnId="{5F433812-A134-45C4-9DB1-5E1207B9E452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E1DA431B-4F6B-4681-A4AA-3D896DC27D0C}" type="sibTrans" cxnId="{5F433812-A134-45C4-9DB1-5E1207B9E452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5BDDEA5E-E44A-4192-892F-610B969C60D1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V. Hobbes</a:t>
          </a:r>
          <a:endParaRPr lang="en-US" dirty="0">
            <a:solidFill>
              <a:srgbClr val="A53010"/>
            </a:solidFill>
          </a:endParaRPr>
        </a:p>
      </dgm:t>
    </dgm:pt>
    <dgm:pt modelId="{33296735-BB51-4496-A05A-9B6904A1D593}" type="parTrans" cxnId="{097625EE-779C-4B22-A48C-F9E893AF2DB3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68BD5FB9-15BC-4D80-8137-EA758DA1B396}" type="sibTrans" cxnId="{097625EE-779C-4B22-A48C-F9E893AF2DB3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9D466D9F-C002-4C77-89A4-E16F1E20B595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VI. Locke</a:t>
          </a:r>
          <a:endParaRPr lang="en-US" dirty="0">
            <a:solidFill>
              <a:srgbClr val="A53010"/>
            </a:solidFill>
          </a:endParaRPr>
        </a:p>
      </dgm:t>
    </dgm:pt>
    <dgm:pt modelId="{A9171382-9895-43FC-AC56-31EF0E4F6BD4}" type="parTrans" cxnId="{BBF9771B-8DF9-4232-99B3-D67AF03F9E90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07EC06F5-4006-4DA7-B512-3A938CA7B354}" type="sibTrans" cxnId="{BBF9771B-8DF9-4232-99B3-D67AF03F9E90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AD7BB579-AEF0-4522-85CD-D774E2244860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VII. Berkeley</a:t>
          </a:r>
          <a:endParaRPr lang="en-US" dirty="0">
            <a:solidFill>
              <a:srgbClr val="A53010"/>
            </a:solidFill>
          </a:endParaRPr>
        </a:p>
      </dgm:t>
    </dgm:pt>
    <dgm:pt modelId="{FBF971E1-9D89-494F-A5C0-53BBAA9558D9}" type="parTrans" cxnId="{83F68174-6625-4D12-A968-6639E45688F3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AEA6C879-178F-48BD-A480-EB786BF9E0CE}" type="sibTrans" cxnId="{83F68174-6625-4D12-A968-6639E45688F3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6B3A8C5A-27E5-42B6-AD07-782590CCBA5D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VIII. </a:t>
          </a:r>
          <a:r>
            <a:rPr lang="cs-CZ" dirty="0" err="1">
              <a:solidFill>
                <a:srgbClr val="A53010"/>
              </a:solidFill>
            </a:rPr>
            <a:t>Hume</a:t>
          </a:r>
          <a:endParaRPr lang="en-US" dirty="0">
            <a:solidFill>
              <a:srgbClr val="A53010"/>
            </a:solidFill>
          </a:endParaRPr>
        </a:p>
      </dgm:t>
    </dgm:pt>
    <dgm:pt modelId="{7A78E245-D9C1-4DAE-97FE-CD333F880894}" type="parTrans" cxnId="{639DAA3E-A124-48DB-83BD-301C3A584A7E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61562B3C-A312-4AE6-A986-5CE150D9F6CC}" type="sibTrans" cxnId="{639DAA3E-A124-48DB-83BD-301C3A584A7E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684CE699-DD44-46C9-B6E8-EC17726CD0D7}">
      <dgm:prSet/>
      <dgm:spPr/>
      <dgm:t>
        <a:bodyPr/>
        <a:lstStyle/>
        <a:p>
          <a:r>
            <a:rPr lang="cs-CZ" b="1" dirty="0">
              <a:solidFill>
                <a:schemeClr val="tx2"/>
              </a:solidFill>
            </a:rPr>
            <a:t>II. Descartes</a:t>
          </a:r>
          <a:endParaRPr lang="en-US" b="1" dirty="0">
            <a:solidFill>
              <a:schemeClr val="tx2"/>
            </a:solidFill>
          </a:endParaRPr>
        </a:p>
      </dgm:t>
    </dgm:pt>
    <dgm:pt modelId="{62F62C83-12B9-4A72-A19D-6190AFC154D2}" type="parTrans" cxnId="{CA062132-A0D2-4880-A738-8F98780F1588}">
      <dgm:prSet/>
      <dgm:spPr/>
      <dgm:t>
        <a:bodyPr/>
        <a:lstStyle/>
        <a:p>
          <a:endParaRPr lang="cs-CZ">
            <a:solidFill>
              <a:srgbClr val="A53010"/>
            </a:solidFill>
          </a:endParaRPr>
        </a:p>
      </dgm:t>
    </dgm:pt>
    <dgm:pt modelId="{D550B979-F964-4A15-BE70-3C835D912C63}" type="sibTrans" cxnId="{CA062132-A0D2-4880-A738-8F98780F1588}">
      <dgm:prSet/>
      <dgm:spPr/>
      <dgm:t>
        <a:bodyPr/>
        <a:lstStyle/>
        <a:p>
          <a:endParaRPr lang="cs-CZ">
            <a:solidFill>
              <a:srgbClr val="A53010"/>
            </a:solidFill>
          </a:endParaRPr>
        </a:p>
      </dgm:t>
    </dgm:pt>
    <dgm:pt modelId="{F67472F4-BCAE-44CA-9B82-934595138164}" type="pres">
      <dgm:prSet presAssocID="{74A66E01-9754-439B-9284-27B538BBDD5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F58D3508-DDB8-4FAB-95AD-15B361FA22D5}" type="pres">
      <dgm:prSet presAssocID="{6D56F2EF-2DED-4BA6-BE6E-F7474D4F63C5}" presName="thickLine" presStyleLbl="alignNode1" presStyleIdx="0" presStyleCnt="8"/>
      <dgm:spPr/>
    </dgm:pt>
    <dgm:pt modelId="{5CDF97A2-EBD1-4909-9EE1-A6DBAF5D612E}" type="pres">
      <dgm:prSet presAssocID="{6D56F2EF-2DED-4BA6-BE6E-F7474D4F63C5}" presName="horz1" presStyleCnt="0"/>
      <dgm:spPr/>
    </dgm:pt>
    <dgm:pt modelId="{34328E02-1035-4F35-B554-C73EDE1CBFBE}" type="pres">
      <dgm:prSet presAssocID="{6D56F2EF-2DED-4BA6-BE6E-F7474D4F63C5}" presName="tx1" presStyleLbl="revTx" presStyleIdx="0" presStyleCnt="8"/>
      <dgm:spPr/>
      <dgm:t>
        <a:bodyPr/>
        <a:lstStyle/>
        <a:p>
          <a:endParaRPr lang="cs-CZ"/>
        </a:p>
      </dgm:t>
    </dgm:pt>
    <dgm:pt modelId="{ECFFB555-C5D2-4F22-84A9-840853B51800}" type="pres">
      <dgm:prSet presAssocID="{6D56F2EF-2DED-4BA6-BE6E-F7474D4F63C5}" presName="vert1" presStyleCnt="0"/>
      <dgm:spPr/>
    </dgm:pt>
    <dgm:pt modelId="{27CFA96F-DA83-4048-BB45-E604E6CB9D8D}" type="pres">
      <dgm:prSet presAssocID="{684CE699-DD44-46C9-B6E8-EC17726CD0D7}" presName="thickLine" presStyleLbl="alignNode1" presStyleIdx="1" presStyleCnt="8"/>
      <dgm:spPr/>
    </dgm:pt>
    <dgm:pt modelId="{8351C64A-8D58-4845-BD72-B267205BB461}" type="pres">
      <dgm:prSet presAssocID="{684CE699-DD44-46C9-B6E8-EC17726CD0D7}" presName="horz1" presStyleCnt="0"/>
      <dgm:spPr/>
    </dgm:pt>
    <dgm:pt modelId="{FE681786-A2CD-4BA4-ACE9-E770334FBE75}" type="pres">
      <dgm:prSet presAssocID="{684CE699-DD44-46C9-B6E8-EC17726CD0D7}" presName="tx1" presStyleLbl="revTx" presStyleIdx="1" presStyleCnt="8"/>
      <dgm:spPr/>
      <dgm:t>
        <a:bodyPr/>
        <a:lstStyle/>
        <a:p>
          <a:endParaRPr lang="cs-CZ"/>
        </a:p>
      </dgm:t>
    </dgm:pt>
    <dgm:pt modelId="{E270C71C-387C-4A27-B774-370B96A83ABA}" type="pres">
      <dgm:prSet presAssocID="{684CE699-DD44-46C9-B6E8-EC17726CD0D7}" presName="vert1" presStyleCnt="0"/>
      <dgm:spPr/>
    </dgm:pt>
    <dgm:pt modelId="{94A29245-0EDA-4C39-857B-8ABD7EED675D}" type="pres">
      <dgm:prSet presAssocID="{17E4F57F-9C60-47C1-9227-A61867EC323F}" presName="thickLine" presStyleLbl="alignNode1" presStyleIdx="2" presStyleCnt="8"/>
      <dgm:spPr/>
    </dgm:pt>
    <dgm:pt modelId="{53CA8DA5-05EE-483C-8543-E360E6C03E36}" type="pres">
      <dgm:prSet presAssocID="{17E4F57F-9C60-47C1-9227-A61867EC323F}" presName="horz1" presStyleCnt="0"/>
      <dgm:spPr/>
    </dgm:pt>
    <dgm:pt modelId="{BBCF976E-51C5-4941-A4DB-B441F39C6767}" type="pres">
      <dgm:prSet presAssocID="{17E4F57F-9C60-47C1-9227-A61867EC323F}" presName="tx1" presStyleLbl="revTx" presStyleIdx="2" presStyleCnt="8"/>
      <dgm:spPr/>
      <dgm:t>
        <a:bodyPr/>
        <a:lstStyle/>
        <a:p>
          <a:endParaRPr lang="cs-CZ"/>
        </a:p>
      </dgm:t>
    </dgm:pt>
    <dgm:pt modelId="{D5F496FB-A391-4178-99CE-2EF43872DABF}" type="pres">
      <dgm:prSet presAssocID="{17E4F57F-9C60-47C1-9227-A61867EC323F}" presName="vert1" presStyleCnt="0"/>
      <dgm:spPr/>
    </dgm:pt>
    <dgm:pt modelId="{37191717-E65F-4FB2-9D7F-2DC420287A75}" type="pres">
      <dgm:prSet presAssocID="{E53B6FA3-47C2-4F43-90A7-ECAB12E7647C}" presName="thickLine" presStyleLbl="alignNode1" presStyleIdx="3" presStyleCnt="8"/>
      <dgm:spPr/>
    </dgm:pt>
    <dgm:pt modelId="{F9FF76A1-902D-43AF-9CA7-EC566249B802}" type="pres">
      <dgm:prSet presAssocID="{E53B6FA3-47C2-4F43-90A7-ECAB12E7647C}" presName="horz1" presStyleCnt="0"/>
      <dgm:spPr/>
    </dgm:pt>
    <dgm:pt modelId="{52616139-CC9B-46AA-ADD7-C21004A630D5}" type="pres">
      <dgm:prSet presAssocID="{E53B6FA3-47C2-4F43-90A7-ECAB12E7647C}" presName="tx1" presStyleLbl="revTx" presStyleIdx="3" presStyleCnt="8"/>
      <dgm:spPr/>
      <dgm:t>
        <a:bodyPr/>
        <a:lstStyle/>
        <a:p>
          <a:endParaRPr lang="cs-CZ"/>
        </a:p>
      </dgm:t>
    </dgm:pt>
    <dgm:pt modelId="{587B1647-B4F5-4A77-99AE-79870A5B97E8}" type="pres">
      <dgm:prSet presAssocID="{E53B6FA3-47C2-4F43-90A7-ECAB12E7647C}" presName="vert1" presStyleCnt="0"/>
      <dgm:spPr/>
    </dgm:pt>
    <dgm:pt modelId="{B6E2EFE6-4D50-4EC4-A22D-F65035FB678B}" type="pres">
      <dgm:prSet presAssocID="{5BDDEA5E-E44A-4192-892F-610B969C60D1}" presName="thickLine" presStyleLbl="alignNode1" presStyleIdx="4" presStyleCnt="8"/>
      <dgm:spPr/>
    </dgm:pt>
    <dgm:pt modelId="{E06507E2-08BE-473D-9F5D-0DE74A0287A8}" type="pres">
      <dgm:prSet presAssocID="{5BDDEA5E-E44A-4192-892F-610B969C60D1}" presName="horz1" presStyleCnt="0"/>
      <dgm:spPr/>
    </dgm:pt>
    <dgm:pt modelId="{2413C4AB-DDBC-4CC5-8647-63BC71B679DA}" type="pres">
      <dgm:prSet presAssocID="{5BDDEA5E-E44A-4192-892F-610B969C60D1}" presName="tx1" presStyleLbl="revTx" presStyleIdx="4" presStyleCnt="8"/>
      <dgm:spPr/>
      <dgm:t>
        <a:bodyPr/>
        <a:lstStyle/>
        <a:p>
          <a:endParaRPr lang="cs-CZ"/>
        </a:p>
      </dgm:t>
    </dgm:pt>
    <dgm:pt modelId="{CE3B5ECD-E14E-4CB0-9B43-B4B804E20001}" type="pres">
      <dgm:prSet presAssocID="{5BDDEA5E-E44A-4192-892F-610B969C60D1}" presName="vert1" presStyleCnt="0"/>
      <dgm:spPr/>
    </dgm:pt>
    <dgm:pt modelId="{E21A8270-42A0-4499-BCD6-B9B5C54F1B7F}" type="pres">
      <dgm:prSet presAssocID="{9D466D9F-C002-4C77-89A4-E16F1E20B595}" presName="thickLine" presStyleLbl="alignNode1" presStyleIdx="5" presStyleCnt="8"/>
      <dgm:spPr/>
    </dgm:pt>
    <dgm:pt modelId="{32B12B0C-74DB-4FAA-9E81-3AC95151027B}" type="pres">
      <dgm:prSet presAssocID="{9D466D9F-C002-4C77-89A4-E16F1E20B595}" presName="horz1" presStyleCnt="0"/>
      <dgm:spPr/>
    </dgm:pt>
    <dgm:pt modelId="{AFBE1CC9-1FBC-48FB-8182-B2B8F138D02E}" type="pres">
      <dgm:prSet presAssocID="{9D466D9F-C002-4C77-89A4-E16F1E20B595}" presName="tx1" presStyleLbl="revTx" presStyleIdx="5" presStyleCnt="8"/>
      <dgm:spPr/>
      <dgm:t>
        <a:bodyPr/>
        <a:lstStyle/>
        <a:p>
          <a:endParaRPr lang="cs-CZ"/>
        </a:p>
      </dgm:t>
    </dgm:pt>
    <dgm:pt modelId="{74CF3D1F-CEF5-41E0-80B6-A5FFCF3C309D}" type="pres">
      <dgm:prSet presAssocID="{9D466D9F-C002-4C77-89A4-E16F1E20B595}" presName="vert1" presStyleCnt="0"/>
      <dgm:spPr/>
    </dgm:pt>
    <dgm:pt modelId="{E09E2875-1802-40A8-92D6-5F64F30EBEDD}" type="pres">
      <dgm:prSet presAssocID="{AD7BB579-AEF0-4522-85CD-D774E2244860}" presName="thickLine" presStyleLbl="alignNode1" presStyleIdx="6" presStyleCnt="8"/>
      <dgm:spPr/>
    </dgm:pt>
    <dgm:pt modelId="{64D78441-B8A5-4C15-83A5-0A3FB0599EE5}" type="pres">
      <dgm:prSet presAssocID="{AD7BB579-AEF0-4522-85CD-D774E2244860}" presName="horz1" presStyleCnt="0"/>
      <dgm:spPr/>
    </dgm:pt>
    <dgm:pt modelId="{A83238B1-D33F-4188-A9B4-D97B9C762788}" type="pres">
      <dgm:prSet presAssocID="{AD7BB579-AEF0-4522-85CD-D774E2244860}" presName="tx1" presStyleLbl="revTx" presStyleIdx="6" presStyleCnt="8"/>
      <dgm:spPr/>
      <dgm:t>
        <a:bodyPr/>
        <a:lstStyle/>
        <a:p>
          <a:endParaRPr lang="cs-CZ"/>
        </a:p>
      </dgm:t>
    </dgm:pt>
    <dgm:pt modelId="{9A099ABF-6733-47A5-9E63-6F34753B4E0E}" type="pres">
      <dgm:prSet presAssocID="{AD7BB579-AEF0-4522-85CD-D774E2244860}" presName="vert1" presStyleCnt="0"/>
      <dgm:spPr/>
    </dgm:pt>
    <dgm:pt modelId="{F912A563-11EB-44D5-ABDE-74C1E18C3BB3}" type="pres">
      <dgm:prSet presAssocID="{6B3A8C5A-27E5-42B6-AD07-782590CCBA5D}" presName="thickLine" presStyleLbl="alignNode1" presStyleIdx="7" presStyleCnt="8"/>
      <dgm:spPr/>
    </dgm:pt>
    <dgm:pt modelId="{1B1E1451-FD48-41B4-A9B5-302788BCB185}" type="pres">
      <dgm:prSet presAssocID="{6B3A8C5A-27E5-42B6-AD07-782590CCBA5D}" presName="horz1" presStyleCnt="0"/>
      <dgm:spPr/>
    </dgm:pt>
    <dgm:pt modelId="{B0A4DFF0-3F67-4A7D-8876-E9332C98BE28}" type="pres">
      <dgm:prSet presAssocID="{6B3A8C5A-27E5-42B6-AD07-782590CCBA5D}" presName="tx1" presStyleLbl="revTx" presStyleIdx="7" presStyleCnt="8"/>
      <dgm:spPr/>
      <dgm:t>
        <a:bodyPr/>
        <a:lstStyle/>
        <a:p>
          <a:endParaRPr lang="cs-CZ"/>
        </a:p>
      </dgm:t>
    </dgm:pt>
    <dgm:pt modelId="{9F000C8E-8D2C-4009-A2E0-29415350A60A}" type="pres">
      <dgm:prSet presAssocID="{6B3A8C5A-27E5-42B6-AD07-782590CCBA5D}" presName="vert1" presStyleCnt="0"/>
      <dgm:spPr/>
    </dgm:pt>
  </dgm:ptLst>
  <dgm:cxnLst>
    <dgm:cxn modelId="{1FE92213-9EBB-4F68-A9AE-0F948D2CD0DC}" type="presOf" srcId="{74A66E01-9754-439B-9284-27B538BBDD5D}" destId="{F67472F4-BCAE-44CA-9B82-934595138164}" srcOrd="0" destOrd="0" presId="urn:microsoft.com/office/officeart/2008/layout/LinedList"/>
    <dgm:cxn modelId="{B1B6A4F6-29CE-4C9C-BC06-B6B1B22A2D1D}" type="presOf" srcId="{17E4F57F-9C60-47C1-9227-A61867EC323F}" destId="{BBCF976E-51C5-4941-A4DB-B441F39C6767}" srcOrd="0" destOrd="0" presId="urn:microsoft.com/office/officeart/2008/layout/LinedList"/>
    <dgm:cxn modelId="{097625EE-779C-4B22-A48C-F9E893AF2DB3}" srcId="{74A66E01-9754-439B-9284-27B538BBDD5D}" destId="{5BDDEA5E-E44A-4192-892F-610B969C60D1}" srcOrd="4" destOrd="0" parTransId="{33296735-BB51-4496-A05A-9B6904A1D593}" sibTransId="{68BD5FB9-15BC-4D80-8137-EA758DA1B396}"/>
    <dgm:cxn modelId="{83F68174-6625-4D12-A968-6639E45688F3}" srcId="{74A66E01-9754-439B-9284-27B538BBDD5D}" destId="{AD7BB579-AEF0-4522-85CD-D774E2244860}" srcOrd="6" destOrd="0" parTransId="{FBF971E1-9D89-494F-A5C0-53BBAA9558D9}" sibTransId="{AEA6C879-178F-48BD-A480-EB786BF9E0CE}"/>
    <dgm:cxn modelId="{E1A361C3-C8E0-4C6B-8AFC-D4A257527E5E}" srcId="{74A66E01-9754-439B-9284-27B538BBDD5D}" destId="{6D56F2EF-2DED-4BA6-BE6E-F7474D4F63C5}" srcOrd="0" destOrd="0" parTransId="{B9B8064F-96E9-42EE-9DB0-FD73674FBCF3}" sibTransId="{D2EFA323-3F9C-4D03-B2F0-E01174B66980}"/>
    <dgm:cxn modelId="{1A081927-CDAC-442C-B7CF-57B147237DFE}" srcId="{74A66E01-9754-439B-9284-27B538BBDD5D}" destId="{17E4F57F-9C60-47C1-9227-A61867EC323F}" srcOrd="2" destOrd="0" parTransId="{BDEC676E-107D-435A-A9A0-6DA416568C87}" sibTransId="{9C6F44EA-0354-48D4-B49B-2786EB439938}"/>
    <dgm:cxn modelId="{639DAA3E-A124-48DB-83BD-301C3A584A7E}" srcId="{74A66E01-9754-439B-9284-27B538BBDD5D}" destId="{6B3A8C5A-27E5-42B6-AD07-782590CCBA5D}" srcOrd="7" destOrd="0" parTransId="{7A78E245-D9C1-4DAE-97FE-CD333F880894}" sibTransId="{61562B3C-A312-4AE6-A986-5CE150D9F6CC}"/>
    <dgm:cxn modelId="{904BA2FA-F642-4BA4-8553-4415C7229DCE}" type="presOf" srcId="{5BDDEA5E-E44A-4192-892F-610B969C60D1}" destId="{2413C4AB-DDBC-4CC5-8647-63BC71B679DA}" srcOrd="0" destOrd="0" presId="urn:microsoft.com/office/officeart/2008/layout/LinedList"/>
    <dgm:cxn modelId="{72ACFAC2-0355-402E-94ED-DAE3E23A4663}" type="presOf" srcId="{6B3A8C5A-27E5-42B6-AD07-782590CCBA5D}" destId="{B0A4DFF0-3F67-4A7D-8876-E9332C98BE28}" srcOrd="0" destOrd="0" presId="urn:microsoft.com/office/officeart/2008/layout/LinedList"/>
    <dgm:cxn modelId="{97DA6AC8-A025-4F87-A8B6-1651E3D9AB86}" type="presOf" srcId="{AD7BB579-AEF0-4522-85CD-D774E2244860}" destId="{A83238B1-D33F-4188-A9B4-D97B9C762788}" srcOrd="0" destOrd="0" presId="urn:microsoft.com/office/officeart/2008/layout/LinedList"/>
    <dgm:cxn modelId="{5F433812-A134-45C4-9DB1-5E1207B9E452}" srcId="{74A66E01-9754-439B-9284-27B538BBDD5D}" destId="{E53B6FA3-47C2-4F43-90A7-ECAB12E7647C}" srcOrd="3" destOrd="0" parTransId="{F7BFC3DE-BFC1-4D2C-8007-F36401FA8A61}" sibTransId="{E1DA431B-4F6B-4681-A4AA-3D896DC27D0C}"/>
    <dgm:cxn modelId="{9CF1AEBB-F195-4FC1-866E-472508646F83}" type="presOf" srcId="{9D466D9F-C002-4C77-89A4-E16F1E20B595}" destId="{AFBE1CC9-1FBC-48FB-8182-B2B8F138D02E}" srcOrd="0" destOrd="0" presId="urn:microsoft.com/office/officeart/2008/layout/LinedList"/>
    <dgm:cxn modelId="{0FA9A74E-6418-43C1-9AC6-122F2EC30AEF}" type="presOf" srcId="{684CE699-DD44-46C9-B6E8-EC17726CD0D7}" destId="{FE681786-A2CD-4BA4-ACE9-E770334FBE75}" srcOrd="0" destOrd="0" presId="urn:microsoft.com/office/officeart/2008/layout/LinedList"/>
    <dgm:cxn modelId="{BBF9771B-8DF9-4232-99B3-D67AF03F9E90}" srcId="{74A66E01-9754-439B-9284-27B538BBDD5D}" destId="{9D466D9F-C002-4C77-89A4-E16F1E20B595}" srcOrd="5" destOrd="0" parTransId="{A9171382-9895-43FC-AC56-31EF0E4F6BD4}" sibTransId="{07EC06F5-4006-4DA7-B512-3A938CA7B354}"/>
    <dgm:cxn modelId="{FA8CFCD4-1177-454B-98B4-09DBC143BD44}" type="presOf" srcId="{E53B6FA3-47C2-4F43-90A7-ECAB12E7647C}" destId="{52616139-CC9B-46AA-ADD7-C21004A630D5}" srcOrd="0" destOrd="0" presId="urn:microsoft.com/office/officeart/2008/layout/LinedList"/>
    <dgm:cxn modelId="{8E25C2C7-A4BC-4372-ACD6-4FBB739321ED}" type="presOf" srcId="{6D56F2EF-2DED-4BA6-BE6E-F7474D4F63C5}" destId="{34328E02-1035-4F35-B554-C73EDE1CBFBE}" srcOrd="0" destOrd="0" presId="urn:microsoft.com/office/officeart/2008/layout/LinedList"/>
    <dgm:cxn modelId="{CA062132-A0D2-4880-A738-8F98780F1588}" srcId="{74A66E01-9754-439B-9284-27B538BBDD5D}" destId="{684CE699-DD44-46C9-B6E8-EC17726CD0D7}" srcOrd="1" destOrd="0" parTransId="{62F62C83-12B9-4A72-A19D-6190AFC154D2}" sibTransId="{D550B979-F964-4A15-BE70-3C835D912C63}"/>
    <dgm:cxn modelId="{BC4AC81C-BF57-494E-A202-381920B4E459}" type="presParOf" srcId="{F67472F4-BCAE-44CA-9B82-934595138164}" destId="{F58D3508-DDB8-4FAB-95AD-15B361FA22D5}" srcOrd="0" destOrd="0" presId="urn:microsoft.com/office/officeart/2008/layout/LinedList"/>
    <dgm:cxn modelId="{2D04186F-1B7C-4E6B-8A78-EFAC233CCE0E}" type="presParOf" srcId="{F67472F4-BCAE-44CA-9B82-934595138164}" destId="{5CDF97A2-EBD1-4909-9EE1-A6DBAF5D612E}" srcOrd="1" destOrd="0" presId="urn:microsoft.com/office/officeart/2008/layout/LinedList"/>
    <dgm:cxn modelId="{B5FE6A4F-01D3-4674-BFA8-198EE629C803}" type="presParOf" srcId="{5CDF97A2-EBD1-4909-9EE1-A6DBAF5D612E}" destId="{34328E02-1035-4F35-B554-C73EDE1CBFBE}" srcOrd="0" destOrd="0" presId="urn:microsoft.com/office/officeart/2008/layout/LinedList"/>
    <dgm:cxn modelId="{9212F6E7-F2E3-42BC-9D76-593991308823}" type="presParOf" srcId="{5CDF97A2-EBD1-4909-9EE1-A6DBAF5D612E}" destId="{ECFFB555-C5D2-4F22-84A9-840853B51800}" srcOrd="1" destOrd="0" presId="urn:microsoft.com/office/officeart/2008/layout/LinedList"/>
    <dgm:cxn modelId="{1BE86451-5FDC-4832-9727-EA101F97BFA4}" type="presParOf" srcId="{F67472F4-BCAE-44CA-9B82-934595138164}" destId="{27CFA96F-DA83-4048-BB45-E604E6CB9D8D}" srcOrd="2" destOrd="0" presId="urn:microsoft.com/office/officeart/2008/layout/LinedList"/>
    <dgm:cxn modelId="{DC8AD378-5E81-4E95-AF88-EA4E52CC1ABF}" type="presParOf" srcId="{F67472F4-BCAE-44CA-9B82-934595138164}" destId="{8351C64A-8D58-4845-BD72-B267205BB461}" srcOrd="3" destOrd="0" presId="urn:microsoft.com/office/officeart/2008/layout/LinedList"/>
    <dgm:cxn modelId="{50B525F1-55E8-4263-AD82-D9E08DE13593}" type="presParOf" srcId="{8351C64A-8D58-4845-BD72-B267205BB461}" destId="{FE681786-A2CD-4BA4-ACE9-E770334FBE75}" srcOrd="0" destOrd="0" presId="urn:microsoft.com/office/officeart/2008/layout/LinedList"/>
    <dgm:cxn modelId="{B991D7B8-BD95-4EFC-B0F0-F628A78B0C2A}" type="presParOf" srcId="{8351C64A-8D58-4845-BD72-B267205BB461}" destId="{E270C71C-387C-4A27-B774-370B96A83ABA}" srcOrd="1" destOrd="0" presId="urn:microsoft.com/office/officeart/2008/layout/LinedList"/>
    <dgm:cxn modelId="{44107742-7B06-4F6B-AE3D-1A40D0B90287}" type="presParOf" srcId="{F67472F4-BCAE-44CA-9B82-934595138164}" destId="{94A29245-0EDA-4C39-857B-8ABD7EED675D}" srcOrd="4" destOrd="0" presId="urn:microsoft.com/office/officeart/2008/layout/LinedList"/>
    <dgm:cxn modelId="{52427387-F3BF-46A0-987F-B8AE735D0D9C}" type="presParOf" srcId="{F67472F4-BCAE-44CA-9B82-934595138164}" destId="{53CA8DA5-05EE-483C-8543-E360E6C03E36}" srcOrd="5" destOrd="0" presId="urn:microsoft.com/office/officeart/2008/layout/LinedList"/>
    <dgm:cxn modelId="{2A00F09B-B07D-4FA5-A46A-D259C18C1E52}" type="presParOf" srcId="{53CA8DA5-05EE-483C-8543-E360E6C03E36}" destId="{BBCF976E-51C5-4941-A4DB-B441F39C6767}" srcOrd="0" destOrd="0" presId="urn:microsoft.com/office/officeart/2008/layout/LinedList"/>
    <dgm:cxn modelId="{09C09FC1-F16A-4C86-BF3F-833D58E7D188}" type="presParOf" srcId="{53CA8DA5-05EE-483C-8543-E360E6C03E36}" destId="{D5F496FB-A391-4178-99CE-2EF43872DABF}" srcOrd="1" destOrd="0" presId="urn:microsoft.com/office/officeart/2008/layout/LinedList"/>
    <dgm:cxn modelId="{7938E064-94A7-4640-B54D-FBD9044B3B4F}" type="presParOf" srcId="{F67472F4-BCAE-44CA-9B82-934595138164}" destId="{37191717-E65F-4FB2-9D7F-2DC420287A75}" srcOrd="6" destOrd="0" presId="urn:microsoft.com/office/officeart/2008/layout/LinedList"/>
    <dgm:cxn modelId="{9EC4AEB5-6489-4062-AB3F-A2EE4DA3B196}" type="presParOf" srcId="{F67472F4-BCAE-44CA-9B82-934595138164}" destId="{F9FF76A1-902D-43AF-9CA7-EC566249B802}" srcOrd="7" destOrd="0" presId="urn:microsoft.com/office/officeart/2008/layout/LinedList"/>
    <dgm:cxn modelId="{6BE4CEB3-9EDB-48B8-B539-85A8087B0F2C}" type="presParOf" srcId="{F9FF76A1-902D-43AF-9CA7-EC566249B802}" destId="{52616139-CC9B-46AA-ADD7-C21004A630D5}" srcOrd="0" destOrd="0" presId="urn:microsoft.com/office/officeart/2008/layout/LinedList"/>
    <dgm:cxn modelId="{87782BF5-3F9B-4CDB-B272-99A22E133AF5}" type="presParOf" srcId="{F9FF76A1-902D-43AF-9CA7-EC566249B802}" destId="{587B1647-B4F5-4A77-99AE-79870A5B97E8}" srcOrd="1" destOrd="0" presId="urn:microsoft.com/office/officeart/2008/layout/LinedList"/>
    <dgm:cxn modelId="{D9AA43A9-D473-453F-AFA1-D86200D556D5}" type="presParOf" srcId="{F67472F4-BCAE-44CA-9B82-934595138164}" destId="{B6E2EFE6-4D50-4EC4-A22D-F65035FB678B}" srcOrd="8" destOrd="0" presId="urn:microsoft.com/office/officeart/2008/layout/LinedList"/>
    <dgm:cxn modelId="{160FB193-AC38-4EF6-8292-C2B081543258}" type="presParOf" srcId="{F67472F4-BCAE-44CA-9B82-934595138164}" destId="{E06507E2-08BE-473D-9F5D-0DE74A0287A8}" srcOrd="9" destOrd="0" presId="urn:microsoft.com/office/officeart/2008/layout/LinedList"/>
    <dgm:cxn modelId="{7EBED037-9C20-4B47-BA1F-3D7F373AB51A}" type="presParOf" srcId="{E06507E2-08BE-473D-9F5D-0DE74A0287A8}" destId="{2413C4AB-DDBC-4CC5-8647-63BC71B679DA}" srcOrd="0" destOrd="0" presId="urn:microsoft.com/office/officeart/2008/layout/LinedList"/>
    <dgm:cxn modelId="{C97ABE22-A063-4E8B-9761-4891FB88F3F3}" type="presParOf" srcId="{E06507E2-08BE-473D-9F5D-0DE74A0287A8}" destId="{CE3B5ECD-E14E-4CB0-9B43-B4B804E20001}" srcOrd="1" destOrd="0" presId="urn:microsoft.com/office/officeart/2008/layout/LinedList"/>
    <dgm:cxn modelId="{85078944-6731-4399-AE65-16236607F98E}" type="presParOf" srcId="{F67472F4-BCAE-44CA-9B82-934595138164}" destId="{E21A8270-42A0-4499-BCD6-B9B5C54F1B7F}" srcOrd="10" destOrd="0" presId="urn:microsoft.com/office/officeart/2008/layout/LinedList"/>
    <dgm:cxn modelId="{66380DD1-B0FF-45E9-A962-981E4F9F17B7}" type="presParOf" srcId="{F67472F4-BCAE-44CA-9B82-934595138164}" destId="{32B12B0C-74DB-4FAA-9E81-3AC95151027B}" srcOrd="11" destOrd="0" presId="urn:microsoft.com/office/officeart/2008/layout/LinedList"/>
    <dgm:cxn modelId="{72D385E2-558D-43B7-8169-B72B63BA81CC}" type="presParOf" srcId="{32B12B0C-74DB-4FAA-9E81-3AC95151027B}" destId="{AFBE1CC9-1FBC-48FB-8182-B2B8F138D02E}" srcOrd="0" destOrd="0" presId="urn:microsoft.com/office/officeart/2008/layout/LinedList"/>
    <dgm:cxn modelId="{87FB862F-643D-4512-90F9-A20FD18DE1E2}" type="presParOf" srcId="{32B12B0C-74DB-4FAA-9E81-3AC95151027B}" destId="{74CF3D1F-CEF5-41E0-80B6-A5FFCF3C309D}" srcOrd="1" destOrd="0" presId="urn:microsoft.com/office/officeart/2008/layout/LinedList"/>
    <dgm:cxn modelId="{209384DB-0945-4C1A-B93A-C4FB5B22388D}" type="presParOf" srcId="{F67472F4-BCAE-44CA-9B82-934595138164}" destId="{E09E2875-1802-40A8-92D6-5F64F30EBEDD}" srcOrd="12" destOrd="0" presId="urn:microsoft.com/office/officeart/2008/layout/LinedList"/>
    <dgm:cxn modelId="{88A021AA-398D-48E7-832B-419FDFD27650}" type="presParOf" srcId="{F67472F4-BCAE-44CA-9B82-934595138164}" destId="{64D78441-B8A5-4C15-83A5-0A3FB0599EE5}" srcOrd="13" destOrd="0" presId="urn:microsoft.com/office/officeart/2008/layout/LinedList"/>
    <dgm:cxn modelId="{7DFF43AA-AF8E-45D0-9814-4373664C3E7A}" type="presParOf" srcId="{64D78441-B8A5-4C15-83A5-0A3FB0599EE5}" destId="{A83238B1-D33F-4188-A9B4-D97B9C762788}" srcOrd="0" destOrd="0" presId="urn:microsoft.com/office/officeart/2008/layout/LinedList"/>
    <dgm:cxn modelId="{5BCC5272-9BD2-4A17-87FF-F20613A34DF6}" type="presParOf" srcId="{64D78441-B8A5-4C15-83A5-0A3FB0599EE5}" destId="{9A099ABF-6733-47A5-9E63-6F34753B4E0E}" srcOrd="1" destOrd="0" presId="urn:microsoft.com/office/officeart/2008/layout/LinedList"/>
    <dgm:cxn modelId="{6882AE86-82DD-442F-866C-275745308012}" type="presParOf" srcId="{F67472F4-BCAE-44CA-9B82-934595138164}" destId="{F912A563-11EB-44D5-ABDE-74C1E18C3BB3}" srcOrd="14" destOrd="0" presId="urn:microsoft.com/office/officeart/2008/layout/LinedList"/>
    <dgm:cxn modelId="{8EB570C9-DD08-4036-A715-ACF5261A7A49}" type="presParOf" srcId="{F67472F4-BCAE-44CA-9B82-934595138164}" destId="{1B1E1451-FD48-41B4-A9B5-302788BCB185}" srcOrd="15" destOrd="0" presId="urn:microsoft.com/office/officeart/2008/layout/LinedList"/>
    <dgm:cxn modelId="{E575CFFA-4BBC-4C63-9164-FC1C883E88F6}" type="presParOf" srcId="{1B1E1451-FD48-41B4-A9B5-302788BCB185}" destId="{B0A4DFF0-3F67-4A7D-8876-E9332C98BE28}" srcOrd="0" destOrd="0" presId="urn:microsoft.com/office/officeart/2008/layout/LinedList"/>
    <dgm:cxn modelId="{C89BCA92-ED9A-42ED-8A5F-C85F2BB8E9DA}" type="presParOf" srcId="{1B1E1451-FD48-41B4-A9B5-302788BCB185}" destId="{9F000C8E-8D2C-4009-A2E0-29415350A60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D3508-DDB8-4FAB-95AD-15B361FA22D5}">
      <dsp:nvSpPr>
        <dsp:cNvPr id="0" name=""/>
        <dsp:cNvSpPr/>
      </dsp:nvSpPr>
      <dsp:spPr>
        <a:xfrm>
          <a:off x="0" y="0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28E02-1035-4F35-B554-C73EDE1CBFBE}">
      <dsp:nvSpPr>
        <dsp:cNvPr id="0" name=""/>
        <dsp:cNvSpPr/>
      </dsp:nvSpPr>
      <dsp:spPr>
        <a:xfrm>
          <a:off x="0" y="0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>
              <a:solidFill>
                <a:srgbClr val="A53010"/>
              </a:solidFill>
            </a:rPr>
            <a:t>I. Bacon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0"/>
        <a:ext cx="10529887" cy="472281"/>
      </dsp:txXfrm>
    </dsp:sp>
    <dsp:sp modelId="{27CFA96F-DA83-4048-BB45-E604E6CB9D8D}">
      <dsp:nvSpPr>
        <dsp:cNvPr id="0" name=""/>
        <dsp:cNvSpPr/>
      </dsp:nvSpPr>
      <dsp:spPr>
        <a:xfrm>
          <a:off x="0" y="472281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81786-A2CD-4BA4-ACE9-E770334FBE75}">
      <dsp:nvSpPr>
        <dsp:cNvPr id="0" name=""/>
        <dsp:cNvSpPr/>
      </dsp:nvSpPr>
      <dsp:spPr>
        <a:xfrm>
          <a:off x="0" y="472281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>
              <a:solidFill>
                <a:schemeClr val="tx2"/>
              </a:solidFill>
            </a:rPr>
            <a:t>II. Descartes</a:t>
          </a:r>
          <a:endParaRPr lang="en-US" sz="2100" b="1" kern="1200" dirty="0">
            <a:solidFill>
              <a:schemeClr val="tx2"/>
            </a:solidFill>
          </a:endParaRPr>
        </a:p>
      </dsp:txBody>
      <dsp:txXfrm>
        <a:off x="0" y="472281"/>
        <a:ext cx="10529887" cy="472281"/>
      </dsp:txXfrm>
    </dsp:sp>
    <dsp:sp modelId="{94A29245-0EDA-4C39-857B-8ABD7EED675D}">
      <dsp:nvSpPr>
        <dsp:cNvPr id="0" name=""/>
        <dsp:cNvSpPr/>
      </dsp:nvSpPr>
      <dsp:spPr>
        <a:xfrm>
          <a:off x="0" y="944562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F976E-51C5-4941-A4DB-B441F39C6767}">
      <dsp:nvSpPr>
        <dsp:cNvPr id="0" name=""/>
        <dsp:cNvSpPr/>
      </dsp:nvSpPr>
      <dsp:spPr>
        <a:xfrm>
          <a:off x="0" y="944562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>
              <a:solidFill>
                <a:srgbClr val="A53010"/>
              </a:solidFill>
            </a:rPr>
            <a:t>III. Spinoza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944562"/>
        <a:ext cx="10529887" cy="472281"/>
      </dsp:txXfrm>
    </dsp:sp>
    <dsp:sp modelId="{37191717-E65F-4FB2-9D7F-2DC420287A75}">
      <dsp:nvSpPr>
        <dsp:cNvPr id="0" name=""/>
        <dsp:cNvSpPr/>
      </dsp:nvSpPr>
      <dsp:spPr>
        <a:xfrm>
          <a:off x="0" y="1416843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16139-CC9B-46AA-ADD7-C21004A630D5}">
      <dsp:nvSpPr>
        <dsp:cNvPr id="0" name=""/>
        <dsp:cNvSpPr/>
      </dsp:nvSpPr>
      <dsp:spPr>
        <a:xfrm>
          <a:off x="0" y="1416843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>
              <a:solidFill>
                <a:srgbClr val="A53010"/>
              </a:solidFill>
            </a:rPr>
            <a:t>IV. Leibniz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1416843"/>
        <a:ext cx="10529887" cy="472281"/>
      </dsp:txXfrm>
    </dsp:sp>
    <dsp:sp modelId="{B6E2EFE6-4D50-4EC4-A22D-F65035FB678B}">
      <dsp:nvSpPr>
        <dsp:cNvPr id="0" name=""/>
        <dsp:cNvSpPr/>
      </dsp:nvSpPr>
      <dsp:spPr>
        <a:xfrm>
          <a:off x="0" y="1889125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3C4AB-DDBC-4CC5-8647-63BC71B679DA}">
      <dsp:nvSpPr>
        <dsp:cNvPr id="0" name=""/>
        <dsp:cNvSpPr/>
      </dsp:nvSpPr>
      <dsp:spPr>
        <a:xfrm>
          <a:off x="0" y="1889125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>
              <a:solidFill>
                <a:srgbClr val="A53010"/>
              </a:solidFill>
            </a:rPr>
            <a:t>V. Hobbes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1889125"/>
        <a:ext cx="10529887" cy="472281"/>
      </dsp:txXfrm>
    </dsp:sp>
    <dsp:sp modelId="{E21A8270-42A0-4499-BCD6-B9B5C54F1B7F}">
      <dsp:nvSpPr>
        <dsp:cNvPr id="0" name=""/>
        <dsp:cNvSpPr/>
      </dsp:nvSpPr>
      <dsp:spPr>
        <a:xfrm>
          <a:off x="0" y="2361406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E1CC9-1FBC-48FB-8182-B2B8F138D02E}">
      <dsp:nvSpPr>
        <dsp:cNvPr id="0" name=""/>
        <dsp:cNvSpPr/>
      </dsp:nvSpPr>
      <dsp:spPr>
        <a:xfrm>
          <a:off x="0" y="2361406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>
              <a:solidFill>
                <a:srgbClr val="A53010"/>
              </a:solidFill>
            </a:rPr>
            <a:t>VI. Locke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2361406"/>
        <a:ext cx="10529887" cy="472281"/>
      </dsp:txXfrm>
    </dsp:sp>
    <dsp:sp modelId="{E09E2875-1802-40A8-92D6-5F64F30EBEDD}">
      <dsp:nvSpPr>
        <dsp:cNvPr id="0" name=""/>
        <dsp:cNvSpPr/>
      </dsp:nvSpPr>
      <dsp:spPr>
        <a:xfrm>
          <a:off x="0" y="2833687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238B1-D33F-4188-A9B4-D97B9C762788}">
      <dsp:nvSpPr>
        <dsp:cNvPr id="0" name=""/>
        <dsp:cNvSpPr/>
      </dsp:nvSpPr>
      <dsp:spPr>
        <a:xfrm>
          <a:off x="0" y="2833687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>
              <a:solidFill>
                <a:srgbClr val="A53010"/>
              </a:solidFill>
            </a:rPr>
            <a:t>VII. Berkeley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2833687"/>
        <a:ext cx="10529887" cy="472281"/>
      </dsp:txXfrm>
    </dsp:sp>
    <dsp:sp modelId="{F912A563-11EB-44D5-ABDE-74C1E18C3BB3}">
      <dsp:nvSpPr>
        <dsp:cNvPr id="0" name=""/>
        <dsp:cNvSpPr/>
      </dsp:nvSpPr>
      <dsp:spPr>
        <a:xfrm>
          <a:off x="0" y="3305968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4DFF0-3F67-4A7D-8876-E9332C98BE28}">
      <dsp:nvSpPr>
        <dsp:cNvPr id="0" name=""/>
        <dsp:cNvSpPr/>
      </dsp:nvSpPr>
      <dsp:spPr>
        <a:xfrm>
          <a:off x="0" y="3305968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>
              <a:solidFill>
                <a:srgbClr val="A53010"/>
              </a:solidFill>
            </a:rPr>
            <a:t>VIII. </a:t>
          </a:r>
          <a:r>
            <a:rPr lang="cs-CZ" sz="2100" kern="1200" dirty="0" err="1">
              <a:solidFill>
                <a:srgbClr val="A53010"/>
              </a:solidFill>
            </a:rPr>
            <a:t>Hume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3305968"/>
        <a:ext cx="10529887" cy="472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15592-38E2-4892-B447-50C32F4F76AB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2B4E4-6D0B-4E75-9405-AE5DA23921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938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7509" y="2514600"/>
            <a:ext cx="9667103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7509" y="4777379"/>
            <a:ext cx="9667103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79AF831-1A7E-4F1A-B873-A316CC2AE30E}"/>
              </a:ext>
            </a:extLst>
          </p:cNvPr>
          <p:cNvSpPr/>
          <p:nvPr userDrawn="1"/>
        </p:nvSpPr>
        <p:spPr>
          <a:xfrm>
            <a:off x="0" y="6125511"/>
            <a:ext cx="12192000" cy="7785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Šipka: pětiúhelník 13">
            <a:extLst>
              <a:ext uri="{FF2B5EF4-FFF2-40B4-BE49-F238E27FC236}">
                <a16:creationId xmlns:a16="http://schemas.microsoft.com/office/drawing/2014/main" id="{F89EFFD7-BD92-43B2-8E1D-D37D1311E1E6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Šipka: pětiúhelník 6">
            <a:extLst>
              <a:ext uri="{FF2B5EF4-FFF2-40B4-BE49-F238E27FC236}">
                <a16:creationId xmlns:a16="http://schemas.microsoft.com/office/drawing/2014/main" id="{0C0EFC37-8C44-4DA6-831D-4C9E78D2F109}"/>
              </a:ext>
            </a:extLst>
          </p:cNvPr>
          <p:cNvSpPr/>
          <p:nvPr userDrawn="1"/>
        </p:nvSpPr>
        <p:spPr>
          <a:xfrm flipH="1">
            <a:off x="7898004" y="4335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pětiúhelník 7">
            <a:extLst>
              <a:ext uri="{FF2B5EF4-FFF2-40B4-BE49-F238E27FC236}">
                <a16:creationId xmlns:a16="http://schemas.microsoft.com/office/drawing/2014/main" id="{D2680742-7D77-4702-A821-C1FDBD9365BF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číslo snímku 7">
            <a:extLst>
              <a:ext uri="{FF2B5EF4-FFF2-40B4-BE49-F238E27FC236}">
                <a16:creationId xmlns:a16="http://schemas.microsoft.com/office/drawing/2014/main" id="{57D18A03-3A13-4DFF-9BB6-5E392782C140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Šipka: pětiúhelník 13">
            <a:extLst>
              <a:ext uri="{FF2B5EF4-FFF2-40B4-BE49-F238E27FC236}">
                <a16:creationId xmlns:a16="http://schemas.microsoft.com/office/drawing/2014/main" id="{F89EFFD7-BD92-43B2-8E1D-D37D1311E1E6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7">
            <a:extLst>
              <a:ext uri="{FF2B5EF4-FFF2-40B4-BE49-F238E27FC236}">
                <a16:creationId xmlns:a16="http://schemas.microsoft.com/office/drawing/2014/main" id="{404E1B18-983F-424D-AD1D-DE7F89B23857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29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0948C7EE-8960-4D30-B336-086412AF9B0A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Šipka: pětiúhelník 5">
            <a:extLst>
              <a:ext uri="{FF2B5EF4-FFF2-40B4-BE49-F238E27FC236}">
                <a16:creationId xmlns:a16="http://schemas.microsoft.com/office/drawing/2014/main" id="{12D083C0-7B94-45FB-8113-876E7DCEADA9}"/>
              </a:ext>
            </a:extLst>
          </p:cNvPr>
          <p:cNvSpPr/>
          <p:nvPr userDrawn="1"/>
        </p:nvSpPr>
        <p:spPr>
          <a:xfrm flipH="1">
            <a:off x="7898004" y="4335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pětiúhelník 6">
            <a:extLst>
              <a:ext uri="{FF2B5EF4-FFF2-40B4-BE49-F238E27FC236}">
                <a16:creationId xmlns:a16="http://schemas.microsoft.com/office/drawing/2014/main" id="{4D73B429-F3F1-4FB5-8ECC-A814961AC885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4C6F69CF-F7DE-41C2-8443-47A12FC44F75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0948C7EE-8960-4D30-B336-086412AF9B0A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7">
            <a:extLst>
              <a:ext uri="{FF2B5EF4-FFF2-40B4-BE49-F238E27FC236}">
                <a16:creationId xmlns:a16="http://schemas.microsoft.com/office/drawing/2014/main" id="{F79BB166-F5B9-481D-8E15-0487C8229401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266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F444B88C-14AA-4AB6-8E73-6C3B4C2222A2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163" y="437380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8124" y="437380"/>
            <a:ext cx="6201092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163" y="1589905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Šipka: pětiúhelník 8">
            <a:extLst>
              <a:ext uri="{FF2B5EF4-FFF2-40B4-BE49-F238E27FC236}">
                <a16:creationId xmlns:a16="http://schemas.microsoft.com/office/drawing/2014/main" id="{785DE7E4-775F-45FD-80AD-E043CE6157BD}"/>
              </a:ext>
            </a:extLst>
          </p:cNvPr>
          <p:cNvSpPr/>
          <p:nvPr userDrawn="1"/>
        </p:nvSpPr>
        <p:spPr>
          <a:xfrm flipH="1">
            <a:off x="7898004" y="7888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CBFD88B0-8ABE-444D-8D21-68272D4D8A52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7">
            <a:extLst>
              <a:ext uri="{FF2B5EF4-FFF2-40B4-BE49-F238E27FC236}">
                <a16:creationId xmlns:a16="http://schemas.microsoft.com/office/drawing/2014/main" id="{EA640224-BA24-4A51-9C50-369FD9FDE4E8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F444B88C-14AA-4AB6-8E73-6C3B4C2222A2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163" y="437380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8124" y="437380"/>
            <a:ext cx="6201092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163" y="1589905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127C24D5-9F0A-427F-A117-1A1585BBC1D3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15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2" y="4800600"/>
            <a:ext cx="980644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98171" y="634965"/>
            <a:ext cx="980644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8172" y="5367338"/>
            <a:ext cx="980644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F6B4DA13-A5E3-473C-9D36-4CCB4F244570}"/>
              </a:ext>
            </a:extLst>
          </p:cNvPr>
          <p:cNvSpPr/>
          <p:nvPr userDrawn="1"/>
        </p:nvSpPr>
        <p:spPr>
          <a:xfrm flipH="1">
            <a:off x="7898004" y="7888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pětiúhelník 10">
            <a:extLst>
              <a:ext uri="{FF2B5EF4-FFF2-40B4-BE49-F238E27FC236}">
                <a16:creationId xmlns:a16="http://schemas.microsoft.com/office/drawing/2014/main" id="{DB4E3E3C-0424-49F1-AFEA-82E101F94E06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číslo snímku 7">
            <a:extLst>
              <a:ext uri="{FF2B5EF4-FFF2-40B4-BE49-F238E27FC236}">
                <a16:creationId xmlns:a16="http://schemas.microsoft.com/office/drawing/2014/main" id="{D50DC9D0-69B1-4CF1-82F1-85DAAE16EA8E}"/>
              </a:ext>
            </a:extLst>
          </p:cNvPr>
          <p:cNvSpPr txBox="1">
            <a:spLocks/>
          </p:cNvSpPr>
          <p:nvPr userDrawn="1"/>
        </p:nvSpPr>
        <p:spPr>
          <a:xfrm>
            <a:off x="687387" y="4982810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2" y="4800600"/>
            <a:ext cx="980644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98171" y="634965"/>
            <a:ext cx="980644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8172" y="5367338"/>
            <a:ext cx="980644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90986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046" y="609600"/>
            <a:ext cx="9832566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046" y="4354046"/>
            <a:ext cx="9832566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" name="Šipka: pětiúhelník 7">
            <a:extLst>
              <a:ext uri="{FF2B5EF4-FFF2-40B4-BE49-F238E27FC236}">
                <a16:creationId xmlns:a16="http://schemas.microsoft.com/office/drawing/2014/main" id="{6C7A325E-5729-4E69-A359-2034B07CA471}"/>
              </a:ext>
            </a:extLst>
          </p:cNvPr>
          <p:cNvSpPr/>
          <p:nvPr userDrawn="1"/>
        </p:nvSpPr>
        <p:spPr>
          <a:xfrm flipH="1">
            <a:off x="7898004" y="4335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D7B44290-F79D-41B6-AA95-9DA75628B6B7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7">
            <a:extLst>
              <a:ext uri="{FF2B5EF4-FFF2-40B4-BE49-F238E27FC236}">
                <a16:creationId xmlns:a16="http://schemas.microsoft.com/office/drawing/2014/main" id="{5FB282AB-0428-4D98-B66E-F8127DC74798}"/>
              </a:ext>
            </a:extLst>
          </p:cNvPr>
          <p:cNvSpPr txBox="1">
            <a:spLocks/>
          </p:cNvSpPr>
          <p:nvPr userDrawn="1"/>
        </p:nvSpPr>
        <p:spPr>
          <a:xfrm>
            <a:off x="614625" y="3246437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046" y="609600"/>
            <a:ext cx="9832566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046" y="4354046"/>
            <a:ext cx="9832566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id="{F5486E9F-B2F6-4854-8406-047FFB2FCF75}"/>
              </a:ext>
            </a:extLst>
          </p:cNvPr>
          <p:cNvSpPr txBox="1">
            <a:spLocks/>
          </p:cNvSpPr>
          <p:nvPr userDrawn="1"/>
        </p:nvSpPr>
        <p:spPr>
          <a:xfrm>
            <a:off x="11185705" y="6488127"/>
            <a:ext cx="1006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004286-5DE4-4387-BCBA-1BF75FFF593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494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Šipka: pětiúhelník 20">
            <a:extLst>
              <a:ext uri="{FF2B5EF4-FFF2-40B4-BE49-F238E27FC236}">
                <a16:creationId xmlns:a16="http://schemas.microsoft.com/office/drawing/2014/main" id="{E64E548E-ACD8-4C0D-AA74-56151A504B84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133600"/>
            <a:ext cx="10529252" cy="3777622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1F56A891-FBBA-47F1-B76E-E2686D49BE6F}"/>
              </a:ext>
            </a:extLst>
          </p:cNvPr>
          <p:cNvSpPr/>
          <p:nvPr/>
        </p:nvSpPr>
        <p:spPr>
          <a:xfrm flipH="1">
            <a:off x="7898004" y="0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4FC3B41-53C6-4AF5-89D1-24EEFEB8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Šipka: pětiúhelník 8">
            <a:extLst>
              <a:ext uri="{FF2B5EF4-FFF2-40B4-BE49-F238E27FC236}">
                <a16:creationId xmlns:a16="http://schemas.microsoft.com/office/drawing/2014/main" id="{8578901E-A085-4C1B-8784-E62B0D5DA83B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číslo snímku 7">
            <a:extLst>
              <a:ext uri="{FF2B5EF4-FFF2-40B4-BE49-F238E27FC236}">
                <a16:creationId xmlns:a16="http://schemas.microsoft.com/office/drawing/2014/main" id="{09B1D4B8-9C02-41EA-A588-F17634491112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12" name="Šipka: pětiúhelník 11">
            <a:extLst>
              <a:ext uri="{FF2B5EF4-FFF2-40B4-BE49-F238E27FC236}">
                <a16:creationId xmlns:a16="http://schemas.microsoft.com/office/drawing/2014/main" id="{D7F9070B-FC7F-4E35-8A9F-F7C8A879C66E}"/>
              </a:ext>
            </a:extLst>
          </p:cNvPr>
          <p:cNvSpPr/>
          <p:nvPr userDrawn="1"/>
        </p:nvSpPr>
        <p:spPr>
          <a:xfrm flipH="1">
            <a:off x="7898004" y="7888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DE9A7684-C26A-45C7-BA27-287330645DFB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ástupný symbol pro číslo snímku 7">
            <a:extLst>
              <a:ext uri="{FF2B5EF4-FFF2-40B4-BE49-F238E27FC236}">
                <a16:creationId xmlns:a16="http://schemas.microsoft.com/office/drawing/2014/main" id="{AA746BCC-03D5-402C-AA6D-F19C6E5DD996}"/>
              </a:ext>
            </a:extLst>
          </p:cNvPr>
          <p:cNvSpPr txBox="1">
            <a:spLocks/>
          </p:cNvSpPr>
          <p:nvPr userDrawn="1"/>
        </p:nvSpPr>
        <p:spPr>
          <a:xfrm>
            <a:off x="612509" y="3246437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6010B4-BA21-4FC5-8731-99E4D3EBD145}"/>
              </a:ext>
            </a:extLst>
          </p:cNvPr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2991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" name="Šipka: pětiúhelník 7">
            <a:extLst>
              <a:ext uri="{FF2B5EF4-FFF2-40B4-BE49-F238E27FC236}">
                <a16:creationId xmlns:a16="http://schemas.microsoft.com/office/drawing/2014/main" id="{A385B890-A37F-4B93-BEE5-8B3A8B34BCED}"/>
              </a:ext>
            </a:extLst>
          </p:cNvPr>
          <p:cNvSpPr/>
          <p:nvPr userDrawn="1"/>
        </p:nvSpPr>
        <p:spPr>
          <a:xfrm flipH="1">
            <a:off x="7898004" y="7888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98D4B3D0-8C3B-4089-A14C-7B6DCB8057CB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7">
            <a:extLst>
              <a:ext uri="{FF2B5EF4-FFF2-40B4-BE49-F238E27FC236}">
                <a16:creationId xmlns:a16="http://schemas.microsoft.com/office/drawing/2014/main" id="{966C03B0-E72C-4D23-BEB4-095DBEB3CC8A}"/>
              </a:ext>
            </a:extLst>
          </p:cNvPr>
          <p:cNvSpPr txBox="1">
            <a:spLocks/>
          </p:cNvSpPr>
          <p:nvPr userDrawn="1"/>
        </p:nvSpPr>
        <p:spPr>
          <a:xfrm>
            <a:off x="513805" y="4999037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3CF1876F-3606-44ED-A785-5B5EF53A97E1}"/>
              </a:ext>
            </a:extLst>
          </p:cNvPr>
          <p:cNvSpPr/>
          <p:nvPr userDrawn="1"/>
        </p:nvSpPr>
        <p:spPr>
          <a:xfrm flipH="1">
            <a:off x="7898004" y="7888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: pětiúhelník 13">
            <a:extLst>
              <a:ext uri="{FF2B5EF4-FFF2-40B4-BE49-F238E27FC236}">
                <a16:creationId xmlns:a16="http://schemas.microsoft.com/office/drawing/2014/main" id="{102E114F-5DEA-489D-A60E-36188D95E4FC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ástupný symbol pro číslo snímku 7">
            <a:extLst>
              <a:ext uri="{FF2B5EF4-FFF2-40B4-BE49-F238E27FC236}">
                <a16:creationId xmlns:a16="http://schemas.microsoft.com/office/drawing/2014/main" id="{2979BB0F-9BA6-49E3-8C5D-FFFF78C013FA}"/>
              </a:ext>
            </a:extLst>
          </p:cNvPr>
          <p:cNvSpPr txBox="1">
            <a:spLocks/>
          </p:cNvSpPr>
          <p:nvPr userDrawn="1"/>
        </p:nvSpPr>
        <p:spPr>
          <a:xfrm>
            <a:off x="513805" y="4999037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9033226A-E27D-49A3-9035-4D720AA93E81}"/>
              </a:ext>
            </a:extLst>
          </p:cNvPr>
          <p:cNvSpPr/>
          <p:nvPr userDrawn="1"/>
        </p:nvSpPr>
        <p:spPr>
          <a:xfrm flipH="1">
            <a:off x="7898004" y="7888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pětiúhelník 10">
            <a:extLst>
              <a:ext uri="{FF2B5EF4-FFF2-40B4-BE49-F238E27FC236}">
                <a16:creationId xmlns:a16="http://schemas.microsoft.com/office/drawing/2014/main" id="{CADFE171-7A7F-4A10-8CD7-3D53830AAECD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id="{F112A7DE-65A1-4640-8306-983464DCA2AE}"/>
              </a:ext>
            </a:extLst>
          </p:cNvPr>
          <p:cNvSpPr txBox="1">
            <a:spLocks/>
          </p:cNvSpPr>
          <p:nvPr userDrawn="1"/>
        </p:nvSpPr>
        <p:spPr>
          <a:xfrm>
            <a:off x="513805" y="4982810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Šipka: pětiúhelník 20">
            <a:extLst>
              <a:ext uri="{FF2B5EF4-FFF2-40B4-BE49-F238E27FC236}">
                <a16:creationId xmlns:a16="http://schemas.microsoft.com/office/drawing/2014/main" id="{E64E548E-ACD8-4C0D-AA74-56151A504B84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133600"/>
            <a:ext cx="10529252" cy="3777622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4FC3B41-53C6-4AF5-89D1-24EEFEB8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Zástupný symbol pro číslo snímku 7">
            <a:extLst>
              <a:ext uri="{FF2B5EF4-FFF2-40B4-BE49-F238E27FC236}">
                <a16:creationId xmlns:a16="http://schemas.microsoft.com/office/drawing/2014/main" id="{23BA37AE-6F17-42D1-9775-D9D6DEEB306A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8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298" y="2058750"/>
            <a:ext cx="9780314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4298" y="3530129"/>
            <a:ext cx="9780314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" name="Šipka: pětiúhelník 7">
            <a:extLst>
              <a:ext uri="{FF2B5EF4-FFF2-40B4-BE49-F238E27FC236}">
                <a16:creationId xmlns:a16="http://schemas.microsoft.com/office/drawing/2014/main" id="{35C7692A-1277-44A4-9802-99877B0B4142}"/>
              </a:ext>
            </a:extLst>
          </p:cNvPr>
          <p:cNvSpPr/>
          <p:nvPr userDrawn="1"/>
        </p:nvSpPr>
        <p:spPr>
          <a:xfrm flipH="1">
            <a:off x="7898004" y="0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pětiúhelník 10">
            <a:extLst>
              <a:ext uri="{FF2B5EF4-FFF2-40B4-BE49-F238E27FC236}">
                <a16:creationId xmlns:a16="http://schemas.microsoft.com/office/drawing/2014/main" id="{60631AB3-2122-4D62-A4DE-D469AA9B2489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298" y="2058750"/>
            <a:ext cx="9780314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4298" y="3530129"/>
            <a:ext cx="9780314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3441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B2F918AD-183E-4159-A17A-4CC517685F15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360" y="2126222"/>
            <a:ext cx="5239740" cy="3777622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871" y="2126222"/>
            <a:ext cx="5239740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9924E09-79A9-4E64-B0BD-591BC0AAF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Šipka: pětiúhelník 8">
            <a:extLst>
              <a:ext uri="{FF2B5EF4-FFF2-40B4-BE49-F238E27FC236}">
                <a16:creationId xmlns:a16="http://schemas.microsoft.com/office/drawing/2014/main" id="{CA10F6EC-910B-4F5A-ACD8-CFB01C698177}"/>
              </a:ext>
            </a:extLst>
          </p:cNvPr>
          <p:cNvSpPr/>
          <p:nvPr userDrawn="1"/>
        </p:nvSpPr>
        <p:spPr>
          <a:xfrm flipH="1">
            <a:off x="7898004" y="0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C39BE5C5-0056-408C-B22B-443E6702CCB2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7">
            <a:extLst>
              <a:ext uri="{FF2B5EF4-FFF2-40B4-BE49-F238E27FC236}">
                <a16:creationId xmlns:a16="http://schemas.microsoft.com/office/drawing/2014/main" id="{44B6A21E-6825-4CA4-A9F1-B069CD7812E3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B2F918AD-183E-4159-A17A-4CC517685F15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360" y="2126222"/>
            <a:ext cx="5239740" cy="3777622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871" y="2126222"/>
            <a:ext cx="5239740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9924E09-79A9-4E64-B0BD-591BC0AAF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CF940D3C-2724-46A5-9284-5C99F1E422D7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0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Šipka: pětiúhelník 17">
            <a:extLst>
              <a:ext uri="{FF2B5EF4-FFF2-40B4-BE49-F238E27FC236}">
                <a16:creationId xmlns:a16="http://schemas.microsoft.com/office/drawing/2014/main" id="{91AE274A-FDF5-4E01-8E48-8F31FCAC8DC4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1999229"/>
            <a:ext cx="50133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5361" y="2575490"/>
            <a:ext cx="5013370" cy="3372147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999230"/>
            <a:ext cx="5407592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42" y="2575491"/>
            <a:ext cx="5407593" cy="3372148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5299CBF-DFEB-430A-8893-24B7BBC97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Šipka: pětiúhelník 10">
            <a:extLst>
              <a:ext uri="{FF2B5EF4-FFF2-40B4-BE49-F238E27FC236}">
                <a16:creationId xmlns:a16="http://schemas.microsoft.com/office/drawing/2014/main" id="{F781559E-99E1-4889-ABD7-76DF461E7B20}"/>
              </a:ext>
            </a:extLst>
          </p:cNvPr>
          <p:cNvSpPr/>
          <p:nvPr userDrawn="1"/>
        </p:nvSpPr>
        <p:spPr>
          <a:xfrm flipH="1">
            <a:off x="7898004" y="4335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: pětiúhelník 11">
            <a:extLst>
              <a:ext uri="{FF2B5EF4-FFF2-40B4-BE49-F238E27FC236}">
                <a16:creationId xmlns:a16="http://schemas.microsoft.com/office/drawing/2014/main" id="{4B15B284-4689-45AF-86C2-C6B64E30E8C2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id="{5F6C254A-05AA-49CE-B3EC-FA42D55E41DB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Šipka: pětiúhelník 17">
            <a:extLst>
              <a:ext uri="{FF2B5EF4-FFF2-40B4-BE49-F238E27FC236}">
                <a16:creationId xmlns:a16="http://schemas.microsoft.com/office/drawing/2014/main" id="{91AE274A-FDF5-4E01-8E48-8F31FCAC8DC4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1999229"/>
            <a:ext cx="50133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5361" y="2575490"/>
            <a:ext cx="5013370" cy="3372147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999230"/>
            <a:ext cx="5407592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42" y="2575491"/>
            <a:ext cx="5407593" cy="3372148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5299CBF-DFEB-430A-8893-24B7BBC97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Zástupný symbol pro číslo snímku 7">
            <a:extLst>
              <a:ext uri="{FF2B5EF4-FFF2-40B4-BE49-F238E27FC236}">
                <a16:creationId xmlns:a16="http://schemas.microsoft.com/office/drawing/2014/main" id="{3CA3BDA9-7D7E-4CF5-AD0C-FE23489087D5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1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80000"/>
                    </a14:imgEffect>
                  </a14:imgLayer>
                </a14:imgProps>
              </a:ext>
            </a:extLst>
          </a:blip>
          <a:srcRect/>
          <a:stretch>
            <a:fillRect l="-2000" t="-6000" r="-7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63337" y="449319"/>
            <a:ext cx="984127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9236" y="1846217"/>
            <a:ext cx="9845376" cy="4173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51" r:id="rId4"/>
    <p:sldLayoutId id="2147483669" r:id="rId5"/>
    <p:sldLayoutId id="2147483652" r:id="rId6"/>
    <p:sldLayoutId id="2147483670" r:id="rId7"/>
    <p:sldLayoutId id="2147483653" r:id="rId8"/>
    <p:sldLayoutId id="2147483671" r:id="rId9"/>
    <p:sldLayoutId id="2147483654" r:id="rId10"/>
    <p:sldLayoutId id="2147483668" r:id="rId11"/>
    <p:sldLayoutId id="2147483655" r:id="rId12"/>
    <p:sldLayoutId id="2147483667" r:id="rId13"/>
    <p:sldLayoutId id="2147483656" r:id="rId14"/>
    <p:sldLayoutId id="2147483665" r:id="rId15"/>
    <p:sldLayoutId id="2147483657" r:id="rId16"/>
    <p:sldLayoutId id="2147483672" r:id="rId17"/>
    <p:sldLayoutId id="2147483660" r:id="rId18"/>
    <p:sldLayoutId id="2147483675" r:id="rId19"/>
    <p:sldLayoutId id="2147483661" r:id="rId20"/>
    <p:sldLayoutId id="2147483674" r:id="rId21"/>
    <p:sldLayoutId id="2147483662" r:id="rId22"/>
    <p:sldLayoutId id="2147483663" r:id="rId23"/>
    <p:sldLayoutId id="2147483664" r:id="rId2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8BC093-3B55-408C-9222-94104E39E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Dějiny filosofie IV</a:t>
            </a:r>
            <a:r>
              <a:rPr lang="cs-CZ" dirty="0"/>
              <a:t>:</a:t>
            </a:r>
            <a:br>
              <a:rPr lang="cs-CZ" dirty="0"/>
            </a:br>
            <a:r>
              <a:rPr lang="nl-NL" dirty="0"/>
              <a:t>Novověká filosofie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1EBBFF5-6FA7-4CA6-A44E-F10AB3EF85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Daniel </a:t>
            </a:r>
            <a:r>
              <a:rPr lang="cs-CZ" dirty="0" err="1"/>
              <a:t>Špelda</a:t>
            </a:r>
            <a:r>
              <a:rPr lang="cs-CZ" dirty="0"/>
              <a:t>, Katedra filosofie FF MU</a:t>
            </a:r>
          </a:p>
          <a:p>
            <a:r>
              <a:rPr lang="cs-CZ" dirty="0"/>
              <a:t>Jarní semestr 2021</a:t>
            </a:r>
          </a:p>
        </p:txBody>
      </p:sp>
    </p:spTree>
    <p:extLst>
      <p:ext uri="{BB962C8B-B14F-4D97-AF65-F5344CB8AC3E}">
        <p14:creationId xmlns:p14="http://schemas.microsoft.com/office/powerpoint/2010/main" val="50333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Radikální zpochybnění veškerého vědění.</a:t>
            </a:r>
          </a:p>
          <a:p>
            <a:r>
              <a:rPr lang="cs-CZ" dirty="0"/>
              <a:t>Hyperbolická, tj. </a:t>
            </a:r>
            <a:r>
              <a:rPr lang="cs-CZ"/>
              <a:t>přehnaná </a:t>
            </a:r>
            <a:r>
              <a:rPr lang="cs-CZ" smtClean="0"/>
              <a:t>pochybnost – slouží k přezkoušení základů vědění.</a:t>
            </a:r>
            <a:endParaRPr lang="cs-CZ" dirty="0"/>
          </a:p>
          <a:p>
            <a:r>
              <a:rPr lang="cs-CZ" dirty="0"/>
              <a:t>Slouží jako prostředek k dosažení cíle: nalezení pevného základu vědění.</a:t>
            </a:r>
          </a:p>
          <a:p>
            <a:r>
              <a:rPr lang="cs-CZ" dirty="0"/>
              <a:t>Odhalit takové principy, které se jakémukoli zpochybnění vzpírají.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I. Meditace: radikální pochybnost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8D6BB2F-9D48-4CE8-8BA6-E1224D66D870}"/>
              </a:ext>
            </a:extLst>
          </p:cNvPr>
          <p:cNvSpPr txBox="1"/>
          <p:nvPr/>
        </p:nvSpPr>
        <p:spPr>
          <a:xfrm>
            <a:off x="63043" y="64825"/>
            <a:ext cx="2114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René Descartes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668E0E6-5C73-4425-80A3-362C4F0A4C69}"/>
              </a:ext>
            </a:extLst>
          </p:cNvPr>
          <p:cNvSpPr txBox="1"/>
          <p:nvPr/>
        </p:nvSpPr>
        <p:spPr>
          <a:xfrm>
            <a:off x="8030095" y="64825"/>
            <a:ext cx="4098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Cogito-princip, substance a bůh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583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1. stupeň</a:t>
            </a:r>
            <a:r>
              <a:rPr lang="cs-CZ" dirty="0"/>
              <a:t>: </a:t>
            </a:r>
            <a:r>
              <a:rPr lang="cs-CZ" b="1" dirty="0"/>
              <a:t>pochybnost</a:t>
            </a:r>
            <a:r>
              <a:rPr lang="cs-CZ" dirty="0"/>
              <a:t> ohledně našeho </a:t>
            </a:r>
            <a:r>
              <a:rPr lang="cs-CZ" u="sng" dirty="0"/>
              <a:t>kognitivního základu </a:t>
            </a:r>
            <a:r>
              <a:rPr lang="cs-CZ" dirty="0"/>
              <a:t>– týká se smyslového poznání – zejm. </a:t>
            </a:r>
            <a:r>
              <a:rPr lang="cs-CZ"/>
              <a:t>smyslové </a:t>
            </a:r>
            <a:r>
              <a:rPr lang="cs-CZ" smtClean="0"/>
              <a:t>klamy. Empirie je nespolehlivá. Tento stupeň nepostihuje </a:t>
            </a:r>
            <a:r>
              <a:rPr lang="cs-CZ" dirty="0"/>
              <a:t>neempirické vědění (např. matematiku) a materiální svět.</a:t>
            </a:r>
          </a:p>
          <a:p>
            <a:r>
              <a:rPr lang="cs-CZ" b="1" dirty="0"/>
              <a:t>2. stupeň</a:t>
            </a:r>
            <a:r>
              <a:rPr lang="cs-CZ" dirty="0"/>
              <a:t>: </a:t>
            </a:r>
            <a:r>
              <a:rPr lang="cs-CZ" b="1" dirty="0"/>
              <a:t>pochybnost</a:t>
            </a:r>
            <a:r>
              <a:rPr lang="cs-CZ" dirty="0"/>
              <a:t> ohledně našeho </a:t>
            </a:r>
            <a:r>
              <a:rPr lang="cs-CZ" u="sng" dirty="0"/>
              <a:t>kognitivního stavu </a:t>
            </a:r>
            <a:r>
              <a:rPr lang="cs-CZ" dirty="0"/>
              <a:t>– nemožnost odlišit sen od skutečnosti; zpochybněna existence vnějšího světa; i zde ale platí </a:t>
            </a:r>
            <a:r>
              <a:rPr lang="cs-CZ"/>
              <a:t>matematika</a:t>
            </a:r>
            <a:r>
              <a:rPr lang="cs-CZ" smtClean="0"/>
              <a:t>.</a:t>
            </a:r>
          </a:p>
          <a:p>
            <a:r>
              <a:rPr lang="cs-CZ"/>
              <a:t>„</a:t>
            </a:r>
            <a:r>
              <a:rPr lang="cs-CZ" i="1"/>
              <a:t>A když o tom přemýšlím pozorněji, přímo mne ohromuje zjištění, že bdění nikdy nelze žádnými jistými známkami odlišit od snu, a právě toto ohromení mi téměř potvrzuje názor, že sním</a:t>
            </a:r>
            <a:r>
              <a:rPr lang="cs-CZ"/>
              <a:t>.“</a:t>
            </a:r>
            <a:endParaRPr lang="cs-CZ" dirty="0"/>
          </a:p>
          <a:p>
            <a:r>
              <a:rPr lang="cs-CZ" b="1" dirty="0"/>
              <a:t>3. stupeň</a:t>
            </a:r>
            <a:r>
              <a:rPr lang="cs-CZ" dirty="0"/>
              <a:t>: </a:t>
            </a:r>
            <a:r>
              <a:rPr lang="cs-CZ" b="1" dirty="0"/>
              <a:t>pochybnost</a:t>
            </a:r>
            <a:r>
              <a:rPr lang="cs-CZ" dirty="0"/>
              <a:t> ohledně naší </a:t>
            </a:r>
            <a:r>
              <a:rPr lang="cs-CZ" u="sng" dirty="0"/>
              <a:t>kognitivní autonomie </a:t>
            </a:r>
            <a:r>
              <a:rPr lang="cs-CZ" dirty="0"/>
              <a:t>– postava zlého démona: zpochybňuje všechno: existenci materiálního světa, kauzální vztah mezi světem a myslícím duchem, existenci vlastního těla i matematické pravdy.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Stupně </a:t>
            </a:r>
            <a:r>
              <a:rPr lang="cs-CZ" smtClean="0"/>
              <a:t>pochybnosti v první meditaci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8D6BB2F-9D48-4CE8-8BA6-E1224D66D870}"/>
              </a:ext>
            </a:extLst>
          </p:cNvPr>
          <p:cNvSpPr txBox="1"/>
          <p:nvPr/>
        </p:nvSpPr>
        <p:spPr>
          <a:xfrm>
            <a:off x="63043" y="64825"/>
            <a:ext cx="2114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René Descartes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668E0E6-5C73-4425-80A3-362C4F0A4C69}"/>
              </a:ext>
            </a:extLst>
          </p:cNvPr>
          <p:cNvSpPr txBox="1"/>
          <p:nvPr/>
        </p:nvSpPr>
        <p:spPr>
          <a:xfrm>
            <a:off x="8030095" y="64825"/>
            <a:ext cx="4098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Cogito-princip, substance a bůh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389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Pochybnost</a:t>
            </a:r>
            <a:r>
              <a:rPr lang="cs-CZ" dirty="0"/>
              <a:t> je jen cesta ke konečné jistotě.</a:t>
            </a:r>
          </a:p>
          <a:p>
            <a:r>
              <a:rPr lang="cs-CZ"/>
              <a:t>Nalezení </a:t>
            </a:r>
            <a:r>
              <a:rPr lang="cs-CZ" smtClean="0"/>
              <a:t>neotřesitelného základu, „archimédovského bodu“.</a:t>
            </a:r>
          </a:p>
          <a:p>
            <a:r>
              <a:rPr lang="cs-CZ" smtClean="0"/>
              <a:t>jediná jistota: „já existuji“</a:t>
            </a:r>
            <a:endParaRPr lang="cs-CZ" dirty="0"/>
          </a:p>
          <a:p>
            <a:r>
              <a:rPr lang="cs-CZ" dirty="0"/>
              <a:t>I při působení zlého démona existují v mém vědomí myšlenky, ať už správné nebo nesprávné.</a:t>
            </a:r>
          </a:p>
          <a:p>
            <a:r>
              <a:rPr lang="cs-CZ" u="sng" dirty="0"/>
              <a:t>Cogito</a:t>
            </a:r>
            <a:r>
              <a:rPr lang="cs-CZ" dirty="0"/>
              <a:t>-princip: Ať už se tedy mýlím, či nikoli, stále myslím, a pokud myslím, tak jsem: </a:t>
            </a:r>
            <a:r>
              <a:rPr lang="cs-CZ" i="1" dirty="0"/>
              <a:t>cogito, ergo sum </a:t>
            </a:r>
            <a:r>
              <a:rPr lang="cs-CZ" dirty="0"/>
              <a:t>– </a:t>
            </a:r>
            <a:r>
              <a:rPr lang="cs-CZ" i="1" dirty="0"/>
              <a:t>je pense</a:t>
            </a:r>
            <a:r>
              <a:rPr lang="cs-CZ" dirty="0"/>
              <a:t>, </a:t>
            </a:r>
            <a:r>
              <a:rPr lang="cs-CZ" i="1" dirty="0" err="1"/>
              <a:t>donc</a:t>
            </a:r>
            <a:r>
              <a:rPr lang="cs-CZ" i="1" dirty="0"/>
              <a:t> je </a:t>
            </a:r>
            <a:r>
              <a:rPr lang="cs-CZ" i="1" dirty="0" err="1"/>
              <a:t>suis</a:t>
            </a:r>
            <a:r>
              <a:rPr lang="cs-CZ" i="1" dirty="0"/>
              <a:t> </a:t>
            </a:r>
            <a:r>
              <a:rPr lang="cs-CZ" dirty="0"/>
              <a:t>(„</a:t>
            </a:r>
            <a:r>
              <a:rPr lang="cs-CZ" i="1" dirty="0"/>
              <a:t>myslím, tedy </a:t>
            </a:r>
            <a:r>
              <a:rPr lang="cs-CZ" i="1"/>
              <a:t>jsem</a:t>
            </a:r>
            <a:r>
              <a:rPr lang="cs-CZ" smtClean="0"/>
              <a:t>“).</a:t>
            </a:r>
          </a:p>
          <a:p>
            <a:r>
              <a:rPr lang="cs-CZ" smtClean="0"/>
              <a:t>Každý </a:t>
            </a:r>
            <a:r>
              <a:rPr lang="cs-CZ"/>
              <a:t>akt vědomí zahrnuje jistotu vlastní existence. Není možné, aby neexistoval někdo, </a:t>
            </a:r>
            <a:r>
              <a:rPr lang="cs-CZ"/>
              <a:t>kdo </a:t>
            </a:r>
            <a:r>
              <a:rPr lang="cs-CZ" smtClean="0"/>
              <a:t>myslí.</a:t>
            </a:r>
          </a:p>
          <a:p>
            <a:r>
              <a:rPr lang="cs-CZ" smtClean="0"/>
              <a:t>cogito-princip = neotřesitelný, „archimédovský“ základ dalšího pznání 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Meditace – neotřesitelný základ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8D6BB2F-9D48-4CE8-8BA6-E1224D66D870}"/>
              </a:ext>
            </a:extLst>
          </p:cNvPr>
          <p:cNvSpPr txBox="1"/>
          <p:nvPr/>
        </p:nvSpPr>
        <p:spPr>
          <a:xfrm>
            <a:off x="63043" y="64825"/>
            <a:ext cx="2114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René Descartes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668E0E6-5C73-4425-80A3-362C4F0A4C69}"/>
              </a:ext>
            </a:extLst>
          </p:cNvPr>
          <p:cNvSpPr txBox="1"/>
          <p:nvPr/>
        </p:nvSpPr>
        <p:spPr>
          <a:xfrm>
            <a:off x="8030095" y="64825"/>
            <a:ext cx="4098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Cogito-princip, substance a bůh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952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arenR"/>
            </a:pPr>
            <a:r>
              <a:rPr lang="cs-CZ" u="sng" dirty="0"/>
              <a:t>Zastavení skepse</a:t>
            </a:r>
            <a:r>
              <a:rPr lang="cs-CZ" dirty="0"/>
              <a:t>.</a:t>
            </a:r>
          </a:p>
          <a:p>
            <a:pPr>
              <a:buFont typeface="+mj-lt"/>
              <a:buAutoNum type="arabicParenR"/>
            </a:pPr>
            <a:r>
              <a:rPr lang="cs-CZ" dirty="0"/>
              <a:t>Základ nového systému vědění.</a:t>
            </a:r>
          </a:p>
          <a:p>
            <a:pPr>
              <a:buFont typeface="+mj-lt"/>
              <a:buAutoNum type="arabicParenR"/>
            </a:pPr>
            <a:r>
              <a:rPr lang="cs-CZ" smtClean="0"/>
              <a:t>Vzor poznání: </a:t>
            </a:r>
            <a:r>
              <a:rPr lang="cs-CZ" smtClean="0"/>
              <a:t>Z </a:t>
            </a:r>
            <a:r>
              <a:rPr lang="cs-CZ" dirty="0"/>
              <a:t>logického či metodického hlediska je </a:t>
            </a:r>
            <a:r>
              <a:rPr lang="cs-CZ" u="sng" dirty="0"/>
              <a:t>cogito</a:t>
            </a:r>
            <a:r>
              <a:rPr lang="cs-CZ" dirty="0"/>
              <a:t>-princip intuitivně a bezprostředně zřejmý, evidentní, rozumový náhled (</a:t>
            </a:r>
            <a:r>
              <a:rPr lang="cs-CZ" i="1" dirty="0" err="1"/>
              <a:t>intuitus</a:t>
            </a:r>
            <a:r>
              <a:rPr lang="cs-CZ" dirty="0"/>
              <a:t>), který si nevyžaduje žádného důkazu. Způsob, jakým jsem si vědom jeho pravdivosti, lze prohlásit za obecné kritérium pravdivosti. </a:t>
            </a:r>
          </a:p>
          <a:p>
            <a:r>
              <a:rPr lang="cs-CZ" i="1" dirty="0"/>
              <a:t>Cogito ergo sum </a:t>
            </a:r>
            <a:r>
              <a:rPr lang="cs-CZ" dirty="0"/>
              <a:t>je vzorem </a:t>
            </a:r>
            <a:r>
              <a:rPr lang="cs-CZ" u="sng" dirty="0"/>
              <a:t>poznání</a:t>
            </a:r>
            <a:r>
              <a:rPr lang="cs-CZ" dirty="0"/>
              <a:t>:  je to </a:t>
            </a:r>
            <a:r>
              <a:rPr lang="cs-CZ" u="sng" dirty="0"/>
              <a:t>pravdivý a jistý poznatek</a:t>
            </a:r>
            <a:r>
              <a:rPr lang="cs-CZ" dirty="0"/>
              <a:t>, který myslící subjekt vnímá </a:t>
            </a:r>
            <a:r>
              <a:rPr lang="cs-CZ" u="sng" dirty="0"/>
              <a:t>jasně a rozlišeně</a:t>
            </a:r>
            <a:r>
              <a:rPr lang="cs-CZ" dirty="0"/>
              <a:t>, a proto lze „</a:t>
            </a:r>
            <a:r>
              <a:rPr lang="cs-CZ" i="1" dirty="0"/>
              <a:t>stanovit jako všeobecné pravidlo, že pravdivé je vše, co vnímám velmi jasně a rozlišeně.</a:t>
            </a:r>
            <a:r>
              <a:rPr lang="cs-CZ" dirty="0"/>
              <a:t>“ (s. 36)</a:t>
            </a:r>
          </a:p>
          <a:p>
            <a:r>
              <a:rPr lang="cs-CZ" dirty="0"/>
              <a:t>Máme tři základní jasné a rozlišené ideje: ideje mysli, Boha a rozlehlosti.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cogito-principu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8D6BB2F-9D48-4CE8-8BA6-E1224D66D870}"/>
              </a:ext>
            </a:extLst>
          </p:cNvPr>
          <p:cNvSpPr txBox="1"/>
          <p:nvPr/>
        </p:nvSpPr>
        <p:spPr>
          <a:xfrm>
            <a:off x="63043" y="64825"/>
            <a:ext cx="2114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René Descartes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668E0E6-5C73-4425-80A3-362C4F0A4C69}"/>
              </a:ext>
            </a:extLst>
          </p:cNvPr>
          <p:cNvSpPr txBox="1"/>
          <p:nvPr/>
        </p:nvSpPr>
        <p:spPr>
          <a:xfrm>
            <a:off x="8030095" y="64825"/>
            <a:ext cx="4098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Cogito-princip, substance a bůh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452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 pojmu </a:t>
            </a:r>
            <a:r>
              <a:rPr lang="cs-CZ" u="sng" dirty="0"/>
              <a:t>myslícího já </a:t>
            </a:r>
            <a:r>
              <a:rPr lang="cs-CZ" dirty="0"/>
              <a:t>se nedá oddělit samotné myšlení. </a:t>
            </a:r>
          </a:p>
          <a:p>
            <a:r>
              <a:rPr lang="cs-CZ" dirty="0"/>
              <a:t>Proto jsem věc myslící, říká Descartes– </a:t>
            </a:r>
            <a:r>
              <a:rPr lang="cs-CZ" i="1" dirty="0"/>
              <a:t>sum </a:t>
            </a:r>
            <a:r>
              <a:rPr lang="cs-CZ" i="1" dirty="0" err="1"/>
              <a:t>igitur</a:t>
            </a:r>
            <a:r>
              <a:rPr lang="cs-CZ" i="1" dirty="0"/>
              <a:t> </a:t>
            </a:r>
            <a:r>
              <a:rPr lang="cs-CZ" i="1" dirty="0" err="1"/>
              <a:t>praecise</a:t>
            </a:r>
            <a:r>
              <a:rPr lang="cs-CZ" i="1" dirty="0"/>
              <a:t> tantum res </a:t>
            </a:r>
            <a:r>
              <a:rPr lang="cs-CZ" i="1" dirty="0" err="1"/>
              <a:t>cogitans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 err="1"/>
              <a:t>praecise</a:t>
            </a:r>
            <a:r>
              <a:rPr lang="cs-CZ" dirty="0"/>
              <a:t> znamená odhlédneme-li od všeho ostatního).</a:t>
            </a:r>
          </a:p>
          <a:p>
            <a:r>
              <a:rPr lang="cs-CZ" dirty="0"/>
              <a:t>Pojem </a:t>
            </a:r>
            <a:r>
              <a:rPr lang="cs-CZ" i="1" dirty="0"/>
              <a:t>res </a:t>
            </a:r>
            <a:r>
              <a:rPr lang="cs-CZ" i="1" dirty="0" err="1"/>
              <a:t>cogitans</a:t>
            </a:r>
            <a:r>
              <a:rPr lang="cs-CZ" i="1" dirty="0"/>
              <a:t> </a:t>
            </a:r>
            <a:r>
              <a:rPr lang="cs-CZ" dirty="0"/>
              <a:t>znamená pro něj totéž co pojmy </a:t>
            </a:r>
            <a:r>
              <a:rPr lang="cs-CZ" i="1" dirty="0"/>
              <a:t>mens</a:t>
            </a:r>
            <a:r>
              <a:rPr lang="cs-CZ" dirty="0"/>
              <a:t>, </a:t>
            </a:r>
            <a:r>
              <a:rPr lang="cs-CZ" i="1" dirty="0" err="1"/>
              <a:t>animus</a:t>
            </a:r>
            <a:r>
              <a:rPr lang="cs-CZ" dirty="0"/>
              <a:t>, </a:t>
            </a:r>
            <a:r>
              <a:rPr lang="cs-CZ" i="1" dirty="0" err="1"/>
              <a:t>intellectus</a:t>
            </a:r>
            <a:r>
              <a:rPr lang="cs-CZ" dirty="0"/>
              <a:t>, </a:t>
            </a:r>
            <a:r>
              <a:rPr lang="cs-CZ" i="1" dirty="0"/>
              <a:t>ratio</a:t>
            </a:r>
            <a:r>
              <a:rPr lang="cs-CZ" dirty="0"/>
              <a:t>.</a:t>
            </a:r>
          </a:p>
          <a:p>
            <a:r>
              <a:rPr lang="cs-CZ" dirty="0"/>
              <a:t>D. definuje myšlení výčtem: Jsem myslící věc, která pochybuje, chápe, tvrdí, popírá, chce, vnímá atp.</a:t>
            </a:r>
          </a:p>
          <a:p>
            <a:r>
              <a:rPr lang="cs-CZ" i="1" dirty="0"/>
              <a:t>Res </a:t>
            </a:r>
            <a:r>
              <a:rPr lang="cs-CZ" i="1" dirty="0" err="1"/>
              <a:t>extensa</a:t>
            </a:r>
            <a:r>
              <a:rPr lang="cs-CZ" i="1" dirty="0"/>
              <a:t> </a:t>
            </a:r>
            <a:r>
              <a:rPr lang="cs-CZ" dirty="0"/>
              <a:t>– </a:t>
            </a:r>
            <a:r>
              <a:rPr lang="cs-CZ" i="1" dirty="0" err="1"/>
              <a:t>substantia</a:t>
            </a:r>
            <a:r>
              <a:rPr lang="cs-CZ" i="1" dirty="0"/>
              <a:t> </a:t>
            </a:r>
            <a:r>
              <a:rPr lang="cs-CZ" i="1" dirty="0" err="1"/>
              <a:t>extensa</a:t>
            </a:r>
            <a:r>
              <a:rPr lang="cs-CZ" i="1" dirty="0"/>
              <a:t> </a:t>
            </a:r>
            <a:r>
              <a:rPr lang="cs-CZ" dirty="0"/>
              <a:t>– příklad s voskem: mění se jeho vlastnosti, jen rozlehlost zůstává.</a:t>
            </a:r>
          </a:p>
          <a:p>
            <a:r>
              <a:rPr lang="cs-CZ" dirty="0"/>
              <a:t>Dva typy jsoucen: </a:t>
            </a:r>
            <a:r>
              <a:rPr lang="cs-CZ" u="sng" dirty="0"/>
              <a:t>myslící subjekty </a:t>
            </a:r>
            <a:r>
              <a:rPr lang="cs-CZ" dirty="0"/>
              <a:t>(Já) a </a:t>
            </a:r>
            <a:r>
              <a:rPr lang="cs-CZ" u="sng" dirty="0"/>
              <a:t>rozlehlé věci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Povaha myslícího Já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8D6BB2F-9D48-4CE8-8BA6-E1224D66D870}"/>
              </a:ext>
            </a:extLst>
          </p:cNvPr>
          <p:cNvSpPr txBox="1"/>
          <p:nvPr/>
        </p:nvSpPr>
        <p:spPr>
          <a:xfrm>
            <a:off x="63043" y="64825"/>
            <a:ext cx="2114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René Descartes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668E0E6-5C73-4425-80A3-362C4F0A4C69}"/>
              </a:ext>
            </a:extLst>
          </p:cNvPr>
          <p:cNvSpPr txBox="1"/>
          <p:nvPr/>
        </p:nvSpPr>
        <p:spPr>
          <a:xfrm>
            <a:off x="8030095" y="64825"/>
            <a:ext cx="4098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Cogito-princip, substance a bůh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477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3. Veracitas Dei, důkazy boží existence a nauka o omylu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9D2BDEB-6D11-4DEA-AB0F-C4C8EE78B9EE}"/>
              </a:ext>
            </a:extLst>
          </p:cNvPr>
          <p:cNvSpPr txBox="1"/>
          <p:nvPr/>
        </p:nvSpPr>
        <p:spPr>
          <a:xfrm>
            <a:off x="7913715" y="64825"/>
            <a:ext cx="4248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Ver</a:t>
            </a:r>
            <a:r>
              <a:rPr lang="cs-CZ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acitas</a:t>
            </a: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</a:t>
            </a:r>
            <a:r>
              <a:rPr lang="cs-CZ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ei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…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3528E66-FE74-4D5F-908E-8D0F29FFF7DB}"/>
              </a:ext>
            </a:extLst>
          </p:cNvPr>
          <p:cNvSpPr txBox="1"/>
          <p:nvPr/>
        </p:nvSpPr>
        <p:spPr>
          <a:xfrm>
            <a:off x="63043" y="64825"/>
            <a:ext cx="2114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René Descartes 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32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Problém: </a:t>
            </a:r>
            <a:r>
              <a:rPr lang="cs-CZ" u="sng" dirty="0"/>
              <a:t>jasnost a rozlišenost</a:t>
            </a:r>
            <a:r>
              <a:rPr lang="cs-CZ" dirty="0"/>
              <a:t> je zatím pouze </a:t>
            </a:r>
            <a:r>
              <a:rPr lang="cs-CZ" u="sng" dirty="0"/>
              <a:t>formálním kritériem pravdivého poznání</a:t>
            </a:r>
            <a:r>
              <a:rPr lang="cs-CZ" dirty="0"/>
              <a:t>, tj. víme, podle čeho poznáme </a:t>
            </a:r>
            <a:r>
              <a:rPr lang="cs-CZ" b="1" dirty="0"/>
              <a:t>pravdu</a:t>
            </a:r>
            <a:r>
              <a:rPr lang="cs-CZ" dirty="0"/>
              <a:t>.</a:t>
            </a:r>
          </a:p>
          <a:p>
            <a:r>
              <a:rPr lang="cs-CZ" dirty="0"/>
              <a:t>Například matematické poznatky vnímám jasně a rozlišeně, a přesto může existovat zlý démon nebo dokonce podvodník, který mě může podvádět i v tom, „</a:t>
            </a:r>
            <a:r>
              <a:rPr lang="cs-CZ" i="1" dirty="0"/>
              <a:t>co se zdá nejzjevnější.</a:t>
            </a:r>
            <a:r>
              <a:rPr lang="cs-CZ" dirty="0"/>
              <a:t>“</a:t>
            </a:r>
          </a:p>
          <a:p>
            <a:r>
              <a:rPr lang="cs-CZ" dirty="0"/>
              <a:t>Garantem platnosti kritéria jasnosti a rozlišenosti je v Descartově filosofii pravdomluvnost Boha (</a:t>
            </a:r>
            <a:r>
              <a:rPr lang="cs-CZ" i="1" dirty="0" err="1"/>
              <a:t>veracitas</a:t>
            </a:r>
            <a:r>
              <a:rPr lang="cs-CZ" i="1" dirty="0"/>
              <a:t> Dei</a:t>
            </a:r>
            <a:r>
              <a:rPr lang="cs-CZ" dirty="0"/>
              <a:t>). </a:t>
            </a:r>
          </a:p>
          <a:p>
            <a:r>
              <a:rPr lang="cs-CZ" u="sng" dirty="0"/>
              <a:t>Bůh</a:t>
            </a:r>
            <a:r>
              <a:rPr lang="cs-CZ" dirty="0"/>
              <a:t> „</a:t>
            </a:r>
            <a:r>
              <a:rPr lang="cs-CZ" i="1" dirty="0"/>
              <a:t>nemůže klamat</a:t>
            </a:r>
            <a:r>
              <a:rPr lang="cs-CZ" dirty="0"/>
              <a:t>“ bytost, kterou vytvořil ke svému obrazu.</a:t>
            </a:r>
          </a:p>
          <a:p>
            <a:r>
              <a:rPr lang="cs-CZ" dirty="0"/>
              <a:t>Jak ale můžeme vědět, že Bůh existuje? Jen důkazem pravdivého Boha, lze zaručit všeobecnou objektivní platnost evidentních soudů.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Kritérium jasnosti a rozlišenosti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8D6BB2F-9D48-4CE8-8BA6-E1224D66D870}"/>
              </a:ext>
            </a:extLst>
          </p:cNvPr>
          <p:cNvSpPr txBox="1"/>
          <p:nvPr/>
        </p:nvSpPr>
        <p:spPr>
          <a:xfrm>
            <a:off x="63043" y="64825"/>
            <a:ext cx="2114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René Descartes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8F9822E-B722-4547-8F7A-6D99396044F5}"/>
              </a:ext>
            </a:extLst>
          </p:cNvPr>
          <p:cNvSpPr txBox="1"/>
          <p:nvPr/>
        </p:nvSpPr>
        <p:spPr>
          <a:xfrm>
            <a:off x="7913715" y="64825"/>
            <a:ext cx="4248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Ver</a:t>
            </a:r>
            <a:r>
              <a:rPr lang="cs-CZ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acitas</a:t>
            </a: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</a:t>
            </a:r>
            <a:r>
              <a:rPr lang="cs-CZ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ei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…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829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Myslící Já pochybuje a má touhy tj. je omezené, konečné a nedokonalé.</a:t>
            </a:r>
          </a:p>
          <a:p>
            <a:r>
              <a:rPr lang="cs-CZ" dirty="0"/>
              <a:t>Nedokonalé Já nemůže být příčinou ideje dokonalého a nekonečného Boha. </a:t>
            </a:r>
          </a:p>
          <a:p>
            <a:r>
              <a:rPr lang="cs-CZ" dirty="0"/>
              <a:t>Proto </a:t>
            </a:r>
            <a:r>
              <a:rPr lang="cs-CZ" u="sng" dirty="0"/>
              <a:t>idea Boha </a:t>
            </a:r>
            <a:r>
              <a:rPr lang="cs-CZ" dirty="0"/>
              <a:t>musí mít svou (dokonalou) příčinu v existující dokonalé bytosti. Ve vědomí ji objevujeme, proto že je vrozená.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Kauzální (aposteriorní) důkaz boží existence (III. Meditace)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8D6BB2F-9D48-4CE8-8BA6-E1224D66D870}"/>
              </a:ext>
            </a:extLst>
          </p:cNvPr>
          <p:cNvSpPr txBox="1"/>
          <p:nvPr/>
        </p:nvSpPr>
        <p:spPr>
          <a:xfrm>
            <a:off x="63043" y="64825"/>
            <a:ext cx="2114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René Descartes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8F9822E-B722-4547-8F7A-6D99396044F5}"/>
              </a:ext>
            </a:extLst>
          </p:cNvPr>
          <p:cNvSpPr txBox="1"/>
          <p:nvPr/>
        </p:nvSpPr>
        <p:spPr>
          <a:xfrm>
            <a:off x="7913715" y="64825"/>
            <a:ext cx="4248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Ver</a:t>
            </a:r>
            <a:r>
              <a:rPr lang="cs-CZ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acitas</a:t>
            </a: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</a:t>
            </a:r>
            <a:r>
              <a:rPr lang="cs-CZ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ei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…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text, osoba, pózování, staré&#10;&#10;Popis byl vytvořen automaticky">
            <a:extLst>
              <a:ext uri="{FF2B5EF4-FFF2-40B4-BE49-F238E27FC236}">
                <a16:creationId xmlns:a16="http://schemas.microsoft.com/office/drawing/2014/main" id="{14F11C93-BF70-48DF-9A8A-55DEB4FE1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742" y="3604443"/>
            <a:ext cx="4363258" cy="327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0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Variace na důkaz Anselma z Canterbury.</a:t>
            </a:r>
          </a:p>
          <a:p>
            <a:r>
              <a:rPr lang="cs-CZ" dirty="0"/>
              <a:t>K podstatě dokonalé bytosti musí náležet i existence: </a:t>
            </a:r>
          </a:p>
          <a:p>
            <a:pPr marL="4572000" indent="0" algn="just">
              <a:spcBef>
                <a:spcPts val="1800"/>
              </a:spcBef>
              <a:buNone/>
            </a:pPr>
            <a:r>
              <a:rPr lang="cs-CZ" dirty="0"/>
              <a:t>„…</a:t>
            </a:r>
            <a:r>
              <a:rPr lang="cs-CZ" i="1" dirty="0"/>
              <a:t>myslet Boha (tj. nanejvýš dokonalé jsoucno), jemuž schází existence (tj. jemuž schází nějaká dokonalost), si neodporuje více, než myslet horu, jíž schází svah</a:t>
            </a:r>
            <a:r>
              <a:rPr lang="cs-CZ" dirty="0"/>
              <a:t>.“ (s. 61)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Ontologický (apriorní) důkaz boží existence (V. Meditace)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8D6BB2F-9D48-4CE8-8BA6-E1224D66D870}"/>
              </a:ext>
            </a:extLst>
          </p:cNvPr>
          <p:cNvSpPr txBox="1"/>
          <p:nvPr/>
        </p:nvSpPr>
        <p:spPr>
          <a:xfrm>
            <a:off x="63043" y="64825"/>
            <a:ext cx="2114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René Descartes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8F9822E-B722-4547-8F7A-6D99396044F5}"/>
              </a:ext>
            </a:extLst>
          </p:cNvPr>
          <p:cNvSpPr txBox="1"/>
          <p:nvPr/>
        </p:nvSpPr>
        <p:spPr>
          <a:xfrm>
            <a:off x="7913715" y="64825"/>
            <a:ext cx="4248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Ver</a:t>
            </a:r>
            <a:r>
              <a:rPr lang="cs-CZ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acitas</a:t>
            </a: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</a:t>
            </a:r>
            <a:r>
              <a:rPr lang="cs-CZ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ei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…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interiér, osoba, dav&#10;&#10;Popis byl vytvořen automaticky">
            <a:extLst>
              <a:ext uri="{FF2B5EF4-FFF2-40B4-BE49-F238E27FC236}">
                <a16:creationId xmlns:a16="http://schemas.microsoft.com/office/drawing/2014/main" id="{4DEC5981-0DE4-43F9-9A78-6902AFAF7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080379"/>
            <a:ext cx="5221423" cy="3777621"/>
          </a:xfrm>
          <a:prstGeom prst="rect">
            <a:avLst/>
          </a:prstGeom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930630BD-CAE3-4762-87E1-BE3C7B0EEAC2}"/>
              </a:ext>
            </a:extLst>
          </p:cNvPr>
          <p:cNvSpPr/>
          <p:nvPr/>
        </p:nvSpPr>
        <p:spPr>
          <a:xfrm>
            <a:off x="5484833" y="3028904"/>
            <a:ext cx="6019777" cy="1220879"/>
          </a:xfrm>
          <a:prstGeom prst="roundRect">
            <a:avLst>
              <a:gd name="adj" fmla="val 16026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756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•	oba důkazy boží existence slouží k tomu, aby zaručily platnost kritéria jasnosti a rozlišenosti</a:t>
            </a:r>
          </a:p>
          <a:p>
            <a:r>
              <a:rPr lang="cs-CZ" dirty="0"/>
              <a:t>•	Poznatky, které se zakládají na zcela jasných a rozlišených idejích, nemohou být díky boží pravdivosti nikdy nepravdivé, tzn. jsou vždy objektivně platné.</a:t>
            </a:r>
          </a:p>
          <a:p>
            <a:r>
              <a:rPr lang="cs-CZ" dirty="0"/>
              <a:t>•	jasné a rozlišené jsou především základní metafyzické pojmy/ideje: Bůh, myšlení, obě substance, matematické ideje…</a:t>
            </a:r>
          </a:p>
          <a:p>
            <a:r>
              <a:rPr lang="cs-CZ" dirty="0"/>
              <a:t>•	„karteziánský kruh“ - v obou důkazech se již předpokládá platnost jasného a rozlišeného poznání, která má být teprve zaručena důkazem existujícího Boha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Smysl a postavení důkazů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8D6BB2F-9D48-4CE8-8BA6-E1224D66D870}"/>
              </a:ext>
            </a:extLst>
          </p:cNvPr>
          <p:cNvSpPr txBox="1"/>
          <p:nvPr/>
        </p:nvSpPr>
        <p:spPr>
          <a:xfrm>
            <a:off x="63043" y="64825"/>
            <a:ext cx="2114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René Descartes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8F9822E-B722-4547-8F7A-6D99396044F5}"/>
              </a:ext>
            </a:extLst>
          </p:cNvPr>
          <p:cNvSpPr txBox="1"/>
          <p:nvPr/>
        </p:nvSpPr>
        <p:spPr>
          <a:xfrm>
            <a:off x="7913715" y="64825"/>
            <a:ext cx="4248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Ver</a:t>
            </a:r>
            <a:r>
              <a:rPr lang="cs-CZ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acitas</a:t>
            </a: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</a:t>
            </a:r>
            <a:r>
              <a:rPr lang="cs-CZ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ei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…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738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Zástupný obsah 3">
            <a:extLst>
              <a:ext uri="{FF2B5EF4-FFF2-40B4-BE49-F238E27FC236}">
                <a16:creationId xmlns:a16="http://schemas.microsoft.com/office/drawing/2014/main" id="{2ED253C9-BEAA-4E72-A1AF-97F2415B11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791668"/>
              </p:ext>
            </p:extLst>
          </p:nvPr>
        </p:nvGraphicFramePr>
        <p:xfrm>
          <a:off x="974725" y="2133600"/>
          <a:ext cx="10529888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58A2AF8A-2518-4DA1-A7BD-A30CBC677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témat</a:t>
            </a:r>
          </a:p>
        </p:txBody>
      </p:sp>
    </p:spTree>
    <p:extLst>
      <p:ext uri="{BB962C8B-B14F-4D97-AF65-F5344CB8AC3E}">
        <p14:creationId xmlns:p14="http://schemas.microsoft.com/office/powerpoint/2010/main" val="4293361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•	jak je možné, že se člověk (často) mýlí?</a:t>
            </a:r>
          </a:p>
          <a:p>
            <a:r>
              <a:rPr lang="cs-CZ" dirty="0"/>
              <a:t>•	dva způsoby myšlení </a:t>
            </a:r>
            <a:r>
              <a:rPr lang="cs-CZ" dirty="0" err="1"/>
              <a:t>modi</a:t>
            </a:r>
            <a:r>
              <a:rPr lang="cs-CZ" dirty="0"/>
              <a:t> </a:t>
            </a:r>
            <a:r>
              <a:rPr lang="cs-CZ" dirty="0" err="1"/>
              <a:t>cogitandi</a:t>
            </a:r>
            <a:r>
              <a:rPr lang="cs-CZ" dirty="0"/>
              <a:t>: poznání neboli činnost rozumu (</a:t>
            </a:r>
            <a:r>
              <a:rPr lang="cs-CZ" dirty="0" err="1"/>
              <a:t>perceptio</a:t>
            </a:r>
            <a:r>
              <a:rPr lang="cs-CZ" dirty="0"/>
              <a:t>, </a:t>
            </a:r>
            <a:r>
              <a:rPr lang="cs-CZ" dirty="0" err="1"/>
              <a:t>sive</a:t>
            </a:r>
            <a:r>
              <a:rPr lang="cs-CZ" dirty="0"/>
              <a:t> </a:t>
            </a:r>
            <a:r>
              <a:rPr lang="cs-CZ" dirty="0" err="1"/>
              <a:t>operatio</a:t>
            </a:r>
            <a:r>
              <a:rPr lang="cs-CZ" dirty="0"/>
              <a:t> </a:t>
            </a:r>
            <a:r>
              <a:rPr lang="cs-CZ" dirty="0" err="1"/>
              <a:t>intellectus</a:t>
            </a:r>
            <a:r>
              <a:rPr lang="cs-CZ" dirty="0"/>
              <a:t>);  volba neboli činnost vůle (</a:t>
            </a:r>
            <a:r>
              <a:rPr lang="cs-CZ" dirty="0" err="1"/>
              <a:t>volitio</a:t>
            </a:r>
            <a:r>
              <a:rPr lang="cs-CZ" dirty="0"/>
              <a:t>, </a:t>
            </a:r>
            <a:r>
              <a:rPr lang="cs-CZ" dirty="0" err="1"/>
              <a:t>sive</a:t>
            </a:r>
            <a:r>
              <a:rPr lang="cs-CZ" dirty="0"/>
              <a:t> </a:t>
            </a:r>
            <a:r>
              <a:rPr lang="cs-CZ" dirty="0" err="1"/>
              <a:t>operatio</a:t>
            </a:r>
            <a:r>
              <a:rPr lang="cs-CZ" dirty="0"/>
              <a:t> </a:t>
            </a:r>
            <a:r>
              <a:rPr lang="cs-CZ" dirty="0" err="1"/>
              <a:t>voluntatis</a:t>
            </a:r>
            <a:r>
              <a:rPr lang="cs-CZ" dirty="0"/>
              <a:t>)</a:t>
            </a:r>
          </a:p>
          <a:p>
            <a:r>
              <a:rPr lang="cs-CZ" dirty="0"/>
              <a:t>•	při poznání je duch pasivní – pouze přijímá ideje</a:t>
            </a:r>
          </a:p>
          <a:p>
            <a:r>
              <a:rPr lang="cs-CZ" dirty="0"/>
              <a:t>•	pravda a omyl se vyskytují v soudu, který je aktem vůle</a:t>
            </a:r>
          </a:p>
          <a:p>
            <a:r>
              <a:rPr lang="cs-CZ" dirty="0"/>
              <a:t>•	omyl vzniká tím, že se </a:t>
            </a:r>
            <a:r>
              <a:rPr lang="cs-CZ" dirty="0" err="1"/>
              <a:t>perceptio</a:t>
            </a:r>
            <a:r>
              <a:rPr lang="cs-CZ" dirty="0"/>
              <a:t> a </a:t>
            </a:r>
            <a:r>
              <a:rPr lang="cs-CZ" dirty="0" err="1"/>
              <a:t>volitio</a:t>
            </a:r>
            <a:r>
              <a:rPr lang="cs-CZ" dirty="0"/>
              <a:t> nepřekrývají: vůle je neohraničená, ale intelekt omezený</a:t>
            </a:r>
          </a:p>
          <a:p>
            <a:r>
              <a:rPr lang="cs-CZ" dirty="0"/>
              <a:t>•	Člověk se mýlí tehdy, když uděluje aktem vůle souhlas věcem, které nepoznal jasně a rozlišeně.</a:t>
            </a:r>
          </a:p>
          <a:p>
            <a:r>
              <a:rPr lang="cs-CZ" dirty="0"/>
              <a:t>•	vůle se při vynášení soudů má držet jen toho, co jí rozum ukazuje jasně a rozlišeně. Omyl spočívá v neschopnosti kontrolovat vůli.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Nauka o omylu (IV. Meditace)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8D6BB2F-9D48-4CE8-8BA6-E1224D66D870}"/>
              </a:ext>
            </a:extLst>
          </p:cNvPr>
          <p:cNvSpPr txBox="1"/>
          <p:nvPr/>
        </p:nvSpPr>
        <p:spPr>
          <a:xfrm>
            <a:off x="63043" y="64825"/>
            <a:ext cx="2114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René Descartes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8F9822E-B722-4547-8F7A-6D99396044F5}"/>
              </a:ext>
            </a:extLst>
          </p:cNvPr>
          <p:cNvSpPr txBox="1"/>
          <p:nvPr/>
        </p:nvSpPr>
        <p:spPr>
          <a:xfrm>
            <a:off x="7913715" y="64825"/>
            <a:ext cx="4248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Ver</a:t>
            </a:r>
            <a:r>
              <a:rPr lang="cs-CZ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acitas</a:t>
            </a: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</a:t>
            </a:r>
            <a:r>
              <a:rPr lang="cs-CZ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ei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…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878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4. Metafyzické kategorie a existence vnějšího světa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9D2BDEB-6D11-4DEA-AB0F-C4C8EE78B9EE}"/>
              </a:ext>
            </a:extLst>
          </p:cNvPr>
          <p:cNvSpPr txBox="1"/>
          <p:nvPr/>
        </p:nvSpPr>
        <p:spPr>
          <a:xfrm>
            <a:off x="7913715" y="64825"/>
            <a:ext cx="4248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Metafyzické kategorie</a:t>
            </a:r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…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64DDA4B-A6F4-4C36-830D-6897FA1041C2}"/>
              </a:ext>
            </a:extLst>
          </p:cNvPr>
          <p:cNvSpPr txBox="1"/>
          <p:nvPr/>
        </p:nvSpPr>
        <p:spPr>
          <a:xfrm>
            <a:off x="63043" y="64825"/>
            <a:ext cx="2114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René Descartes 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84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Pojem substance = věc, která ke své existenci „</a:t>
            </a:r>
            <a:r>
              <a:rPr lang="cs-CZ" i="1" dirty="0"/>
              <a:t>nepotřebuje žádnou jinou věc</a:t>
            </a:r>
            <a:r>
              <a:rPr lang="cs-CZ" dirty="0"/>
              <a:t>“.</a:t>
            </a:r>
          </a:p>
          <a:p>
            <a:r>
              <a:rPr lang="cs-CZ" b="1" dirty="0"/>
              <a:t>3 substance </a:t>
            </a:r>
            <a:r>
              <a:rPr lang="cs-CZ" dirty="0"/>
              <a:t>– nekonečná (Bůh) a dvě konečné.</a:t>
            </a:r>
          </a:p>
          <a:p>
            <a:r>
              <a:rPr lang="cs-CZ" dirty="0"/>
              <a:t>Myslící substance (</a:t>
            </a:r>
            <a:r>
              <a:rPr lang="cs-CZ" i="1" dirty="0" err="1"/>
              <a:t>substantia</a:t>
            </a:r>
            <a:r>
              <a:rPr lang="cs-CZ" i="1" dirty="0"/>
              <a:t>/res </a:t>
            </a:r>
            <a:r>
              <a:rPr lang="cs-CZ" i="1" dirty="0" err="1"/>
              <a:t>cogitans</a:t>
            </a:r>
            <a:r>
              <a:rPr lang="cs-CZ" dirty="0"/>
              <a:t>) – tělesná substance (</a:t>
            </a:r>
            <a:r>
              <a:rPr lang="cs-CZ" i="1" dirty="0" err="1"/>
              <a:t>substantia</a:t>
            </a:r>
            <a:r>
              <a:rPr lang="cs-CZ" i="1" dirty="0"/>
              <a:t> </a:t>
            </a:r>
            <a:r>
              <a:rPr lang="cs-CZ" i="1" dirty="0" err="1"/>
              <a:t>corporea</a:t>
            </a:r>
            <a:r>
              <a:rPr lang="cs-CZ" i="1" dirty="0"/>
              <a:t>/</a:t>
            </a:r>
            <a:r>
              <a:rPr lang="cs-CZ" i="1" dirty="0" err="1"/>
              <a:t>extensa</a:t>
            </a:r>
            <a:r>
              <a:rPr lang="cs-CZ" dirty="0"/>
              <a:t>).</a:t>
            </a:r>
          </a:p>
          <a:p>
            <a:r>
              <a:rPr lang="cs-CZ" u="sng" dirty="0"/>
              <a:t>Nutné vlastnosti substance</a:t>
            </a:r>
            <a:r>
              <a:rPr lang="cs-CZ" dirty="0"/>
              <a:t>, které vyjadřují jejich podstatu: </a:t>
            </a:r>
            <a:r>
              <a:rPr lang="cs-CZ" u="sng" dirty="0"/>
              <a:t>atributy</a:t>
            </a:r>
            <a:r>
              <a:rPr lang="cs-CZ" dirty="0"/>
              <a:t>.</a:t>
            </a:r>
          </a:p>
          <a:p>
            <a:r>
              <a:rPr lang="cs-CZ" u="sng" dirty="0"/>
              <a:t>Atribut myslící substance </a:t>
            </a:r>
            <a:r>
              <a:rPr lang="cs-CZ" dirty="0"/>
              <a:t>= myšlení/vědomí (</a:t>
            </a:r>
            <a:r>
              <a:rPr lang="cs-CZ" i="1" dirty="0" err="1"/>
              <a:t>cogitatio</a:t>
            </a:r>
            <a:r>
              <a:rPr lang="cs-CZ" dirty="0"/>
              <a:t>).</a:t>
            </a:r>
          </a:p>
          <a:p>
            <a:r>
              <a:rPr lang="cs-CZ" u="sng" dirty="0"/>
              <a:t>Atribut tělesné substance </a:t>
            </a:r>
            <a:r>
              <a:rPr lang="cs-CZ" dirty="0"/>
              <a:t>= rozlehlost (</a:t>
            </a:r>
            <a:r>
              <a:rPr lang="cs-CZ" i="1" dirty="0" err="1"/>
              <a:t>extensio</a:t>
            </a:r>
            <a:r>
              <a:rPr lang="cs-CZ" dirty="0"/>
              <a:t>), prostorové </a:t>
            </a:r>
            <a:r>
              <a:rPr lang="cs-CZ" dirty="0" err="1"/>
              <a:t>trojdimenzionálnost</a:t>
            </a:r>
            <a:r>
              <a:rPr lang="cs-CZ" dirty="0"/>
              <a:t>.</a:t>
            </a:r>
          </a:p>
          <a:p>
            <a:r>
              <a:rPr lang="cs-CZ" u="sng" dirty="0"/>
              <a:t>Nahodilé vlastnosti substance</a:t>
            </a:r>
            <a:r>
              <a:rPr lang="cs-CZ" dirty="0"/>
              <a:t>: mody. </a:t>
            </a:r>
          </a:p>
          <a:p>
            <a:r>
              <a:rPr lang="cs-CZ" dirty="0"/>
              <a:t>Mody tělesnosti jsou například poloha, tvar a pohyb. </a:t>
            </a:r>
          </a:p>
          <a:p>
            <a:r>
              <a:rPr lang="cs-CZ" dirty="0"/>
              <a:t>Mody myšlení jsou cítění, chtění, představování, souzení.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metafyzické kategorie (V. meditace)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8D6BB2F-9D48-4CE8-8BA6-E1224D66D870}"/>
              </a:ext>
            </a:extLst>
          </p:cNvPr>
          <p:cNvSpPr txBox="1"/>
          <p:nvPr/>
        </p:nvSpPr>
        <p:spPr>
          <a:xfrm>
            <a:off x="63043" y="64825"/>
            <a:ext cx="2114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René Descartes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E2AFF27-57D9-44B5-9CB8-28F5E9335315}"/>
              </a:ext>
            </a:extLst>
          </p:cNvPr>
          <p:cNvSpPr txBox="1"/>
          <p:nvPr/>
        </p:nvSpPr>
        <p:spPr>
          <a:xfrm>
            <a:off x="7913715" y="64825"/>
            <a:ext cx="4248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Metafyzické kategorie</a:t>
            </a:r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…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983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2133600"/>
            <a:ext cx="7210696" cy="3777622"/>
          </a:xfrm>
        </p:spPr>
        <p:txBody>
          <a:bodyPr>
            <a:normAutofit/>
          </a:bodyPr>
          <a:lstStyle/>
          <a:p>
            <a:r>
              <a:rPr lang="cs-CZ" dirty="0"/>
              <a:t>Existenci hmotného světa lze vyvodit opět jen z obsahů vědomí.</a:t>
            </a:r>
          </a:p>
          <a:p>
            <a:r>
              <a:rPr lang="cs-CZ" dirty="0"/>
              <a:t>Jsme receptivní vůči počitkům, tj. nevytváříme je → proudí do nás nahodile → jejich příčinou musí být materiální věc mimo naše vědomí.</a:t>
            </a:r>
          </a:p>
          <a:p>
            <a:r>
              <a:rPr lang="cs-CZ" dirty="0"/>
              <a:t>Důkaz odlišnosti mysli od těla: nezávislost obou substancí.</a:t>
            </a:r>
          </a:p>
          <a:p>
            <a:r>
              <a:rPr lang="cs-CZ" dirty="0"/>
              <a:t>V člověku tvoří obě substance „</a:t>
            </a:r>
            <a:r>
              <a:rPr lang="cs-CZ" i="1" dirty="0"/>
              <a:t>podstatnou jednotu</a:t>
            </a:r>
            <a:r>
              <a:rPr lang="cs-CZ" dirty="0"/>
              <a:t>“.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VI. Meditace: „</a:t>
            </a:r>
            <a:r>
              <a:rPr lang="cs-CZ" i="1" dirty="0"/>
              <a:t>O existenci materiálních věcí a o reálné odlišnosti mysli od těla</a:t>
            </a:r>
            <a:r>
              <a:rPr lang="cs-CZ" dirty="0"/>
              <a:t>“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8D6BB2F-9D48-4CE8-8BA6-E1224D66D870}"/>
              </a:ext>
            </a:extLst>
          </p:cNvPr>
          <p:cNvSpPr txBox="1"/>
          <p:nvPr/>
        </p:nvSpPr>
        <p:spPr>
          <a:xfrm>
            <a:off x="63043" y="64825"/>
            <a:ext cx="2114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René Descartes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E2AFF27-57D9-44B5-9CB8-28F5E9335315}"/>
              </a:ext>
            </a:extLst>
          </p:cNvPr>
          <p:cNvSpPr txBox="1"/>
          <p:nvPr/>
        </p:nvSpPr>
        <p:spPr>
          <a:xfrm>
            <a:off x="7913715" y="64825"/>
            <a:ext cx="4248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Metafyzické kategorie</a:t>
            </a:r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…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text, kniha&#10;&#10;Popis byl vytvořen automaticky">
            <a:extLst>
              <a:ext uri="{FF2B5EF4-FFF2-40B4-BE49-F238E27FC236}">
                <a16:creationId xmlns:a16="http://schemas.microsoft.com/office/drawing/2014/main" id="{C51176CB-915D-43A6-B4AB-D4C3C59B1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056" y="1803627"/>
            <a:ext cx="4005943" cy="505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90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262743"/>
            <a:ext cx="10529252" cy="4648479"/>
          </a:xfrm>
        </p:spPr>
        <p:txBody>
          <a:bodyPr>
            <a:normAutofit/>
          </a:bodyPr>
          <a:lstStyle/>
          <a:p>
            <a:r>
              <a:rPr lang="cs-CZ" dirty="0"/>
              <a:t>Zvířata jsou jen stroje, které se chovají podle fyzikálních zákonů (neobsahují myslící substanci).</a:t>
            </a:r>
          </a:p>
          <a:p>
            <a:r>
              <a:rPr lang="cs-CZ" dirty="0"/>
              <a:t>Lidé: myšlením ovlivňují pohyby svého těla a myšlení vnímá tělesné procesy.</a:t>
            </a:r>
          </a:p>
          <a:p>
            <a:r>
              <a:rPr lang="cs-CZ" dirty="0"/>
              <a:t>Jestliže si chtění a pohyb odpovídají, pak to znamená, že myslící a tělesná substance na sebe působí. Jak je to možné, když jsou substance </a:t>
            </a:r>
            <a:r>
              <a:rPr lang="cs-CZ" i="1" dirty="0"/>
              <a:t>ex </a:t>
            </a:r>
            <a:r>
              <a:rPr lang="cs-CZ" i="1" dirty="0" err="1"/>
              <a:t>definitione</a:t>
            </a:r>
            <a:r>
              <a:rPr lang="cs-CZ" i="1" dirty="0"/>
              <a:t> </a:t>
            </a:r>
            <a:r>
              <a:rPr lang="cs-CZ" dirty="0"/>
              <a:t>nezávislé a samostatné? </a:t>
            </a:r>
          </a:p>
          <a:p>
            <a:r>
              <a:rPr lang="cs-CZ" u="sng" dirty="0"/>
              <a:t>Lidské tělo</a:t>
            </a:r>
            <a:r>
              <a:rPr lang="cs-CZ" dirty="0"/>
              <a:t>: </a:t>
            </a:r>
            <a:r>
              <a:rPr lang="cs-CZ" u="sng" dirty="0"/>
              <a:t>stroj</a:t>
            </a:r>
            <a:r>
              <a:rPr lang="cs-CZ" dirty="0"/>
              <a:t>, cévy jako „</a:t>
            </a:r>
            <a:r>
              <a:rPr lang="cs-CZ" i="1" dirty="0"/>
              <a:t>potrubí</a:t>
            </a:r>
            <a:r>
              <a:rPr lang="cs-CZ" dirty="0"/>
              <a:t>“, hybní duchové (</a:t>
            </a:r>
            <a:r>
              <a:rPr lang="cs-CZ" i="1" dirty="0" err="1"/>
              <a:t>esprits</a:t>
            </a:r>
            <a:r>
              <a:rPr lang="cs-CZ" i="1" dirty="0"/>
              <a:t> </a:t>
            </a:r>
            <a:r>
              <a:rPr lang="cs-CZ" i="1" dirty="0" err="1"/>
              <a:t>animaux</a:t>
            </a:r>
            <a:r>
              <a:rPr lang="cs-CZ" dirty="0"/>
              <a:t>). </a:t>
            </a:r>
          </a:p>
          <a:p>
            <a:r>
              <a:rPr lang="cs-CZ" dirty="0"/>
              <a:t>Šišinka mozková/epifýza = převodník mezi oběma substancemi.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Psychofyzický problém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8D6BB2F-9D48-4CE8-8BA6-E1224D66D870}"/>
              </a:ext>
            </a:extLst>
          </p:cNvPr>
          <p:cNvSpPr txBox="1"/>
          <p:nvPr/>
        </p:nvSpPr>
        <p:spPr>
          <a:xfrm>
            <a:off x="63043" y="64825"/>
            <a:ext cx="2114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René Descartes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E2AFF27-57D9-44B5-9CB8-28F5E9335315}"/>
              </a:ext>
            </a:extLst>
          </p:cNvPr>
          <p:cNvSpPr txBox="1"/>
          <p:nvPr/>
        </p:nvSpPr>
        <p:spPr>
          <a:xfrm>
            <a:off x="7913715" y="64825"/>
            <a:ext cx="4248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Metafyzické kategorie</a:t>
            </a:r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…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perokresba&#10;&#10;Popis byl vytvořen automaticky">
            <a:extLst>
              <a:ext uri="{FF2B5EF4-FFF2-40B4-BE49-F238E27FC236}">
                <a16:creationId xmlns:a16="http://schemas.microsoft.com/office/drawing/2014/main" id="{C5974915-5B1A-4F5D-B0FC-93F4AFCCD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310" y="3849188"/>
            <a:ext cx="5767689" cy="300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10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5. Mechanicismus a okasionalismus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9D2BDEB-6D11-4DEA-AB0F-C4C8EE78B9EE}"/>
              </a:ext>
            </a:extLst>
          </p:cNvPr>
          <p:cNvSpPr txBox="1"/>
          <p:nvPr/>
        </p:nvSpPr>
        <p:spPr>
          <a:xfrm>
            <a:off x="7913715" y="64825"/>
            <a:ext cx="4248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 Mechanicismus a okasionalismus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64DDA4B-A6F4-4C36-830D-6897FA1041C2}"/>
              </a:ext>
            </a:extLst>
          </p:cNvPr>
          <p:cNvSpPr txBox="1"/>
          <p:nvPr/>
        </p:nvSpPr>
        <p:spPr>
          <a:xfrm>
            <a:off x="63043" y="64825"/>
            <a:ext cx="2114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René Descartes 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737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LcParenR"/>
            </a:pPr>
            <a:r>
              <a:rPr lang="cs-CZ" dirty="0"/>
              <a:t>Odmítnutí </a:t>
            </a:r>
            <a:r>
              <a:rPr lang="cs-CZ" u="sng" dirty="0"/>
              <a:t>antropocentrické teleologie</a:t>
            </a:r>
            <a:r>
              <a:rPr lang="cs-CZ" dirty="0"/>
              <a:t> – neznáme účel věcí, nejsme účelem stvoření.</a:t>
            </a:r>
          </a:p>
          <a:p>
            <a:pPr>
              <a:buFont typeface="+mj-lt"/>
              <a:buAutoNum type="alphaLcParenR"/>
            </a:pPr>
            <a:r>
              <a:rPr lang="cs-CZ" u="sng" dirty="0"/>
              <a:t>Ontologický redukcionismus </a:t>
            </a:r>
            <a:r>
              <a:rPr lang="cs-CZ" dirty="0"/>
              <a:t>– hmota se skládá z částic, které mají pouze čtyři vlastnosti: velikost, tvar, pohyb a polohu (vzájemné uspořádání). Působí na sebe výlučně kontaktem (srážky a odrazy). Empirická rozmanitost přírody se převádí na  </a:t>
            </a:r>
            <a:r>
              <a:rPr lang="cs-CZ" dirty="0" err="1"/>
              <a:t>na</a:t>
            </a:r>
            <a:r>
              <a:rPr lang="cs-CZ" dirty="0"/>
              <a:t> nahodilé a neúčelné seskupení netečných korpuskulí složených z homogenní hmoty. Proti (pohanským) idejím světové duše, sympatií, magických vazeb </a:t>
            </a:r>
            <a:r>
              <a:rPr lang="cs-CZ" dirty="0" err="1"/>
              <a:t>etc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znaky </a:t>
            </a:r>
            <a:r>
              <a:rPr lang="cs-CZ" dirty="0" err="1"/>
              <a:t>mechanicismu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8D6BB2F-9D48-4CE8-8BA6-E1224D66D870}"/>
              </a:ext>
            </a:extLst>
          </p:cNvPr>
          <p:cNvSpPr txBox="1"/>
          <p:nvPr/>
        </p:nvSpPr>
        <p:spPr>
          <a:xfrm>
            <a:off x="63043" y="64825"/>
            <a:ext cx="2114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René Descartes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1AD9103-7017-4A16-AAF5-53EC88527145}"/>
              </a:ext>
            </a:extLst>
          </p:cNvPr>
          <p:cNvSpPr txBox="1"/>
          <p:nvPr/>
        </p:nvSpPr>
        <p:spPr>
          <a:xfrm>
            <a:off x="7913715" y="64825"/>
            <a:ext cx="4248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 Mechanicismus a okasionalismus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618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262743"/>
            <a:ext cx="10529250" cy="4648479"/>
          </a:xfrm>
        </p:spPr>
        <p:txBody>
          <a:bodyPr>
            <a:normAutofit/>
          </a:bodyPr>
          <a:lstStyle/>
          <a:p>
            <a:pPr>
              <a:buFont typeface="+mj-lt"/>
              <a:buAutoNum type="alphaLcParenR" startAt="3"/>
            </a:pPr>
            <a:r>
              <a:rPr lang="cs-CZ" u="sng" dirty="0"/>
              <a:t>Epistemologický redukcionismus</a:t>
            </a:r>
            <a:r>
              <a:rPr lang="cs-CZ" dirty="0"/>
              <a:t>: rozlišení primárních a sekundárních kvalit (vlastností).</a:t>
            </a:r>
          </a:p>
          <a:p>
            <a:r>
              <a:rPr lang="cs-CZ" b="1" dirty="0"/>
              <a:t>Primární kvality</a:t>
            </a:r>
            <a:r>
              <a:rPr lang="cs-CZ" dirty="0"/>
              <a:t> = skutečně náleží tělesům.</a:t>
            </a:r>
          </a:p>
          <a:p>
            <a:r>
              <a:rPr lang="cs-CZ" b="1" dirty="0"/>
              <a:t>Sekundární kvality</a:t>
            </a:r>
            <a:r>
              <a:rPr lang="cs-CZ" dirty="0"/>
              <a:t> = iluze (fantomy), které vznikají v našich smyslech .</a:t>
            </a:r>
          </a:p>
          <a:p>
            <a:r>
              <a:rPr lang="cs-CZ" dirty="0"/>
              <a:t>Např. náš vjem červené barvy vytváří specifická konfigurace části, které mají určitou rotaci, velikost a rychlost pohybu.</a:t>
            </a:r>
          </a:p>
          <a:p>
            <a:r>
              <a:rPr lang="cs-CZ" dirty="0"/>
              <a:t>Redukcionistické pojetí přírody: vše, co se nedá kvantifikovat a materializovat, je z přírody vyloučeno.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znaky </a:t>
            </a:r>
            <a:r>
              <a:rPr lang="cs-CZ" dirty="0" err="1"/>
              <a:t>mechanicismu</a:t>
            </a:r>
            <a:r>
              <a:rPr lang="cs-CZ" dirty="0"/>
              <a:t>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8D6BB2F-9D48-4CE8-8BA6-E1224D66D870}"/>
              </a:ext>
            </a:extLst>
          </p:cNvPr>
          <p:cNvSpPr txBox="1"/>
          <p:nvPr/>
        </p:nvSpPr>
        <p:spPr>
          <a:xfrm>
            <a:off x="63043" y="64825"/>
            <a:ext cx="2114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René Descartes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1AD9103-7017-4A16-AAF5-53EC88527145}"/>
              </a:ext>
            </a:extLst>
          </p:cNvPr>
          <p:cNvSpPr txBox="1"/>
          <p:nvPr/>
        </p:nvSpPr>
        <p:spPr>
          <a:xfrm>
            <a:off x="7913715" y="64825"/>
            <a:ext cx="4248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 Mechanicismus a okasionalismus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5C15B2F-A32A-438C-8B0A-A9E4617ADCB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885" y="4717646"/>
            <a:ext cx="3968115" cy="2134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8944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2133600"/>
            <a:ext cx="10529252" cy="418011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Ze světa se vytrácí pohyb/energie – potřeba uchovavatele, jímž je Bůh.</a:t>
            </a:r>
          </a:p>
          <a:p>
            <a:pPr marL="0" indent="0">
              <a:buNone/>
            </a:pPr>
            <a:r>
              <a:rPr lang="cs-CZ" dirty="0"/>
              <a:t>„</a:t>
            </a:r>
            <a:r>
              <a:rPr lang="cs-CZ" i="1" dirty="0"/>
              <a:t>Bůh je příčinou stvořených věcí nejen co do vzniku, ale též co do bytí, a proto musí účinku stále stejně zasahovat, aby ho uchovával</a:t>
            </a:r>
            <a:r>
              <a:rPr lang="cs-CZ" dirty="0"/>
              <a:t> (deus </a:t>
            </a:r>
            <a:r>
              <a:rPr lang="cs-CZ" dirty="0" err="1"/>
              <a:t>semper</a:t>
            </a:r>
            <a:r>
              <a:rPr lang="cs-CZ" dirty="0"/>
              <a:t> </a:t>
            </a:r>
            <a:r>
              <a:rPr lang="cs-CZ" dirty="0" err="1"/>
              <a:t>eodem</a:t>
            </a:r>
            <a:r>
              <a:rPr lang="cs-CZ" dirty="0"/>
              <a:t> </a:t>
            </a:r>
            <a:r>
              <a:rPr lang="cs-CZ" dirty="0" err="1"/>
              <a:t>modo</a:t>
            </a:r>
            <a:r>
              <a:rPr lang="cs-CZ" dirty="0"/>
              <a:t> </a:t>
            </a:r>
            <a:r>
              <a:rPr lang="cs-CZ" dirty="0" err="1"/>
              <a:t>influere</a:t>
            </a:r>
            <a:r>
              <a:rPr lang="cs-CZ" dirty="0"/>
              <a:t> in </a:t>
            </a:r>
            <a:r>
              <a:rPr lang="cs-CZ" dirty="0" err="1"/>
              <a:t>effectum</a:t>
            </a:r>
            <a:r>
              <a:rPr lang="cs-CZ" dirty="0"/>
              <a:t>, </a:t>
            </a:r>
            <a:br>
              <a:rPr lang="cs-CZ" dirty="0"/>
            </a:b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eundem</a:t>
            </a:r>
            <a:r>
              <a:rPr lang="cs-CZ" dirty="0"/>
              <a:t> </a:t>
            </a:r>
            <a:r>
              <a:rPr lang="cs-CZ" dirty="0" err="1"/>
              <a:t>conservet</a:t>
            </a:r>
            <a:r>
              <a:rPr lang="cs-CZ" dirty="0"/>
              <a:t>).“</a:t>
            </a:r>
          </a:p>
          <a:p>
            <a:r>
              <a:rPr lang="cs-CZ" dirty="0"/>
              <a:t>Tělesa se nemohou udržet v existenci sama – mají potřebu uchování (</a:t>
            </a:r>
            <a:r>
              <a:rPr lang="cs-CZ" i="1" dirty="0" err="1"/>
              <a:t>conservatio</a:t>
            </a:r>
            <a:r>
              <a:rPr lang="cs-CZ" dirty="0"/>
              <a:t>), kterou naplňuje Bůh.</a:t>
            </a:r>
          </a:p>
          <a:p>
            <a:r>
              <a:rPr lang="cs-CZ" dirty="0"/>
              <a:t>K uchovávání jakékoli věci v jednotlivých okamžicích, kdy trvá, „</a:t>
            </a:r>
            <a:r>
              <a:rPr lang="cs-CZ" i="1" dirty="0"/>
              <a:t>je zapotřebí stejné zcela stejné síly a činnosti, jaké by bylo zapotřebí k jejímu stvoření nanovo</a:t>
            </a:r>
            <a:r>
              <a:rPr lang="cs-CZ" dirty="0"/>
              <a:t>“ (Med. s. 48).</a:t>
            </a:r>
          </a:p>
          <a:p>
            <a:r>
              <a:rPr lang="cs-CZ" dirty="0"/>
              <a:t>Samotné vědomí ani hmota v sobě nenachází nic, co by jim zaručovalo další existenci, žádnou </a:t>
            </a:r>
            <a:r>
              <a:rPr lang="cs-CZ" i="1" dirty="0"/>
              <a:t>vis per se </a:t>
            </a:r>
            <a:r>
              <a:rPr lang="cs-CZ" i="1" dirty="0" err="1"/>
              <a:t>existendi</a:t>
            </a:r>
            <a:r>
              <a:rPr lang="cs-CZ" i="1" dirty="0"/>
              <a:t> </a:t>
            </a:r>
            <a:r>
              <a:rPr lang="cs-CZ" dirty="0"/>
              <a:t>– </a:t>
            </a:r>
            <a:r>
              <a:rPr lang="cs-CZ" dirty="0" err="1"/>
              <a:t>creatio</a:t>
            </a:r>
            <a:r>
              <a:rPr lang="cs-CZ" dirty="0"/>
              <a:t> continua.</a:t>
            </a:r>
          </a:p>
          <a:p>
            <a:r>
              <a:rPr lang="cs-CZ" dirty="0"/>
              <a:t>Pro Descarta platí, že </a:t>
            </a:r>
            <a:r>
              <a:rPr lang="cs-CZ" i="1" dirty="0" err="1"/>
              <a:t>conservatio</a:t>
            </a:r>
            <a:r>
              <a:rPr lang="cs-CZ" i="1" dirty="0"/>
              <a:t> a </a:t>
            </a:r>
            <a:r>
              <a:rPr lang="cs-CZ" i="1" dirty="0" err="1"/>
              <a:t>creatio</a:t>
            </a:r>
            <a:r>
              <a:rPr lang="cs-CZ" i="1" dirty="0"/>
              <a:t> continua </a:t>
            </a:r>
            <a:r>
              <a:rPr lang="cs-CZ" dirty="0"/>
              <a:t>jsou jen dva aspekty téže boží aktivity; splývají v jedno říká Descartes doslova. </a:t>
            </a:r>
            <a:r>
              <a:rPr lang="cs-CZ" u="sng" dirty="0"/>
              <a:t>Bůh svět v každém okamžiku svět nanovo tvoří, a tím ho uchovává.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Poslední znak </a:t>
            </a:r>
            <a:r>
              <a:rPr lang="cs-CZ" dirty="0" err="1"/>
              <a:t>mechanicismu</a:t>
            </a:r>
            <a:r>
              <a:rPr lang="cs-CZ" dirty="0"/>
              <a:t>: ontologická křehkost světa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8D6BB2F-9D48-4CE8-8BA6-E1224D66D870}"/>
              </a:ext>
            </a:extLst>
          </p:cNvPr>
          <p:cNvSpPr txBox="1"/>
          <p:nvPr/>
        </p:nvSpPr>
        <p:spPr>
          <a:xfrm>
            <a:off x="63043" y="64825"/>
            <a:ext cx="2114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René Descartes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1AD9103-7017-4A16-AAF5-53EC88527145}"/>
              </a:ext>
            </a:extLst>
          </p:cNvPr>
          <p:cNvSpPr txBox="1"/>
          <p:nvPr/>
        </p:nvSpPr>
        <p:spPr>
          <a:xfrm>
            <a:off x="7913715" y="64825"/>
            <a:ext cx="4248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 Mechanicismus a okasionalismus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47B4A87D-29A1-4F9F-BDB2-7E8F57AF5422}"/>
              </a:ext>
            </a:extLst>
          </p:cNvPr>
          <p:cNvSpPr/>
          <p:nvPr/>
        </p:nvSpPr>
        <p:spPr>
          <a:xfrm>
            <a:off x="914399" y="2452911"/>
            <a:ext cx="10302241" cy="908598"/>
          </a:xfrm>
          <a:prstGeom prst="roundRect">
            <a:avLst>
              <a:gd name="adj" fmla="val 16026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359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2133599"/>
            <a:ext cx="10529252" cy="439782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J. </a:t>
            </a:r>
            <a:r>
              <a:rPr lang="cs-CZ" dirty="0" err="1"/>
              <a:t>Clauberg</a:t>
            </a:r>
            <a:r>
              <a:rPr lang="cs-CZ" dirty="0"/>
              <a:t>, G. de </a:t>
            </a:r>
            <a:r>
              <a:rPr lang="cs-CZ" dirty="0" err="1"/>
              <a:t>Cordemoy</a:t>
            </a:r>
            <a:r>
              <a:rPr lang="cs-CZ" dirty="0"/>
              <a:t>, L. de la </a:t>
            </a:r>
            <a:r>
              <a:rPr lang="cs-CZ" dirty="0" err="1"/>
              <a:t>Forge</a:t>
            </a:r>
            <a:r>
              <a:rPr lang="cs-CZ" dirty="0"/>
              <a:t>, A. </a:t>
            </a:r>
            <a:r>
              <a:rPr lang="cs-CZ" dirty="0" err="1"/>
              <a:t>Guelincx</a:t>
            </a:r>
            <a:r>
              <a:rPr lang="cs-CZ" dirty="0"/>
              <a:t> (všichni kolem poloviny 17. století) - asi nejvýznamnějším byl Nicolas </a:t>
            </a:r>
            <a:r>
              <a:rPr lang="cs-CZ" dirty="0" err="1"/>
              <a:t>Malebranche</a:t>
            </a:r>
            <a:r>
              <a:rPr lang="cs-CZ" dirty="0"/>
              <a:t> (1639-1715; </a:t>
            </a:r>
            <a:r>
              <a:rPr lang="cs-CZ" i="1" dirty="0"/>
              <a:t>Hledání pravdy</a:t>
            </a:r>
            <a:r>
              <a:rPr lang="cs-CZ" dirty="0"/>
              <a:t> je v CZ).</a:t>
            </a:r>
          </a:p>
          <a:p>
            <a:r>
              <a:rPr lang="cs-CZ" dirty="0"/>
              <a:t>Uznávali platnost psychofyzického dualismu.</a:t>
            </a:r>
          </a:p>
          <a:p>
            <a:r>
              <a:rPr lang="cs-CZ" dirty="0"/>
              <a:t>Psychické a materiální procesy jsou v souladu proto, že Bůh u příležitosti (</a:t>
            </a:r>
            <a:r>
              <a:rPr lang="cs-CZ" i="1" dirty="0" err="1"/>
              <a:t>occasio</a:t>
            </a:r>
            <a:r>
              <a:rPr lang="cs-CZ" dirty="0"/>
              <a:t>) nějakého psychického aktu vyvolá odpovídající fyziologický proces a naopak. </a:t>
            </a:r>
          </a:p>
          <a:p>
            <a:r>
              <a:rPr lang="cs-CZ" dirty="0"/>
              <a:t>Tuto příležitost chápali jako příčinu (</a:t>
            </a:r>
            <a:r>
              <a:rPr lang="cs-CZ" i="1" dirty="0"/>
              <a:t>cause </a:t>
            </a:r>
            <a:r>
              <a:rPr lang="cs-CZ" i="1" dirty="0" err="1"/>
              <a:t>occasionelle</a:t>
            </a:r>
            <a:r>
              <a:rPr lang="cs-CZ" dirty="0"/>
              <a:t>).</a:t>
            </a:r>
          </a:p>
          <a:p>
            <a:r>
              <a:rPr lang="cs-CZ" u="sng" dirty="0"/>
              <a:t>Psychofyzický problém</a:t>
            </a:r>
            <a:r>
              <a:rPr lang="cs-CZ" dirty="0"/>
              <a:t>: permanentní zázrak .</a:t>
            </a:r>
          </a:p>
          <a:p>
            <a:r>
              <a:rPr lang="cs-CZ" dirty="0"/>
              <a:t>Princip kauzality: žádná stvořená věc nemá schopnost aktivně, resp. kauzálně, působit. Stavy stvořených věcí představují jen příležitostné příčiny pro účinky, které vytváří Bůh.</a:t>
            </a:r>
          </a:p>
          <a:p>
            <a:r>
              <a:rPr lang="cs-CZ" u="sng" dirty="0"/>
              <a:t>Kauzální impotence přírody</a:t>
            </a:r>
            <a:r>
              <a:rPr lang="cs-CZ" dirty="0"/>
              <a:t>, která zcela závisí na Bohu (návaznost na </a:t>
            </a:r>
            <a:r>
              <a:rPr lang="cs-CZ" i="1" dirty="0" err="1"/>
              <a:t>creatio</a:t>
            </a:r>
            <a:r>
              <a:rPr lang="cs-CZ" i="1" dirty="0"/>
              <a:t> continua</a:t>
            </a:r>
            <a:r>
              <a:rPr lang="cs-CZ" dirty="0"/>
              <a:t>).</a:t>
            </a:r>
          </a:p>
          <a:p>
            <a:r>
              <a:rPr lang="cs-CZ" dirty="0"/>
              <a:t>Nevidíme kauzální vztahy – existuje jen zákonitá následnost nebo souběžnost procesů: po A obvykle následuje B.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Okasionalismus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8D6BB2F-9D48-4CE8-8BA6-E1224D66D870}"/>
              </a:ext>
            </a:extLst>
          </p:cNvPr>
          <p:cNvSpPr txBox="1"/>
          <p:nvPr/>
        </p:nvSpPr>
        <p:spPr>
          <a:xfrm>
            <a:off x="63043" y="64825"/>
            <a:ext cx="2114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René Descartes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1AD9103-7017-4A16-AAF5-53EC88527145}"/>
              </a:ext>
            </a:extLst>
          </p:cNvPr>
          <p:cNvSpPr txBox="1"/>
          <p:nvPr/>
        </p:nvSpPr>
        <p:spPr>
          <a:xfrm>
            <a:off x="7913715" y="64825"/>
            <a:ext cx="4248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 Mechanicismus a okasionalismus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735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9E2937-B38E-44ED-A5A8-65C2EA0FD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chemeClr val="accent1"/>
                </a:solidFill>
              </a:rPr>
              <a:t>II. René Descartes (1596-1650)</a:t>
            </a:r>
          </a:p>
        </p:txBody>
      </p:sp>
    </p:spTree>
    <p:extLst>
      <p:ext uri="{BB962C8B-B14F-4D97-AF65-F5344CB8AC3E}">
        <p14:creationId xmlns:p14="http://schemas.microsoft.com/office/powerpoint/2010/main" val="3354776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2133600"/>
            <a:ext cx="5483806" cy="3777622"/>
          </a:xfrm>
        </p:spPr>
        <p:txBody>
          <a:bodyPr/>
          <a:lstStyle/>
          <a:p>
            <a:r>
              <a:rPr lang="cs-CZ" dirty="0"/>
              <a:t>Studium na jezuitské koleji v </a:t>
            </a:r>
            <a:r>
              <a:rPr lang="cs-CZ" dirty="0" err="1"/>
              <a:t>v</a:t>
            </a:r>
            <a:r>
              <a:rPr lang="cs-CZ" dirty="0"/>
              <a:t> La </a:t>
            </a:r>
            <a:r>
              <a:rPr lang="cs-CZ" dirty="0" err="1"/>
              <a:t>Flèche</a:t>
            </a:r>
            <a:r>
              <a:rPr lang="cs-CZ" dirty="0"/>
              <a:t>.</a:t>
            </a:r>
          </a:p>
          <a:p>
            <a:r>
              <a:rPr lang="cs-CZ" dirty="0"/>
              <a:t>Cesty po Evropě do r. 1625; od r. 1628 v Holandsku.</a:t>
            </a:r>
          </a:p>
          <a:p>
            <a:r>
              <a:rPr lang="cs-CZ" dirty="0"/>
              <a:t>Zprostředkovatel korespondence Marin </a:t>
            </a:r>
            <a:r>
              <a:rPr lang="cs-CZ" dirty="0" err="1"/>
              <a:t>Mersenne</a:t>
            </a:r>
            <a:r>
              <a:rPr lang="cs-CZ" dirty="0"/>
              <a:t>.</a:t>
            </a:r>
          </a:p>
          <a:p>
            <a:r>
              <a:rPr lang="cs-CZ" dirty="0"/>
              <a:t>Odjezd do Stockholmu na pozvání královny Kristýny v r. 1649.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2DEFCC1-B13D-4708-AA33-1E47CBD8139A}"/>
              </a:ext>
            </a:extLst>
          </p:cNvPr>
          <p:cNvSpPr txBox="1"/>
          <p:nvPr/>
        </p:nvSpPr>
        <p:spPr>
          <a:xfrm>
            <a:off x="63043" y="64825"/>
            <a:ext cx="2114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René Descartes 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912" y="624110"/>
            <a:ext cx="5093088" cy="623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00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262743"/>
            <a:ext cx="5782491" cy="5259977"/>
          </a:xfrm>
        </p:spPr>
        <p:txBody>
          <a:bodyPr/>
          <a:lstStyle/>
          <a:p>
            <a:r>
              <a:rPr lang="cs-CZ" dirty="0"/>
              <a:t>1637: </a:t>
            </a:r>
            <a:r>
              <a:rPr lang="cs-CZ" i="1" dirty="0" err="1"/>
              <a:t>Essais</a:t>
            </a:r>
            <a:r>
              <a:rPr lang="cs-CZ" dirty="0"/>
              <a:t> (</a:t>
            </a:r>
            <a:r>
              <a:rPr lang="cs-CZ" i="1" dirty="0"/>
              <a:t>Eseje</a:t>
            </a:r>
            <a:r>
              <a:rPr lang="cs-CZ" dirty="0"/>
              <a:t>): </a:t>
            </a:r>
            <a:r>
              <a:rPr lang="cs-CZ" i="1" dirty="0" err="1"/>
              <a:t>Géometrie</a:t>
            </a:r>
            <a:r>
              <a:rPr lang="cs-CZ" dirty="0"/>
              <a:t>, </a:t>
            </a:r>
            <a:r>
              <a:rPr lang="cs-CZ" i="1" dirty="0" err="1"/>
              <a:t>Dioptrique</a:t>
            </a:r>
            <a:r>
              <a:rPr lang="cs-CZ" dirty="0"/>
              <a:t> (</a:t>
            </a:r>
            <a:r>
              <a:rPr lang="cs-CZ" i="1" dirty="0"/>
              <a:t>Dioptrika</a:t>
            </a:r>
            <a:r>
              <a:rPr lang="cs-CZ" dirty="0"/>
              <a:t>), </a:t>
            </a:r>
            <a:r>
              <a:rPr lang="cs-CZ" i="1" dirty="0" err="1"/>
              <a:t>Météores</a:t>
            </a:r>
            <a:r>
              <a:rPr lang="cs-CZ" dirty="0"/>
              <a:t> (</a:t>
            </a:r>
            <a:r>
              <a:rPr lang="cs-CZ" i="1" dirty="0"/>
              <a:t>Meteory</a:t>
            </a:r>
            <a:r>
              <a:rPr lang="cs-CZ" dirty="0"/>
              <a:t>) – předmluva </a:t>
            </a:r>
            <a:r>
              <a:rPr lang="cs-CZ" i="1" dirty="0" err="1"/>
              <a:t>Discours</a:t>
            </a:r>
            <a:r>
              <a:rPr lang="cs-CZ" i="1" dirty="0"/>
              <a:t> de la </a:t>
            </a:r>
            <a:r>
              <a:rPr lang="cs-CZ" i="1" dirty="0" err="1"/>
              <a:t>Méthode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Rozprava o metodě</a:t>
            </a:r>
            <a:r>
              <a:rPr lang="cs-CZ" dirty="0"/>
              <a:t>).</a:t>
            </a:r>
          </a:p>
          <a:p>
            <a:r>
              <a:rPr lang="cs-CZ" dirty="0"/>
              <a:t>1641 </a:t>
            </a:r>
            <a:r>
              <a:rPr lang="cs-CZ" i="1" dirty="0" err="1"/>
              <a:t>Meditationes</a:t>
            </a:r>
            <a:r>
              <a:rPr lang="cs-CZ" i="1" dirty="0"/>
              <a:t> de prima </a:t>
            </a:r>
            <a:r>
              <a:rPr lang="cs-CZ" i="1" dirty="0" err="1"/>
              <a:t>philosophia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Meditace o první filosofii</a:t>
            </a:r>
            <a:r>
              <a:rPr lang="cs-CZ" dirty="0"/>
              <a:t>, 1641) + </a:t>
            </a:r>
            <a:r>
              <a:rPr lang="cs-CZ" i="1" dirty="0"/>
              <a:t>Námitky</a:t>
            </a:r>
            <a:r>
              <a:rPr lang="cs-CZ" dirty="0"/>
              <a:t> (</a:t>
            </a:r>
            <a:r>
              <a:rPr lang="cs-CZ" i="1" dirty="0" err="1"/>
              <a:t>Objectiones</a:t>
            </a:r>
            <a:r>
              <a:rPr lang="cs-CZ" dirty="0"/>
              <a:t>) a </a:t>
            </a:r>
            <a:r>
              <a:rPr lang="cs-CZ" i="1" dirty="0"/>
              <a:t>Descartovy Odpovědi </a:t>
            </a:r>
            <a:r>
              <a:rPr lang="cs-CZ" dirty="0"/>
              <a:t>(</a:t>
            </a:r>
            <a:r>
              <a:rPr lang="cs-CZ" i="1" dirty="0" err="1"/>
              <a:t>Responsiones</a:t>
            </a:r>
            <a:r>
              <a:rPr lang="cs-CZ" dirty="0"/>
              <a:t>).</a:t>
            </a:r>
          </a:p>
          <a:p>
            <a:r>
              <a:rPr lang="cs-CZ" dirty="0"/>
              <a:t>1644 </a:t>
            </a:r>
            <a:r>
              <a:rPr lang="cs-CZ" i="1" dirty="0" err="1"/>
              <a:t>Principia</a:t>
            </a:r>
            <a:r>
              <a:rPr lang="cs-CZ" i="1" dirty="0"/>
              <a:t> </a:t>
            </a:r>
            <a:r>
              <a:rPr lang="cs-CZ" i="1" dirty="0" err="1"/>
              <a:t>philosophiae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Principy filosofie</a:t>
            </a:r>
            <a:r>
              <a:rPr lang="cs-CZ" dirty="0"/>
              <a:t>, fr. 1647).</a:t>
            </a:r>
          </a:p>
          <a:p>
            <a:r>
              <a:rPr lang="cs-CZ" dirty="0"/>
              <a:t>1649 </a:t>
            </a:r>
            <a:r>
              <a:rPr lang="cs-CZ" i="1" dirty="0"/>
              <a:t>Les </a:t>
            </a:r>
            <a:r>
              <a:rPr lang="cs-CZ" i="1" dirty="0" err="1"/>
              <a:t>passions</a:t>
            </a:r>
            <a:r>
              <a:rPr lang="cs-CZ" i="1" dirty="0"/>
              <a:t> de </a:t>
            </a:r>
            <a:r>
              <a:rPr lang="cs-CZ" i="1" dirty="0" err="1"/>
              <a:t>l’âme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Vášně duše</a:t>
            </a:r>
            <a:r>
              <a:rPr lang="cs-CZ" dirty="0"/>
              <a:t>, 1649).</a:t>
            </a:r>
          </a:p>
          <a:p>
            <a:r>
              <a:rPr lang="cs-CZ" dirty="0" err="1"/>
              <a:t>Nepubl</a:t>
            </a:r>
            <a:r>
              <a:rPr lang="cs-CZ" dirty="0"/>
              <a:t>. </a:t>
            </a:r>
            <a:r>
              <a:rPr lang="cs-CZ" i="1" dirty="0"/>
              <a:t>De </a:t>
            </a:r>
            <a:r>
              <a:rPr lang="cs-CZ" i="1" dirty="0" err="1"/>
              <a:t>L’homme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O člověku</a:t>
            </a:r>
            <a:r>
              <a:rPr lang="cs-CZ" dirty="0"/>
              <a:t>).</a:t>
            </a:r>
          </a:p>
          <a:p>
            <a:r>
              <a:rPr lang="cs-CZ" dirty="0"/>
              <a:t>Česky – </a:t>
            </a:r>
            <a:r>
              <a:rPr lang="cs-CZ" i="1" dirty="0"/>
              <a:t>Meditace</a:t>
            </a:r>
            <a:r>
              <a:rPr lang="cs-CZ" dirty="0"/>
              <a:t>, </a:t>
            </a:r>
            <a:r>
              <a:rPr lang="cs-CZ" i="1" dirty="0"/>
              <a:t>výbor z Principů</a:t>
            </a:r>
            <a:r>
              <a:rPr lang="cs-CZ" dirty="0"/>
              <a:t>, </a:t>
            </a:r>
            <a:r>
              <a:rPr lang="cs-CZ" i="1" dirty="0"/>
              <a:t>Vášně duše</a:t>
            </a:r>
            <a:r>
              <a:rPr lang="cs-CZ" dirty="0"/>
              <a:t>, </a:t>
            </a:r>
            <a:r>
              <a:rPr lang="cs-CZ" i="1" dirty="0"/>
              <a:t>Rozprava o metodě</a:t>
            </a:r>
            <a:r>
              <a:rPr lang="cs-CZ" dirty="0"/>
              <a:t>, </a:t>
            </a:r>
            <a:r>
              <a:rPr lang="cs-CZ" i="1"/>
              <a:t>Vášně </a:t>
            </a:r>
            <a:r>
              <a:rPr lang="cs-CZ" i="1" smtClean="0"/>
              <a:t>duše, Geometrie, Dioptrika</a:t>
            </a:r>
            <a:r>
              <a:rPr lang="cs-CZ" smtClean="0"/>
              <a:t>.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Dílo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7DE34D6-7FB5-43FE-9716-EDDC8092D8D4}"/>
              </a:ext>
            </a:extLst>
          </p:cNvPr>
          <p:cNvSpPr txBox="1"/>
          <p:nvPr/>
        </p:nvSpPr>
        <p:spPr>
          <a:xfrm>
            <a:off x="63043" y="64825"/>
            <a:ext cx="2114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René Descartes 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28CFA29C-D14E-4F3F-A660-54E1C5436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188" y="0"/>
            <a:ext cx="5037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31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 Descartův projekt a nová metoda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9D2BDEB-6D11-4DEA-AB0F-C4C8EE78B9EE}"/>
              </a:ext>
            </a:extLst>
          </p:cNvPr>
          <p:cNvSpPr txBox="1"/>
          <p:nvPr/>
        </p:nvSpPr>
        <p:spPr>
          <a:xfrm>
            <a:off x="8030095" y="64825"/>
            <a:ext cx="4098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Descartův projekt a nová metoda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E227AC1-D814-4FAC-B2E8-3768793E591B}"/>
              </a:ext>
            </a:extLst>
          </p:cNvPr>
          <p:cNvSpPr txBox="1"/>
          <p:nvPr/>
        </p:nvSpPr>
        <p:spPr>
          <a:xfrm>
            <a:off x="63043" y="64825"/>
            <a:ext cx="2114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René Descartes 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038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2133600"/>
            <a:ext cx="6635931" cy="3777622"/>
          </a:xfrm>
        </p:spPr>
        <p:txBody>
          <a:bodyPr/>
          <a:lstStyle/>
          <a:p>
            <a:r>
              <a:rPr lang="cs-CZ" dirty="0"/>
              <a:t>Matematizace přírodní filosofie.</a:t>
            </a:r>
          </a:p>
          <a:p>
            <a:r>
              <a:rPr lang="cs-CZ" dirty="0"/>
              <a:t>Potřeba dodat vědeckému výzkumu metafyzické a epistemologické zdůvodnění.</a:t>
            </a:r>
          </a:p>
          <a:p>
            <a:r>
              <a:rPr lang="cs-CZ" b="1" dirty="0"/>
              <a:t>Metafora stromu věd </a:t>
            </a:r>
            <a:r>
              <a:rPr lang="cs-CZ" dirty="0"/>
              <a:t>(</a:t>
            </a:r>
            <a:r>
              <a:rPr lang="cs-CZ" dirty="0" err="1"/>
              <a:t>franc</a:t>
            </a:r>
            <a:r>
              <a:rPr lang="cs-CZ" dirty="0"/>
              <a:t>. vydání </a:t>
            </a:r>
            <a:r>
              <a:rPr lang="cs-CZ" i="1" dirty="0"/>
              <a:t>Principů</a:t>
            </a:r>
            <a:r>
              <a:rPr lang="cs-CZ" dirty="0"/>
              <a:t>): kořeny – metafyzika, kmen – fyzika, větve: medicína, mechanika a etika – „ovoce/plody“.</a:t>
            </a:r>
          </a:p>
          <a:p>
            <a:r>
              <a:rPr lang="cs-CZ" dirty="0"/>
              <a:t>Pro samotného Descarta byly nejdůležitější teprve „plody“ celého stromu, protože pouze jejich prostřednictvím bylo možné naplnit cíl, který Descartes sdílel s Baconem – lidé by se měli stát „</a:t>
            </a:r>
            <a:r>
              <a:rPr lang="cs-CZ" i="1" dirty="0"/>
              <a:t>pány a vládci </a:t>
            </a:r>
            <a:r>
              <a:rPr lang="cs-CZ" i="1"/>
              <a:t>přírody</a:t>
            </a:r>
            <a:r>
              <a:rPr lang="cs-CZ" smtClean="0"/>
              <a:t>“ </a:t>
            </a:r>
            <a:r>
              <a:rPr lang="cs-CZ" i="1" smtClean="0"/>
              <a:t>(Rozpr. o metodě </a:t>
            </a:r>
            <a:r>
              <a:rPr lang="cs-CZ" smtClean="0"/>
              <a:t>VI)</a:t>
            </a:r>
            <a:r>
              <a:rPr lang="cs-CZ" i="1" smtClean="0"/>
              <a:t>.</a:t>
            </a:r>
            <a:endParaRPr lang="cs-CZ" i="1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8D6BB2F-9D48-4CE8-8BA6-E1224D66D870}"/>
              </a:ext>
            </a:extLst>
          </p:cNvPr>
          <p:cNvSpPr txBox="1"/>
          <p:nvPr/>
        </p:nvSpPr>
        <p:spPr>
          <a:xfrm>
            <a:off x="63043" y="64825"/>
            <a:ext cx="2114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René Descartes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668E0E6-5C73-4425-80A3-362C4F0A4C69}"/>
              </a:ext>
            </a:extLst>
          </p:cNvPr>
          <p:cNvSpPr txBox="1"/>
          <p:nvPr/>
        </p:nvSpPr>
        <p:spPr>
          <a:xfrm>
            <a:off x="8030095" y="64825"/>
            <a:ext cx="4098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Descartův projekt a nová metoda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50243F4C-6546-4485-AC98-40681E504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138" y="515236"/>
            <a:ext cx="4098862" cy="634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05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2133600"/>
            <a:ext cx="6783977" cy="3777622"/>
          </a:xfrm>
        </p:spPr>
        <p:txBody>
          <a:bodyPr/>
          <a:lstStyle/>
          <a:p>
            <a:r>
              <a:rPr lang="cs-CZ" dirty="0"/>
              <a:t>Čtyři pravidla:</a:t>
            </a:r>
          </a:p>
          <a:p>
            <a:pPr>
              <a:buFont typeface="+mj-lt"/>
              <a:buAutoNum type="arabicParenR"/>
            </a:pPr>
            <a:r>
              <a:rPr lang="cs-CZ" dirty="0"/>
              <a:t>Pravidlo </a:t>
            </a:r>
            <a:r>
              <a:rPr lang="cs-CZ" u="sng" dirty="0"/>
              <a:t>evidence</a:t>
            </a:r>
            <a:r>
              <a:rPr lang="cs-CZ" dirty="0"/>
              <a:t> – „</a:t>
            </a:r>
            <a:r>
              <a:rPr lang="cs-CZ" i="1" dirty="0"/>
              <a:t>jasné a zřetelné/rozlišené poznání</a:t>
            </a:r>
            <a:r>
              <a:rPr lang="cs-CZ" dirty="0"/>
              <a:t>“ (</a:t>
            </a:r>
            <a:r>
              <a:rPr lang="cs-CZ" i="1" dirty="0" err="1"/>
              <a:t>clare</a:t>
            </a:r>
            <a:r>
              <a:rPr lang="cs-CZ" i="1" dirty="0"/>
              <a:t> et </a:t>
            </a:r>
            <a:r>
              <a:rPr lang="cs-CZ" i="1" dirty="0" err="1"/>
              <a:t>distincte</a:t>
            </a:r>
            <a:r>
              <a:rPr lang="cs-CZ" dirty="0"/>
              <a:t>).</a:t>
            </a:r>
          </a:p>
          <a:p>
            <a:pPr>
              <a:buFont typeface="+mj-lt"/>
              <a:buAutoNum type="arabicParenR"/>
            </a:pPr>
            <a:r>
              <a:rPr lang="cs-CZ" dirty="0"/>
              <a:t>Pravidlo </a:t>
            </a:r>
            <a:r>
              <a:rPr lang="cs-CZ" u="sng" dirty="0"/>
              <a:t>analýzy</a:t>
            </a:r>
            <a:r>
              <a:rPr lang="cs-CZ" dirty="0"/>
              <a:t>: rozložit.</a:t>
            </a:r>
          </a:p>
          <a:p>
            <a:pPr>
              <a:buFont typeface="+mj-lt"/>
              <a:buAutoNum type="arabicParenR"/>
            </a:pPr>
            <a:r>
              <a:rPr lang="cs-CZ" dirty="0"/>
              <a:t>Pravidlo </a:t>
            </a:r>
            <a:r>
              <a:rPr lang="cs-CZ" u="sng" dirty="0"/>
              <a:t>systematické syntézy</a:t>
            </a:r>
            <a:r>
              <a:rPr lang="cs-CZ" dirty="0"/>
              <a:t>: od jednoduchých a snadných věcí ke složitějším.</a:t>
            </a:r>
          </a:p>
          <a:p>
            <a:pPr>
              <a:buFont typeface="+mj-lt"/>
              <a:buAutoNum type="arabicParenR"/>
            </a:pPr>
            <a:r>
              <a:rPr lang="cs-CZ" dirty="0"/>
              <a:t>Pravidlo </a:t>
            </a:r>
            <a:r>
              <a:rPr lang="cs-CZ" u="sng" dirty="0"/>
              <a:t>úplnosti</a:t>
            </a:r>
            <a:r>
              <a:rPr lang="cs-CZ" dirty="0"/>
              <a:t>: výčty a obecné přehledy.</a:t>
            </a:r>
          </a:p>
          <a:p>
            <a:r>
              <a:rPr lang="cs-CZ" dirty="0"/>
              <a:t>Od jednoduchého ke složitému.</a:t>
            </a:r>
          </a:p>
          <a:p>
            <a:r>
              <a:rPr lang="cs-CZ" i="1" dirty="0"/>
              <a:t>La </a:t>
            </a:r>
            <a:r>
              <a:rPr lang="cs-CZ" i="1" dirty="0" err="1"/>
              <a:t>lumière</a:t>
            </a:r>
            <a:r>
              <a:rPr lang="cs-CZ" i="1" dirty="0"/>
              <a:t> </a:t>
            </a:r>
            <a:r>
              <a:rPr lang="cs-CZ" i="1" dirty="0" err="1"/>
              <a:t>naturelle</a:t>
            </a:r>
            <a:r>
              <a:rPr lang="cs-CZ" i="1" dirty="0"/>
              <a:t> </a:t>
            </a:r>
            <a:r>
              <a:rPr lang="cs-CZ" dirty="0"/>
              <a:t>– přirozené světlo rozumu.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8D6BB2F-9D48-4CE8-8BA6-E1224D66D870}"/>
              </a:ext>
            </a:extLst>
          </p:cNvPr>
          <p:cNvSpPr txBox="1"/>
          <p:nvPr/>
        </p:nvSpPr>
        <p:spPr>
          <a:xfrm>
            <a:off x="63043" y="64825"/>
            <a:ext cx="2114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René Descartes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668E0E6-5C73-4425-80A3-362C4F0A4C69}"/>
              </a:ext>
            </a:extLst>
          </p:cNvPr>
          <p:cNvSpPr txBox="1"/>
          <p:nvPr/>
        </p:nvSpPr>
        <p:spPr>
          <a:xfrm>
            <a:off x="8030095" y="64825"/>
            <a:ext cx="4098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Descartův projekt a nová metoda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 descr="Obsah obrázku text, kniha&#10;&#10;Popis byl vytvořen automaticky">
            <a:extLst>
              <a:ext uri="{FF2B5EF4-FFF2-40B4-BE49-F238E27FC236}">
                <a16:creationId xmlns:a16="http://schemas.microsoft.com/office/drawing/2014/main" id="{4956B061-FEAB-4A84-A2D3-D2FA96619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2649" y="518606"/>
            <a:ext cx="4059351" cy="633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25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2. Cogito-princip, substance a bůh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9D2BDEB-6D11-4DEA-AB0F-C4C8EE78B9EE}"/>
              </a:ext>
            </a:extLst>
          </p:cNvPr>
          <p:cNvSpPr txBox="1"/>
          <p:nvPr/>
        </p:nvSpPr>
        <p:spPr>
          <a:xfrm>
            <a:off x="8030095" y="64825"/>
            <a:ext cx="4098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Descartův projekt a nová metoda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2CCA218-CBC6-47F7-B40F-2F30E8406D4E}"/>
              </a:ext>
            </a:extLst>
          </p:cNvPr>
          <p:cNvSpPr txBox="1"/>
          <p:nvPr/>
        </p:nvSpPr>
        <p:spPr>
          <a:xfrm>
            <a:off x="63043" y="64825"/>
            <a:ext cx="2114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René Descartes 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77299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Barvy">
      <a:dk1>
        <a:sysClr val="windowText" lastClr="000000"/>
      </a:dk1>
      <a:lt1>
        <a:sysClr val="window" lastClr="FFFFFF"/>
      </a:lt1>
      <a:dk2>
        <a:srgbClr val="648543"/>
      </a:dk2>
      <a:lt2>
        <a:srgbClr val="E3EACF"/>
      </a:lt2>
      <a:accent1>
        <a:srgbClr val="A53010"/>
      </a:accent1>
      <a:accent2>
        <a:srgbClr val="70433C"/>
      </a:accent2>
      <a:accent3>
        <a:srgbClr val="648543"/>
      </a:accent3>
      <a:accent4>
        <a:srgbClr val="845848"/>
      </a:accent4>
      <a:accent5>
        <a:srgbClr val="9C4924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2343</Words>
  <Application>Microsoft Office PowerPoint</Application>
  <PresentationFormat>Širokoúhlá obrazovka</PresentationFormat>
  <Paragraphs>197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Calibri</vt:lpstr>
      <vt:lpstr>Century Gothic</vt:lpstr>
      <vt:lpstr>Times New Roman</vt:lpstr>
      <vt:lpstr>Wingdings 3</vt:lpstr>
      <vt:lpstr>Stébla</vt:lpstr>
      <vt:lpstr>Dějiny filosofie IV: Novověká filosofie</vt:lpstr>
      <vt:lpstr>Seznam témat</vt:lpstr>
      <vt:lpstr>II. René Descartes (1596-1650)</vt:lpstr>
      <vt:lpstr>Život</vt:lpstr>
      <vt:lpstr>Dílo</vt:lpstr>
      <vt:lpstr>1. Descartův projekt a nová metoda</vt:lpstr>
      <vt:lpstr>Projekt</vt:lpstr>
      <vt:lpstr>Metoda</vt:lpstr>
      <vt:lpstr>2. Cogito-princip, substance a bůh</vt:lpstr>
      <vt:lpstr>I. Meditace: radikální pochybnost</vt:lpstr>
      <vt:lpstr>Stupně pochybnosti v první meditaci</vt:lpstr>
      <vt:lpstr>II. Meditace – neotřesitelný základ </vt:lpstr>
      <vt:lpstr>Funkce cogito-principu</vt:lpstr>
      <vt:lpstr>Povaha myslícího Já</vt:lpstr>
      <vt:lpstr>3. Veracitas Dei, důkazy boží existence a nauka o omylu</vt:lpstr>
      <vt:lpstr>Kritérium jasnosti a rozlišenosti</vt:lpstr>
      <vt:lpstr>Kauzální (aposteriorní) důkaz boží existence (III. Meditace)</vt:lpstr>
      <vt:lpstr>Ontologický (apriorní) důkaz boží existence (V. Meditace)</vt:lpstr>
      <vt:lpstr>Smysl a postavení důkazů</vt:lpstr>
      <vt:lpstr>Nauka o omylu (IV. Meditace)</vt:lpstr>
      <vt:lpstr>4. Metafyzické kategorie a existence vnějšího světa</vt:lpstr>
      <vt:lpstr>Základní metafyzické kategorie (V. meditace)</vt:lpstr>
      <vt:lpstr>VI. Meditace: „O existenci materiálních věcí a o reálné odlišnosti mysli od těla“</vt:lpstr>
      <vt:lpstr>Psychofyzický problém</vt:lpstr>
      <vt:lpstr>5. Mechanicismus a okasionalismus</vt:lpstr>
      <vt:lpstr>Hlavní znaky mechanicismu</vt:lpstr>
      <vt:lpstr>Další znaky mechanicismu </vt:lpstr>
      <vt:lpstr>Poslední znak mechanicismu: ontologická křehkost světa</vt:lpstr>
      <vt:lpstr>Okasionalismus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Dějiny filosofie IV: Novověká filosofie</dc:title>
  <dc:creator>Jakub Peloušek</dc:creator>
  <cp:lastModifiedBy>Daniel Špelda</cp:lastModifiedBy>
  <cp:revision>80</cp:revision>
  <dcterms:created xsi:type="dcterms:W3CDTF">2021-01-26T13:50:20Z</dcterms:created>
  <dcterms:modified xsi:type="dcterms:W3CDTF">2021-03-15T10:45:53Z</dcterms:modified>
</cp:coreProperties>
</file>