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452" r:id="rId3"/>
    <p:sldId id="346" r:id="rId4"/>
    <p:sldId id="347" r:id="rId5"/>
    <p:sldId id="349" r:id="rId6"/>
    <p:sldId id="350" r:id="rId7"/>
    <p:sldId id="348" r:id="rId8"/>
    <p:sldId id="351" r:id="rId9"/>
    <p:sldId id="352" r:id="rId10"/>
    <p:sldId id="353" r:id="rId11"/>
    <p:sldId id="354" r:id="rId12"/>
    <p:sldId id="355" r:id="rId13"/>
    <p:sldId id="359" r:id="rId14"/>
    <p:sldId id="358" r:id="rId15"/>
    <p:sldId id="360" r:id="rId16"/>
    <p:sldId id="361" r:id="rId17"/>
    <p:sldId id="362" r:id="rId18"/>
    <p:sldId id="363" r:id="rId19"/>
    <p:sldId id="364" r:id="rId20"/>
    <p:sldId id="369" r:id="rId21"/>
    <p:sldId id="365" r:id="rId22"/>
    <p:sldId id="366" r:id="rId23"/>
    <p:sldId id="370" r:id="rId24"/>
    <p:sldId id="374" r:id="rId25"/>
    <p:sldId id="371" r:id="rId26"/>
    <p:sldId id="375" r:id="rId27"/>
    <p:sldId id="3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766F54"/>
    <a:srgbClr val="845848"/>
    <a:srgbClr val="FFFFFF"/>
    <a:srgbClr val="70433C"/>
    <a:srgbClr val="A55235"/>
    <a:srgbClr val="847E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5" d="100"/>
          <a:sy n="105" d="100"/>
        </p:scale>
        <p:origin x="1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66E01-9754-439B-9284-27B538BBDD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D56F2EF-2DED-4BA6-BE6E-F7474D4F63C5}">
      <dgm:prSet/>
      <dgm:spPr/>
      <dgm:t>
        <a:bodyPr/>
        <a:lstStyle/>
        <a:p>
          <a:r>
            <a:rPr lang="cs-CZ" dirty="0">
              <a:solidFill>
                <a:srgbClr val="A53010"/>
              </a:solidFill>
            </a:rPr>
            <a:t>I. Bacon</a:t>
          </a:r>
          <a:endParaRPr lang="en-US" dirty="0">
            <a:solidFill>
              <a:srgbClr val="A53010"/>
            </a:solidFill>
          </a:endParaRPr>
        </a:p>
      </dgm:t>
    </dgm:pt>
    <dgm:pt modelId="{B9B8064F-96E9-42EE-9DB0-FD73674FBCF3}" type="parTrans" cxnId="{E1A361C3-C8E0-4C6B-8AFC-D4A257527E5E}">
      <dgm:prSet/>
      <dgm:spPr/>
      <dgm:t>
        <a:bodyPr/>
        <a:lstStyle/>
        <a:p>
          <a:endParaRPr lang="en-US">
            <a:solidFill>
              <a:srgbClr val="A53010"/>
            </a:solidFill>
          </a:endParaRPr>
        </a:p>
      </dgm:t>
    </dgm:pt>
    <dgm:pt modelId="{D2EFA323-3F9C-4D03-B2F0-E01174B66980}" type="sibTrans" cxnId="{E1A361C3-C8E0-4C6B-8AFC-D4A257527E5E}">
      <dgm:prSet/>
      <dgm:spPr/>
      <dgm:t>
        <a:bodyPr/>
        <a:lstStyle/>
        <a:p>
          <a:endParaRPr lang="en-US">
            <a:solidFill>
              <a:srgbClr val="A53010"/>
            </a:solidFill>
          </a:endParaRPr>
        </a:p>
      </dgm:t>
    </dgm:pt>
    <dgm:pt modelId="{17E4F57F-9C60-47C1-9227-A61867EC323F}">
      <dgm:prSet/>
      <dgm:spPr/>
      <dgm:t>
        <a:bodyPr/>
        <a:lstStyle/>
        <a:p>
          <a:r>
            <a:rPr lang="cs-CZ" dirty="0">
              <a:solidFill>
                <a:srgbClr val="A53010"/>
              </a:solidFill>
            </a:rPr>
            <a:t>III. Spinoza</a:t>
          </a:r>
          <a:endParaRPr lang="en-US" dirty="0">
            <a:solidFill>
              <a:srgbClr val="A53010"/>
            </a:solidFill>
          </a:endParaRPr>
        </a:p>
      </dgm:t>
    </dgm:pt>
    <dgm:pt modelId="{BDEC676E-107D-435A-A9A0-6DA416568C87}" type="parTrans" cxnId="{1A081927-CDAC-442C-B7CF-57B147237DFE}">
      <dgm:prSet/>
      <dgm:spPr/>
      <dgm:t>
        <a:bodyPr/>
        <a:lstStyle/>
        <a:p>
          <a:endParaRPr lang="en-US">
            <a:solidFill>
              <a:srgbClr val="A53010"/>
            </a:solidFill>
          </a:endParaRPr>
        </a:p>
      </dgm:t>
    </dgm:pt>
    <dgm:pt modelId="{9C6F44EA-0354-48D4-B49B-2786EB439938}" type="sibTrans" cxnId="{1A081927-CDAC-442C-B7CF-57B147237DFE}">
      <dgm:prSet/>
      <dgm:spPr/>
      <dgm:t>
        <a:bodyPr/>
        <a:lstStyle/>
        <a:p>
          <a:endParaRPr lang="en-US">
            <a:solidFill>
              <a:srgbClr val="A53010"/>
            </a:solidFill>
          </a:endParaRPr>
        </a:p>
      </dgm:t>
    </dgm:pt>
    <dgm:pt modelId="{E53B6FA3-47C2-4F43-90A7-ECAB12E7647C}">
      <dgm:prSet/>
      <dgm:spPr/>
      <dgm:t>
        <a:bodyPr/>
        <a:lstStyle/>
        <a:p>
          <a:r>
            <a:rPr lang="cs-CZ" b="1" dirty="0">
              <a:solidFill>
                <a:schemeClr val="tx2"/>
              </a:solidFill>
            </a:rPr>
            <a:t>IV. Leibniz</a:t>
          </a:r>
          <a:endParaRPr lang="en-US" b="1" dirty="0">
            <a:solidFill>
              <a:schemeClr val="tx2"/>
            </a:solidFill>
          </a:endParaRPr>
        </a:p>
      </dgm:t>
    </dgm:pt>
    <dgm:pt modelId="{F7BFC3DE-BFC1-4D2C-8007-F36401FA8A61}" type="parTrans" cxnId="{5F433812-A134-45C4-9DB1-5E1207B9E452}">
      <dgm:prSet/>
      <dgm:spPr/>
      <dgm:t>
        <a:bodyPr/>
        <a:lstStyle/>
        <a:p>
          <a:endParaRPr lang="en-US">
            <a:solidFill>
              <a:srgbClr val="A53010"/>
            </a:solidFill>
          </a:endParaRPr>
        </a:p>
      </dgm:t>
    </dgm:pt>
    <dgm:pt modelId="{E1DA431B-4F6B-4681-A4AA-3D896DC27D0C}" type="sibTrans" cxnId="{5F433812-A134-45C4-9DB1-5E1207B9E452}">
      <dgm:prSet/>
      <dgm:spPr/>
      <dgm:t>
        <a:bodyPr/>
        <a:lstStyle/>
        <a:p>
          <a:endParaRPr lang="en-US">
            <a:solidFill>
              <a:srgbClr val="A53010"/>
            </a:solidFill>
          </a:endParaRPr>
        </a:p>
      </dgm:t>
    </dgm:pt>
    <dgm:pt modelId="{5BDDEA5E-E44A-4192-892F-610B969C60D1}">
      <dgm:prSet/>
      <dgm:spPr/>
      <dgm:t>
        <a:bodyPr/>
        <a:lstStyle/>
        <a:p>
          <a:r>
            <a:rPr lang="cs-CZ" dirty="0">
              <a:solidFill>
                <a:srgbClr val="A53010"/>
              </a:solidFill>
            </a:rPr>
            <a:t>V. Hobbes</a:t>
          </a:r>
          <a:endParaRPr lang="en-US" dirty="0">
            <a:solidFill>
              <a:srgbClr val="A53010"/>
            </a:solidFill>
          </a:endParaRPr>
        </a:p>
      </dgm:t>
    </dgm:pt>
    <dgm:pt modelId="{33296735-BB51-4496-A05A-9B6904A1D593}" type="parTrans" cxnId="{097625EE-779C-4B22-A48C-F9E893AF2DB3}">
      <dgm:prSet/>
      <dgm:spPr/>
      <dgm:t>
        <a:bodyPr/>
        <a:lstStyle/>
        <a:p>
          <a:endParaRPr lang="en-US">
            <a:solidFill>
              <a:srgbClr val="A53010"/>
            </a:solidFill>
          </a:endParaRPr>
        </a:p>
      </dgm:t>
    </dgm:pt>
    <dgm:pt modelId="{68BD5FB9-15BC-4D80-8137-EA758DA1B396}" type="sibTrans" cxnId="{097625EE-779C-4B22-A48C-F9E893AF2DB3}">
      <dgm:prSet/>
      <dgm:spPr/>
      <dgm:t>
        <a:bodyPr/>
        <a:lstStyle/>
        <a:p>
          <a:endParaRPr lang="en-US">
            <a:solidFill>
              <a:srgbClr val="A53010"/>
            </a:solidFill>
          </a:endParaRPr>
        </a:p>
      </dgm:t>
    </dgm:pt>
    <dgm:pt modelId="{9D466D9F-C002-4C77-89A4-E16F1E20B595}">
      <dgm:prSet/>
      <dgm:spPr/>
      <dgm:t>
        <a:bodyPr/>
        <a:lstStyle/>
        <a:p>
          <a:r>
            <a:rPr lang="cs-CZ" dirty="0">
              <a:solidFill>
                <a:srgbClr val="A53010"/>
              </a:solidFill>
            </a:rPr>
            <a:t>VI. Locke</a:t>
          </a:r>
          <a:endParaRPr lang="en-US" dirty="0">
            <a:solidFill>
              <a:srgbClr val="A53010"/>
            </a:solidFill>
          </a:endParaRPr>
        </a:p>
      </dgm:t>
    </dgm:pt>
    <dgm:pt modelId="{A9171382-9895-43FC-AC56-31EF0E4F6BD4}" type="parTrans" cxnId="{BBF9771B-8DF9-4232-99B3-D67AF03F9E90}">
      <dgm:prSet/>
      <dgm:spPr/>
      <dgm:t>
        <a:bodyPr/>
        <a:lstStyle/>
        <a:p>
          <a:endParaRPr lang="en-US">
            <a:solidFill>
              <a:srgbClr val="A53010"/>
            </a:solidFill>
          </a:endParaRPr>
        </a:p>
      </dgm:t>
    </dgm:pt>
    <dgm:pt modelId="{07EC06F5-4006-4DA7-B512-3A938CA7B354}" type="sibTrans" cxnId="{BBF9771B-8DF9-4232-99B3-D67AF03F9E90}">
      <dgm:prSet/>
      <dgm:spPr/>
      <dgm:t>
        <a:bodyPr/>
        <a:lstStyle/>
        <a:p>
          <a:endParaRPr lang="en-US">
            <a:solidFill>
              <a:srgbClr val="A53010"/>
            </a:solidFill>
          </a:endParaRPr>
        </a:p>
      </dgm:t>
    </dgm:pt>
    <dgm:pt modelId="{AD7BB579-AEF0-4522-85CD-D774E2244860}">
      <dgm:prSet/>
      <dgm:spPr/>
      <dgm:t>
        <a:bodyPr/>
        <a:lstStyle/>
        <a:p>
          <a:r>
            <a:rPr lang="cs-CZ" dirty="0">
              <a:solidFill>
                <a:srgbClr val="A53010"/>
              </a:solidFill>
            </a:rPr>
            <a:t>VII. Berkeley</a:t>
          </a:r>
          <a:endParaRPr lang="en-US" dirty="0">
            <a:solidFill>
              <a:srgbClr val="A53010"/>
            </a:solidFill>
          </a:endParaRPr>
        </a:p>
      </dgm:t>
    </dgm:pt>
    <dgm:pt modelId="{FBF971E1-9D89-494F-A5C0-53BBAA9558D9}" type="parTrans" cxnId="{83F68174-6625-4D12-A968-6639E45688F3}">
      <dgm:prSet/>
      <dgm:spPr/>
      <dgm:t>
        <a:bodyPr/>
        <a:lstStyle/>
        <a:p>
          <a:endParaRPr lang="en-US">
            <a:solidFill>
              <a:srgbClr val="A53010"/>
            </a:solidFill>
          </a:endParaRPr>
        </a:p>
      </dgm:t>
    </dgm:pt>
    <dgm:pt modelId="{AEA6C879-178F-48BD-A480-EB786BF9E0CE}" type="sibTrans" cxnId="{83F68174-6625-4D12-A968-6639E45688F3}">
      <dgm:prSet/>
      <dgm:spPr/>
      <dgm:t>
        <a:bodyPr/>
        <a:lstStyle/>
        <a:p>
          <a:endParaRPr lang="en-US">
            <a:solidFill>
              <a:srgbClr val="A53010"/>
            </a:solidFill>
          </a:endParaRPr>
        </a:p>
      </dgm:t>
    </dgm:pt>
    <dgm:pt modelId="{6B3A8C5A-27E5-42B6-AD07-782590CCBA5D}">
      <dgm:prSet/>
      <dgm:spPr/>
      <dgm:t>
        <a:bodyPr/>
        <a:lstStyle/>
        <a:p>
          <a:r>
            <a:rPr lang="cs-CZ" dirty="0">
              <a:solidFill>
                <a:srgbClr val="A53010"/>
              </a:solidFill>
            </a:rPr>
            <a:t>VIII. </a:t>
          </a:r>
          <a:r>
            <a:rPr lang="cs-CZ" dirty="0" err="1">
              <a:solidFill>
                <a:srgbClr val="A53010"/>
              </a:solidFill>
            </a:rPr>
            <a:t>Hume</a:t>
          </a:r>
          <a:endParaRPr lang="en-US" dirty="0">
            <a:solidFill>
              <a:srgbClr val="A53010"/>
            </a:solidFill>
          </a:endParaRPr>
        </a:p>
      </dgm:t>
    </dgm:pt>
    <dgm:pt modelId="{7A78E245-D9C1-4DAE-97FE-CD333F880894}" type="parTrans" cxnId="{639DAA3E-A124-48DB-83BD-301C3A584A7E}">
      <dgm:prSet/>
      <dgm:spPr/>
      <dgm:t>
        <a:bodyPr/>
        <a:lstStyle/>
        <a:p>
          <a:endParaRPr lang="en-US">
            <a:solidFill>
              <a:srgbClr val="A53010"/>
            </a:solidFill>
          </a:endParaRPr>
        </a:p>
      </dgm:t>
    </dgm:pt>
    <dgm:pt modelId="{61562B3C-A312-4AE6-A986-5CE150D9F6CC}" type="sibTrans" cxnId="{639DAA3E-A124-48DB-83BD-301C3A584A7E}">
      <dgm:prSet/>
      <dgm:spPr/>
      <dgm:t>
        <a:bodyPr/>
        <a:lstStyle/>
        <a:p>
          <a:endParaRPr lang="en-US">
            <a:solidFill>
              <a:srgbClr val="A53010"/>
            </a:solidFill>
          </a:endParaRPr>
        </a:p>
      </dgm:t>
    </dgm:pt>
    <dgm:pt modelId="{684CE699-DD44-46C9-B6E8-EC17726CD0D7}">
      <dgm:prSet/>
      <dgm:spPr/>
      <dgm:t>
        <a:bodyPr/>
        <a:lstStyle/>
        <a:p>
          <a:r>
            <a:rPr lang="cs-CZ" dirty="0">
              <a:solidFill>
                <a:srgbClr val="A53010"/>
              </a:solidFill>
            </a:rPr>
            <a:t>II. Descartes</a:t>
          </a:r>
          <a:endParaRPr lang="en-US" dirty="0">
            <a:solidFill>
              <a:srgbClr val="A53010"/>
            </a:solidFill>
          </a:endParaRPr>
        </a:p>
      </dgm:t>
    </dgm:pt>
    <dgm:pt modelId="{62F62C83-12B9-4A72-A19D-6190AFC154D2}" type="parTrans" cxnId="{CA062132-A0D2-4880-A738-8F98780F1588}">
      <dgm:prSet/>
      <dgm:spPr/>
      <dgm:t>
        <a:bodyPr/>
        <a:lstStyle/>
        <a:p>
          <a:endParaRPr lang="cs-CZ">
            <a:solidFill>
              <a:srgbClr val="A53010"/>
            </a:solidFill>
          </a:endParaRPr>
        </a:p>
      </dgm:t>
    </dgm:pt>
    <dgm:pt modelId="{D550B979-F964-4A15-BE70-3C835D912C63}" type="sibTrans" cxnId="{CA062132-A0D2-4880-A738-8F98780F1588}">
      <dgm:prSet/>
      <dgm:spPr/>
      <dgm:t>
        <a:bodyPr/>
        <a:lstStyle/>
        <a:p>
          <a:endParaRPr lang="cs-CZ">
            <a:solidFill>
              <a:srgbClr val="A53010"/>
            </a:solidFill>
          </a:endParaRPr>
        </a:p>
      </dgm:t>
    </dgm:pt>
    <dgm:pt modelId="{F67472F4-BCAE-44CA-9B82-934595138164}" type="pres">
      <dgm:prSet presAssocID="{74A66E01-9754-439B-9284-27B538BBDD5D}" presName="vert0" presStyleCnt="0">
        <dgm:presLayoutVars>
          <dgm:dir/>
          <dgm:animOne val="branch"/>
          <dgm:animLvl val="lvl"/>
        </dgm:presLayoutVars>
      </dgm:prSet>
      <dgm:spPr/>
      <dgm:t>
        <a:bodyPr/>
        <a:lstStyle/>
        <a:p>
          <a:endParaRPr lang="cs-CZ"/>
        </a:p>
      </dgm:t>
    </dgm:pt>
    <dgm:pt modelId="{F58D3508-DDB8-4FAB-95AD-15B361FA22D5}" type="pres">
      <dgm:prSet presAssocID="{6D56F2EF-2DED-4BA6-BE6E-F7474D4F63C5}" presName="thickLine" presStyleLbl="alignNode1" presStyleIdx="0" presStyleCnt="8"/>
      <dgm:spPr/>
    </dgm:pt>
    <dgm:pt modelId="{5CDF97A2-EBD1-4909-9EE1-A6DBAF5D612E}" type="pres">
      <dgm:prSet presAssocID="{6D56F2EF-2DED-4BA6-BE6E-F7474D4F63C5}" presName="horz1" presStyleCnt="0"/>
      <dgm:spPr/>
    </dgm:pt>
    <dgm:pt modelId="{34328E02-1035-4F35-B554-C73EDE1CBFBE}" type="pres">
      <dgm:prSet presAssocID="{6D56F2EF-2DED-4BA6-BE6E-F7474D4F63C5}" presName="tx1" presStyleLbl="revTx" presStyleIdx="0" presStyleCnt="8"/>
      <dgm:spPr/>
      <dgm:t>
        <a:bodyPr/>
        <a:lstStyle/>
        <a:p>
          <a:endParaRPr lang="cs-CZ"/>
        </a:p>
      </dgm:t>
    </dgm:pt>
    <dgm:pt modelId="{ECFFB555-C5D2-4F22-84A9-840853B51800}" type="pres">
      <dgm:prSet presAssocID="{6D56F2EF-2DED-4BA6-BE6E-F7474D4F63C5}" presName="vert1" presStyleCnt="0"/>
      <dgm:spPr/>
    </dgm:pt>
    <dgm:pt modelId="{27CFA96F-DA83-4048-BB45-E604E6CB9D8D}" type="pres">
      <dgm:prSet presAssocID="{684CE699-DD44-46C9-B6E8-EC17726CD0D7}" presName="thickLine" presStyleLbl="alignNode1" presStyleIdx="1" presStyleCnt="8"/>
      <dgm:spPr/>
    </dgm:pt>
    <dgm:pt modelId="{8351C64A-8D58-4845-BD72-B267205BB461}" type="pres">
      <dgm:prSet presAssocID="{684CE699-DD44-46C9-B6E8-EC17726CD0D7}" presName="horz1" presStyleCnt="0"/>
      <dgm:spPr/>
    </dgm:pt>
    <dgm:pt modelId="{FE681786-A2CD-4BA4-ACE9-E770334FBE75}" type="pres">
      <dgm:prSet presAssocID="{684CE699-DD44-46C9-B6E8-EC17726CD0D7}" presName="tx1" presStyleLbl="revTx" presStyleIdx="1" presStyleCnt="8"/>
      <dgm:spPr/>
      <dgm:t>
        <a:bodyPr/>
        <a:lstStyle/>
        <a:p>
          <a:endParaRPr lang="cs-CZ"/>
        </a:p>
      </dgm:t>
    </dgm:pt>
    <dgm:pt modelId="{E270C71C-387C-4A27-B774-370B96A83ABA}" type="pres">
      <dgm:prSet presAssocID="{684CE699-DD44-46C9-B6E8-EC17726CD0D7}" presName="vert1" presStyleCnt="0"/>
      <dgm:spPr/>
    </dgm:pt>
    <dgm:pt modelId="{94A29245-0EDA-4C39-857B-8ABD7EED675D}" type="pres">
      <dgm:prSet presAssocID="{17E4F57F-9C60-47C1-9227-A61867EC323F}" presName="thickLine" presStyleLbl="alignNode1" presStyleIdx="2" presStyleCnt="8"/>
      <dgm:spPr/>
    </dgm:pt>
    <dgm:pt modelId="{53CA8DA5-05EE-483C-8543-E360E6C03E36}" type="pres">
      <dgm:prSet presAssocID="{17E4F57F-9C60-47C1-9227-A61867EC323F}" presName="horz1" presStyleCnt="0"/>
      <dgm:spPr/>
    </dgm:pt>
    <dgm:pt modelId="{BBCF976E-51C5-4941-A4DB-B441F39C6767}" type="pres">
      <dgm:prSet presAssocID="{17E4F57F-9C60-47C1-9227-A61867EC323F}" presName="tx1" presStyleLbl="revTx" presStyleIdx="2" presStyleCnt="8"/>
      <dgm:spPr/>
      <dgm:t>
        <a:bodyPr/>
        <a:lstStyle/>
        <a:p>
          <a:endParaRPr lang="cs-CZ"/>
        </a:p>
      </dgm:t>
    </dgm:pt>
    <dgm:pt modelId="{D5F496FB-A391-4178-99CE-2EF43872DABF}" type="pres">
      <dgm:prSet presAssocID="{17E4F57F-9C60-47C1-9227-A61867EC323F}" presName="vert1" presStyleCnt="0"/>
      <dgm:spPr/>
    </dgm:pt>
    <dgm:pt modelId="{37191717-E65F-4FB2-9D7F-2DC420287A75}" type="pres">
      <dgm:prSet presAssocID="{E53B6FA3-47C2-4F43-90A7-ECAB12E7647C}" presName="thickLine" presStyleLbl="alignNode1" presStyleIdx="3" presStyleCnt="8"/>
      <dgm:spPr/>
    </dgm:pt>
    <dgm:pt modelId="{F9FF76A1-902D-43AF-9CA7-EC566249B802}" type="pres">
      <dgm:prSet presAssocID="{E53B6FA3-47C2-4F43-90A7-ECAB12E7647C}" presName="horz1" presStyleCnt="0"/>
      <dgm:spPr/>
    </dgm:pt>
    <dgm:pt modelId="{52616139-CC9B-46AA-ADD7-C21004A630D5}" type="pres">
      <dgm:prSet presAssocID="{E53B6FA3-47C2-4F43-90A7-ECAB12E7647C}" presName="tx1" presStyleLbl="revTx" presStyleIdx="3" presStyleCnt="8"/>
      <dgm:spPr/>
      <dgm:t>
        <a:bodyPr/>
        <a:lstStyle/>
        <a:p>
          <a:endParaRPr lang="cs-CZ"/>
        </a:p>
      </dgm:t>
    </dgm:pt>
    <dgm:pt modelId="{587B1647-B4F5-4A77-99AE-79870A5B97E8}" type="pres">
      <dgm:prSet presAssocID="{E53B6FA3-47C2-4F43-90A7-ECAB12E7647C}" presName="vert1" presStyleCnt="0"/>
      <dgm:spPr/>
    </dgm:pt>
    <dgm:pt modelId="{B6E2EFE6-4D50-4EC4-A22D-F65035FB678B}" type="pres">
      <dgm:prSet presAssocID="{5BDDEA5E-E44A-4192-892F-610B969C60D1}" presName="thickLine" presStyleLbl="alignNode1" presStyleIdx="4" presStyleCnt="8"/>
      <dgm:spPr/>
    </dgm:pt>
    <dgm:pt modelId="{E06507E2-08BE-473D-9F5D-0DE74A0287A8}" type="pres">
      <dgm:prSet presAssocID="{5BDDEA5E-E44A-4192-892F-610B969C60D1}" presName="horz1" presStyleCnt="0"/>
      <dgm:spPr/>
    </dgm:pt>
    <dgm:pt modelId="{2413C4AB-DDBC-4CC5-8647-63BC71B679DA}" type="pres">
      <dgm:prSet presAssocID="{5BDDEA5E-E44A-4192-892F-610B969C60D1}" presName="tx1" presStyleLbl="revTx" presStyleIdx="4" presStyleCnt="8"/>
      <dgm:spPr/>
      <dgm:t>
        <a:bodyPr/>
        <a:lstStyle/>
        <a:p>
          <a:endParaRPr lang="cs-CZ"/>
        </a:p>
      </dgm:t>
    </dgm:pt>
    <dgm:pt modelId="{CE3B5ECD-E14E-4CB0-9B43-B4B804E20001}" type="pres">
      <dgm:prSet presAssocID="{5BDDEA5E-E44A-4192-892F-610B969C60D1}" presName="vert1" presStyleCnt="0"/>
      <dgm:spPr/>
    </dgm:pt>
    <dgm:pt modelId="{E21A8270-42A0-4499-BCD6-B9B5C54F1B7F}" type="pres">
      <dgm:prSet presAssocID="{9D466D9F-C002-4C77-89A4-E16F1E20B595}" presName="thickLine" presStyleLbl="alignNode1" presStyleIdx="5" presStyleCnt="8"/>
      <dgm:spPr/>
    </dgm:pt>
    <dgm:pt modelId="{32B12B0C-74DB-4FAA-9E81-3AC95151027B}" type="pres">
      <dgm:prSet presAssocID="{9D466D9F-C002-4C77-89A4-E16F1E20B595}" presName="horz1" presStyleCnt="0"/>
      <dgm:spPr/>
    </dgm:pt>
    <dgm:pt modelId="{AFBE1CC9-1FBC-48FB-8182-B2B8F138D02E}" type="pres">
      <dgm:prSet presAssocID="{9D466D9F-C002-4C77-89A4-E16F1E20B595}" presName="tx1" presStyleLbl="revTx" presStyleIdx="5" presStyleCnt="8"/>
      <dgm:spPr/>
      <dgm:t>
        <a:bodyPr/>
        <a:lstStyle/>
        <a:p>
          <a:endParaRPr lang="cs-CZ"/>
        </a:p>
      </dgm:t>
    </dgm:pt>
    <dgm:pt modelId="{74CF3D1F-CEF5-41E0-80B6-A5FFCF3C309D}" type="pres">
      <dgm:prSet presAssocID="{9D466D9F-C002-4C77-89A4-E16F1E20B595}" presName="vert1" presStyleCnt="0"/>
      <dgm:spPr/>
    </dgm:pt>
    <dgm:pt modelId="{E09E2875-1802-40A8-92D6-5F64F30EBEDD}" type="pres">
      <dgm:prSet presAssocID="{AD7BB579-AEF0-4522-85CD-D774E2244860}" presName="thickLine" presStyleLbl="alignNode1" presStyleIdx="6" presStyleCnt="8"/>
      <dgm:spPr/>
    </dgm:pt>
    <dgm:pt modelId="{64D78441-B8A5-4C15-83A5-0A3FB0599EE5}" type="pres">
      <dgm:prSet presAssocID="{AD7BB579-AEF0-4522-85CD-D774E2244860}" presName="horz1" presStyleCnt="0"/>
      <dgm:spPr/>
    </dgm:pt>
    <dgm:pt modelId="{A83238B1-D33F-4188-A9B4-D97B9C762788}" type="pres">
      <dgm:prSet presAssocID="{AD7BB579-AEF0-4522-85CD-D774E2244860}" presName="tx1" presStyleLbl="revTx" presStyleIdx="6" presStyleCnt="8"/>
      <dgm:spPr/>
      <dgm:t>
        <a:bodyPr/>
        <a:lstStyle/>
        <a:p>
          <a:endParaRPr lang="cs-CZ"/>
        </a:p>
      </dgm:t>
    </dgm:pt>
    <dgm:pt modelId="{9A099ABF-6733-47A5-9E63-6F34753B4E0E}" type="pres">
      <dgm:prSet presAssocID="{AD7BB579-AEF0-4522-85CD-D774E2244860}" presName="vert1" presStyleCnt="0"/>
      <dgm:spPr/>
    </dgm:pt>
    <dgm:pt modelId="{F912A563-11EB-44D5-ABDE-74C1E18C3BB3}" type="pres">
      <dgm:prSet presAssocID="{6B3A8C5A-27E5-42B6-AD07-782590CCBA5D}" presName="thickLine" presStyleLbl="alignNode1" presStyleIdx="7" presStyleCnt="8"/>
      <dgm:spPr/>
    </dgm:pt>
    <dgm:pt modelId="{1B1E1451-FD48-41B4-A9B5-302788BCB185}" type="pres">
      <dgm:prSet presAssocID="{6B3A8C5A-27E5-42B6-AD07-782590CCBA5D}" presName="horz1" presStyleCnt="0"/>
      <dgm:spPr/>
    </dgm:pt>
    <dgm:pt modelId="{B0A4DFF0-3F67-4A7D-8876-E9332C98BE28}" type="pres">
      <dgm:prSet presAssocID="{6B3A8C5A-27E5-42B6-AD07-782590CCBA5D}" presName="tx1" presStyleLbl="revTx" presStyleIdx="7" presStyleCnt="8"/>
      <dgm:spPr/>
      <dgm:t>
        <a:bodyPr/>
        <a:lstStyle/>
        <a:p>
          <a:endParaRPr lang="cs-CZ"/>
        </a:p>
      </dgm:t>
    </dgm:pt>
    <dgm:pt modelId="{9F000C8E-8D2C-4009-A2E0-29415350A60A}" type="pres">
      <dgm:prSet presAssocID="{6B3A8C5A-27E5-42B6-AD07-782590CCBA5D}" presName="vert1" presStyleCnt="0"/>
      <dgm:spPr/>
    </dgm:pt>
  </dgm:ptLst>
  <dgm:cxnLst>
    <dgm:cxn modelId="{1FE92213-9EBB-4F68-A9AE-0F948D2CD0DC}" type="presOf" srcId="{74A66E01-9754-439B-9284-27B538BBDD5D}" destId="{F67472F4-BCAE-44CA-9B82-934595138164}" srcOrd="0" destOrd="0" presId="urn:microsoft.com/office/officeart/2008/layout/LinedList"/>
    <dgm:cxn modelId="{B1B6A4F6-29CE-4C9C-BC06-B6B1B22A2D1D}" type="presOf" srcId="{17E4F57F-9C60-47C1-9227-A61867EC323F}" destId="{BBCF976E-51C5-4941-A4DB-B441F39C6767}" srcOrd="0" destOrd="0" presId="urn:microsoft.com/office/officeart/2008/layout/LinedList"/>
    <dgm:cxn modelId="{097625EE-779C-4B22-A48C-F9E893AF2DB3}" srcId="{74A66E01-9754-439B-9284-27B538BBDD5D}" destId="{5BDDEA5E-E44A-4192-892F-610B969C60D1}" srcOrd="4" destOrd="0" parTransId="{33296735-BB51-4496-A05A-9B6904A1D593}" sibTransId="{68BD5FB9-15BC-4D80-8137-EA758DA1B396}"/>
    <dgm:cxn modelId="{83F68174-6625-4D12-A968-6639E45688F3}" srcId="{74A66E01-9754-439B-9284-27B538BBDD5D}" destId="{AD7BB579-AEF0-4522-85CD-D774E2244860}" srcOrd="6" destOrd="0" parTransId="{FBF971E1-9D89-494F-A5C0-53BBAA9558D9}" sibTransId="{AEA6C879-178F-48BD-A480-EB786BF9E0CE}"/>
    <dgm:cxn modelId="{E1A361C3-C8E0-4C6B-8AFC-D4A257527E5E}" srcId="{74A66E01-9754-439B-9284-27B538BBDD5D}" destId="{6D56F2EF-2DED-4BA6-BE6E-F7474D4F63C5}" srcOrd="0" destOrd="0" parTransId="{B9B8064F-96E9-42EE-9DB0-FD73674FBCF3}" sibTransId="{D2EFA323-3F9C-4D03-B2F0-E01174B66980}"/>
    <dgm:cxn modelId="{1A081927-CDAC-442C-B7CF-57B147237DFE}" srcId="{74A66E01-9754-439B-9284-27B538BBDD5D}" destId="{17E4F57F-9C60-47C1-9227-A61867EC323F}" srcOrd="2" destOrd="0" parTransId="{BDEC676E-107D-435A-A9A0-6DA416568C87}" sibTransId="{9C6F44EA-0354-48D4-B49B-2786EB439938}"/>
    <dgm:cxn modelId="{639DAA3E-A124-48DB-83BD-301C3A584A7E}" srcId="{74A66E01-9754-439B-9284-27B538BBDD5D}" destId="{6B3A8C5A-27E5-42B6-AD07-782590CCBA5D}" srcOrd="7" destOrd="0" parTransId="{7A78E245-D9C1-4DAE-97FE-CD333F880894}" sibTransId="{61562B3C-A312-4AE6-A986-5CE150D9F6CC}"/>
    <dgm:cxn modelId="{904BA2FA-F642-4BA4-8553-4415C7229DCE}" type="presOf" srcId="{5BDDEA5E-E44A-4192-892F-610B969C60D1}" destId="{2413C4AB-DDBC-4CC5-8647-63BC71B679DA}" srcOrd="0" destOrd="0" presId="urn:microsoft.com/office/officeart/2008/layout/LinedList"/>
    <dgm:cxn modelId="{72ACFAC2-0355-402E-94ED-DAE3E23A4663}" type="presOf" srcId="{6B3A8C5A-27E5-42B6-AD07-782590CCBA5D}" destId="{B0A4DFF0-3F67-4A7D-8876-E9332C98BE28}" srcOrd="0" destOrd="0" presId="urn:microsoft.com/office/officeart/2008/layout/LinedList"/>
    <dgm:cxn modelId="{97DA6AC8-A025-4F87-A8B6-1651E3D9AB86}" type="presOf" srcId="{AD7BB579-AEF0-4522-85CD-D774E2244860}" destId="{A83238B1-D33F-4188-A9B4-D97B9C762788}" srcOrd="0" destOrd="0" presId="urn:microsoft.com/office/officeart/2008/layout/LinedList"/>
    <dgm:cxn modelId="{5F433812-A134-45C4-9DB1-5E1207B9E452}" srcId="{74A66E01-9754-439B-9284-27B538BBDD5D}" destId="{E53B6FA3-47C2-4F43-90A7-ECAB12E7647C}" srcOrd="3" destOrd="0" parTransId="{F7BFC3DE-BFC1-4D2C-8007-F36401FA8A61}" sibTransId="{E1DA431B-4F6B-4681-A4AA-3D896DC27D0C}"/>
    <dgm:cxn modelId="{9CF1AEBB-F195-4FC1-866E-472508646F83}" type="presOf" srcId="{9D466D9F-C002-4C77-89A4-E16F1E20B595}" destId="{AFBE1CC9-1FBC-48FB-8182-B2B8F138D02E}" srcOrd="0" destOrd="0" presId="urn:microsoft.com/office/officeart/2008/layout/LinedList"/>
    <dgm:cxn modelId="{0FA9A74E-6418-43C1-9AC6-122F2EC30AEF}" type="presOf" srcId="{684CE699-DD44-46C9-B6E8-EC17726CD0D7}" destId="{FE681786-A2CD-4BA4-ACE9-E770334FBE75}" srcOrd="0" destOrd="0" presId="urn:microsoft.com/office/officeart/2008/layout/LinedList"/>
    <dgm:cxn modelId="{BBF9771B-8DF9-4232-99B3-D67AF03F9E90}" srcId="{74A66E01-9754-439B-9284-27B538BBDD5D}" destId="{9D466D9F-C002-4C77-89A4-E16F1E20B595}" srcOrd="5" destOrd="0" parTransId="{A9171382-9895-43FC-AC56-31EF0E4F6BD4}" sibTransId="{07EC06F5-4006-4DA7-B512-3A938CA7B354}"/>
    <dgm:cxn modelId="{FA8CFCD4-1177-454B-98B4-09DBC143BD44}" type="presOf" srcId="{E53B6FA3-47C2-4F43-90A7-ECAB12E7647C}" destId="{52616139-CC9B-46AA-ADD7-C21004A630D5}" srcOrd="0" destOrd="0" presId="urn:microsoft.com/office/officeart/2008/layout/LinedList"/>
    <dgm:cxn modelId="{8E25C2C7-A4BC-4372-ACD6-4FBB739321ED}" type="presOf" srcId="{6D56F2EF-2DED-4BA6-BE6E-F7474D4F63C5}" destId="{34328E02-1035-4F35-B554-C73EDE1CBFBE}" srcOrd="0" destOrd="0" presId="urn:microsoft.com/office/officeart/2008/layout/LinedList"/>
    <dgm:cxn modelId="{CA062132-A0D2-4880-A738-8F98780F1588}" srcId="{74A66E01-9754-439B-9284-27B538BBDD5D}" destId="{684CE699-DD44-46C9-B6E8-EC17726CD0D7}" srcOrd="1" destOrd="0" parTransId="{62F62C83-12B9-4A72-A19D-6190AFC154D2}" sibTransId="{D550B979-F964-4A15-BE70-3C835D912C63}"/>
    <dgm:cxn modelId="{BC4AC81C-BF57-494E-A202-381920B4E459}" type="presParOf" srcId="{F67472F4-BCAE-44CA-9B82-934595138164}" destId="{F58D3508-DDB8-4FAB-95AD-15B361FA22D5}" srcOrd="0" destOrd="0" presId="urn:microsoft.com/office/officeart/2008/layout/LinedList"/>
    <dgm:cxn modelId="{2D04186F-1B7C-4E6B-8A78-EFAC233CCE0E}" type="presParOf" srcId="{F67472F4-BCAE-44CA-9B82-934595138164}" destId="{5CDF97A2-EBD1-4909-9EE1-A6DBAF5D612E}" srcOrd="1" destOrd="0" presId="urn:microsoft.com/office/officeart/2008/layout/LinedList"/>
    <dgm:cxn modelId="{B5FE6A4F-01D3-4674-BFA8-198EE629C803}" type="presParOf" srcId="{5CDF97A2-EBD1-4909-9EE1-A6DBAF5D612E}" destId="{34328E02-1035-4F35-B554-C73EDE1CBFBE}" srcOrd="0" destOrd="0" presId="urn:microsoft.com/office/officeart/2008/layout/LinedList"/>
    <dgm:cxn modelId="{9212F6E7-F2E3-42BC-9D76-593991308823}" type="presParOf" srcId="{5CDF97A2-EBD1-4909-9EE1-A6DBAF5D612E}" destId="{ECFFB555-C5D2-4F22-84A9-840853B51800}" srcOrd="1" destOrd="0" presId="urn:microsoft.com/office/officeart/2008/layout/LinedList"/>
    <dgm:cxn modelId="{1BE86451-5FDC-4832-9727-EA101F97BFA4}" type="presParOf" srcId="{F67472F4-BCAE-44CA-9B82-934595138164}" destId="{27CFA96F-DA83-4048-BB45-E604E6CB9D8D}" srcOrd="2" destOrd="0" presId="urn:microsoft.com/office/officeart/2008/layout/LinedList"/>
    <dgm:cxn modelId="{DC8AD378-5E81-4E95-AF88-EA4E52CC1ABF}" type="presParOf" srcId="{F67472F4-BCAE-44CA-9B82-934595138164}" destId="{8351C64A-8D58-4845-BD72-B267205BB461}" srcOrd="3" destOrd="0" presId="urn:microsoft.com/office/officeart/2008/layout/LinedList"/>
    <dgm:cxn modelId="{50B525F1-55E8-4263-AD82-D9E08DE13593}" type="presParOf" srcId="{8351C64A-8D58-4845-BD72-B267205BB461}" destId="{FE681786-A2CD-4BA4-ACE9-E770334FBE75}" srcOrd="0" destOrd="0" presId="urn:microsoft.com/office/officeart/2008/layout/LinedList"/>
    <dgm:cxn modelId="{B991D7B8-BD95-4EFC-B0F0-F628A78B0C2A}" type="presParOf" srcId="{8351C64A-8D58-4845-BD72-B267205BB461}" destId="{E270C71C-387C-4A27-B774-370B96A83ABA}" srcOrd="1" destOrd="0" presId="urn:microsoft.com/office/officeart/2008/layout/LinedList"/>
    <dgm:cxn modelId="{44107742-7B06-4F6B-AE3D-1A40D0B90287}" type="presParOf" srcId="{F67472F4-BCAE-44CA-9B82-934595138164}" destId="{94A29245-0EDA-4C39-857B-8ABD7EED675D}" srcOrd="4" destOrd="0" presId="urn:microsoft.com/office/officeart/2008/layout/LinedList"/>
    <dgm:cxn modelId="{52427387-F3BF-46A0-987F-B8AE735D0D9C}" type="presParOf" srcId="{F67472F4-BCAE-44CA-9B82-934595138164}" destId="{53CA8DA5-05EE-483C-8543-E360E6C03E36}" srcOrd="5" destOrd="0" presId="urn:microsoft.com/office/officeart/2008/layout/LinedList"/>
    <dgm:cxn modelId="{2A00F09B-B07D-4FA5-A46A-D259C18C1E52}" type="presParOf" srcId="{53CA8DA5-05EE-483C-8543-E360E6C03E36}" destId="{BBCF976E-51C5-4941-A4DB-B441F39C6767}" srcOrd="0" destOrd="0" presId="urn:microsoft.com/office/officeart/2008/layout/LinedList"/>
    <dgm:cxn modelId="{09C09FC1-F16A-4C86-BF3F-833D58E7D188}" type="presParOf" srcId="{53CA8DA5-05EE-483C-8543-E360E6C03E36}" destId="{D5F496FB-A391-4178-99CE-2EF43872DABF}" srcOrd="1" destOrd="0" presId="urn:microsoft.com/office/officeart/2008/layout/LinedList"/>
    <dgm:cxn modelId="{7938E064-94A7-4640-B54D-FBD9044B3B4F}" type="presParOf" srcId="{F67472F4-BCAE-44CA-9B82-934595138164}" destId="{37191717-E65F-4FB2-9D7F-2DC420287A75}" srcOrd="6" destOrd="0" presId="urn:microsoft.com/office/officeart/2008/layout/LinedList"/>
    <dgm:cxn modelId="{9EC4AEB5-6489-4062-AB3F-A2EE4DA3B196}" type="presParOf" srcId="{F67472F4-BCAE-44CA-9B82-934595138164}" destId="{F9FF76A1-902D-43AF-9CA7-EC566249B802}" srcOrd="7" destOrd="0" presId="urn:microsoft.com/office/officeart/2008/layout/LinedList"/>
    <dgm:cxn modelId="{6BE4CEB3-9EDB-48B8-B539-85A8087B0F2C}" type="presParOf" srcId="{F9FF76A1-902D-43AF-9CA7-EC566249B802}" destId="{52616139-CC9B-46AA-ADD7-C21004A630D5}" srcOrd="0" destOrd="0" presId="urn:microsoft.com/office/officeart/2008/layout/LinedList"/>
    <dgm:cxn modelId="{87782BF5-3F9B-4CDB-B272-99A22E133AF5}" type="presParOf" srcId="{F9FF76A1-902D-43AF-9CA7-EC566249B802}" destId="{587B1647-B4F5-4A77-99AE-79870A5B97E8}" srcOrd="1" destOrd="0" presId="urn:microsoft.com/office/officeart/2008/layout/LinedList"/>
    <dgm:cxn modelId="{D9AA43A9-D473-453F-AFA1-D86200D556D5}" type="presParOf" srcId="{F67472F4-BCAE-44CA-9B82-934595138164}" destId="{B6E2EFE6-4D50-4EC4-A22D-F65035FB678B}" srcOrd="8" destOrd="0" presId="urn:microsoft.com/office/officeart/2008/layout/LinedList"/>
    <dgm:cxn modelId="{160FB193-AC38-4EF6-8292-C2B081543258}" type="presParOf" srcId="{F67472F4-BCAE-44CA-9B82-934595138164}" destId="{E06507E2-08BE-473D-9F5D-0DE74A0287A8}" srcOrd="9" destOrd="0" presId="urn:microsoft.com/office/officeart/2008/layout/LinedList"/>
    <dgm:cxn modelId="{7EBED037-9C20-4B47-BA1F-3D7F373AB51A}" type="presParOf" srcId="{E06507E2-08BE-473D-9F5D-0DE74A0287A8}" destId="{2413C4AB-DDBC-4CC5-8647-63BC71B679DA}" srcOrd="0" destOrd="0" presId="urn:microsoft.com/office/officeart/2008/layout/LinedList"/>
    <dgm:cxn modelId="{C97ABE22-A063-4E8B-9761-4891FB88F3F3}" type="presParOf" srcId="{E06507E2-08BE-473D-9F5D-0DE74A0287A8}" destId="{CE3B5ECD-E14E-4CB0-9B43-B4B804E20001}" srcOrd="1" destOrd="0" presId="urn:microsoft.com/office/officeart/2008/layout/LinedList"/>
    <dgm:cxn modelId="{85078944-6731-4399-AE65-16236607F98E}" type="presParOf" srcId="{F67472F4-BCAE-44CA-9B82-934595138164}" destId="{E21A8270-42A0-4499-BCD6-B9B5C54F1B7F}" srcOrd="10" destOrd="0" presId="urn:microsoft.com/office/officeart/2008/layout/LinedList"/>
    <dgm:cxn modelId="{66380DD1-B0FF-45E9-A962-981E4F9F17B7}" type="presParOf" srcId="{F67472F4-BCAE-44CA-9B82-934595138164}" destId="{32B12B0C-74DB-4FAA-9E81-3AC95151027B}" srcOrd="11" destOrd="0" presId="urn:microsoft.com/office/officeart/2008/layout/LinedList"/>
    <dgm:cxn modelId="{72D385E2-558D-43B7-8169-B72B63BA81CC}" type="presParOf" srcId="{32B12B0C-74DB-4FAA-9E81-3AC95151027B}" destId="{AFBE1CC9-1FBC-48FB-8182-B2B8F138D02E}" srcOrd="0" destOrd="0" presId="urn:microsoft.com/office/officeart/2008/layout/LinedList"/>
    <dgm:cxn modelId="{87FB862F-643D-4512-90F9-A20FD18DE1E2}" type="presParOf" srcId="{32B12B0C-74DB-4FAA-9E81-3AC95151027B}" destId="{74CF3D1F-CEF5-41E0-80B6-A5FFCF3C309D}" srcOrd="1" destOrd="0" presId="urn:microsoft.com/office/officeart/2008/layout/LinedList"/>
    <dgm:cxn modelId="{209384DB-0945-4C1A-B93A-C4FB5B22388D}" type="presParOf" srcId="{F67472F4-BCAE-44CA-9B82-934595138164}" destId="{E09E2875-1802-40A8-92D6-5F64F30EBEDD}" srcOrd="12" destOrd="0" presId="urn:microsoft.com/office/officeart/2008/layout/LinedList"/>
    <dgm:cxn modelId="{88A021AA-398D-48E7-832B-419FDFD27650}" type="presParOf" srcId="{F67472F4-BCAE-44CA-9B82-934595138164}" destId="{64D78441-B8A5-4C15-83A5-0A3FB0599EE5}" srcOrd="13" destOrd="0" presId="urn:microsoft.com/office/officeart/2008/layout/LinedList"/>
    <dgm:cxn modelId="{7DFF43AA-AF8E-45D0-9814-4373664C3E7A}" type="presParOf" srcId="{64D78441-B8A5-4C15-83A5-0A3FB0599EE5}" destId="{A83238B1-D33F-4188-A9B4-D97B9C762788}" srcOrd="0" destOrd="0" presId="urn:microsoft.com/office/officeart/2008/layout/LinedList"/>
    <dgm:cxn modelId="{5BCC5272-9BD2-4A17-87FF-F20613A34DF6}" type="presParOf" srcId="{64D78441-B8A5-4C15-83A5-0A3FB0599EE5}" destId="{9A099ABF-6733-47A5-9E63-6F34753B4E0E}" srcOrd="1" destOrd="0" presId="urn:microsoft.com/office/officeart/2008/layout/LinedList"/>
    <dgm:cxn modelId="{6882AE86-82DD-442F-866C-275745308012}" type="presParOf" srcId="{F67472F4-BCAE-44CA-9B82-934595138164}" destId="{F912A563-11EB-44D5-ABDE-74C1E18C3BB3}" srcOrd="14" destOrd="0" presId="urn:microsoft.com/office/officeart/2008/layout/LinedList"/>
    <dgm:cxn modelId="{8EB570C9-DD08-4036-A715-ACF5261A7A49}" type="presParOf" srcId="{F67472F4-BCAE-44CA-9B82-934595138164}" destId="{1B1E1451-FD48-41B4-A9B5-302788BCB185}" srcOrd="15" destOrd="0" presId="urn:microsoft.com/office/officeart/2008/layout/LinedList"/>
    <dgm:cxn modelId="{E575CFFA-4BBC-4C63-9164-FC1C883E88F6}" type="presParOf" srcId="{1B1E1451-FD48-41B4-A9B5-302788BCB185}" destId="{B0A4DFF0-3F67-4A7D-8876-E9332C98BE28}" srcOrd="0" destOrd="0" presId="urn:microsoft.com/office/officeart/2008/layout/LinedList"/>
    <dgm:cxn modelId="{C89BCA92-ED9A-42ED-8A5F-C85F2BB8E9DA}" type="presParOf" srcId="{1B1E1451-FD48-41B4-A9B5-302788BCB185}" destId="{9F000C8E-8D2C-4009-A2E0-29415350A6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D3508-DDB8-4FAB-95AD-15B361FA22D5}">
      <dsp:nvSpPr>
        <dsp:cNvPr id="0" name=""/>
        <dsp:cNvSpPr/>
      </dsp:nvSpPr>
      <dsp:spPr>
        <a:xfrm>
          <a:off x="0" y="0"/>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28E02-1035-4F35-B554-C73EDE1CBFBE}">
      <dsp:nvSpPr>
        <dsp:cNvPr id="0" name=""/>
        <dsp:cNvSpPr/>
      </dsp:nvSpPr>
      <dsp:spPr>
        <a:xfrm>
          <a:off x="0" y="0"/>
          <a:ext cx="10529887"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cs-CZ" sz="2100" kern="1200" dirty="0">
              <a:solidFill>
                <a:srgbClr val="A53010"/>
              </a:solidFill>
            </a:rPr>
            <a:t>I. Bacon</a:t>
          </a:r>
          <a:endParaRPr lang="en-US" sz="2100" kern="1200" dirty="0">
            <a:solidFill>
              <a:srgbClr val="A53010"/>
            </a:solidFill>
          </a:endParaRPr>
        </a:p>
      </dsp:txBody>
      <dsp:txXfrm>
        <a:off x="0" y="0"/>
        <a:ext cx="10529887" cy="472281"/>
      </dsp:txXfrm>
    </dsp:sp>
    <dsp:sp modelId="{27CFA96F-DA83-4048-BB45-E604E6CB9D8D}">
      <dsp:nvSpPr>
        <dsp:cNvPr id="0" name=""/>
        <dsp:cNvSpPr/>
      </dsp:nvSpPr>
      <dsp:spPr>
        <a:xfrm>
          <a:off x="0" y="472281"/>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81786-A2CD-4BA4-ACE9-E770334FBE75}">
      <dsp:nvSpPr>
        <dsp:cNvPr id="0" name=""/>
        <dsp:cNvSpPr/>
      </dsp:nvSpPr>
      <dsp:spPr>
        <a:xfrm>
          <a:off x="0" y="472281"/>
          <a:ext cx="10529887"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cs-CZ" sz="2100" kern="1200" dirty="0">
              <a:solidFill>
                <a:srgbClr val="A53010"/>
              </a:solidFill>
            </a:rPr>
            <a:t>II. Descartes</a:t>
          </a:r>
          <a:endParaRPr lang="en-US" sz="2100" kern="1200" dirty="0">
            <a:solidFill>
              <a:srgbClr val="A53010"/>
            </a:solidFill>
          </a:endParaRPr>
        </a:p>
      </dsp:txBody>
      <dsp:txXfrm>
        <a:off x="0" y="472281"/>
        <a:ext cx="10529887" cy="472281"/>
      </dsp:txXfrm>
    </dsp:sp>
    <dsp:sp modelId="{94A29245-0EDA-4C39-857B-8ABD7EED675D}">
      <dsp:nvSpPr>
        <dsp:cNvPr id="0" name=""/>
        <dsp:cNvSpPr/>
      </dsp:nvSpPr>
      <dsp:spPr>
        <a:xfrm>
          <a:off x="0" y="944562"/>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F976E-51C5-4941-A4DB-B441F39C6767}">
      <dsp:nvSpPr>
        <dsp:cNvPr id="0" name=""/>
        <dsp:cNvSpPr/>
      </dsp:nvSpPr>
      <dsp:spPr>
        <a:xfrm>
          <a:off x="0" y="944562"/>
          <a:ext cx="10529887"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cs-CZ" sz="2100" kern="1200" dirty="0">
              <a:solidFill>
                <a:srgbClr val="A53010"/>
              </a:solidFill>
            </a:rPr>
            <a:t>III. Spinoza</a:t>
          </a:r>
          <a:endParaRPr lang="en-US" sz="2100" kern="1200" dirty="0">
            <a:solidFill>
              <a:srgbClr val="A53010"/>
            </a:solidFill>
          </a:endParaRPr>
        </a:p>
      </dsp:txBody>
      <dsp:txXfrm>
        <a:off x="0" y="944562"/>
        <a:ext cx="10529887" cy="472281"/>
      </dsp:txXfrm>
    </dsp:sp>
    <dsp:sp modelId="{37191717-E65F-4FB2-9D7F-2DC420287A75}">
      <dsp:nvSpPr>
        <dsp:cNvPr id="0" name=""/>
        <dsp:cNvSpPr/>
      </dsp:nvSpPr>
      <dsp:spPr>
        <a:xfrm>
          <a:off x="0" y="1416843"/>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16139-CC9B-46AA-ADD7-C21004A630D5}">
      <dsp:nvSpPr>
        <dsp:cNvPr id="0" name=""/>
        <dsp:cNvSpPr/>
      </dsp:nvSpPr>
      <dsp:spPr>
        <a:xfrm>
          <a:off x="0" y="1416843"/>
          <a:ext cx="10529887"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cs-CZ" sz="2100" b="1" kern="1200" dirty="0">
              <a:solidFill>
                <a:schemeClr val="tx2"/>
              </a:solidFill>
            </a:rPr>
            <a:t>IV. Leibniz</a:t>
          </a:r>
          <a:endParaRPr lang="en-US" sz="2100" b="1" kern="1200" dirty="0">
            <a:solidFill>
              <a:schemeClr val="tx2"/>
            </a:solidFill>
          </a:endParaRPr>
        </a:p>
      </dsp:txBody>
      <dsp:txXfrm>
        <a:off x="0" y="1416843"/>
        <a:ext cx="10529887" cy="472281"/>
      </dsp:txXfrm>
    </dsp:sp>
    <dsp:sp modelId="{B6E2EFE6-4D50-4EC4-A22D-F65035FB678B}">
      <dsp:nvSpPr>
        <dsp:cNvPr id="0" name=""/>
        <dsp:cNvSpPr/>
      </dsp:nvSpPr>
      <dsp:spPr>
        <a:xfrm>
          <a:off x="0" y="1889125"/>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13C4AB-DDBC-4CC5-8647-63BC71B679DA}">
      <dsp:nvSpPr>
        <dsp:cNvPr id="0" name=""/>
        <dsp:cNvSpPr/>
      </dsp:nvSpPr>
      <dsp:spPr>
        <a:xfrm>
          <a:off x="0" y="1889125"/>
          <a:ext cx="10529887"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cs-CZ" sz="2100" kern="1200" dirty="0">
              <a:solidFill>
                <a:srgbClr val="A53010"/>
              </a:solidFill>
            </a:rPr>
            <a:t>V. Hobbes</a:t>
          </a:r>
          <a:endParaRPr lang="en-US" sz="2100" kern="1200" dirty="0">
            <a:solidFill>
              <a:srgbClr val="A53010"/>
            </a:solidFill>
          </a:endParaRPr>
        </a:p>
      </dsp:txBody>
      <dsp:txXfrm>
        <a:off x="0" y="1889125"/>
        <a:ext cx="10529887" cy="472281"/>
      </dsp:txXfrm>
    </dsp:sp>
    <dsp:sp modelId="{E21A8270-42A0-4499-BCD6-B9B5C54F1B7F}">
      <dsp:nvSpPr>
        <dsp:cNvPr id="0" name=""/>
        <dsp:cNvSpPr/>
      </dsp:nvSpPr>
      <dsp:spPr>
        <a:xfrm>
          <a:off x="0" y="2361406"/>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E1CC9-1FBC-48FB-8182-B2B8F138D02E}">
      <dsp:nvSpPr>
        <dsp:cNvPr id="0" name=""/>
        <dsp:cNvSpPr/>
      </dsp:nvSpPr>
      <dsp:spPr>
        <a:xfrm>
          <a:off x="0" y="2361406"/>
          <a:ext cx="10529887"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cs-CZ" sz="2100" kern="1200" dirty="0">
              <a:solidFill>
                <a:srgbClr val="A53010"/>
              </a:solidFill>
            </a:rPr>
            <a:t>VI. Locke</a:t>
          </a:r>
          <a:endParaRPr lang="en-US" sz="2100" kern="1200" dirty="0">
            <a:solidFill>
              <a:srgbClr val="A53010"/>
            </a:solidFill>
          </a:endParaRPr>
        </a:p>
      </dsp:txBody>
      <dsp:txXfrm>
        <a:off x="0" y="2361406"/>
        <a:ext cx="10529887" cy="472281"/>
      </dsp:txXfrm>
    </dsp:sp>
    <dsp:sp modelId="{E09E2875-1802-40A8-92D6-5F64F30EBEDD}">
      <dsp:nvSpPr>
        <dsp:cNvPr id="0" name=""/>
        <dsp:cNvSpPr/>
      </dsp:nvSpPr>
      <dsp:spPr>
        <a:xfrm>
          <a:off x="0" y="2833687"/>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238B1-D33F-4188-A9B4-D97B9C762788}">
      <dsp:nvSpPr>
        <dsp:cNvPr id="0" name=""/>
        <dsp:cNvSpPr/>
      </dsp:nvSpPr>
      <dsp:spPr>
        <a:xfrm>
          <a:off x="0" y="2833687"/>
          <a:ext cx="10529887"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cs-CZ" sz="2100" kern="1200" dirty="0">
              <a:solidFill>
                <a:srgbClr val="A53010"/>
              </a:solidFill>
            </a:rPr>
            <a:t>VII. Berkeley</a:t>
          </a:r>
          <a:endParaRPr lang="en-US" sz="2100" kern="1200" dirty="0">
            <a:solidFill>
              <a:srgbClr val="A53010"/>
            </a:solidFill>
          </a:endParaRPr>
        </a:p>
      </dsp:txBody>
      <dsp:txXfrm>
        <a:off x="0" y="2833687"/>
        <a:ext cx="10529887" cy="472281"/>
      </dsp:txXfrm>
    </dsp:sp>
    <dsp:sp modelId="{F912A563-11EB-44D5-ABDE-74C1E18C3BB3}">
      <dsp:nvSpPr>
        <dsp:cNvPr id="0" name=""/>
        <dsp:cNvSpPr/>
      </dsp:nvSpPr>
      <dsp:spPr>
        <a:xfrm>
          <a:off x="0" y="3305968"/>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4DFF0-3F67-4A7D-8876-E9332C98BE28}">
      <dsp:nvSpPr>
        <dsp:cNvPr id="0" name=""/>
        <dsp:cNvSpPr/>
      </dsp:nvSpPr>
      <dsp:spPr>
        <a:xfrm>
          <a:off x="0" y="3305968"/>
          <a:ext cx="10529887" cy="4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cs-CZ" sz="2100" kern="1200" dirty="0">
              <a:solidFill>
                <a:srgbClr val="A53010"/>
              </a:solidFill>
            </a:rPr>
            <a:t>VIII. </a:t>
          </a:r>
          <a:r>
            <a:rPr lang="cs-CZ" sz="2100" kern="1200" dirty="0" err="1">
              <a:solidFill>
                <a:srgbClr val="A53010"/>
              </a:solidFill>
            </a:rPr>
            <a:t>Hume</a:t>
          </a:r>
          <a:endParaRPr lang="en-US" sz="2100" kern="1200" dirty="0">
            <a:solidFill>
              <a:srgbClr val="A53010"/>
            </a:solidFill>
          </a:endParaRPr>
        </a:p>
      </dsp:txBody>
      <dsp:txXfrm>
        <a:off x="0" y="3305968"/>
        <a:ext cx="10529887" cy="4722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15592-38E2-4892-B447-50C32F4F76AB}" type="datetimeFigureOut">
              <a:rPr lang="cs-CZ" smtClean="0"/>
              <a:t>08.04.2021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2B4E4-6D0B-4E75-9405-AE5DA239218B}" type="slidenum">
              <a:rPr lang="cs-CZ" smtClean="0"/>
              <a:t>‹#›</a:t>
            </a:fld>
            <a:endParaRPr lang="cs-CZ"/>
          </a:p>
        </p:txBody>
      </p:sp>
    </p:spTree>
    <p:extLst>
      <p:ext uri="{BB962C8B-B14F-4D97-AF65-F5344CB8AC3E}">
        <p14:creationId xmlns:p14="http://schemas.microsoft.com/office/powerpoint/2010/main" val="56593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837509" y="2514600"/>
            <a:ext cx="9667103" cy="2262781"/>
          </a:xfrm>
        </p:spPr>
        <p:txBody>
          <a:bodyPr anchor="b">
            <a:normAutofit/>
          </a:bodyPr>
          <a:lstStyle>
            <a:lvl1pPr>
              <a:defRPr sz="5400"/>
            </a:lvl1pPr>
          </a:lstStyle>
          <a:p>
            <a:r>
              <a:rPr lang="cs-CZ" dirty="0"/>
              <a:t>Kliknutím lze upravit styl.</a:t>
            </a:r>
            <a:endParaRPr lang="en-US" dirty="0"/>
          </a:p>
        </p:txBody>
      </p:sp>
      <p:sp>
        <p:nvSpPr>
          <p:cNvPr id="3" name="Subtitle 2"/>
          <p:cNvSpPr>
            <a:spLocks noGrp="1"/>
          </p:cNvSpPr>
          <p:nvPr>
            <p:ph type="subTitle" idx="1"/>
          </p:nvPr>
        </p:nvSpPr>
        <p:spPr>
          <a:xfrm>
            <a:off x="1837509" y="4777379"/>
            <a:ext cx="9667103"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Obdélník 8">
            <a:extLst>
              <a:ext uri="{FF2B5EF4-FFF2-40B4-BE49-F238E27FC236}">
                <a16:creationId xmlns:a16="http://schemas.microsoft.com/office/drawing/2014/main" id="{779AF831-1A7E-4F1A-B873-A316CC2AE30E}"/>
              </a:ext>
            </a:extLst>
          </p:cNvPr>
          <p:cNvSpPr/>
          <p:nvPr userDrawn="1"/>
        </p:nvSpPr>
        <p:spPr>
          <a:xfrm>
            <a:off x="0" y="6125511"/>
            <a:ext cx="12192000" cy="7785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14" name="Šipka: pětiúhelník 13">
            <a:extLst>
              <a:ext uri="{FF2B5EF4-FFF2-40B4-BE49-F238E27FC236}">
                <a16:creationId xmlns:a16="http://schemas.microsoft.com/office/drawing/2014/main" id="{F89EFFD7-BD92-43B2-8E1D-D37D1311E1E6}"/>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4" name="Footer Placeholder 3"/>
          <p:cNvSpPr>
            <a:spLocks noGrp="1"/>
          </p:cNvSpPr>
          <p:nvPr>
            <p:ph type="ftr" sz="quarter" idx="11"/>
          </p:nvPr>
        </p:nvSpPr>
        <p:spPr/>
        <p:txBody>
          <a:bodyPr/>
          <a:lstStyle/>
          <a:p>
            <a:endParaRPr lang="en-US"/>
          </a:p>
        </p:txBody>
      </p:sp>
      <p:sp>
        <p:nvSpPr>
          <p:cNvPr id="7" name="Šipka: pětiúhelník 6">
            <a:extLst>
              <a:ext uri="{FF2B5EF4-FFF2-40B4-BE49-F238E27FC236}">
                <a16:creationId xmlns:a16="http://schemas.microsoft.com/office/drawing/2014/main" id="{0C0EFC37-8C44-4DA6-831D-4C9E78D2F109}"/>
              </a:ext>
            </a:extLst>
          </p:cNvPr>
          <p:cNvSpPr/>
          <p:nvPr userDrawn="1"/>
        </p:nvSpPr>
        <p:spPr>
          <a:xfrm flipH="1">
            <a:off x="7898004" y="4335"/>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pětiúhelník 7">
            <a:extLst>
              <a:ext uri="{FF2B5EF4-FFF2-40B4-BE49-F238E27FC236}">
                <a16:creationId xmlns:a16="http://schemas.microsoft.com/office/drawing/2014/main" id="{D2680742-7D77-4702-A821-C1FDBD9365BF}"/>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číslo snímku 7">
            <a:extLst>
              <a:ext uri="{FF2B5EF4-FFF2-40B4-BE49-F238E27FC236}">
                <a16:creationId xmlns:a16="http://schemas.microsoft.com/office/drawing/2014/main" id="{57D18A03-3A13-4DFF-9BB6-5E392782C140}"/>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Jenom nadpis">
    <p:spTree>
      <p:nvGrpSpPr>
        <p:cNvPr id="1" name=""/>
        <p:cNvGrpSpPr/>
        <p:nvPr/>
      </p:nvGrpSpPr>
      <p:grpSpPr>
        <a:xfrm>
          <a:off x="0" y="0"/>
          <a:ext cx="0" cy="0"/>
          <a:chOff x="0" y="0"/>
          <a:chExt cx="0" cy="0"/>
        </a:xfrm>
      </p:grpSpPr>
      <p:sp>
        <p:nvSpPr>
          <p:cNvPr id="14" name="Šipka: pětiúhelník 13">
            <a:extLst>
              <a:ext uri="{FF2B5EF4-FFF2-40B4-BE49-F238E27FC236}">
                <a16:creationId xmlns:a16="http://schemas.microsoft.com/office/drawing/2014/main" id="{F89EFFD7-BD92-43B2-8E1D-D37D1311E1E6}"/>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4" name="Footer Placeholder 3"/>
          <p:cNvSpPr>
            <a:spLocks noGrp="1"/>
          </p:cNvSpPr>
          <p:nvPr>
            <p:ph type="ftr" sz="quarter" idx="11"/>
          </p:nvPr>
        </p:nvSpPr>
        <p:spPr/>
        <p:txBody>
          <a:bodyPr/>
          <a:lstStyle/>
          <a:p>
            <a:endParaRPr lang="en-US"/>
          </a:p>
        </p:txBody>
      </p:sp>
      <p:sp>
        <p:nvSpPr>
          <p:cNvPr id="6" name="Zástupný symbol pro číslo snímku 7">
            <a:extLst>
              <a:ext uri="{FF2B5EF4-FFF2-40B4-BE49-F238E27FC236}">
                <a16:creationId xmlns:a16="http://schemas.microsoft.com/office/drawing/2014/main" id="{404E1B18-983F-424D-AD1D-DE7F89B23857}"/>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75672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13" name="Šipka: pětiúhelník 12">
            <a:extLst>
              <a:ext uri="{FF2B5EF4-FFF2-40B4-BE49-F238E27FC236}">
                <a16:creationId xmlns:a16="http://schemas.microsoft.com/office/drawing/2014/main" id="{0948C7EE-8960-4D30-B336-086412AF9B0A}"/>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Footer Placeholder 2"/>
          <p:cNvSpPr>
            <a:spLocks noGrp="1"/>
          </p:cNvSpPr>
          <p:nvPr>
            <p:ph type="ftr" sz="quarter" idx="11"/>
          </p:nvPr>
        </p:nvSpPr>
        <p:spPr/>
        <p:txBody>
          <a:bodyPr/>
          <a:lstStyle/>
          <a:p>
            <a:endParaRPr lang="en-US"/>
          </a:p>
        </p:txBody>
      </p:sp>
      <p:sp>
        <p:nvSpPr>
          <p:cNvPr id="6" name="Šipka: pětiúhelník 5">
            <a:extLst>
              <a:ext uri="{FF2B5EF4-FFF2-40B4-BE49-F238E27FC236}">
                <a16:creationId xmlns:a16="http://schemas.microsoft.com/office/drawing/2014/main" id="{12D083C0-7B94-45FB-8113-876E7DCEADA9}"/>
              </a:ext>
            </a:extLst>
          </p:cNvPr>
          <p:cNvSpPr/>
          <p:nvPr userDrawn="1"/>
        </p:nvSpPr>
        <p:spPr>
          <a:xfrm flipH="1">
            <a:off x="7898004" y="4335"/>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pětiúhelník 6">
            <a:extLst>
              <a:ext uri="{FF2B5EF4-FFF2-40B4-BE49-F238E27FC236}">
                <a16:creationId xmlns:a16="http://schemas.microsoft.com/office/drawing/2014/main" id="{4D73B429-F3F1-4FB5-8ECC-A814961AC885}"/>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číslo snímku 7">
            <a:extLst>
              <a:ext uri="{FF2B5EF4-FFF2-40B4-BE49-F238E27FC236}">
                <a16:creationId xmlns:a16="http://schemas.microsoft.com/office/drawing/2014/main" id="{4C6F69CF-F7DE-41C2-8443-47A12FC44F75}"/>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13" name="Šipka: pětiúhelník 12">
            <a:extLst>
              <a:ext uri="{FF2B5EF4-FFF2-40B4-BE49-F238E27FC236}">
                <a16:creationId xmlns:a16="http://schemas.microsoft.com/office/drawing/2014/main" id="{0948C7EE-8960-4D30-B336-086412AF9B0A}"/>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Footer Placeholder 2"/>
          <p:cNvSpPr>
            <a:spLocks noGrp="1"/>
          </p:cNvSpPr>
          <p:nvPr>
            <p:ph type="ftr" sz="quarter" idx="11"/>
          </p:nvPr>
        </p:nvSpPr>
        <p:spPr/>
        <p:txBody>
          <a:bodyPr/>
          <a:lstStyle/>
          <a:p>
            <a:endParaRPr lang="en-US"/>
          </a:p>
        </p:txBody>
      </p:sp>
      <p:sp>
        <p:nvSpPr>
          <p:cNvPr id="5" name="Zástupný symbol pro číslo snímku 7">
            <a:extLst>
              <a:ext uri="{FF2B5EF4-FFF2-40B4-BE49-F238E27FC236}">
                <a16:creationId xmlns:a16="http://schemas.microsoft.com/office/drawing/2014/main" id="{F79BB166-F5B9-481D-8E15-0487C8229401}"/>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275926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F444B88C-14AA-4AB6-8E73-6C3B4C2222A2}"/>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1163" y="437380"/>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598124" y="437380"/>
            <a:ext cx="6201092"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71163" y="1589905"/>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Šipka: pětiúhelník 8">
            <a:extLst>
              <a:ext uri="{FF2B5EF4-FFF2-40B4-BE49-F238E27FC236}">
                <a16:creationId xmlns:a16="http://schemas.microsoft.com/office/drawing/2014/main" id="{785DE7E4-775F-45FD-80AD-E043CE6157BD}"/>
              </a:ext>
            </a:extLst>
          </p:cNvPr>
          <p:cNvSpPr/>
          <p:nvPr userDrawn="1"/>
        </p:nvSpPr>
        <p:spPr>
          <a:xfrm flipH="1">
            <a:off x="7898004" y="7888"/>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pětiúhelník 9">
            <a:extLst>
              <a:ext uri="{FF2B5EF4-FFF2-40B4-BE49-F238E27FC236}">
                <a16:creationId xmlns:a16="http://schemas.microsoft.com/office/drawing/2014/main" id="{CBFD88B0-8ABE-444D-8D21-68272D4D8A52}"/>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ástupný symbol pro číslo snímku 7">
            <a:extLst>
              <a:ext uri="{FF2B5EF4-FFF2-40B4-BE49-F238E27FC236}">
                <a16:creationId xmlns:a16="http://schemas.microsoft.com/office/drawing/2014/main" id="{EA640224-BA24-4A51-9C50-369FD9FDE4E8}"/>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Obsah s titulkem">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F444B88C-14AA-4AB6-8E73-6C3B4C2222A2}"/>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1163" y="437380"/>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598124" y="437380"/>
            <a:ext cx="6201092"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71163" y="1589905"/>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textu.</a:t>
            </a:r>
          </a:p>
        </p:txBody>
      </p:sp>
      <p:sp>
        <p:nvSpPr>
          <p:cNvPr id="6" name="Footer Placeholder 5"/>
          <p:cNvSpPr>
            <a:spLocks noGrp="1"/>
          </p:cNvSpPr>
          <p:nvPr>
            <p:ph type="ftr" sz="quarter" idx="11"/>
          </p:nvPr>
        </p:nvSpPr>
        <p:spPr/>
        <p:txBody>
          <a:bodyPr/>
          <a:lstStyle/>
          <a:p>
            <a:endParaRPr lang="en-US"/>
          </a:p>
        </p:txBody>
      </p:sp>
      <p:sp>
        <p:nvSpPr>
          <p:cNvPr id="8" name="Zástupný symbol pro číslo snímku 7">
            <a:extLst>
              <a:ext uri="{FF2B5EF4-FFF2-40B4-BE49-F238E27FC236}">
                <a16:creationId xmlns:a16="http://schemas.microsoft.com/office/drawing/2014/main" id="{127C24D5-9F0A-427F-A117-1A1585BBC1D3}"/>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297071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98172" y="4800600"/>
            <a:ext cx="9806441"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698171" y="634965"/>
            <a:ext cx="9806441"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698172" y="5367338"/>
            <a:ext cx="9806441"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Šipka: pětiúhelník 9">
            <a:extLst>
              <a:ext uri="{FF2B5EF4-FFF2-40B4-BE49-F238E27FC236}">
                <a16:creationId xmlns:a16="http://schemas.microsoft.com/office/drawing/2014/main" id="{F6B4DA13-A5E3-473C-9D36-4CCB4F244570}"/>
              </a:ext>
            </a:extLst>
          </p:cNvPr>
          <p:cNvSpPr/>
          <p:nvPr userDrawn="1"/>
        </p:nvSpPr>
        <p:spPr>
          <a:xfrm flipH="1">
            <a:off x="7898004" y="7888"/>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pětiúhelník 10">
            <a:extLst>
              <a:ext uri="{FF2B5EF4-FFF2-40B4-BE49-F238E27FC236}">
                <a16:creationId xmlns:a16="http://schemas.microsoft.com/office/drawing/2014/main" id="{DB4E3E3C-0424-49F1-AFEA-82E101F94E06}"/>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ástupný symbol pro číslo snímku 7">
            <a:extLst>
              <a:ext uri="{FF2B5EF4-FFF2-40B4-BE49-F238E27FC236}">
                <a16:creationId xmlns:a16="http://schemas.microsoft.com/office/drawing/2014/main" id="{D50DC9D0-69B1-4CF1-82F1-85DAAE16EA8E}"/>
              </a:ext>
            </a:extLst>
          </p:cNvPr>
          <p:cNvSpPr txBox="1">
            <a:spLocks/>
          </p:cNvSpPr>
          <p:nvPr userDrawn="1"/>
        </p:nvSpPr>
        <p:spPr>
          <a:xfrm>
            <a:off x="687387" y="4982810"/>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98172" y="4800600"/>
            <a:ext cx="9806441"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698171" y="634965"/>
            <a:ext cx="9806441"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698172" y="5367338"/>
            <a:ext cx="9806441"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190986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672046" y="609600"/>
            <a:ext cx="9832566" cy="3117040"/>
          </a:xfrm>
        </p:spPr>
        <p:txBody>
          <a:bodyPr anchor="ctr">
            <a:normAutofit/>
          </a:bodyPr>
          <a:lstStyle>
            <a:lvl1pPr algn="l">
              <a:defRPr sz="4800" b="0" cap="none"/>
            </a:lvl1pPr>
          </a:lstStyle>
          <a:p>
            <a:r>
              <a:rPr lang="cs-CZ" dirty="0"/>
              <a:t>Kliknutím lze upravit styl.</a:t>
            </a:r>
            <a:endParaRPr lang="en-US" dirty="0"/>
          </a:p>
        </p:txBody>
      </p:sp>
      <p:sp>
        <p:nvSpPr>
          <p:cNvPr id="3" name="Text Placeholder 2"/>
          <p:cNvSpPr>
            <a:spLocks noGrp="1"/>
          </p:cNvSpPr>
          <p:nvPr>
            <p:ph type="body" idx="1"/>
          </p:nvPr>
        </p:nvSpPr>
        <p:spPr>
          <a:xfrm>
            <a:off x="1672046" y="4354046"/>
            <a:ext cx="9832566"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Šipka: pětiúhelník 7">
            <a:extLst>
              <a:ext uri="{FF2B5EF4-FFF2-40B4-BE49-F238E27FC236}">
                <a16:creationId xmlns:a16="http://schemas.microsoft.com/office/drawing/2014/main" id="{6C7A325E-5729-4E69-A359-2034B07CA471}"/>
              </a:ext>
            </a:extLst>
          </p:cNvPr>
          <p:cNvSpPr/>
          <p:nvPr userDrawn="1"/>
        </p:nvSpPr>
        <p:spPr>
          <a:xfrm flipH="1">
            <a:off x="7898004" y="4335"/>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pětiúhelník 9">
            <a:extLst>
              <a:ext uri="{FF2B5EF4-FFF2-40B4-BE49-F238E27FC236}">
                <a16:creationId xmlns:a16="http://schemas.microsoft.com/office/drawing/2014/main" id="{D7B44290-F79D-41B6-AA95-9DA75628B6B7}"/>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ástupný symbol pro číslo snímku 7">
            <a:extLst>
              <a:ext uri="{FF2B5EF4-FFF2-40B4-BE49-F238E27FC236}">
                <a16:creationId xmlns:a16="http://schemas.microsoft.com/office/drawing/2014/main" id="{5FB282AB-0428-4D98-B66E-F8127DC74798}"/>
              </a:ext>
            </a:extLst>
          </p:cNvPr>
          <p:cNvSpPr txBox="1">
            <a:spLocks/>
          </p:cNvSpPr>
          <p:nvPr userDrawn="1"/>
        </p:nvSpPr>
        <p:spPr>
          <a:xfrm>
            <a:off x="614625" y="32464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672046" y="609600"/>
            <a:ext cx="9832566" cy="3117040"/>
          </a:xfrm>
        </p:spPr>
        <p:txBody>
          <a:bodyPr anchor="ctr">
            <a:normAutofit/>
          </a:bodyPr>
          <a:lstStyle>
            <a:lvl1pPr algn="l">
              <a:defRPr sz="4800" b="0" cap="none"/>
            </a:lvl1pPr>
          </a:lstStyle>
          <a:p>
            <a:r>
              <a:rPr lang="cs-CZ" dirty="0"/>
              <a:t>Kliknutím lze upravit styl.</a:t>
            </a:r>
            <a:endParaRPr lang="en-US" dirty="0"/>
          </a:p>
        </p:txBody>
      </p:sp>
      <p:sp>
        <p:nvSpPr>
          <p:cNvPr id="3" name="Text Placeholder 2"/>
          <p:cNvSpPr>
            <a:spLocks noGrp="1"/>
          </p:cNvSpPr>
          <p:nvPr>
            <p:ph type="body" idx="1"/>
          </p:nvPr>
        </p:nvSpPr>
        <p:spPr>
          <a:xfrm>
            <a:off x="1672046" y="4354046"/>
            <a:ext cx="9832566"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Zástupný symbol pro číslo snímku 7">
            <a:extLst>
              <a:ext uri="{FF2B5EF4-FFF2-40B4-BE49-F238E27FC236}">
                <a16:creationId xmlns:a16="http://schemas.microsoft.com/office/drawing/2014/main" id="{F5486E9F-B2F6-4854-8406-047FFB2FCF75}"/>
              </a:ext>
            </a:extLst>
          </p:cNvPr>
          <p:cNvSpPr txBox="1">
            <a:spLocks/>
          </p:cNvSpPr>
          <p:nvPr userDrawn="1"/>
        </p:nvSpPr>
        <p:spPr>
          <a:xfrm>
            <a:off x="11185705" y="6488127"/>
            <a:ext cx="100629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2004286-5DE4-4387-BCBA-1BF75FFF5936}" type="slidenum">
              <a:rPr lang="cs-CZ" smtClean="0"/>
              <a:pPr/>
              <a:t>‹#›</a:t>
            </a:fld>
            <a:endParaRPr lang="cs-CZ" dirty="0"/>
          </a:p>
        </p:txBody>
      </p:sp>
    </p:spTree>
    <p:extLst>
      <p:ext uri="{BB962C8B-B14F-4D97-AF65-F5344CB8AC3E}">
        <p14:creationId xmlns:p14="http://schemas.microsoft.com/office/powerpoint/2010/main" val="249494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Šipka: pětiúhelník 20">
            <a:extLst>
              <a:ext uri="{FF2B5EF4-FFF2-40B4-BE49-F238E27FC236}">
                <a16:creationId xmlns:a16="http://schemas.microsoft.com/office/drawing/2014/main" id="{E64E548E-ACD8-4C0D-AA74-56151A504B8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idx="1"/>
          </p:nvPr>
        </p:nvSpPr>
        <p:spPr>
          <a:xfrm>
            <a:off x="975360" y="2133600"/>
            <a:ext cx="10529252" cy="3777622"/>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11"/>
          </p:nvPr>
        </p:nvSpPr>
        <p:spPr/>
        <p:txBody>
          <a:bodyPr/>
          <a:lstStyle/>
          <a:p>
            <a:endParaRPr lang="en-US"/>
          </a:p>
        </p:txBody>
      </p:sp>
      <p:sp>
        <p:nvSpPr>
          <p:cNvPr id="16" name="Šipka: pětiúhelník 15">
            <a:extLst>
              <a:ext uri="{FF2B5EF4-FFF2-40B4-BE49-F238E27FC236}">
                <a16:creationId xmlns:a16="http://schemas.microsoft.com/office/drawing/2014/main" id="{1F56A891-FBBA-47F1-B76E-E2686D49BE6F}"/>
              </a:ext>
            </a:extLst>
          </p:cNvPr>
          <p:cNvSpPr/>
          <p:nvPr/>
        </p:nvSpPr>
        <p:spPr>
          <a:xfrm flipH="1">
            <a:off x="7898004" y="0"/>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itle 1">
            <a:extLst>
              <a:ext uri="{FF2B5EF4-FFF2-40B4-BE49-F238E27FC236}">
                <a16:creationId xmlns:a16="http://schemas.microsoft.com/office/drawing/2014/main" id="{C4FC3B41-53C6-4AF5-89D1-24EEFEB8B3E1}"/>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9" name="Šipka: pětiúhelník 8">
            <a:extLst>
              <a:ext uri="{FF2B5EF4-FFF2-40B4-BE49-F238E27FC236}">
                <a16:creationId xmlns:a16="http://schemas.microsoft.com/office/drawing/2014/main" id="{8578901E-A085-4C1B-8784-E62B0D5DA83B}"/>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ástupný symbol pro číslo snímku 7">
            <a:extLst>
              <a:ext uri="{FF2B5EF4-FFF2-40B4-BE49-F238E27FC236}">
                <a16:creationId xmlns:a16="http://schemas.microsoft.com/office/drawing/2014/main" id="{09B1D4B8-9C02-41EA-A588-F17634491112}"/>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2" name="Šipka: pětiúhelník 11">
            <a:extLst>
              <a:ext uri="{FF2B5EF4-FFF2-40B4-BE49-F238E27FC236}">
                <a16:creationId xmlns:a16="http://schemas.microsoft.com/office/drawing/2014/main" id="{D7F9070B-FC7F-4E35-8A9F-F7C8A879C66E}"/>
              </a:ext>
            </a:extLst>
          </p:cNvPr>
          <p:cNvSpPr/>
          <p:nvPr userDrawn="1"/>
        </p:nvSpPr>
        <p:spPr>
          <a:xfrm flipH="1">
            <a:off x="7898004" y="7888"/>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pětiúhelník 15">
            <a:extLst>
              <a:ext uri="{FF2B5EF4-FFF2-40B4-BE49-F238E27FC236}">
                <a16:creationId xmlns:a16="http://schemas.microsoft.com/office/drawing/2014/main" id="{DE9A7684-C26A-45C7-BA27-287330645DFB}"/>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Zástupný symbol pro číslo snímku 7">
            <a:extLst>
              <a:ext uri="{FF2B5EF4-FFF2-40B4-BE49-F238E27FC236}">
                <a16:creationId xmlns:a16="http://schemas.microsoft.com/office/drawing/2014/main" id="{AA746BCC-03D5-402C-AA6D-F19C6E5DD996}"/>
              </a:ext>
            </a:extLst>
          </p:cNvPr>
          <p:cNvSpPr txBox="1">
            <a:spLocks/>
          </p:cNvSpPr>
          <p:nvPr userDrawn="1"/>
        </p:nvSpPr>
        <p:spPr>
          <a:xfrm>
            <a:off x="612509" y="32464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7" name="Rectangle 6">
            <a:extLst>
              <a:ext uri="{FF2B5EF4-FFF2-40B4-BE49-F238E27FC236}">
                <a16:creationId xmlns:a16="http://schemas.microsoft.com/office/drawing/2014/main" id="{386010B4-BA21-4FC5-8731-99E4D3EBD145}"/>
              </a:ext>
            </a:extLst>
          </p:cNvPr>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6299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Šipka: pětiúhelník 7">
            <a:extLst>
              <a:ext uri="{FF2B5EF4-FFF2-40B4-BE49-F238E27FC236}">
                <a16:creationId xmlns:a16="http://schemas.microsoft.com/office/drawing/2014/main" id="{A385B890-A37F-4B93-BEE5-8B3A8B34BCED}"/>
              </a:ext>
            </a:extLst>
          </p:cNvPr>
          <p:cNvSpPr/>
          <p:nvPr userDrawn="1"/>
        </p:nvSpPr>
        <p:spPr>
          <a:xfrm flipH="1">
            <a:off x="7898004" y="7888"/>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pětiúhelník 9">
            <a:extLst>
              <a:ext uri="{FF2B5EF4-FFF2-40B4-BE49-F238E27FC236}">
                <a16:creationId xmlns:a16="http://schemas.microsoft.com/office/drawing/2014/main" id="{98D4B3D0-8C3B-4089-A14C-7B6DCB8057CB}"/>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ástupný symbol pro číslo snímku 7">
            <a:extLst>
              <a:ext uri="{FF2B5EF4-FFF2-40B4-BE49-F238E27FC236}">
                <a16:creationId xmlns:a16="http://schemas.microsoft.com/office/drawing/2014/main" id="{966C03B0-E72C-4D23-BEB4-095DBEB3CC8A}"/>
              </a:ext>
            </a:extLst>
          </p:cNvPr>
          <p:cNvSpPr txBox="1">
            <a:spLocks/>
          </p:cNvSpPr>
          <p:nvPr userDrawn="1"/>
        </p:nvSpPr>
        <p:spPr>
          <a:xfrm>
            <a:off x="513805" y="49990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3" name="Šipka: pětiúhelník 12">
            <a:extLst>
              <a:ext uri="{FF2B5EF4-FFF2-40B4-BE49-F238E27FC236}">
                <a16:creationId xmlns:a16="http://schemas.microsoft.com/office/drawing/2014/main" id="{3CF1876F-3606-44ED-A785-5B5EF53A97E1}"/>
              </a:ext>
            </a:extLst>
          </p:cNvPr>
          <p:cNvSpPr/>
          <p:nvPr userDrawn="1"/>
        </p:nvSpPr>
        <p:spPr>
          <a:xfrm flipH="1">
            <a:off x="7898004" y="7888"/>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pětiúhelník 13">
            <a:extLst>
              <a:ext uri="{FF2B5EF4-FFF2-40B4-BE49-F238E27FC236}">
                <a16:creationId xmlns:a16="http://schemas.microsoft.com/office/drawing/2014/main" id="{102E114F-5DEA-489D-A60E-36188D95E4FC}"/>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číslo snímku 7">
            <a:extLst>
              <a:ext uri="{FF2B5EF4-FFF2-40B4-BE49-F238E27FC236}">
                <a16:creationId xmlns:a16="http://schemas.microsoft.com/office/drawing/2014/main" id="{2979BB0F-9BA6-49E3-8C5D-FFFF78C013FA}"/>
              </a:ext>
            </a:extLst>
          </p:cNvPr>
          <p:cNvSpPr txBox="1">
            <a:spLocks/>
          </p:cNvSpPr>
          <p:nvPr userDrawn="1"/>
        </p:nvSpPr>
        <p:spPr>
          <a:xfrm>
            <a:off x="513805" y="49990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Šipka: pětiúhelník 9">
            <a:extLst>
              <a:ext uri="{FF2B5EF4-FFF2-40B4-BE49-F238E27FC236}">
                <a16:creationId xmlns:a16="http://schemas.microsoft.com/office/drawing/2014/main" id="{9033226A-E27D-49A3-9035-4D720AA93E81}"/>
              </a:ext>
            </a:extLst>
          </p:cNvPr>
          <p:cNvSpPr/>
          <p:nvPr userDrawn="1"/>
        </p:nvSpPr>
        <p:spPr>
          <a:xfrm flipH="1">
            <a:off x="7898004" y="7888"/>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pětiúhelník 10">
            <a:extLst>
              <a:ext uri="{FF2B5EF4-FFF2-40B4-BE49-F238E27FC236}">
                <a16:creationId xmlns:a16="http://schemas.microsoft.com/office/drawing/2014/main" id="{CADFE171-7A7F-4A10-8CD7-3D53830AAECD}"/>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ástupný symbol pro číslo snímku 7">
            <a:extLst>
              <a:ext uri="{FF2B5EF4-FFF2-40B4-BE49-F238E27FC236}">
                <a16:creationId xmlns:a16="http://schemas.microsoft.com/office/drawing/2014/main" id="{F112A7DE-65A1-4640-8306-983464DCA2AE}"/>
              </a:ext>
            </a:extLst>
          </p:cNvPr>
          <p:cNvSpPr txBox="1">
            <a:spLocks/>
          </p:cNvSpPr>
          <p:nvPr userDrawn="1"/>
        </p:nvSpPr>
        <p:spPr>
          <a:xfrm>
            <a:off x="513805" y="4982810"/>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Šipka: pětiúhelník 20">
            <a:extLst>
              <a:ext uri="{FF2B5EF4-FFF2-40B4-BE49-F238E27FC236}">
                <a16:creationId xmlns:a16="http://schemas.microsoft.com/office/drawing/2014/main" id="{E64E548E-ACD8-4C0D-AA74-56151A504B8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idx="1"/>
          </p:nvPr>
        </p:nvSpPr>
        <p:spPr>
          <a:xfrm>
            <a:off x="975360" y="2133600"/>
            <a:ext cx="10529252" cy="3777622"/>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11"/>
          </p:nvPr>
        </p:nvSpPr>
        <p:spPr/>
        <p:txBody>
          <a:bodyPr/>
          <a:lstStyle/>
          <a:p>
            <a:endParaRPr lang="en-US"/>
          </a:p>
        </p:txBody>
      </p:sp>
      <p:sp>
        <p:nvSpPr>
          <p:cNvPr id="22" name="Title 1">
            <a:extLst>
              <a:ext uri="{FF2B5EF4-FFF2-40B4-BE49-F238E27FC236}">
                <a16:creationId xmlns:a16="http://schemas.microsoft.com/office/drawing/2014/main" id="{C4FC3B41-53C6-4AF5-89D1-24EEFEB8B3E1}"/>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7" name="Zástupný symbol pro číslo snímku 7">
            <a:extLst>
              <a:ext uri="{FF2B5EF4-FFF2-40B4-BE49-F238E27FC236}">
                <a16:creationId xmlns:a16="http://schemas.microsoft.com/office/drawing/2014/main" id="{23BA37AE-6F17-42D1-9775-D9D6DEEB306A}"/>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67478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24298" y="2058750"/>
            <a:ext cx="9780314" cy="1468800"/>
          </a:xfrm>
        </p:spPr>
        <p:txBody>
          <a:bodyPr anchor="b"/>
          <a:lstStyle>
            <a:lvl1pPr algn="l">
              <a:defRPr sz="4000" b="0" cap="none"/>
            </a:lvl1pPr>
          </a:lstStyle>
          <a:p>
            <a:r>
              <a:rPr lang="cs-CZ" dirty="0"/>
              <a:t>Kliknutím lze upravit styl.</a:t>
            </a:r>
            <a:endParaRPr lang="en-US" dirty="0"/>
          </a:p>
        </p:txBody>
      </p:sp>
      <p:sp>
        <p:nvSpPr>
          <p:cNvPr id="3" name="Text Placeholder 2"/>
          <p:cNvSpPr>
            <a:spLocks noGrp="1"/>
          </p:cNvSpPr>
          <p:nvPr>
            <p:ph type="body" idx="1"/>
          </p:nvPr>
        </p:nvSpPr>
        <p:spPr>
          <a:xfrm>
            <a:off x="1724298" y="3530129"/>
            <a:ext cx="978031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Šipka: pětiúhelník 7">
            <a:extLst>
              <a:ext uri="{FF2B5EF4-FFF2-40B4-BE49-F238E27FC236}">
                <a16:creationId xmlns:a16="http://schemas.microsoft.com/office/drawing/2014/main" id="{35C7692A-1277-44A4-9802-99877B0B4142}"/>
              </a:ext>
            </a:extLst>
          </p:cNvPr>
          <p:cNvSpPr/>
          <p:nvPr userDrawn="1"/>
        </p:nvSpPr>
        <p:spPr>
          <a:xfrm flipH="1">
            <a:off x="7898004" y="0"/>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pětiúhelník 10">
            <a:extLst>
              <a:ext uri="{FF2B5EF4-FFF2-40B4-BE49-F238E27FC236}">
                <a16:creationId xmlns:a16="http://schemas.microsoft.com/office/drawing/2014/main" id="{60631AB3-2122-4D62-A4DE-D469AA9B2489}"/>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24298" y="2058750"/>
            <a:ext cx="9780314" cy="1468800"/>
          </a:xfrm>
        </p:spPr>
        <p:txBody>
          <a:bodyPr anchor="b"/>
          <a:lstStyle>
            <a:lvl1pPr algn="l">
              <a:defRPr sz="4000" b="0" cap="none"/>
            </a:lvl1pPr>
          </a:lstStyle>
          <a:p>
            <a:r>
              <a:rPr lang="cs-CZ" dirty="0"/>
              <a:t>Kliknutím lze upravit styl.</a:t>
            </a:r>
            <a:endParaRPr lang="en-US" dirty="0"/>
          </a:p>
        </p:txBody>
      </p:sp>
      <p:sp>
        <p:nvSpPr>
          <p:cNvPr id="3" name="Text Placeholder 2"/>
          <p:cNvSpPr>
            <a:spLocks noGrp="1"/>
          </p:cNvSpPr>
          <p:nvPr>
            <p:ph type="body" idx="1"/>
          </p:nvPr>
        </p:nvSpPr>
        <p:spPr>
          <a:xfrm>
            <a:off x="1724298" y="3530129"/>
            <a:ext cx="978031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43441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B2F918AD-183E-4159-A17A-4CC517685F15}"/>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sz="half" idx="1"/>
          </p:nvPr>
        </p:nvSpPr>
        <p:spPr>
          <a:xfrm>
            <a:off x="975360" y="2126222"/>
            <a:ext cx="5239740" cy="3777622"/>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264871" y="2126222"/>
            <a:ext cx="5239740"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Footer Placeholder 5"/>
          <p:cNvSpPr>
            <a:spLocks noGrp="1"/>
          </p:cNvSpPr>
          <p:nvPr>
            <p:ph type="ftr" sz="quarter" idx="11"/>
          </p:nvPr>
        </p:nvSpPr>
        <p:spPr/>
        <p:txBody>
          <a:bodyPr/>
          <a:lstStyle/>
          <a:p>
            <a:endParaRPr lang="en-US"/>
          </a:p>
        </p:txBody>
      </p:sp>
      <p:sp>
        <p:nvSpPr>
          <p:cNvPr id="17" name="Title 1">
            <a:extLst>
              <a:ext uri="{FF2B5EF4-FFF2-40B4-BE49-F238E27FC236}">
                <a16:creationId xmlns:a16="http://schemas.microsoft.com/office/drawing/2014/main" id="{D9924E09-79A9-4E64-B0BD-591BC0AAFE6D}"/>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9" name="Šipka: pětiúhelník 8">
            <a:extLst>
              <a:ext uri="{FF2B5EF4-FFF2-40B4-BE49-F238E27FC236}">
                <a16:creationId xmlns:a16="http://schemas.microsoft.com/office/drawing/2014/main" id="{CA10F6EC-910B-4F5A-ACD8-CFB01C698177}"/>
              </a:ext>
            </a:extLst>
          </p:cNvPr>
          <p:cNvSpPr/>
          <p:nvPr userDrawn="1"/>
        </p:nvSpPr>
        <p:spPr>
          <a:xfrm flipH="1">
            <a:off x="7898004" y="0"/>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pětiúhelník 9">
            <a:extLst>
              <a:ext uri="{FF2B5EF4-FFF2-40B4-BE49-F238E27FC236}">
                <a16:creationId xmlns:a16="http://schemas.microsoft.com/office/drawing/2014/main" id="{C39BE5C5-0056-408C-B22B-443E6702CCB2}"/>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ástupný symbol pro číslo snímku 7">
            <a:extLst>
              <a:ext uri="{FF2B5EF4-FFF2-40B4-BE49-F238E27FC236}">
                <a16:creationId xmlns:a16="http://schemas.microsoft.com/office/drawing/2014/main" id="{44B6A21E-6825-4CA4-A9F1-B069CD7812E3}"/>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va obsahy">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B2F918AD-183E-4159-A17A-4CC517685F15}"/>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sz="half" idx="1"/>
          </p:nvPr>
        </p:nvSpPr>
        <p:spPr>
          <a:xfrm>
            <a:off x="975360" y="2126222"/>
            <a:ext cx="5239740" cy="3777622"/>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264871" y="2126222"/>
            <a:ext cx="5239740"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Footer Placeholder 5"/>
          <p:cNvSpPr>
            <a:spLocks noGrp="1"/>
          </p:cNvSpPr>
          <p:nvPr>
            <p:ph type="ftr" sz="quarter" idx="11"/>
          </p:nvPr>
        </p:nvSpPr>
        <p:spPr/>
        <p:txBody>
          <a:bodyPr/>
          <a:lstStyle/>
          <a:p>
            <a:endParaRPr lang="en-US"/>
          </a:p>
        </p:txBody>
      </p:sp>
      <p:sp>
        <p:nvSpPr>
          <p:cNvPr id="17" name="Title 1">
            <a:extLst>
              <a:ext uri="{FF2B5EF4-FFF2-40B4-BE49-F238E27FC236}">
                <a16:creationId xmlns:a16="http://schemas.microsoft.com/office/drawing/2014/main" id="{D9924E09-79A9-4E64-B0BD-591BC0AAFE6D}"/>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8" name="Zástupný symbol pro číslo snímku 7">
            <a:extLst>
              <a:ext uri="{FF2B5EF4-FFF2-40B4-BE49-F238E27FC236}">
                <a16:creationId xmlns:a16="http://schemas.microsoft.com/office/drawing/2014/main" id="{CF940D3C-2724-46A5-9284-5C99F1E422D7}"/>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314110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8" name="Šipka: pětiúhelník 17">
            <a:extLst>
              <a:ext uri="{FF2B5EF4-FFF2-40B4-BE49-F238E27FC236}">
                <a16:creationId xmlns:a16="http://schemas.microsoft.com/office/drawing/2014/main" id="{91AE274A-FDF5-4E01-8E48-8F31FCAC8DC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 Placeholder 2"/>
          <p:cNvSpPr>
            <a:spLocks noGrp="1"/>
          </p:cNvSpPr>
          <p:nvPr>
            <p:ph type="body" idx="1"/>
          </p:nvPr>
        </p:nvSpPr>
        <p:spPr>
          <a:xfrm>
            <a:off x="975360" y="1999229"/>
            <a:ext cx="501337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975361" y="2575490"/>
            <a:ext cx="5013370" cy="3372147"/>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6096000" y="1999230"/>
            <a:ext cx="5407592" cy="57626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Content Placeholder 5"/>
          <p:cNvSpPr>
            <a:spLocks noGrp="1"/>
          </p:cNvSpPr>
          <p:nvPr>
            <p:ph sz="quarter" idx="4"/>
          </p:nvPr>
        </p:nvSpPr>
        <p:spPr>
          <a:xfrm>
            <a:off x="6095942" y="2575491"/>
            <a:ext cx="5407593" cy="3372148"/>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Footer Placeholder 7"/>
          <p:cNvSpPr>
            <a:spLocks noGrp="1"/>
          </p:cNvSpPr>
          <p:nvPr>
            <p:ph type="ftr" sz="quarter" idx="11"/>
          </p:nvPr>
        </p:nvSpPr>
        <p:spPr/>
        <p:txBody>
          <a:bodyPr/>
          <a:lstStyle/>
          <a:p>
            <a:endParaRPr lang="en-US"/>
          </a:p>
        </p:txBody>
      </p:sp>
      <p:sp>
        <p:nvSpPr>
          <p:cNvPr id="19" name="Title 1">
            <a:extLst>
              <a:ext uri="{FF2B5EF4-FFF2-40B4-BE49-F238E27FC236}">
                <a16:creationId xmlns:a16="http://schemas.microsoft.com/office/drawing/2014/main" id="{75299CBF-DFEB-430A-8893-24B7BBC97974}"/>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11" name="Šipka: pětiúhelník 10">
            <a:extLst>
              <a:ext uri="{FF2B5EF4-FFF2-40B4-BE49-F238E27FC236}">
                <a16:creationId xmlns:a16="http://schemas.microsoft.com/office/drawing/2014/main" id="{F781559E-99E1-4889-ABD7-76DF461E7B20}"/>
              </a:ext>
            </a:extLst>
          </p:cNvPr>
          <p:cNvSpPr/>
          <p:nvPr userDrawn="1"/>
        </p:nvSpPr>
        <p:spPr>
          <a:xfrm flipH="1">
            <a:off x="7898004" y="4335"/>
            <a:ext cx="4293996"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pětiúhelník 11">
            <a:extLst>
              <a:ext uri="{FF2B5EF4-FFF2-40B4-BE49-F238E27FC236}">
                <a16:creationId xmlns:a16="http://schemas.microsoft.com/office/drawing/2014/main" id="{4B15B284-4689-45AF-86C2-C6B64E30E8C2}"/>
              </a:ext>
            </a:extLst>
          </p:cNvPr>
          <p:cNvSpPr/>
          <p:nvPr userDrawn="1"/>
        </p:nvSpPr>
        <p:spPr>
          <a:xfrm>
            <a:off x="0" y="2513"/>
            <a:ext cx="2490651" cy="5072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ástupný symbol pro číslo snímku 7">
            <a:extLst>
              <a:ext uri="{FF2B5EF4-FFF2-40B4-BE49-F238E27FC236}">
                <a16:creationId xmlns:a16="http://schemas.microsoft.com/office/drawing/2014/main" id="{5F6C254A-05AA-49CE-B3EC-FA42D55E41DB}"/>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orovnání">
    <p:spTree>
      <p:nvGrpSpPr>
        <p:cNvPr id="1" name=""/>
        <p:cNvGrpSpPr/>
        <p:nvPr/>
      </p:nvGrpSpPr>
      <p:grpSpPr>
        <a:xfrm>
          <a:off x="0" y="0"/>
          <a:ext cx="0" cy="0"/>
          <a:chOff x="0" y="0"/>
          <a:chExt cx="0" cy="0"/>
        </a:xfrm>
      </p:grpSpPr>
      <p:sp>
        <p:nvSpPr>
          <p:cNvPr id="18" name="Šipka: pětiúhelník 17">
            <a:extLst>
              <a:ext uri="{FF2B5EF4-FFF2-40B4-BE49-F238E27FC236}">
                <a16:creationId xmlns:a16="http://schemas.microsoft.com/office/drawing/2014/main" id="{91AE274A-FDF5-4E01-8E48-8F31FCAC8DC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 Placeholder 2"/>
          <p:cNvSpPr>
            <a:spLocks noGrp="1"/>
          </p:cNvSpPr>
          <p:nvPr>
            <p:ph type="body" idx="1"/>
          </p:nvPr>
        </p:nvSpPr>
        <p:spPr>
          <a:xfrm>
            <a:off x="975360" y="1999229"/>
            <a:ext cx="501337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975361" y="2575490"/>
            <a:ext cx="5013370" cy="3372147"/>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6096000" y="1999230"/>
            <a:ext cx="5407592" cy="57626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Content Placeholder 5"/>
          <p:cNvSpPr>
            <a:spLocks noGrp="1"/>
          </p:cNvSpPr>
          <p:nvPr>
            <p:ph sz="quarter" idx="4"/>
          </p:nvPr>
        </p:nvSpPr>
        <p:spPr>
          <a:xfrm>
            <a:off x="6095942" y="2575491"/>
            <a:ext cx="5407593" cy="3372148"/>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Footer Placeholder 7"/>
          <p:cNvSpPr>
            <a:spLocks noGrp="1"/>
          </p:cNvSpPr>
          <p:nvPr>
            <p:ph type="ftr" sz="quarter" idx="11"/>
          </p:nvPr>
        </p:nvSpPr>
        <p:spPr/>
        <p:txBody>
          <a:bodyPr/>
          <a:lstStyle/>
          <a:p>
            <a:endParaRPr lang="en-US"/>
          </a:p>
        </p:txBody>
      </p:sp>
      <p:sp>
        <p:nvSpPr>
          <p:cNvPr id="19" name="Title 1">
            <a:extLst>
              <a:ext uri="{FF2B5EF4-FFF2-40B4-BE49-F238E27FC236}">
                <a16:creationId xmlns:a16="http://schemas.microsoft.com/office/drawing/2014/main" id="{75299CBF-DFEB-430A-8893-24B7BBC97974}"/>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10" name="Zástupný symbol pro číslo snímku 7">
            <a:extLst>
              <a:ext uri="{FF2B5EF4-FFF2-40B4-BE49-F238E27FC236}">
                <a16:creationId xmlns:a16="http://schemas.microsoft.com/office/drawing/2014/main" id="{3CA3BDA9-7D7E-4CF5-AD0C-FE23489087D5}"/>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132511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extLst>
              <a:ext uri="{BEBA8EAE-BF5A-486C-A8C5-ECC9F3942E4B}">
                <a14:imgProps xmlns:a14="http://schemas.microsoft.com/office/drawing/2010/main">
                  <a14:imgLayer r:embed="rId27">
                    <a14:imgEffect>
                      <a14:saturation sat="80000"/>
                    </a14:imgEffect>
                  </a14:imgLayer>
                </a14:imgProps>
              </a:ext>
            </a:extLst>
          </a:blip>
          <a:srcRect/>
          <a:stretch>
            <a:fillRect l="-2000" t="-6000" r="-70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3337" y="449319"/>
            <a:ext cx="9841275"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659236" y="1846217"/>
            <a:ext cx="9845376" cy="417358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1" r:id="rId4"/>
    <p:sldLayoutId id="2147483669" r:id="rId5"/>
    <p:sldLayoutId id="2147483652" r:id="rId6"/>
    <p:sldLayoutId id="2147483670" r:id="rId7"/>
    <p:sldLayoutId id="2147483653" r:id="rId8"/>
    <p:sldLayoutId id="2147483671" r:id="rId9"/>
    <p:sldLayoutId id="2147483654" r:id="rId10"/>
    <p:sldLayoutId id="2147483668" r:id="rId11"/>
    <p:sldLayoutId id="2147483655" r:id="rId12"/>
    <p:sldLayoutId id="2147483667" r:id="rId13"/>
    <p:sldLayoutId id="2147483656" r:id="rId14"/>
    <p:sldLayoutId id="2147483665" r:id="rId15"/>
    <p:sldLayoutId id="2147483657" r:id="rId16"/>
    <p:sldLayoutId id="2147483672" r:id="rId17"/>
    <p:sldLayoutId id="2147483660" r:id="rId18"/>
    <p:sldLayoutId id="2147483675" r:id="rId19"/>
    <p:sldLayoutId id="2147483661" r:id="rId20"/>
    <p:sldLayoutId id="2147483674" r:id="rId21"/>
    <p:sldLayoutId id="2147483662" r:id="rId22"/>
    <p:sldLayoutId id="2147483663" r:id="rId23"/>
    <p:sldLayoutId id="2147483664" r:id="rId24"/>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8BC093-3B55-408C-9222-94104E39E9B8}"/>
              </a:ext>
            </a:extLst>
          </p:cNvPr>
          <p:cNvSpPr>
            <a:spLocks noGrp="1"/>
          </p:cNvSpPr>
          <p:nvPr>
            <p:ph type="ctrTitle"/>
          </p:nvPr>
        </p:nvSpPr>
        <p:spPr/>
        <p:txBody>
          <a:bodyPr>
            <a:normAutofit/>
          </a:bodyPr>
          <a:lstStyle/>
          <a:p>
            <a:r>
              <a:rPr lang="nl-NL" dirty="0"/>
              <a:t>Dějiny filosofie IV</a:t>
            </a:r>
            <a:r>
              <a:rPr lang="cs-CZ" dirty="0"/>
              <a:t>:</a:t>
            </a:r>
            <a:br>
              <a:rPr lang="cs-CZ" dirty="0"/>
            </a:br>
            <a:r>
              <a:rPr lang="nl-NL" dirty="0"/>
              <a:t>Novověká filosofie</a:t>
            </a:r>
            <a:endParaRPr lang="cs-CZ" dirty="0"/>
          </a:p>
        </p:txBody>
      </p:sp>
      <p:sp>
        <p:nvSpPr>
          <p:cNvPr id="3" name="Podnadpis 2">
            <a:extLst>
              <a:ext uri="{FF2B5EF4-FFF2-40B4-BE49-F238E27FC236}">
                <a16:creationId xmlns:a16="http://schemas.microsoft.com/office/drawing/2014/main" id="{41EBBFF5-6FA7-4CA6-A44E-F10AB3EF85A3}"/>
              </a:ext>
            </a:extLst>
          </p:cNvPr>
          <p:cNvSpPr>
            <a:spLocks noGrp="1"/>
          </p:cNvSpPr>
          <p:nvPr>
            <p:ph type="subTitle" idx="1"/>
          </p:nvPr>
        </p:nvSpPr>
        <p:spPr/>
        <p:txBody>
          <a:bodyPr/>
          <a:lstStyle/>
          <a:p>
            <a:r>
              <a:rPr lang="cs-CZ" dirty="0"/>
              <a:t>Daniel </a:t>
            </a:r>
            <a:r>
              <a:rPr lang="cs-CZ" dirty="0" err="1"/>
              <a:t>Špelda</a:t>
            </a:r>
            <a:r>
              <a:rPr lang="cs-CZ" dirty="0"/>
              <a:t>, Katedra filosofie FF MU</a:t>
            </a:r>
          </a:p>
          <a:p>
            <a:r>
              <a:rPr lang="cs-CZ" dirty="0"/>
              <a:t>Jarní semestr 2021</a:t>
            </a:r>
          </a:p>
        </p:txBody>
      </p:sp>
    </p:spTree>
    <p:extLst>
      <p:ext uri="{BB962C8B-B14F-4D97-AF65-F5344CB8AC3E}">
        <p14:creationId xmlns:p14="http://schemas.microsoft.com/office/powerpoint/2010/main" val="50333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normAutofit lnSpcReduction="10000"/>
          </a:bodyPr>
          <a:lstStyle/>
          <a:p>
            <a:r>
              <a:rPr lang="cs-CZ" u="sng" dirty="0"/>
              <a:t>Absolutní ideál</a:t>
            </a:r>
            <a:r>
              <a:rPr lang="cs-CZ" dirty="0"/>
              <a:t> – analytické pojetí </a:t>
            </a:r>
            <a:r>
              <a:rPr lang="cs-CZ" b="1" dirty="0"/>
              <a:t>pravdy</a:t>
            </a:r>
            <a:r>
              <a:rPr lang="cs-CZ" dirty="0"/>
              <a:t>, tj.  </a:t>
            </a:r>
            <a:r>
              <a:rPr lang="cs-CZ" u="sng" dirty="0"/>
              <a:t>predikát je v subjektu</a:t>
            </a:r>
            <a:r>
              <a:rPr lang="cs-CZ" dirty="0"/>
              <a:t> – A </a:t>
            </a:r>
            <a:r>
              <a:rPr lang="cs-CZ"/>
              <a:t>= </a:t>
            </a:r>
            <a:r>
              <a:rPr lang="cs-CZ" smtClean="0"/>
              <a:t>A</a:t>
            </a:r>
            <a:endParaRPr lang="cs-CZ" dirty="0"/>
          </a:p>
          <a:p>
            <a:r>
              <a:rPr lang="cs-CZ" dirty="0"/>
              <a:t>Všechny soudy se nakonec dají analyticky redukovat na tvrzení identity A je A.</a:t>
            </a:r>
          </a:p>
          <a:p>
            <a:r>
              <a:rPr lang="cs-CZ" dirty="0"/>
              <a:t>Ideálně se na tvrzení identity dají redukovat i faktické, tj. zkušenostní, pravdy: </a:t>
            </a:r>
          </a:p>
          <a:p>
            <a:pPr lvl="1"/>
            <a:r>
              <a:rPr lang="cs-CZ" sz="1800" dirty="0"/>
              <a:t>V pojmu D. </a:t>
            </a:r>
            <a:r>
              <a:rPr lang="cs-CZ" sz="1800" dirty="0" err="1"/>
              <a:t>Špeldy</a:t>
            </a:r>
            <a:r>
              <a:rPr lang="cs-CZ" sz="1800" dirty="0"/>
              <a:t> je obsažen predikát, že na jaře r. 2021 bude přednášet o Leibnizovi.</a:t>
            </a:r>
          </a:p>
          <a:p>
            <a:r>
              <a:rPr lang="cs-CZ" dirty="0"/>
              <a:t>Zjištění analytické pravdivosti faktických soudů zvládne jen Bůh. Pouze Bůh ví, že v pojmu Césara je obsaženo, že r. 49 př. n l. překročil/čí Rubikon.</a:t>
            </a:r>
          </a:p>
          <a:p>
            <a:r>
              <a:rPr lang="cs-CZ"/>
              <a:t>Bůh </a:t>
            </a:r>
            <a:r>
              <a:rPr lang="cs-CZ" smtClean="0"/>
              <a:t>z </a:t>
            </a:r>
            <a:r>
              <a:rPr lang="cs-CZ" dirty="0"/>
              <a:t>analýzy konkrétního pojmu individuální věci zjišťuje vše, co se s ní stane, neboť zná všechny její predikáty napříč časem. </a:t>
            </a:r>
            <a:r>
              <a:rPr lang="cs-CZ" u="sng" dirty="0"/>
              <a:t>Bůh poznává svět nutně, rozumově, úplně a v okamžiku</a:t>
            </a:r>
            <a:r>
              <a:rPr lang="cs-CZ" dirty="0"/>
              <a:t> – nepotřebuje zkušenost. </a:t>
            </a:r>
          </a:p>
          <a:p>
            <a:r>
              <a:rPr lang="cs-CZ" dirty="0"/>
              <a:t>Lidé nedokáží převádět faktické pravdy na analytické (</a:t>
            </a:r>
            <a:r>
              <a:rPr lang="cs-CZ" dirty="0" err="1"/>
              <a:t>identitní</a:t>
            </a:r>
            <a:r>
              <a:rPr lang="cs-CZ" dirty="0"/>
              <a:t>) soudy, protože neznají všechny predikáty pojmů.</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Ideál poznání</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10" name="TextovéPole 9">
            <a:extLst>
              <a:ext uri="{FF2B5EF4-FFF2-40B4-BE49-F238E27FC236}">
                <a16:creationId xmlns:a16="http://schemas.microsoft.com/office/drawing/2014/main" id="{75D791E0-7C3D-4003-9528-AA1400ABC049}"/>
              </a:ext>
            </a:extLst>
          </p:cNvPr>
          <p:cNvSpPr txBox="1"/>
          <p:nvPr/>
        </p:nvSpPr>
        <p:spPr>
          <a:xfrm>
            <a:off x="7697583" y="64825"/>
            <a:ext cx="4547749"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M</a:t>
            </a: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etodologické a epistemologické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principy</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60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lstStyle/>
          <a:p>
            <a:r>
              <a:rPr lang="cs-CZ" dirty="0"/>
              <a:t>Bůh mohl vytvořit mnoho světů, ale ne takové, které obsahují kontradikci.</a:t>
            </a:r>
          </a:p>
          <a:p>
            <a:r>
              <a:rPr lang="cs-CZ" u="sng" dirty="0"/>
              <a:t>Rozumové pravdy</a:t>
            </a:r>
            <a:r>
              <a:rPr lang="cs-CZ" dirty="0"/>
              <a:t> platí ve všech možných světech, tj. vytyčují hranice možného – toho, co neobsahuje spor.</a:t>
            </a:r>
          </a:p>
          <a:p>
            <a:r>
              <a:rPr lang="cs-CZ" u="sng" dirty="0"/>
              <a:t>Faktické pravdy</a:t>
            </a:r>
            <a:r>
              <a:rPr lang="cs-CZ" dirty="0"/>
              <a:t> se týkají oblasti existujícího - mohou se v různých světech lišit.</a:t>
            </a:r>
          </a:p>
          <a:p>
            <a:r>
              <a:rPr lang="cs-CZ" dirty="0"/>
              <a:t>Bůh nemůže </a:t>
            </a:r>
            <a:r>
              <a:rPr lang="cs-CZ"/>
              <a:t>stvořit </a:t>
            </a:r>
            <a:r>
              <a:rPr lang="cs-CZ" smtClean="0"/>
              <a:t>kontradikci (horu bez svahu, trojúhelník bez vnitřních úhlů); možné </a:t>
            </a:r>
            <a:r>
              <a:rPr lang="cs-CZ" dirty="0"/>
              <a:t>= to, co neobsahuje spor.</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Metafyzický rozdíl mezi rozumovými a faktickými pravdami</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10" name="TextovéPole 9">
            <a:extLst>
              <a:ext uri="{FF2B5EF4-FFF2-40B4-BE49-F238E27FC236}">
                <a16:creationId xmlns:a16="http://schemas.microsoft.com/office/drawing/2014/main" id="{75D791E0-7C3D-4003-9528-AA1400ABC049}"/>
              </a:ext>
            </a:extLst>
          </p:cNvPr>
          <p:cNvSpPr txBox="1"/>
          <p:nvPr/>
        </p:nvSpPr>
        <p:spPr>
          <a:xfrm>
            <a:off x="7697583" y="64825"/>
            <a:ext cx="4547749"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M</a:t>
            </a: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etodologické a epistemologické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principy</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01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normAutofit/>
          </a:bodyPr>
          <a:lstStyle/>
          <a:p>
            <a:r>
              <a:rPr lang="cs-CZ" dirty="0"/>
              <a:t>4) </a:t>
            </a:r>
            <a:r>
              <a:rPr lang="cs-CZ" u="sng" dirty="0"/>
              <a:t>Princip optimalizace</a:t>
            </a:r>
            <a:r>
              <a:rPr lang="cs-CZ" dirty="0"/>
              <a:t>: Když se Bůh rozhoduje, jako možnost vybere k existování, volí vždy nejlepší, nejdokonalejší možnost – </a:t>
            </a:r>
            <a:r>
              <a:rPr lang="cs-CZ"/>
              <a:t>náš </a:t>
            </a:r>
            <a:r>
              <a:rPr lang="cs-CZ" smtClean="0"/>
              <a:t>svět není nejlepší, ale nejlepší </a:t>
            </a:r>
            <a:r>
              <a:rPr lang="cs-CZ" dirty="0"/>
              <a:t>z možných.</a:t>
            </a:r>
          </a:p>
          <a:p>
            <a:r>
              <a:rPr lang="cs-CZ" dirty="0"/>
              <a:t>5) </a:t>
            </a:r>
            <a:r>
              <a:rPr lang="cs-CZ" u="sng" dirty="0"/>
              <a:t>Princip identity nerozlišitelného</a:t>
            </a:r>
            <a:r>
              <a:rPr lang="cs-CZ" dirty="0"/>
              <a:t> (</a:t>
            </a:r>
            <a:r>
              <a:rPr lang="cs-CZ" i="1" dirty="0" err="1"/>
              <a:t>identitas</a:t>
            </a:r>
            <a:r>
              <a:rPr lang="cs-CZ" i="1" dirty="0"/>
              <a:t> </a:t>
            </a:r>
            <a:r>
              <a:rPr lang="cs-CZ" i="1" dirty="0" err="1"/>
              <a:t>indiscernibilium</a:t>
            </a:r>
            <a:r>
              <a:rPr lang="cs-CZ" dirty="0"/>
              <a:t>): nemohou existovat dvě věci, které by měly shodné naprosto všechny vlastnosti – tj. věci naprosto totožné. Pro Leibnize existují pouze jednotliviny, Bůh netvoří stejné věci, pak by svět nebyl nejdokonalejší.</a:t>
            </a:r>
          </a:p>
          <a:p>
            <a:r>
              <a:rPr lang="cs-CZ" dirty="0"/>
              <a:t>6) </a:t>
            </a:r>
            <a:r>
              <a:rPr lang="cs-CZ" u="sng" dirty="0"/>
              <a:t>Princip kontinuity</a:t>
            </a:r>
            <a:r>
              <a:rPr lang="cs-CZ" dirty="0"/>
              <a:t> – jsoucna tvoří uspořádaný hierarchický řetězec individuí, mezi nimiž existují plynulé přechody, nikoli náhlé skoky – velký řetězec bytí. </a:t>
            </a:r>
          </a:p>
          <a:p>
            <a:r>
              <a:rPr lang="cs-CZ" dirty="0"/>
              <a:t>Všechny tyto principy jsou vrozené – ale ne vědomé, aktualizují se při poznávání světa.</a:t>
            </a:r>
          </a:p>
          <a:p>
            <a:r>
              <a:rPr lang="cs-CZ" u="sng" dirty="0"/>
              <a:t>Mysl není nepopsaná deska</a:t>
            </a:r>
            <a:r>
              <a:rPr lang="cs-CZ" dirty="0"/>
              <a:t>: </a:t>
            </a:r>
            <a:r>
              <a:rPr lang="cs-CZ" b="1" dirty="0"/>
              <a:t>Intelekt</a:t>
            </a:r>
            <a:r>
              <a:rPr lang="cs-CZ" dirty="0"/>
              <a:t> má tedy jisté vrozené struktury, které spoluutvářejí zkušenost.</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Další principy</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10" name="TextovéPole 9">
            <a:extLst>
              <a:ext uri="{FF2B5EF4-FFF2-40B4-BE49-F238E27FC236}">
                <a16:creationId xmlns:a16="http://schemas.microsoft.com/office/drawing/2014/main" id="{75D791E0-7C3D-4003-9528-AA1400ABC049}"/>
              </a:ext>
            </a:extLst>
          </p:cNvPr>
          <p:cNvSpPr txBox="1"/>
          <p:nvPr/>
        </p:nvSpPr>
        <p:spPr>
          <a:xfrm>
            <a:off x="7697583" y="64825"/>
            <a:ext cx="4547749"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M</a:t>
            </a: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etodologické a epistemologické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principy</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413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t-BR" dirty="0"/>
              <a:t>2. Monadologie</a:t>
            </a:r>
            <a:endParaRPr lang="cs-CZ" dirty="0"/>
          </a:p>
        </p:txBody>
      </p:sp>
      <p:sp>
        <p:nvSpPr>
          <p:cNvPr id="6" name="TextovéPole 5">
            <a:extLst>
              <a:ext uri="{FF2B5EF4-FFF2-40B4-BE49-F238E27FC236}">
                <a16:creationId xmlns:a16="http://schemas.microsoft.com/office/drawing/2014/main" id="{D9D2BDEB-6D11-4DEA-AB0F-C4C8EE78B9EE}"/>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 Monadologie</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E1C42164-0C84-4BE3-8EFE-8E4612F43EFB}"/>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Tree>
    <p:extLst>
      <p:ext uri="{BB962C8B-B14F-4D97-AF65-F5344CB8AC3E}">
        <p14:creationId xmlns:p14="http://schemas.microsoft.com/office/powerpoint/2010/main" val="187127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793965"/>
            <a:ext cx="7204364" cy="4929051"/>
          </a:xfrm>
        </p:spPr>
        <p:txBody>
          <a:bodyPr>
            <a:normAutofit/>
          </a:bodyPr>
          <a:lstStyle/>
          <a:p>
            <a:r>
              <a:rPr lang="cs-CZ" dirty="0"/>
              <a:t>Leibniz odmítal </a:t>
            </a:r>
            <a:r>
              <a:rPr lang="cs-CZ" dirty="0" err="1"/>
              <a:t>mechanicismus</a:t>
            </a:r>
            <a:r>
              <a:rPr lang="cs-CZ" dirty="0"/>
              <a:t>; v mechanistickém pasivní světě částic schází duchovní, tj. dynamický prvek : zdroj síly a pohybu.</a:t>
            </a:r>
          </a:p>
          <a:p>
            <a:r>
              <a:rPr lang="cs-CZ" dirty="0"/>
              <a:t>Leibniz odmítá řešení okasionalistů: „</a:t>
            </a:r>
            <a:r>
              <a:rPr lang="cs-CZ" i="1" dirty="0"/>
              <a:t>ustavičný zázrak</a:t>
            </a:r>
            <a:r>
              <a:rPr lang="cs-CZ" dirty="0"/>
              <a:t>“, tj. že Bůh ustavičně udržuje svět v existenci a v pohybu.  To by ale znamenalo, že Bůh nestvořil dokonalý, tj. soběstačný svět: dokonalé dílo nemůže v každém okamžiku záviset na svém stvořiteli. </a:t>
            </a:r>
          </a:p>
          <a:p>
            <a:r>
              <a:rPr lang="cs-CZ" dirty="0"/>
              <a:t>Za vnímatelným materiálním světem se musí nacházet netělesné, tj. duchovní zdroje pohybu a řádu.</a:t>
            </a:r>
          </a:p>
          <a:p>
            <a:r>
              <a:rPr lang="cs-CZ" dirty="0"/>
              <a:t>Empirický svět je jen projevem nevnímatelného a nehmotného světa duchovních substancí.</a:t>
            </a:r>
          </a:p>
          <a:p>
            <a:r>
              <a:rPr lang="cs-CZ" u="sng" dirty="0"/>
              <a:t>Substanciální body</a:t>
            </a:r>
            <a:r>
              <a:rPr lang="cs-CZ" dirty="0"/>
              <a:t>, metafyzické atomy, duchovní atomy, </a:t>
            </a:r>
            <a:r>
              <a:rPr lang="cs-CZ" b="1" dirty="0"/>
              <a:t>monády</a:t>
            </a:r>
            <a:r>
              <a:rPr lang="cs-CZ" dirty="0"/>
              <a:t> (</a:t>
            </a:r>
            <a:r>
              <a:rPr lang="cs-CZ" dirty="0" err="1"/>
              <a:t>řec</a:t>
            </a:r>
            <a:r>
              <a:rPr lang="cs-CZ" dirty="0"/>
              <a:t>. </a:t>
            </a:r>
            <a:r>
              <a:rPr lang="cs-CZ" i="1" dirty="0" err="1"/>
              <a:t>monas</a:t>
            </a:r>
            <a:r>
              <a:rPr lang="cs-CZ" dirty="0"/>
              <a:t> – jednotka).</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Východiska</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 Monadologie</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descr="Obsah obrázku text&#10;&#10;Popis byl vytvořen automaticky">
            <a:extLst>
              <a:ext uri="{FF2B5EF4-FFF2-40B4-BE49-F238E27FC236}">
                <a16:creationId xmlns:a16="http://schemas.microsoft.com/office/drawing/2014/main" id="{931F7406-2013-4D57-966A-AEED7FB558E8}"/>
              </a:ext>
            </a:extLst>
          </p:cNvPr>
          <p:cNvPicPr>
            <a:picLocks noChangeAspect="1"/>
          </p:cNvPicPr>
          <p:nvPr/>
        </p:nvPicPr>
        <p:blipFill>
          <a:blip r:embed="rId2"/>
          <a:stretch>
            <a:fillRect/>
          </a:stretch>
        </p:blipFill>
        <p:spPr>
          <a:xfrm>
            <a:off x="8106448" y="1079862"/>
            <a:ext cx="4085552" cy="5778137"/>
          </a:xfrm>
          <a:prstGeom prst="rect">
            <a:avLst/>
          </a:prstGeom>
        </p:spPr>
      </p:pic>
    </p:spTree>
    <p:extLst>
      <p:ext uri="{BB962C8B-B14F-4D97-AF65-F5344CB8AC3E}">
        <p14:creationId xmlns:p14="http://schemas.microsoft.com/office/powerpoint/2010/main" val="61933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2133600"/>
            <a:ext cx="6522719" cy="3777622"/>
          </a:xfrm>
        </p:spPr>
        <p:txBody>
          <a:bodyPr/>
          <a:lstStyle/>
          <a:p>
            <a:pPr>
              <a:buFont typeface="+mj-lt"/>
              <a:buAutoNum type="alphaLcParenR"/>
            </a:pPr>
            <a:r>
              <a:rPr lang="cs-CZ" u="sng" dirty="0"/>
              <a:t>Logická</a:t>
            </a:r>
            <a:r>
              <a:rPr lang="cs-CZ" dirty="0"/>
              <a:t>: metafyzika kopíruje logiku, jejímž </a:t>
            </a:r>
            <a:r>
              <a:rPr lang="cs-CZ"/>
              <a:t>základem </a:t>
            </a:r>
            <a:r>
              <a:rPr lang="cs-CZ" smtClean="0"/>
              <a:t>je </a:t>
            </a:r>
            <a:r>
              <a:rPr lang="cs-CZ" dirty="0"/>
              <a:t>subjekt-predikátová struktura poznání. </a:t>
            </a:r>
          </a:p>
          <a:p>
            <a:r>
              <a:rPr lang="cs-CZ" b="1" smtClean="0"/>
              <a:t>substance</a:t>
            </a:r>
            <a:r>
              <a:rPr lang="cs-CZ" smtClean="0"/>
              <a:t> </a:t>
            </a:r>
            <a:r>
              <a:rPr lang="cs-CZ" dirty="0"/>
              <a:t>= subjekt, který má nesčíslné množství predikátů: akcidenty, modifikace nebo atributy; </a:t>
            </a:r>
          </a:p>
          <a:p>
            <a:pPr>
              <a:buFont typeface="+mj-lt"/>
              <a:buAutoNum type="alphaLcParenR" startAt="2"/>
            </a:pPr>
            <a:r>
              <a:rPr lang="cs-CZ" u="sng" dirty="0"/>
              <a:t>Ontologická</a:t>
            </a:r>
            <a:r>
              <a:rPr lang="cs-CZ"/>
              <a:t>: </a:t>
            </a:r>
            <a:endParaRPr lang="cs-CZ" smtClean="0"/>
          </a:p>
          <a:p>
            <a:r>
              <a:rPr lang="cs-CZ" b="1" smtClean="0"/>
              <a:t>substance </a:t>
            </a:r>
            <a:r>
              <a:rPr lang="cs-CZ" smtClean="0"/>
              <a:t>= </a:t>
            </a:r>
            <a:r>
              <a:rPr lang="cs-CZ" dirty="0"/>
              <a:t>především princip činnosti: nevyčerpatelný zdroj aktivity a změn.</a:t>
            </a:r>
            <a:r>
              <a:rPr lang="cs-CZ" sz="1600" dirty="0"/>
              <a:t> </a:t>
            </a:r>
            <a:r>
              <a:rPr lang="cs-CZ" sz="1800" dirty="0"/>
              <a:t>Substance během změn přetrvává a mění se její určení (predikáty).</a:t>
            </a:r>
          </a:p>
          <a:p>
            <a:endParaRPr lang="cs-CZ" smtClean="0"/>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Dvě </a:t>
            </a:r>
            <a:r>
              <a:rPr lang="cs-CZ" dirty="0" err="1"/>
              <a:t>monadologické</a:t>
            </a:r>
            <a:r>
              <a:rPr lang="cs-CZ" dirty="0"/>
              <a:t> perspektivy</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 Monadologie</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Obrázek 10">
            <a:extLst>
              <a:ext uri="{FF2B5EF4-FFF2-40B4-BE49-F238E27FC236}">
                <a16:creationId xmlns:a16="http://schemas.microsoft.com/office/drawing/2014/main" id="{AA721C01-9529-4CE9-BA5F-C5D9F8D29EF3}"/>
              </a:ext>
            </a:extLst>
          </p:cNvPr>
          <p:cNvPicPr>
            <a:picLocks noChangeAspect="1"/>
          </p:cNvPicPr>
          <p:nvPr/>
        </p:nvPicPr>
        <p:blipFill>
          <a:blip r:embed="rId2"/>
          <a:stretch>
            <a:fillRect/>
          </a:stretch>
        </p:blipFill>
        <p:spPr>
          <a:xfrm>
            <a:off x="7498079" y="1429617"/>
            <a:ext cx="4502920" cy="4481605"/>
          </a:xfrm>
          <a:prstGeom prst="rect">
            <a:avLst/>
          </a:prstGeom>
        </p:spPr>
      </p:pic>
    </p:spTree>
    <p:extLst>
      <p:ext uri="{BB962C8B-B14F-4D97-AF65-F5344CB8AC3E}">
        <p14:creationId xmlns:p14="http://schemas.microsoft.com/office/powerpoint/2010/main" val="322742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lstStyle/>
          <a:p>
            <a:r>
              <a:rPr lang="cs-CZ" b="1" dirty="0"/>
              <a:t>Monáda</a:t>
            </a:r>
            <a:r>
              <a:rPr lang="cs-CZ" dirty="0"/>
              <a:t> = jednoduchá substance, „</a:t>
            </a:r>
            <a:r>
              <a:rPr lang="cs-CZ" i="1" dirty="0"/>
              <a:t>která vstupuje jako prvek do složených věcí. Je jednoduchá, tj. nemá části</a:t>
            </a:r>
            <a:r>
              <a:rPr lang="cs-CZ" dirty="0"/>
              <a:t>“ (</a:t>
            </a:r>
            <a:r>
              <a:rPr lang="cs-CZ" i="1" dirty="0"/>
              <a:t>par</a:t>
            </a:r>
            <a:r>
              <a:rPr lang="cs-CZ" dirty="0"/>
              <a:t>. 1).</a:t>
            </a:r>
          </a:p>
          <a:p>
            <a:r>
              <a:rPr lang="cs-CZ" dirty="0"/>
              <a:t>Jednoduché substance musí existovat, protože existují složené věci.</a:t>
            </a:r>
          </a:p>
          <a:p>
            <a:r>
              <a:rPr lang="cs-CZ" b="1" dirty="0"/>
              <a:t>Monáda</a:t>
            </a:r>
            <a:r>
              <a:rPr lang="cs-CZ" dirty="0"/>
              <a:t> nemá části.</a:t>
            </a:r>
          </a:p>
          <a:p>
            <a:r>
              <a:rPr lang="cs-CZ" dirty="0"/>
              <a:t>Charakteristicky monád:  </a:t>
            </a:r>
          </a:p>
          <a:p>
            <a:pPr lvl="1">
              <a:buFont typeface="+mj-lt"/>
              <a:buAutoNum type="arabicParenR"/>
            </a:pPr>
            <a:r>
              <a:rPr lang="cs-CZ" sz="1800" b="1" dirty="0"/>
              <a:t>Monády</a:t>
            </a:r>
            <a:r>
              <a:rPr lang="cs-CZ" sz="1800" dirty="0"/>
              <a:t> jsou duchovní.</a:t>
            </a:r>
          </a:p>
          <a:p>
            <a:pPr lvl="1">
              <a:buFont typeface="+mj-lt"/>
              <a:buAutoNum type="arabicParenR"/>
            </a:pPr>
            <a:r>
              <a:rPr lang="cs-CZ" sz="1800" b="1" dirty="0"/>
              <a:t>Monády</a:t>
            </a:r>
            <a:r>
              <a:rPr lang="cs-CZ" sz="1800" dirty="0"/>
              <a:t> jsou nezničitelné a vytvářejí agregáty: agregáty jsou spojení monád – vnímatelné objekty: kameny, rostliny, zvířata, lidé aj. Zanikají a vznikají jen agregáty, ne monády.</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Vlastnosti monád</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 Monadologie</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6889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lstStyle/>
          <a:p>
            <a:pPr>
              <a:buFont typeface="+mj-lt"/>
              <a:buAutoNum type="arabicParenR" startAt="3"/>
            </a:pPr>
            <a:r>
              <a:rPr lang="cs-CZ" b="1" dirty="0"/>
              <a:t>Monády</a:t>
            </a:r>
            <a:r>
              <a:rPr lang="cs-CZ" dirty="0"/>
              <a:t> na sebe nepůsobí. „</a:t>
            </a:r>
            <a:r>
              <a:rPr lang="cs-CZ" i="1" dirty="0"/>
              <a:t>Monády nemají žádná okna, jimiž by do nich mohlo něco vstupovat nebo z nich vystupovat</a:t>
            </a:r>
            <a:r>
              <a:rPr lang="cs-CZ" dirty="0"/>
              <a:t>“ (</a:t>
            </a:r>
            <a:r>
              <a:rPr lang="cs-CZ" i="1" dirty="0" err="1"/>
              <a:t>Monadologie</a:t>
            </a:r>
            <a:r>
              <a:rPr lang="cs-CZ" dirty="0"/>
              <a:t> § 7).</a:t>
            </a:r>
          </a:p>
          <a:p>
            <a:pPr>
              <a:buFont typeface="+mj-lt"/>
              <a:buAutoNum type="arabicParenR" startAt="3"/>
            </a:pPr>
            <a:r>
              <a:rPr lang="cs-CZ" b="1" dirty="0"/>
              <a:t>Monád</a:t>
            </a:r>
            <a:r>
              <a:rPr lang="cs-CZ" dirty="0"/>
              <a:t> je nekonečně mnoho a neexistují stejné monády.</a:t>
            </a:r>
          </a:p>
          <a:p>
            <a:pPr>
              <a:buFont typeface="+mj-lt"/>
              <a:buAutoNum type="arabicParenR" startAt="3"/>
            </a:pPr>
            <a:r>
              <a:rPr lang="cs-CZ" b="1" dirty="0"/>
              <a:t>Monády</a:t>
            </a:r>
            <a:r>
              <a:rPr lang="cs-CZ" dirty="0"/>
              <a:t> jsou zdroje změny, protože jsou poháněny žádostivostí. </a:t>
            </a:r>
          </a:p>
          <a:p>
            <a:pPr lvl="1">
              <a:buFont typeface="Arial" panose="020B0604020202020204" pitchFamily="34" charset="0"/>
              <a:buChar char="•"/>
            </a:pPr>
            <a:r>
              <a:rPr lang="cs-CZ" sz="1800" u="sng" dirty="0"/>
              <a:t>Žádostivost</a:t>
            </a:r>
            <a:r>
              <a:rPr lang="cs-CZ" sz="1800" dirty="0"/>
              <a:t> je vnitřní dynamický princip, který způsobuje, že monáda přechází z jednoho stavu do jiného: podobně jako entelechie je i </a:t>
            </a:r>
            <a:r>
              <a:rPr lang="cs-CZ" sz="1800" u="sng" dirty="0"/>
              <a:t>žádostivost puzením k dosažení cíle</a:t>
            </a:r>
            <a:r>
              <a:rPr lang="cs-CZ" sz="1800" dirty="0"/>
              <a:t> – a tím je realizace </a:t>
            </a:r>
            <a:r>
              <a:rPr lang="cs-CZ" sz="1800" b="1" dirty="0"/>
              <a:t>esence monády </a:t>
            </a:r>
            <a:r>
              <a:rPr lang="cs-CZ" sz="1800" dirty="0"/>
              <a:t>= soubor všech jejích predikátů.</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Další vlastnosti monád</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 Monadologie</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9362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lstStyle/>
          <a:p>
            <a:pPr>
              <a:buFont typeface="+mj-lt"/>
              <a:buAutoNum type="arabicParenR" startAt="6"/>
            </a:pPr>
            <a:r>
              <a:rPr lang="cs-CZ" b="1" dirty="0"/>
              <a:t>Monády</a:t>
            </a:r>
            <a:r>
              <a:rPr lang="cs-CZ" dirty="0"/>
              <a:t> procházejí následnými stavy – </a:t>
            </a:r>
            <a:r>
              <a:rPr lang="cs-CZ" u="sng" dirty="0"/>
              <a:t>percepcemi</a:t>
            </a:r>
            <a:r>
              <a:rPr lang="cs-CZ" dirty="0"/>
              <a:t>. </a:t>
            </a:r>
          </a:p>
          <a:p>
            <a:pPr lvl="1">
              <a:buFont typeface="Wingdings" panose="05000000000000000000" pitchFamily="2" charset="2"/>
              <a:buChar char="§"/>
            </a:pPr>
            <a:r>
              <a:rPr lang="cs-CZ" sz="1800" u="sng" dirty="0"/>
              <a:t>Percepce</a:t>
            </a:r>
            <a:r>
              <a:rPr lang="cs-CZ" sz="1800" dirty="0"/>
              <a:t> nejsou u Leibnize vjemy. </a:t>
            </a:r>
            <a:r>
              <a:rPr lang="cs-CZ" sz="1800" u="sng" dirty="0"/>
              <a:t>Percepce jsou vnitřní stavy monád</a:t>
            </a:r>
            <a:r>
              <a:rPr lang="cs-CZ" sz="1800" dirty="0"/>
              <a:t>, mezi nimiž monáda zákonitě přechází. </a:t>
            </a:r>
          </a:p>
          <a:p>
            <a:pPr>
              <a:buFont typeface="+mj-lt"/>
              <a:buAutoNum type="arabicParenR" startAt="6"/>
            </a:pPr>
            <a:r>
              <a:rPr lang="cs-CZ" b="1" dirty="0"/>
              <a:t>Monády</a:t>
            </a:r>
            <a:r>
              <a:rPr lang="cs-CZ" dirty="0"/>
              <a:t> jsou zrcadly univerza. </a:t>
            </a:r>
            <a:r>
              <a:rPr lang="cs-CZ" u="sng" dirty="0"/>
              <a:t>Vnitřní stavy monády odráží vše, co se děje vně ní</a:t>
            </a:r>
            <a:r>
              <a:rPr lang="cs-CZ"/>
              <a:t>. </a:t>
            </a:r>
            <a:endParaRPr lang="cs-CZ" smtClean="0"/>
          </a:p>
          <a:p>
            <a:r>
              <a:rPr lang="cs-CZ" smtClean="0"/>
              <a:t>„</a:t>
            </a:r>
            <a:r>
              <a:rPr lang="cs-CZ" i="1" dirty="0"/>
              <a:t>Spíše je každá substance jako svět pro sebe a jako zrcadlo Boha či spíše celého vesmíru, který každá vyjadřuje svým způsobem a podle svých vlastností…</a:t>
            </a:r>
            <a:r>
              <a:rPr lang="cs-CZ" dirty="0"/>
              <a:t>“ (</a:t>
            </a:r>
            <a:r>
              <a:rPr lang="cs-CZ" i="1" dirty="0"/>
              <a:t>par</a:t>
            </a:r>
            <a:r>
              <a:rPr lang="cs-CZ" dirty="0"/>
              <a:t>. 9</a:t>
            </a:r>
            <a:r>
              <a:rPr lang="cs-CZ"/>
              <a:t>). </a:t>
            </a:r>
            <a:endParaRPr lang="cs-CZ" smtClean="0"/>
          </a:p>
          <a:p>
            <a:r>
              <a:rPr lang="cs-CZ" smtClean="0"/>
              <a:t>Každá </a:t>
            </a:r>
            <a:r>
              <a:rPr lang="cs-CZ" dirty="0"/>
              <a:t>monáda se chová v souladu se všemi ostatními monádami v univerzu. Každá také odráží vesmír svým vlastním způsobem.</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Další vlastnosti monád</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 Monadologie</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35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59" y="1905000"/>
            <a:ext cx="7541623" cy="4617720"/>
          </a:xfrm>
        </p:spPr>
        <p:txBody>
          <a:bodyPr>
            <a:normAutofit/>
          </a:bodyPr>
          <a:lstStyle/>
          <a:p>
            <a:pPr>
              <a:buFont typeface="+mj-lt"/>
              <a:buAutoNum type="arabicParenR" startAt="8"/>
            </a:pPr>
            <a:r>
              <a:rPr lang="cs-CZ" b="1" dirty="0"/>
              <a:t>Monády</a:t>
            </a:r>
            <a:r>
              <a:rPr lang="cs-CZ" dirty="0"/>
              <a:t> se dělí na tři základní druhy a tvoří hierarchii.</a:t>
            </a:r>
          </a:p>
          <a:p>
            <a:r>
              <a:rPr lang="cs-CZ" dirty="0"/>
              <a:t>Není jasné, jestli je Bůh monáda.</a:t>
            </a:r>
          </a:p>
          <a:p>
            <a:r>
              <a:rPr lang="cs-CZ" dirty="0"/>
              <a:t>„</a:t>
            </a:r>
            <a:r>
              <a:rPr lang="cs-CZ" i="1" dirty="0"/>
              <a:t>Holé monády</a:t>
            </a:r>
            <a:r>
              <a:rPr lang="cs-CZ" dirty="0"/>
              <a:t>“ (kameny).</a:t>
            </a:r>
          </a:p>
          <a:p>
            <a:r>
              <a:rPr lang="cs-CZ" dirty="0"/>
              <a:t>„</a:t>
            </a:r>
            <a:r>
              <a:rPr lang="cs-CZ" i="1" dirty="0"/>
              <a:t>Duše</a:t>
            </a:r>
            <a:r>
              <a:rPr lang="cs-CZ" dirty="0"/>
              <a:t>“ (zvířata).</a:t>
            </a:r>
          </a:p>
          <a:p>
            <a:r>
              <a:rPr lang="cs-CZ" dirty="0"/>
              <a:t>„</a:t>
            </a:r>
            <a:r>
              <a:rPr lang="cs-CZ" i="1" dirty="0"/>
              <a:t>Duchové</a:t>
            </a:r>
            <a:r>
              <a:rPr lang="cs-CZ" dirty="0"/>
              <a:t>“ (rozumné mysli s jasnými a rozlišenými idejemi a percepcemi). Duchové se vyznačují </a:t>
            </a:r>
            <a:r>
              <a:rPr lang="cs-CZ" u="sng" dirty="0"/>
              <a:t>apercepcí</a:t>
            </a:r>
            <a:r>
              <a:rPr lang="cs-CZ" dirty="0"/>
              <a:t>, tj. vědomím sebe sama – uvědomí si totiž některé své percepce a díky tomu se v nich utváří kontinuální pásmo vědomí. </a:t>
            </a:r>
          </a:p>
          <a:p>
            <a:r>
              <a:rPr lang="cs-CZ" dirty="0"/>
              <a:t>Živé organismy mají těla z „</a:t>
            </a:r>
            <a:r>
              <a:rPr lang="cs-CZ" i="1" dirty="0"/>
              <a:t>holých monád</a:t>
            </a:r>
            <a:r>
              <a:rPr lang="cs-CZ" dirty="0"/>
              <a:t>“ + ústřední monádu „</a:t>
            </a:r>
            <a:r>
              <a:rPr lang="cs-CZ" i="1" dirty="0"/>
              <a:t>duše</a:t>
            </a:r>
            <a:r>
              <a:rPr lang="cs-CZ" dirty="0"/>
              <a:t>“ nebo „</a:t>
            </a:r>
            <a:r>
              <a:rPr lang="cs-CZ" i="1" dirty="0"/>
              <a:t>duch</a:t>
            </a:r>
            <a:r>
              <a:rPr lang="cs-CZ" dirty="0"/>
              <a:t>“ (mysl).</a:t>
            </a:r>
          </a:p>
          <a:p>
            <a:pPr marL="0" indent="0">
              <a:buNone/>
            </a:pPr>
            <a:endParaRPr lang="cs-CZ" dirty="0"/>
          </a:p>
          <a:p>
            <a:endParaRPr lang="cs-CZ" dirty="0"/>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Další vlastnosti monád</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 Monadologie</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descr="Obsah obrázku text&#10;&#10;Popis byl vytvořen automaticky">
            <a:extLst>
              <a:ext uri="{FF2B5EF4-FFF2-40B4-BE49-F238E27FC236}">
                <a16:creationId xmlns:a16="http://schemas.microsoft.com/office/drawing/2014/main" id="{7E8E9E80-A518-47B9-9EBF-0FD1F350CDB5}"/>
              </a:ext>
            </a:extLst>
          </p:cNvPr>
          <p:cNvPicPr>
            <a:picLocks noChangeAspect="1"/>
          </p:cNvPicPr>
          <p:nvPr/>
        </p:nvPicPr>
        <p:blipFill>
          <a:blip r:embed="rId2"/>
          <a:stretch>
            <a:fillRect/>
          </a:stretch>
        </p:blipFill>
        <p:spPr>
          <a:xfrm>
            <a:off x="8516983" y="510818"/>
            <a:ext cx="3728349" cy="6347182"/>
          </a:xfrm>
          <a:prstGeom prst="rect">
            <a:avLst/>
          </a:prstGeom>
        </p:spPr>
      </p:pic>
    </p:spTree>
    <p:extLst>
      <p:ext uri="{BB962C8B-B14F-4D97-AF65-F5344CB8AC3E}">
        <p14:creationId xmlns:p14="http://schemas.microsoft.com/office/powerpoint/2010/main" val="361548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Zástupný obsah 3">
            <a:extLst>
              <a:ext uri="{FF2B5EF4-FFF2-40B4-BE49-F238E27FC236}">
                <a16:creationId xmlns:a16="http://schemas.microsoft.com/office/drawing/2014/main" id="{2ED253C9-BEAA-4E72-A1AF-97F2415B1186}"/>
              </a:ext>
            </a:extLst>
          </p:cNvPr>
          <p:cNvGraphicFramePr>
            <a:graphicFrameLocks noGrp="1"/>
          </p:cNvGraphicFramePr>
          <p:nvPr>
            <p:ph idx="1"/>
            <p:extLst>
              <p:ext uri="{D42A27DB-BD31-4B8C-83A1-F6EECF244321}">
                <p14:modId xmlns:p14="http://schemas.microsoft.com/office/powerpoint/2010/main" val="2705507933"/>
              </p:ext>
            </p:extLst>
          </p:nvPr>
        </p:nvGraphicFramePr>
        <p:xfrm>
          <a:off x="974725" y="2133600"/>
          <a:ext cx="10529888"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a:extLst>
              <a:ext uri="{FF2B5EF4-FFF2-40B4-BE49-F238E27FC236}">
                <a16:creationId xmlns:a16="http://schemas.microsoft.com/office/drawing/2014/main" id="{58A2AF8A-2518-4DA1-A7BD-A30CBC677794}"/>
              </a:ext>
            </a:extLst>
          </p:cNvPr>
          <p:cNvSpPr>
            <a:spLocks noGrp="1"/>
          </p:cNvSpPr>
          <p:nvPr>
            <p:ph type="title"/>
          </p:nvPr>
        </p:nvSpPr>
        <p:spPr/>
        <p:txBody>
          <a:bodyPr/>
          <a:lstStyle/>
          <a:p>
            <a:r>
              <a:rPr lang="cs-CZ" dirty="0"/>
              <a:t>Seznam témat</a:t>
            </a:r>
          </a:p>
        </p:txBody>
      </p:sp>
    </p:spTree>
    <p:extLst>
      <p:ext uri="{BB962C8B-B14F-4D97-AF65-F5344CB8AC3E}">
        <p14:creationId xmlns:p14="http://schemas.microsoft.com/office/powerpoint/2010/main" val="23203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t-BR" dirty="0"/>
              <a:t>3. Tělesa a předzjednaná harmonie</a:t>
            </a:r>
            <a:endParaRPr lang="cs-CZ" dirty="0"/>
          </a:p>
        </p:txBody>
      </p:sp>
      <p:sp>
        <p:nvSpPr>
          <p:cNvPr id="6" name="TextovéPole 5">
            <a:extLst>
              <a:ext uri="{FF2B5EF4-FFF2-40B4-BE49-F238E27FC236}">
                <a16:creationId xmlns:a16="http://schemas.microsoft.com/office/drawing/2014/main" id="{D9D2BDEB-6D11-4DEA-AB0F-C4C8EE78B9EE}"/>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Tělesa a předzjednaná harmonie</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E1C42164-0C84-4BE3-8EFE-8E4612F43EFB}"/>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Tree>
    <p:extLst>
      <p:ext uri="{BB962C8B-B14F-4D97-AF65-F5344CB8AC3E}">
        <p14:creationId xmlns:p14="http://schemas.microsoft.com/office/powerpoint/2010/main" val="30187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lstStyle/>
          <a:p>
            <a:r>
              <a:rPr lang="cs-CZ" b="1" dirty="0"/>
              <a:t>Monády</a:t>
            </a:r>
            <a:r>
              <a:rPr lang="cs-CZ" dirty="0"/>
              <a:t> jsou aktivní, živé, duchovní bytosti.</a:t>
            </a:r>
          </a:p>
          <a:p>
            <a:pPr marL="0" indent="0" algn="just">
              <a:buNone/>
            </a:pPr>
            <a:r>
              <a:rPr lang="cs-CZ" dirty="0"/>
              <a:t>V univerzu existuje všude organizovaný život: „…</a:t>
            </a:r>
            <a:r>
              <a:rPr lang="cs-CZ" i="1" dirty="0"/>
              <a:t>i v nejmenší částečce hmoty existuje svět tvorů, živých bytostí, živočichů, entelechií, duší. Každý kus hmoty může být chápán jako zahrada plná rostlin nebo rybník plný ryb</a:t>
            </a:r>
            <a:r>
              <a:rPr lang="cs-CZ" dirty="0"/>
              <a:t>.“ (</a:t>
            </a:r>
            <a:r>
              <a:rPr lang="cs-CZ" i="1" dirty="0"/>
              <a:t>par</a:t>
            </a:r>
            <a:r>
              <a:rPr lang="cs-CZ" dirty="0"/>
              <a:t>. 66-7)</a:t>
            </a:r>
          </a:p>
          <a:p>
            <a:r>
              <a:rPr lang="cs-CZ" dirty="0"/>
              <a:t>Jaký je status těles? </a:t>
            </a:r>
            <a:r>
              <a:rPr lang="cs-CZ" u="sng" dirty="0"/>
              <a:t>Hmota</a:t>
            </a:r>
            <a:r>
              <a:rPr lang="cs-CZ" dirty="0"/>
              <a:t> není složená z nedělitelných duchovních jednotek, ale je to jen jev, který vychází z </a:t>
            </a:r>
            <a:r>
              <a:rPr lang="cs-CZ" u="sng" dirty="0"/>
              <a:t>jednoduchých substancí</a:t>
            </a:r>
            <a:r>
              <a:rPr lang="cs-CZ" dirty="0"/>
              <a:t> – pouze jim náleží „</a:t>
            </a:r>
            <a:r>
              <a:rPr lang="cs-CZ" i="1" dirty="0"/>
              <a:t>jednota a absolutní realita</a:t>
            </a:r>
            <a:r>
              <a:rPr lang="cs-CZ" dirty="0"/>
              <a:t>.“</a:t>
            </a:r>
          </a:p>
          <a:p>
            <a:r>
              <a:rPr lang="cs-CZ" dirty="0"/>
              <a:t>Jenom </a:t>
            </a:r>
            <a:r>
              <a:rPr lang="cs-CZ" b="1" dirty="0"/>
              <a:t>monády</a:t>
            </a:r>
            <a:r>
              <a:rPr lang="cs-CZ" dirty="0"/>
              <a:t> tedy ve vlastním smyslu slova existují. </a:t>
            </a:r>
            <a:r>
              <a:rPr lang="cs-CZ" u="sng" dirty="0"/>
              <a:t>Tělesa</a:t>
            </a:r>
            <a:r>
              <a:rPr lang="cs-CZ" dirty="0"/>
              <a:t> </a:t>
            </a:r>
            <a:r>
              <a:rPr lang="cs-CZ" u="sng" dirty="0"/>
              <a:t>jsou jen fenomény</a:t>
            </a:r>
            <a:r>
              <a:rPr lang="cs-CZ" dirty="0"/>
              <a:t>, tj. smyslově vnímatelné projevy duchovního světa monád.</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Svět plný života</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 Tělesa a předzjednaná harmonie</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bdélník: se zakulacenými rohy 7">
            <a:extLst>
              <a:ext uri="{FF2B5EF4-FFF2-40B4-BE49-F238E27FC236}">
                <a16:creationId xmlns:a16="http://schemas.microsoft.com/office/drawing/2014/main" id="{DBB45C8C-2265-4B70-98BC-E0D856F4596A}"/>
              </a:ext>
            </a:extLst>
          </p:cNvPr>
          <p:cNvSpPr/>
          <p:nvPr/>
        </p:nvSpPr>
        <p:spPr>
          <a:xfrm>
            <a:off x="957942" y="2506436"/>
            <a:ext cx="10546669" cy="948691"/>
          </a:xfrm>
          <a:prstGeom prst="roundRect">
            <a:avLst>
              <a:gd name="adj" fmla="val 16026"/>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2516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normAutofit fontScale="92500"/>
          </a:bodyPr>
          <a:lstStyle/>
          <a:p>
            <a:r>
              <a:rPr lang="cs-CZ" dirty="0"/>
              <a:t>Řeší absenci vzájemné interakce monád: nemají okna, ale jak to že jsou v souladu? A jak je možná interakce těla a mysli?   </a:t>
            </a:r>
          </a:p>
          <a:p>
            <a:r>
              <a:rPr lang="cs-CZ" b="1" dirty="0"/>
              <a:t>Monády</a:t>
            </a:r>
            <a:r>
              <a:rPr lang="cs-CZ" dirty="0"/>
              <a:t> procházejí stavy – střídají </a:t>
            </a:r>
            <a:r>
              <a:rPr lang="cs-CZ" u="sng" dirty="0"/>
              <a:t>percepce</a:t>
            </a:r>
            <a:r>
              <a:rPr lang="cs-CZ" dirty="0"/>
              <a:t>, ale zákonitě.</a:t>
            </a:r>
          </a:p>
          <a:p>
            <a:r>
              <a:rPr lang="cs-CZ" dirty="0"/>
              <a:t>Každá </a:t>
            </a:r>
            <a:r>
              <a:rPr lang="cs-CZ" b="1" dirty="0"/>
              <a:t>monáda</a:t>
            </a:r>
            <a:r>
              <a:rPr lang="cs-CZ" dirty="0"/>
              <a:t> má svůj „</a:t>
            </a:r>
            <a:r>
              <a:rPr lang="cs-CZ" i="1" dirty="0"/>
              <a:t>genetický kód</a:t>
            </a:r>
            <a:r>
              <a:rPr lang="cs-CZ" dirty="0"/>
              <a:t>“ = </a:t>
            </a:r>
            <a:r>
              <a:rPr lang="cs-CZ" u="sng" dirty="0"/>
              <a:t>esenci</a:t>
            </a:r>
            <a:r>
              <a:rPr lang="cs-CZ" dirty="0"/>
              <a:t>: souhrn všech jejích predikátů.</a:t>
            </a:r>
          </a:p>
          <a:p>
            <a:r>
              <a:rPr lang="cs-CZ" b="1" dirty="0"/>
              <a:t>Monáda</a:t>
            </a:r>
            <a:r>
              <a:rPr lang="cs-CZ" dirty="0"/>
              <a:t> v čase postupně realizuje tyto predikáty (v souladu s ostatními monádami).</a:t>
            </a:r>
          </a:p>
          <a:p>
            <a:r>
              <a:rPr lang="cs-CZ" dirty="0"/>
              <a:t>Bůh již při stvoření světa „</a:t>
            </a:r>
            <a:r>
              <a:rPr lang="cs-CZ" i="1" dirty="0"/>
              <a:t>naprogramoval</a:t>
            </a:r>
            <a:r>
              <a:rPr lang="cs-CZ" dirty="0"/>
              <a:t>“ („</a:t>
            </a:r>
            <a:r>
              <a:rPr lang="cs-CZ" i="1" dirty="0" err="1"/>
              <a:t>předzjednal</a:t>
            </a:r>
            <a:r>
              <a:rPr lang="cs-CZ" dirty="0"/>
              <a:t>“) všechny monády tak, aby se jejich vnitřní stavy (percepce) dostavovaly vždy v souladu se stavy všech ostatních </a:t>
            </a:r>
            <a:r>
              <a:rPr lang="cs-CZ" b="1" dirty="0"/>
              <a:t>monád</a:t>
            </a:r>
            <a:r>
              <a:rPr lang="cs-CZ" dirty="0"/>
              <a:t>. </a:t>
            </a:r>
          </a:p>
          <a:p>
            <a:r>
              <a:rPr lang="cs-CZ" u="sng" dirty="0"/>
              <a:t>Percepce</a:t>
            </a:r>
            <a:r>
              <a:rPr lang="cs-CZ" dirty="0"/>
              <a:t> všech </a:t>
            </a:r>
            <a:r>
              <a:rPr lang="cs-CZ" b="1" dirty="0"/>
              <a:t>monád</a:t>
            </a:r>
            <a:r>
              <a:rPr lang="cs-CZ" dirty="0"/>
              <a:t> se díky tomu nacházejí vždy ve vzájemné souhře, v harmonii s proměnami všech ostatních monád. </a:t>
            </a:r>
          </a:p>
          <a:p>
            <a:r>
              <a:rPr lang="cs-CZ" b="1" dirty="0"/>
              <a:t>Monády</a:t>
            </a:r>
            <a:r>
              <a:rPr lang="cs-CZ" dirty="0"/>
              <a:t> spolu nekomunikují, ale </a:t>
            </a:r>
            <a:r>
              <a:rPr lang="cs-CZ" u="sng" dirty="0"/>
              <a:t>každá se chová podle skrytého individuálního programu, který je v dokonalém souladu s programy ostatních </a:t>
            </a:r>
            <a:r>
              <a:rPr lang="cs-CZ" b="1" u="sng" dirty="0"/>
              <a:t>monád</a:t>
            </a:r>
            <a:r>
              <a:rPr lang="cs-CZ" dirty="0"/>
              <a:t>.</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err="1"/>
              <a:t>Předzjednaná</a:t>
            </a:r>
            <a:r>
              <a:rPr lang="cs-CZ" dirty="0"/>
              <a:t> harmonie (</a:t>
            </a:r>
            <a:r>
              <a:rPr lang="cs-CZ" i="1" dirty="0" err="1"/>
              <a:t>l’harmonie</a:t>
            </a:r>
            <a:r>
              <a:rPr lang="cs-CZ" i="1" dirty="0"/>
              <a:t> </a:t>
            </a:r>
            <a:r>
              <a:rPr lang="cs-CZ" i="1" dirty="0" err="1"/>
              <a:t>préétablie</a:t>
            </a:r>
            <a:r>
              <a:rPr lang="cs-CZ" dirty="0"/>
              <a:t>)</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 Tělesa a předzjednaná harmonie</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459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normAutofit fontScale="92500" lnSpcReduction="10000"/>
          </a:bodyPr>
          <a:lstStyle/>
          <a:p>
            <a:r>
              <a:rPr lang="cs-CZ" dirty="0"/>
              <a:t>Bůh nastavil již při stvoření </a:t>
            </a:r>
            <a:r>
              <a:rPr lang="cs-CZ" b="1" dirty="0"/>
              <a:t>monády</a:t>
            </a:r>
            <a:r>
              <a:rPr lang="cs-CZ" dirty="0"/>
              <a:t> těla a duše tak, aby si odpovídaly: jejich </a:t>
            </a:r>
            <a:r>
              <a:rPr lang="cs-CZ" u="sng" dirty="0"/>
              <a:t>percepce</a:t>
            </a:r>
            <a:r>
              <a:rPr lang="cs-CZ" dirty="0"/>
              <a:t> jsou v souladu.</a:t>
            </a:r>
          </a:p>
          <a:p>
            <a:pPr marL="0" indent="0" algn="just">
              <a:buNone/>
            </a:pPr>
            <a:r>
              <a:rPr lang="cs-CZ" dirty="0"/>
              <a:t>„</a:t>
            </a:r>
            <a:r>
              <a:rPr lang="cs-CZ" i="1" dirty="0"/>
              <a:t>Tak existuje dokonalá harmonie mezi percepcemi monády a pohyby těles, která je od počátku světa </a:t>
            </a:r>
            <a:r>
              <a:rPr lang="cs-CZ" i="1" dirty="0" err="1"/>
              <a:t>předzjednána</a:t>
            </a:r>
            <a:r>
              <a:rPr lang="cs-CZ" i="1" dirty="0"/>
              <a:t> </a:t>
            </a:r>
            <a:r>
              <a:rPr lang="cs-CZ" dirty="0"/>
              <a:t>[…]</a:t>
            </a:r>
            <a:r>
              <a:rPr lang="cs-CZ" i="1" dirty="0"/>
              <a:t> Právě v ní záleží shoda a přirozené spojení duše a těla, aniž jedno může měnit zákony druhého</a:t>
            </a:r>
            <a:r>
              <a:rPr lang="cs-CZ" dirty="0"/>
              <a:t>“.</a:t>
            </a:r>
          </a:p>
          <a:p>
            <a:r>
              <a:rPr lang="cs-CZ" dirty="0"/>
              <a:t>Přirovnání k hodinám: </a:t>
            </a:r>
          </a:p>
          <a:p>
            <a:pPr lvl="1">
              <a:buFont typeface="+mj-lt"/>
              <a:buAutoNum type="arabicParenR"/>
            </a:pPr>
            <a:r>
              <a:rPr lang="cs-CZ" sz="1800" dirty="0"/>
              <a:t>Buď jsou oboje hodiny nějakým technickým zařízením spolu spojeny tak, že jeden stroj mechanicky závisí na druhém, takže se nemohou rozejít a odchýlit se od sebe (Descartes). </a:t>
            </a:r>
          </a:p>
          <a:p>
            <a:pPr lvl="1">
              <a:buFont typeface="+mj-lt"/>
              <a:buAutoNum type="arabicParenR"/>
            </a:pPr>
            <a:r>
              <a:rPr lang="cs-CZ" sz="1800" dirty="0"/>
              <a:t>Nebo je tu nějaký dohlížející mechanik, který oba stroje stále reguluje (okasionalisté). </a:t>
            </a:r>
          </a:p>
          <a:p>
            <a:pPr lvl="1">
              <a:buFont typeface="+mj-lt"/>
              <a:buAutoNum type="arabicParenR"/>
            </a:pPr>
            <a:r>
              <a:rPr lang="cs-CZ" sz="1800" dirty="0"/>
              <a:t>Oba stroje jsou vyrobeny s takovou přesností, že odchylka je vyloučena (</a:t>
            </a:r>
            <a:r>
              <a:rPr lang="cs-CZ" sz="1800" dirty="0" err="1"/>
              <a:t>předzjednaná</a:t>
            </a:r>
            <a:r>
              <a:rPr lang="cs-CZ" sz="1800" dirty="0"/>
              <a:t> harmonie).</a:t>
            </a:r>
          </a:p>
          <a:p>
            <a:r>
              <a:rPr lang="cs-CZ" dirty="0"/>
              <a:t>Svět není ustavičný zázrak, ale dokonalé dílo. Q. E. D. </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Psychofyzický problém </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 Tělesa a předzjednaná harmonie</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bdélník: se zakulacenými rohy 7">
            <a:extLst>
              <a:ext uri="{FF2B5EF4-FFF2-40B4-BE49-F238E27FC236}">
                <a16:creationId xmlns:a16="http://schemas.microsoft.com/office/drawing/2014/main" id="{2E53497A-647D-42BB-9F90-6A1DA4819299}"/>
              </a:ext>
            </a:extLst>
          </p:cNvPr>
          <p:cNvSpPr/>
          <p:nvPr/>
        </p:nvSpPr>
        <p:spPr>
          <a:xfrm>
            <a:off x="975360" y="2699657"/>
            <a:ext cx="10529251" cy="813707"/>
          </a:xfrm>
          <a:prstGeom prst="roundRect">
            <a:avLst>
              <a:gd name="adj" fmla="val 16026"/>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73926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t-BR" dirty="0"/>
              <a:t>4. Theodicea</a:t>
            </a:r>
            <a:endParaRPr lang="cs-CZ" dirty="0"/>
          </a:p>
        </p:txBody>
      </p:sp>
      <p:sp>
        <p:nvSpPr>
          <p:cNvPr id="6" name="TextovéPole 5">
            <a:extLst>
              <a:ext uri="{FF2B5EF4-FFF2-40B4-BE49-F238E27FC236}">
                <a16:creationId xmlns:a16="http://schemas.microsoft.com/office/drawing/2014/main" id="{D9D2BDEB-6D11-4DEA-AB0F-C4C8EE78B9EE}"/>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Theodicea</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E1C42164-0C84-4BE3-8EFE-8E4612F43EFB}"/>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Tree>
    <p:extLst>
      <p:ext uri="{BB962C8B-B14F-4D97-AF65-F5344CB8AC3E}">
        <p14:creationId xmlns:p14="http://schemas.microsoft.com/office/powerpoint/2010/main" val="240237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lstStyle/>
          <a:p>
            <a:r>
              <a:rPr lang="cs-CZ" dirty="0"/>
              <a:t>Z </a:t>
            </a:r>
            <a:r>
              <a:rPr lang="cs-CZ" dirty="0" err="1"/>
              <a:t>řec</a:t>
            </a:r>
            <a:r>
              <a:rPr lang="cs-CZ" dirty="0"/>
              <a:t>. </a:t>
            </a:r>
            <a:r>
              <a:rPr lang="cs-CZ" i="1" dirty="0" err="1"/>
              <a:t>theos</a:t>
            </a:r>
            <a:r>
              <a:rPr lang="cs-CZ" dirty="0"/>
              <a:t> – bůh a </a:t>
            </a:r>
            <a:r>
              <a:rPr lang="cs-CZ" dirty="0" err="1"/>
              <a:t>řec</a:t>
            </a:r>
            <a:r>
              <a:rPr lang="cs-CZ" dirty="0"/>
              <a:t>. </a:t>
            </a:r>
            <a:r>
              <a:rPr lang="cs-CZ" i="1" dirty="0" err="1"/>
              <a:t>díké</a:t>
            </a:r>
            <a:r>
              <a:rPr lang="cs-CZ" dirty="0"/>
              <a:t> – spravedlnost = „</a:t>
            </a:r>
            <a:r>
              <a:rPr lang="cs-CZ" i="1" dirty="0"/>
              <a:t>ospravedlnění Boha</a:t>
            </a:r>
            <a:r>
              <a:rPr lang="cs-CZ" dirty="0"/>
              <a:t>“.</a:t>
            </a:r>
          </a:p>
          <a:p>
            <a:r>
              <a:rPr lang="cs-CZ" dirty="0"/>
              <a:t>Starý problém: Jak může Bůh, který je dobrý, všemocný a vševědoucí, připustit existenci zla ve světě? </a:t>
            </a:r>
          </a:p>
          <a:p>
            <a:r>
              <a:rPr lang="cs-CZ" dirty="0"/>
              <a:t>Jestliže Bůh dopustí svět, ve kterém se objevuje zlo, pak to znamená, že svět bez zla nechce stvořit (tj. není dobrý), svět bez zla nemůže stvořit (tj. není všemocný), anebo svět bez zla neumí stvořit (tj. není vševědoucí).</a:t>
            </a:r>
          </a:p>
          <a:p>
            <a:r>
              <a:rPr lang="cs-CZ" dirty="0"/>
              <a:t>Augustinus: zlo má původ ve lidské svobodné vůli.</a:t>
            </a:r>
          </a:p>
          <a:p>
            <a:r>
              <a:rPr lang="cs-CZ" dirty="0"/>
              <a:t>Leibniz představil vlastní řešení ve dvou krocích.</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Výchozí problém</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 Theodicea</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6260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lstStyle/>
          <a:p>
            <a:r>
              <a:rPr lang="cs-CZ" dirty="0"/>
              <a:t>Absolutně dokonalý svět by byl druhým Bohem </a:t>
            </a:r>
          </a:p>
          <a:p>
            <a:r>
              <a:rPr lang="cs-CZ" dirty="0"/>
              <a:t>Náš svět tedy má určitou míru nedokonalosti </a:t>
            </a:r>
            <a:r>
              <a:rPr lang="cs-CZ" u="sng" dirty="0"/>
              <a:t>metafyzické zlo = absence dokonalosti</a:t>
            </a:r>
            <a:r>
              <a:rPr lang="cs-CZ" dirty="0"/>
              <a:t>.</a:t>
            </a:r>
          </a:p>
          <a:p>
            <a:r>
              <a:rPr lang="cs-CZ" dirty="0"/>
              <a:t>Z něj plynou: fyzické a morální zlo. </a:t>
            </a:r>
          </a:p>
          <a:p>
            <a:r>
              <a:rPr lang="cs-CZ" u="sng" dirty="0"/>
              <a:t>Náš svět je „</a:t>
            </a:r>
            <a:r>
              <a:rPr lang="cs-CZ" i="1" u="sng" dirty="0"/>
              <a:t>nejlepší z možných</a:t>
            </a:r>
            <a:r>
              <a:rPr lang="cs-CZ" u="sng" dirty="0"/>
              <a:t>“.</a:t>
            </a:r>
          </a:p>
          <a:p>
            <a:r>
              <a:rPr lang="cs-CZ" dirty="0"/>
              <a:t>Za nejlepší svět považuje takový, který obsahuje co největší rozmanitost jsoucen a současně co nejmenší počet zákonů, jimiž se tato jsoucna řídí.</a:t>
            </a:r>
          </a:p>
          <a:p>
            <a:r>
              <a:rPr lang="cs-CZ" u="sng" dirty="0"/>
              <a:t>Nejlepší svět není svět bez zla </a:t>
            </a:r>
            <a:r>
              <a:rPr lang="cs-CZ" dirty="0"/>
              <a:t>– např. bez jedovatých hadů.</a:t>
            </a:r>
          </a:p>
          <a:p>
            <a:r>
              <a:rPr lang="cs-CZ" u="sng" dirty="0"/>
              <a:t>Nejlepší svět není dokonalý </a:t>
            </a:r>
            <a:r>
              <a:rPr lang="cs-CZ" dirty="0"/>
              <a:t>– je to optimální a nutná volba: rovnováha mezi dokonalostí a příměsí nedokonalosti.</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1. (metafyzický) krok: Nejlepší z možných světů. </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 Theodicea</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99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905001"/>
            <a:ext cx="7680960" cy="4888174"/>
          </a:xfrm>
        </p:spPr>
        <p:txBody>
          <a:bodyPr>
            <a:normAutofit/>
          </a:bodyPr>
          <a:lstStyle/>
          <a:p>
            <a:r>
              <a:rPr lang="cs-CZ" dirty="0"/>
              <a:t>Např. pozdější </a:t>
            </a:r>
            <a:r>
              <a:rPr lang="cs-CZ" dirty="0" err="1"/>
              <a:t>Voltairovy</a:t>
            </a:r>
            <a:r>
              <a:rPr lang="cs-CZ" dirty="0"/>
              <a:t> námitky v románu </a:t>
            </a:r>
            <a:r>
              <a:rPr lang="cs-CZ" i="1" dirty="0" err="1"/>
              <a:t>Candide</a:t>
            </a:r>
            <a:r>
              <a:rPr lang="cs-CZ" dirty="0"/>
              <a:t> (války, nemoci, katastrofy atp.)</a:t>
            </a:r>
          </a:p>
          <a:p>
            <a:pPr>
              <a:buFont typeface="+mj-lt"/>
              <a:buAutoNum type="alphaLcParenR"/>
            </a:pPr>
            <a:r>
              <a:rPr lang="cs-CZ" u="sng" dirty="0"/>
              <a:t>Banalizace zla</a:t>
            </a:r>
            <a:r>
              <a:rPr lang="cs-CZ" dirty="0"/>
              <a:t> – v životě je víc radosti než bolesti.</a:t>
            </a:r>
          </a:p>
          <a:p>
            <a:r>
              <a:rPr lang="cs-CZ" dirty="0"/>
              <a:t>„</a:t>
            </a:r>
            <a:r>
              <a:rPr lang="cs-CZ" i="1" dirty="0"/>
              <a:t>Syndrom princezny na hrášku</a:t>
            </a:r>
            <a:r>
              <a:rPr lang="cs-CZ" dirty="0"/>
              <a:t>“ (O. </a:t>
            </a:r>
            <a:r>
              <a:rPr lang="cs-CZ" dirty="0" err="1"/>
              <a:t>Marquard</a:t>
            </a:r>
            <a:r>
              <a:rPr lang="cs-CZ" dirty="0"/>
              <a:t>): Čím více zla ze světa mizí, tím více jsme si vědomi toho zla, které zbývá.</a:t>
            </a:r>
          </a:p>
          <a:p>
            <a:pPr marL="0" indent="0" algn="just">
              <a:buNone/>
            </a:pPr>
            <a:r>
              <a:rPr lang="cs-CZ" dirty="0"/>
              <a:t>„</a:t>
            </a:r>
            <a:r>
              <a:rPr lang="cs-CZ" i="1" dirty="0"/>
              <a:t>Lidé jsou natolik choulostiví, že si stěžují i na nejmenší zlo, jako by pohltilo veškerá dobra, z nichž se těšili</a:t>
            </a:r>
            <a:r>
              <a:rPr lang="cs-CZ" dirty="0"/>
              <a:t>“ (§ 259). </a:t>
            </a:r>
          </a:p>
          <a:p>
            <a:pPr>
              <a:buFont typeface="+mj-lt"/>
              <a:buAutoNum type="alphaLcParenR"/>
            </a:pPr>
            <a:r>
              <a:rPr lang="cs-CZ" u="sng" dirty="0" err="1"/>
              <a:t>Bonizace</a:t>
            </a:r>
            <a:r>
              <a:rPr lang="cs-CZ" u="sng" dirty="0"/>
              <a:t> zla</a:t>
            </a:r>
            <a:r>
              <a:rPr lang="cs-CZ" dirty="0"/>
              <a:t>: zlo má vyšší funkci nebo smysl v řádu světa.</a:t>
            </a:r>
          </a:p>
          <a:p>
            <a:pPr marL="0" indent="0" algn="just">
              <a:buNone/>
            </a:pPr>
            <a:r>
              <a:rPr lang="cs-CZ" dirty="0"/>
              <a:t>„</a:t>
            </a:r>
            <a:r>
              <a:rPr lang="cs-CZ" i="1" dirty="0"/>
              <a:t>Řekne se však, že ve srovnání s dobry jsou zla veliká a početná: to je omyl. Naše dobra se nám jeví malá jen z nedostatku pozornosti, a tato pozornost v nás musí být vzbuzena jistou příměsí zla</a:t>
            </a:r>
            <a:r>
              <a:rPr lang="cs-CZ" dirty="0"/>
              <a:t>“ (§ 13). </a:t>
            </a:r>
          </a:p>
          <a:p>
            <a:r>
              <a:rPr lang="cs-CZ" dirty="0"/>
              <a:t>I konkrétní zla mohou mít pozitivní funkci: Bolestivé tresty kupříkladu slouží k polepšení (§ 23).</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2. (etický) krok: Obhajoba proti empirickým námitkám</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6" name="TextovéPole 5">
            <a:extLst>
              <a:ext uri="{FF2B5EF4-FFF2-40B4-BE49-F238E27FC236}">
                <a16:creationId xmlns:a16="http://schemas.microsoft.com/office/drawing/2014/main" id="{9E501F64-0742-47E7-B11D-192706004BF1}"/>
              </a:ext>
            </a:extLst>
          </p:cNvPr>
          <p:cNvSpPr txBox="1"/>
          <p:nvPr/>
        </p:nvSpPr>
        <p:spPr>
          <a:xfrm>
            <a:off x="8179724" y="64825"/>
            <a:ext cx="4065608"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 Theodicea</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bdélník: se zakulacenými rohy 7">
            <a:extLst>
              <a:ext uri="{FF2B5EF4-FFF2-40B4-BE49-F238E27FC236}">
                <a16:creationId xmlns:a16="http://schemas.microsoft.com/office/drawing/2014/main" id="{25AB2984-A5DD-4CA3-B227-902D9983D70E}"/>
              </a:ext>
            </a:extLst>
          </p:cNvPr>
          <p:cNvSpPr/>
          <p:nvPr/>
        </p:nvSpPr>
        <p:spPr>
          <a:xfrm>
            <a:off x="956791" y="3666310"/>
            <a:ext cx="7680960" cy="622119"/>
          </a:xfrm>
          <a:prstGeom prst="roundRect">
            <a:avLst>
              <a:gd name="adj" fmla="val 16026"/>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se zakulacenými rohy 8">
            <a:extLst>
              <a:ext uri="{FF2B5EF4-FFF2-40B4-BE49-F238E27FC236}">
                <a16:creationId xmlns:a16="http://schemas.microsoft.com/office/drawing/2014/main" id="{2BCDC5A9-35E5-4FD1-AFF6-3B015FDAC3B7}"/>
              </a:ext>
            </a:extLst>
          </p:cNvPr>
          <p:cNvSpPr/>
          <p:nvPr/>
        </p:nvSpPr>
        <p:spPr>
          <a:xfrm>
            <a:off x="956791" y="4732346"/>
            <a:ext cx="7722203" cy="948691"/>
          </a:xfrm>
          <a:prstGeom prst="roundRect">
            <a:avLst>
              <a:gd name="adj" fmla="val 16026"/>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descr="Obsah obrázku text, kniha, exteriér&#10;&#10;Popis byl vytvořen automaticky">
            <a:extLst>
              <a:ext uri="{FF2B5EF4-FFF2-40B4-BE49-F238E27FC236}">
                <a16:creationId xmlns:a16="http://schemas.microsoft.com/office/drawing/2014/main" id="{990FC145-E122-4E38-92AC-A15BCAF62329}"/>
              </a:ext>
            </a:extLst>
          </p:cNvPr>
          <p:cNvPicPr>
            <a:picLocks noChangeAspect="1"/>
          </p:cNvPicPr>
          <p:nvPr/>
        </p:nvPicPr>
        <p:blipFill>
          <a:blip r:embed="rId2"/>
          <a:stretch>
            <a:fillRect/>
          </a:stretch>
        </p:blipFill>
        <p:spPr>
          <a:xfrm>
            <a:off x="8594205" y="1369838"/>
            <a:ext cx="3597795" cy="5488162"/>
          </a:xfrm>
          <a:prstGeom prst="rect">
            <a:avLst/>
          </a:prstGeom>
        </p:spPr>
      </p:pic>
    </p:spTree>
    <p:extLst>
      <p:ext uri="{BB962C8B-B14F-4D97-AF65-F5344CB8AC3E}">
        <p14:creationId xmlns:p14="http://schemas.microsoft.com/office/powerpoint/2010/main" val="294304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9E2937-B38E-44ED-A5A8-65C2EA0FD882}"/>
              </a:ext>
            </a:extLst>
          </p:cNvPr>
          <p:cNvSpPr>
            <a:spLocks noGrp="1"/>
          </p:cNvSpPr>
          <p:nvPr>
            <p:ph type="title"/>
          </p:nvPr>
        </p:nvSpPr>
        <p:spPr>
          <a:xfrm>
            <a:off x="1724298" y="2058750"/>
            <a:ext cx="10113026" cy="1468800"/>
          </a:xfrm>
        </p:spPr>
        <p:txBody>
          <a:bodyPr/>
          <a:lstStyle/>
          <a:p>
            <a:r>
              <a:rPr lang="de-DE" u="sng" dirty="0">
                <a:solidFill>
                  <a:schemeClr val="accent1"/>
                </a:solidFill>
              </a:rPr>
              <a:t>IV. Gottfried Wilhelm Leibniz (1646-1716)</a:t>
            </a:r>
            <a:endParaRPr lang="cs-CZ" u="sng" dirty="0">
              <a:solidFill>
                <a:schemeClr val="accent1"/>
              </a:solidFill>
            </a:endParaRPr>
          </a:p>
        </p:txBody>
      </p:sp>
    </p:spTree>
    <p:extLst>
      <p:ext uri="{BB962C8B-B14F-4D97-AF65-F5344CB8AC3E}">
        <p14:creationId xmlns:p14="http://schemas.microsoft.com/office/powerpoint/2010/main" val="129326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470212"/>
            <a:ext cx="6054925" cy="5109882"/>
          </a:xfrm>
        </p:spPr>
        <p:txBody>
          <a:bodyPr>
            <a:normAutofit/>
          </a:bodyPr>
          <a:lstStyle/>
          <a:p>
            <a:r>
              <a:rPr lang="cs-CZ" dirty="0"/>
              <a:t>Nikoli </a:t>
            </a:r>
            <a:r>
              <a:rPr lang="cs-CZ" dirty="0" err="1"/>
              <a:t>Leibnitz</a:t>
            </a:r>
            <a:r>
              <a:rPr lang="cs-CZ" dirty="0"/>
              <a:t>!!!!</a:t>
            </a:r>
          </a:p>
          <a:p>
            <a:r>
              <a:rPr lang="cs-CZ" dirty="0"/>
              <a:t>Pobyt ve Francii a v Anglii (1672-1676).</a:t>
            </a:r>
          </a:p>
          <a:p>
            <a:r>
              <a:rPr lang="cs-CZ" dirty="0"/>
              <a:t>Místo soudního rady, historika a knihovníka na dvoře vévody z Hannoveru.</a:t>
            </a:r>
          </a:p>
          <a:p>
            <a:r>
              <a:rPr lang="cs-CZ" dirty="0"/>
              <a:t>V roce 1714 se hannoverský vévoda stal anglickým králem a </a:t>
            </a:r>
            <a:r>
              <a:rPr lang="cs-CZ"/>
              <a:t>Leibniz </a:t>
            </a:r>
            <a:r>
              <a:rPr lang="cs-CZ" smtClean="0"/>
              <a:t>zůstal </a:t>
            </a:r>
            <a:r>
              <a:rPr lang="cs-CZ" dirty="0"/>
              <a:t>v Hannoveru. </a:t>
            </a:r>
          </a:p>
          <a:p>
            <a:r>
              <a:rPr lang="cs-CZ" dirty="0"/>
              <a:t>Polyhistor: chemie, geologie, národohospodářství, hornictví, finančnictví, historie…</a:t>
            </a:r>
          </a:p>
          <a:p>
            <a:r>
              <a:rPr lang="cs-CZ" dirty="0"/>
              <a:t>Diplomatické mise</a:t>
            </a:r>
            <a:r>
              <a:rPr lang="cs-CZ"/>
              <a:t>, </a:t>
            </a:r>
            <a:r>
              <a:rPr lang="cs-CZ" smtClean="0"/>
              <a:t>špión.</a:t>
            </a:r>
            <a:endParaRPr lang="cs-CZ" dirty="0"/>
          </a:p>
          <a:p>
            <a:r>
              <a:rPr lang="cs-CZ" dirty="0"/>
              <a:t>Styky s panovníky: Žofie Charlotta, Petr Veliký.</a:t>
            </a:r>
          </a:p>
          <a:p>
            <a:r>
              <a:rPr lang="cs-CZ" smtClean="0"/>
              <a:t>„</a:t>
            </a:r>
            <a:r>
              <a:rPr lang="cs-CZ" i="1" dirty="0"/>
              <a:t>Zemřel v nemilosti a osamění</a:t>
            </a:r>
            <a:r>
              <a:rPr lang="cs-CZ" dirty="0"/>
              <a:t>“ r. 1716.</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Život</a:t>
            </a:r>
          </a:p>
        </p:txBody>
      </p:sp>
      <p:sp>
        <p:nvSpPr>
          <p:cNvPr id="9" name="TextovéPole 8">
            <a:extLst>
              <a:ext uri="{FF2B5EF4-FFF2-40B4-BE49-F238E27FC236}">
                <a16:creationId xmlns:a16="http://schemas.microsoft.com/office/drawing/2014/main" id="{230AF173-0021-4C18-9C86-784A14C07588}"/>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pic>
        <p:nvPicPr>
          <p:cNvPr id="5" name="Obrázek 4" descr="Obsah obrázku text&#10;&#10;Popis byl vytvořen automaticky">
            <a:extLst>
              <a:ext uri="{FF2B5EF4-FFF2-40B4-BE49-F238E27FC236}">
                <a16:creationId xmlns:a16="http://schemas.microsoft.com/office/drawing/2014/main" id="{A9886961-1F2D-408C-8282-CC9D0213F309}"/>
              </a:ext>
            </a:extLst>
          </p:cNvPr>
          <p:cNvPicPr>
            <a:picLocks noChangeAspect="1"/>
          </p:cNvPicPr>
          <p:nvPr/>
        </p:nvPicPr>
        <p:blipFill>
          <a:blip r:embed="rId2"/>
          <a:stretch>
            <a:fillRect/>
          </a:stretch>
        </p:blipFill>
        <p:spPr>
          <a:xfrm>
            <a:off x="7030285" y="0"/>
            <a:ext cx="5148548" cy="6858000"/>
          </a:xfrm>
          <a:prstGeom prst="rect">
            <a:avLst/>
          </a:prstGeom>
        </p:spPr>
      </p:pic>
    </p:spTree>
    <p:extLst>
      <p:ext uri="{BB962C8B-B14F-4D97-AF65-F5344CB8AC3E}">
        <p14:creationId xmlns:p14="http://schemas.microsoft.com/office/powerpoint/2010/main" val="294982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353671"/>
            <a:ext cx="8392758" cy="5439504"/>
          </a:xfrm>
        </p:spPr>
        <p:txBody>
          <a:bodyPr>
            <a:normAutofit/>
          </a:bodyPr>
          <a:lstStyle/>
          <a:p>
            <a:r>
              <a:rPr lang="cs-CZ" dirty="0"/>
              <a:t>1670-1690: první perioda – vyrovnával se se scholastickou i moderní filosofií a vědou.</a:t>
            </a:r>
          </a:p>
          <a:p>
            <a:r>
              <a:rPr lang="cs-CZ" dirty="0"/>
              <a:t>1690-1716: druhá perioda – vlastní filosofický systém, zvl. od r. 1700. </a:t>
            </a:r>
          </a:p>
          <a:p>
            <a:r>
              <a:rPr lang="cs-CZ" i="1" dirty="0" err="1"/>
              <a:t>Système</a:t>
            </a:r>
            <a:r>
              <a:rPr lang="cs-CZ" i="1" dirty="0"/>
              <a:t> nouveau de la </a:t>
            </a:r>
            <a:r>
              <a:rPr lang="cs-CZ" i="1" dirty="0" err="1"/>
              <a:t>nature</a:t>
            </a:r>
            <a:r>
              <a:rPr lang="cs-CZ" i="1" dirty="0"/>
              <a:t> et de la </a:t>
            </a:r>
            <a:r>
              <a:rPr lang="cs-CZ" i="1" dirty="0" err="1"/>
              <a:t>communication</a:t>
            </a:r>
            <a:r>
              <a:rPr lang="cs-CZ" i="1" dirty="0"/>
              <a:t> des </a:t>
            </a:r>
            <a:r>
              <a:rPr lang="cs-CZ" i="1" dirty="0" err="1"/>
              <a:t>substances</a:t>
            </a:r>
            <a:r>
              <a:rPr lang="cs-CZ" i="1" dirty="0"/>
              <a:t> </a:t>
            </a:r>
            <a:r>
              <a:rPr lang="cs-CZ" dirty="0"/>
              <a:t>(</a:t>
            </a:r>
            <a:r>
              <a:rPr lang="cs-CZ" i="1" dirty="0"/>
              <a:t>Nová soustava přírody a spojení substancí vůbec</a:t>
            </a:r>
            <a:r>
              <a:rPr lang="cs-CZ" dirty="0"/>
              <a:t>, 1695) </a:t>
            </a:r>
          </a:p>
          <a:p>
            <a:r>
              <a:rPr lang="cs-CZ" i="1" dirty="0"/>
              <a:t>La </a:t>
            </a:r>
            <a:r>
              <a:rPr lang="cs-CZ" i="1" dirty="0" err="1"/>
              <a:t>Monadologie</a:t>
            </a:r>
            <a:r>
              <a:rPr lang="cs-CZ" i="1" dirty="0"/>
              <a:t> </a:t>
            </a:r>
            <a:r>
              <a:rPr lang="cs-CZ" dirty="0"/>
              <a:t>(</a:t>
            </a:r>
            <a:r>
              <a:rPr lang="cs-CZ" dirty="0" err="1"/>
              <a:t>Monadologie</a:t>
            </a:r>
            <a:r>
              <a:rPr lang="cs-CZ" dirty="0"/>
              <a:t>, 1714)</a:t>
            </a:r>
          </a:p>
          <a:p>
            <a:r>
              <a:rPr lang="cs-CZ" i="1" dirty="0" err="1"/>
              <a:t>Principes</a:t>
            </a:r>
            <a:r>
              <a:rPr lang="cs-CZ" i="1" dirty="0"/>
              <a:t> de la </a:t>
            </a:r>
            <a:r>
              <a:rPr lang="cs-CZ" i="1" dirty="0" err="1"/>
              <a:t>nature</a:t>
            </a:r>
            <a:r>
              <a:rPr lang="cs-CZ" i="1" dirty="0"/>
              <a:t> et de la </a:t>
            </a:r>
            <a:r>
              <a:rPr lang="cs-CZ" i="1" dirty="0" err="1"/>
              <a:t>grâce</a:t>
            </a:r>
            <a:r>
              <a:rPr lang="cs-CZ" i="1" dirty="0"/>
              <a:t> </a:t>
            </a:r>
            <a:r>
              <a:rPr lang="cs-CZ" dirty="0"/>
              <a:t>(</a:t>
            </a:r>
            <a:r>
              <a:rPr lang="cs-CZ" i="1" dirty="0"/>
              <a:t>Principy přírody a milosti</a:t>
            </a:r>
            <a:r>
              <a:rPr lang="cs-CZ" dirty="0"/>
              <a:t>, 1714)</a:t>
            </a:r>
          </a:p>
          <a:p>
            <a:r>
              <a:rPr lang="cs-CZ" i="1" dirty="0" err="1"/>
              <a:t>Nouveaux</a:t>
            </a:r>
            <a:r>
              <a:rPr lang="cs-CZ" i="1" dirty="0"/>
              <a:t> </a:t>
            </a:r>
            <a:r>
              <a:rPr lang="cs-CZ" i="1" dirty="0" err="1"/>
              <a:t>Essais</a:t>
            </a:r>
            <a:r>
              <a:rPr lang="cs-CZ" i="1" dirty="0"/>
              <a:t> </a:t>
            </a:r>
            <a:r>
              <a:rPr lang="cs-CZ" i="1" dirty="0" err="1"/>
              <a:t>sur</a:t>
            </a:r>
            <a:r>
              <a:rPr lang="cs-CZ" i="1" dirty="0"/>
              <a:t> </a:t>
            </a:r>
            <a:r>
              <a:rPr lang="cs-CZ" i="1" dirty="0" err="1"/>
              <a:t>l’entendement</a:t>
            </a:r>
            <a:r>
              <a:rPr lang="cs-CZ" i="1" dirty="0"/>
              <a:t> </a:t>
            </a:r>
            <a:r>
              <a:rPr lang="cs-CZ" i="1" dirty="0" err="1"/>
              <a:t>humain</a:t>
            </a:r>
            <a:r>
              <a:rPr lang="cs-CZ" i="1" dirty="0"/>
              <a:t> </a:t>
            </a:r>
            <a:r>
              <a:rPr lang="cs-CZ" dirty="0"/>
              <a:t>(</a:t>
            </a:r>
            <a:r>
              <a:rPr lang="cs-CZ" i="1" dirty="0"/>
              <a:t>Nové eseje o lidském rozumu</a:t>
            </a:r>
            <a:r>
              <a:rPr lang="cs-CZ" dirty="0"/>
              <a:t>, 1705)</a:t>
            </a:r>
          </a:p>
          <a:p>
            <a:r>
              <a:rPr lang="cs-CZ" dirty="0" err="1"/>
              <a:t>Essais</a:t>
            </a:r>
            <a:r>
              <a:rPr lang="cs-CZ" dirty="0"/>
              <a:t> de </a:t>
            </a:r>
            <a:r>
              <a:rPr lang="cs-CZ" dirty="0" err="1"/>
              <a:t>théodiceé</a:t>
            </a:r>
            <a:r>
              <a:rPr lang="cs-CZ" dirty="0"/>
              <a:t> (</a:t>
            </a:r>
            <a:r>
              <a:rPr lang="cs-CZ" dirty="0" err="1"/>
              <a:t>Theodicea</a:t>
            </a:r>
            <a:r>
              <a:rPr lang="cs-CZ" dirty="0"/>
              <a:t>, 1710)</a:t>
            </a:r>
          </a:p>
          <a:p>
            <a:r>
              <a:rPr lang="cs-CZ" dirty="0"/>
              <a:t>CZ: výbor kratších textů </a:t>
            </a:r>
            <a:r>
              <a:rPr lang="cs-CZ" i="1" dirty="0" err="1"/>
              <a:t>Monadologie</a:t>
            </a:r>
            <a:r>
              <a:rPr lang="cs-CZ" i="1" dirty="0"/>
              <a:t> a jiné práce </a:t>
            </a:r>
            <a:r>
              <a:rPr lang="cs-CZ" dirty="0"/>
              <a:t>(1982), </a:t>
            </a:r>
            <a:r>
              <a:rPr lang="cs-CZ" i="1" dirty="0"/>
              <a:t>Nové úvahy o lidské soudnosti </a:t>
            </a:r>
            <a:r>
              <a:rPr lang="cs-CZ" dirty="0"/>
              <a:t>(1932</a:t>
            </a:r>
            <a:r>
              <a:rPr lang="cs-CZ"/>
              <a:t>), </a:t>
            </a:r>
            <a:r>
              <a:rPr lang="cs-CZ" i="1" smtClean="0"/>
              <a:t>Theodicea </a:t>
            </a:r>
            <a:r>
              <a:rPr lang="cs-CZ" smtClean="0"/>
              <a:t>(</a:t>
            </a:r>
            <a:r>
              <a:rPr lang="cs-CZ" dirty="0"/>
              <a:t>2004), </a:t>
            </a:r>
            <a:r>
              <a:rPr lang="cs-CZ" i="1" dirty="0"/>
              <a:t>Metafyzická rozprava </a:t>
            </a:r>
            <a:r>
              <a:rPr lang="cs-CZ" dirty="0"/>
              <a:t>(2020)</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Filosofické dílo </a:t>
            </a:r>
          </a:p>
        </p:txBody>
      </p:sp>
      <p:sp>
        <p:nvSpPr>
          <p:cNvPr id="6" name="TextovéPole 5">
            <a:extLst>
              <a:ext uri="{FF2B5EF4-FFF2-40B4-BE49-F238E27FC236}">
                <a16:creationId xmlns:a16="http://schemas.microsoft.com/office/drawing/2014/main" id="{38822C31-4745-4831-AFBC-1351D435AC50}"/>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pic>
        <p:nvPicPr>
          <p:cNvPr id="7" name="Obrázek 6" descr="Obsah obrázku text&#10;&#10;Popis byl vytvořen automaticky">
            <a:extLst>
              <a:ext uri="{FF2B5EF4-FFF2-40B4-BE49-F238E27FC236}">
                <a16:creationId xmlns:a16="http://schemas.microsoft.com/office/drawing/2014/main" id="{C81DC809-D064-4372-B40B-EF1901FE228F}"/>
              </a:ext>
            </a:extLst>
          </p:cNvPr>
          <p:cNvPicPr>
            <a:picLocks noChangeAspect="1"/>
          </p:cNvPicPr>
          <p:nvPr/>
        </p:nvPicPr>
        <p:blipFill>
          <a:blip r:embed="rId2"/>
          <a:stretch>
            <a:fillRect/>
          </a:stretch>
        </p:blipFill>
        <p:spPr>
          <a:xfrm>
            <a:off x="9368117" y="1264555"/>
            <a:ext cx="2734235" cy="4753858"/>
          </a:xfrm>
          <a:prstGeom prst="rect">
            <a:avLst/>
          </a:prstGeom>
        </p:spPr>
      </p:pic>
    </p:spTree>
    <p:extLst>
      <p:ext uri="{BB962C8B-B14F-4D97-AF65-F5344CB8AC3E}">
        <p14:creationId xmlns:p14="http://schemas.microsoft.com/office/powerpoint/2010/main" val="370817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pt-BR" dirty="0"/>
              <a:t>1. Výchozí metodologické a epistemologické principy</a:t>
            </a:r>
            <a:endParaRPr lang="cs-CZ" dirty="0"/>
          </a:p>
        </p:txBody>
      </p:sp>
      <p:sp>
        <p:nvSpPr>
          <p:cNvPr id="6" name="TextovéPole 5">
            <a:extLst>
              <a:ext uri="{FF2B5EF4-FFF2-40B4-BE49-F238E27FC236}">
                <a16:creationId xmlns:a16="http://schemas.microsoft.com/office/drawing/2014/main" id="{D9D2BDEB-6D11-4DEA-AB0F-C4C8EE78B9EE}"/>
              </a:ext>
            </a:extLst>
          </p:cNvPr>
          <p:cNvSpPr txBox="1"/>
          <p:nvPr/>
        </p:nvSpPr>
        <p:spPr>
          <a:xfrm>
            <a:off x="7697583" y="64825"/>
            <a:ext cx="4547749"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M</a:t>
            </a: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etodologické a epistemologické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principy</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E1C42164-0C84-4BE3-8EFE-8E4612F43EFB}"/>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Tree>
    <p:extLst>
      <p:ext uri="{BB962C8B-B14F-4D97-AF65-F5344CB8AC3E}">
        <p14:creationId xmlns:p14="http://schemas.microsoft.com/office/powerpoint/2010/main" val="213255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425388"/>
            <a:ext cx="6208414" cy="4485834"/>
          </a:xfrm>
        </p:spPr>
        <p:txBody>
          <a:bodyPr/>
          <a:lstStyle/>
          <a:p>
            <a:r>
              <a:rPr lang="cs-CZ" dirty="0"/>
              <a:t>Irénismus – smíření; snaha spojit všechny filosofie do jediného systému.</a:t>
            </a:r>
          </a:p>
          <a:p>
            <a:r>
              <a:rPr lang="cs-CZ" dirty="0"/>
              <a:t>Systém sjednocující náboženství, mravnost, politiku, ekonomii; vyvracející herezi.</a:t>
            </a:r>
          </a:p>
          <a:p>
            <a:r>
              <a:rPr lang="cs-CZ" dirty="0"/>
              <a:t>Žádné pohrdání středověkou filosofií; respekt před mysliteli minulosti.</a:t>
            </a:r>
          </a:p>
          <a:p>
            <a:r>
              <a:rPr lang="cs-CZ" dirty="0"/>
              <a:t>Znalost scholastiky a renesanční filosofie – snaha vše spojit.</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Východiska</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10" name="TextovéPole 9">
            <a:extLst>
              <a:ext uri="{FF2B5EF4-FFF2-40B4-BE49-F238E27FC236}">
                <a16:creationId xmlns:a16="http://schemas.microsoft.com/office/drawing/2014/main" id="{75D791E0-7C3D-4003-9528-AA1400ABC049}"/>
              </a:ext>
            </a:extLst>
          </p:cNvPr>
          <p:cNvSpPr txBox="1"/>
          <p:nvPr/>
        </p:nvSpPr>
        <p:spPr>
          <a:xfrm>
            <a:off x="7697583" y="64825"/>
            <a:ext cx="4547749"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M</a:t>
            </a: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etodologické a epistemologické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principy</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descr="Obsah obrázku text, osoba, vlasy, staré&#10;&#10;Popis byl vytvořen automaticky">
            <a:extLst>
              <a:ext uri="{FF2B5EF4-FFF2-40B4-BE49-F238E27FC236}">
                <a16:creationId xmlns:a16="http://schemas.microsoft.com/office/drawing/2014/main" id="{6A955AEB-8454-432B-83DE-CDDC7D747532}"/>
              </a:ext>
            </a:extLst>
          </p:cNvPr>
          <p:cNvPicPr>
            <a:picLocks noChangeAspect="1"/>
          </p:cNvPicPr>
          <p:nvPr/>
        </p:nvPicPr>
        <p:blipFill>
          <a:blip r:embed="rId2"/>
          <a:stretch>
            <a:fillRect/>
          </a:stretch>
        </p:blipFill>
        <p:spPr>
          <a:xfrm>
            <a:off x="7183774" y="502023"/>
            <a:ext cx="5008225" cy="6420801"/>
          </a:xfrm>
          <a:prstGeom prst="rect">
            <a:avLst/>
          </a:prstGeom>
        </p:spPr>
      </p:pic>
    </p:spTree>
    <p:extLst>
      <p:ext uri="{BB962C8B-B14F-4D97-AF65-F5344CB8AC3E}">
        <p14:creationId xmlns:p14="http://schemas.microsoft.com/office/powerpoint/2010/main" val="103956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a:xfrm>
            <a:off x="975360" y="1905000"/>
            <a:ext cx="10529252" cy="4006222"/>
          </a:xfrm>
        </p:spPr>
        <p:txBody>
          <a:bodyPr/>
          <a:lstStyle/>
          <a:p>
            <a:r>
              <a:rPr lang="cs-CZ" dirty="0"/>
              <a:t>Snaha vyvodit vše z několika principů.</a:t>
            </a:r>
          </a:p>
          <a:p>
            <a:pPr>
              <a:buFont typeface="+mj-lt"/>
              <a:buAutoNum type="arabicParenR"/>
            </a:pPr>
            <a:r>
              <a:rPr lang="cs-CZ" u="sng" dirty="0"/>
              <a:t>Princip sporu/princip identity</a:t>
            </a:r>
            <a:r>
              <a:rPr lang="cs-CZ" dirty="0"/>
              <a:t>: A není non-A / A = A (vztahuje se na subjekt-predikátovou formu soudů).</a:t>
            </a:r>
          </a:p>
          <a:p>
            <a:pPr>
              <a:buFont typeface="+mj-lt"/>
              <a:buAutoNum type="arabicParenR"/>
            </a:pPr>
            <a:r>
              <a:rPr lang="cs-CZ" u="sng" dirty="0"/>
              <a:t>Princip dostatečného důvodu</a:t>
            </a:r>
            <a:r>
              <a:rPr lang="cs-CZ" dirty="0"/>
              <a:t>: vše má nějaký důvod nebo příčinu. </a:t>
            </a:r>
          </a:p>
          <a:p>
            <a:pPr lvl="1">
              <a:buFont typeface="Wingdings" panose="05000000000000000000" pitchFamily="2" charset="2"/>
              <a:buChar char="§"/>
            </a:pPr>
            <a:r>
              <a:rPr lang="cs-CZ" sz="1800" dirty="0"/>
              <a:t>Anselm: </a:t>
            </a:r>
            <a:r>
              <a:rPr lang="cs-CZ" sz="1800" i="1" dirty="0"/>
              <a:t>Deus </a:t>
            </a:r>
            <a:r>
              <a:rPr lang="cs-CZ" sz="1800" i="1" dirty="0" err="1"/>
              <a:t>nihil</a:t>
            </a:r>
            <a:r>
              <a:rPr lang="cs-CZ" sz="1800" i="1" dirty="0"/>
              <a:t> sine </a:t>
            </a:r>
            <a:r>
              <a:rPr lang="cs-CZ" sz="1800" i="1" dirty="0" err="1"/>
              <a:t>ratione</a:t>
            </a:r>
            <a:r>
              <a:rPr lang="cs-CZ" sz="1800" i="1" dirty="0"/>
              <a:t> fa</a:t>
            </a:r>
            <a:r>
              <a:rPr lang="cs-CZ" sz="1800" dirty="0"/>
              <a:t>cit.</a:t>
            </a:r>
          </a:p>
          <a:p>
            <a:pPr lvl="1">
              <a:buFont typeface="Wingdings" panose="05000000000000000000" pitchFamily="2" charset="2"/>
              <a:buChar char="§"/>
            </a:pPr>
            <a:r>
              <a:rPr lang="cs-CZ" sz="1800" dirty="0"/>
              <a:t>Cicero: </a:t>
            </a:r>
            <a:r>
              <a:rPr lang="cs-CZ" sz="1800" i="1" dirty="0" err="1"/>
              <a:t>nihil</a:t>
            </a:r>
            <a:r>
              <a:rPr lang="cs-CZ" sz="1800" i="1" dirty="0"/>
              <a:t> fit sine causa</a:t>
            </a:r>
            <a:r>
              <a:rPr lang="cs-CZ" sz="1800" dirty="0"/>
              <a:t>.</a:t>
            </a:r>
          </a:p>
          <a:p>
            <a:r>
              <a:rPr lang="cs-CZ" dirty="0"/>
              <a:t>Tyto principy Leibniz uplatňuje na poznání, které sestává </a:t>
            </a:r>
            <a:r>
              <a:rPr lang="cs-CZ"/>
              <a:t>ze </a:t>
            </a:r>
            <a:r>
              <a:rPr lang="cs-CZ" smtClean="0"/>
              <a:t>subjekt-predikátových </a:t>
            </a:r>
            <a:r>
              <a:rPr lang="cs-CZ" dirty="0"/>
              <a:t>soudů, resp</a:t>
            </a:r>
            <a:r>
              <a:rPr lang="cs-CZ"/>
              <a:t>. </a:t>
            </a:r>
            <a:r>
              <a:rPr lang="cs-CZ" smtClean="0"/>
              <a:t>tvrzení</a:t>
            </a:r>
            <a:r>
              <a:rPr lang="cs-CZ" dirty="0"/>
              <a:t>.</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Racionálně-logický systém</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10" name="TextovéPole 9">
            <a:extLst>
              <a:ext uri="{FF2B5EF4-FFF2-40B4-BE49-F238E27FC236}">
                <a16:creationId xmlns:a16="http://schemas.microsoft.com/office/drawing/2014/main" id="{75D791E0-7C3D-4003-9528-AA1400ABC049}"/>
              </a:ext>
            </a:extLst>
          </p:cNvPr>
          <p:cNvSpPr txBox="1"/>
          <p:nvPr/>
        </p:nvSpPr>
        <p:spPr>
          <a:xfrm>
            <a:off x="7697583" y="64825"/>
            <a:ext cx="4547749"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M</a:t>
            </a: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etodologické a epistemologické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principy</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4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B510DAF-B386-4B6C-BD11-E1F4B7987345}"/>
              </a:ext>
            </a:extLst>
          </p:cNvPr>
          <p:cNvSpPr>
            <a:spLocks noGrp="1"/>
          </p:cNvSpPr>
          <p:nvPr>
            <p:ph idx="1"/>
          </p:nvPr>
        </p:nvSpPr>
        <p:spPr/>
        <p:txBody>
          <a:bodyPr/>
          <a:lstStyle/>
          <a:p>
            <a:pPr>
              <a:buFont typeface="+mj-lt"/>
              <a:buAutoNum type="alphaLcParenR"/>
            </a:pPr>
            <a:r>
              <a:rPr lang="cs-CZ" u="sng" dirty="0"/>
              <a:t>Rozumové pravdy</a:t>
            </a:r>
            <a:r>
              <a:rPr lang="cs-CZ" dirty="0"/>
              <a:t>: </a:t>
            </a:r>
            <a:r>
              <a:rPr lang="cs-CZ" b="1" dirty="0"/>
              <a:t>apriorní</a:t>
            </a:r>
            <a:r>
              <a:rPr lang="cs-CZ" dirty="0"/>
              <a:t>, jejich opak není možný; jsou to </a:t>
            </a:r>
            <a:r>
              <a:rPr lang="cs-CZ" u="sng" dirty="0"/>
              <a:t>analytické soudy </a:t>
            </a:r>
            <a:r>
              <a:rPr lang="cs-CZ" dirty="0"/>
              <a:t>– tj. predikát je zahrnut v pojmu subjektu („</a:t>
            </a:r>
            <a:r>
              <a:rPr lang="cs-CZ" i="1" dirty="0"/>
              <a:t>koule je kulatá</a:t>
            </a:r>
            <a:r>
              <a:rPr lang="cs-CZ" dirty="0"/>
              <a:t>“ – A = A); všechny rozumové pravdy i pojmy lze nakonec analyticky rozložit na </a:t>
            </a:r>
            <a:r>
              <a:rPr lang="cs-CZ" u="sng" dirty="0"/>
              <a:t>tvrzení identity</a:t>
            </a:r>
            <a:r>
              <a:rPr lang="cs-CZ" dirty="0"/>
              <a:t> (resp. princip sporu), která jsou evidentní. </a:t>
            </a:r>
          </a:p>
          <a:p>
            <a:pPr>
              <a:buFont typeface="+mj-lt"/>
              <a:buAutoNum type="alphaLcParenR"/>
            </a:pPr>
            <a:r>
              <a:rPr lang="cs-CZ" u="sng" dirty="0"/>
              <a:t>Pravdy faktické</a:t>
            </a:r>
            <a:r>
              <a:rPr lang="cs-CZ" dirty="0"/>
              <a:t>: </a:t>
            </a:r>
            <a:r>
              <a:rPr lang="cs-CZ" b="1" dirty="0"/>
              <a:t>aposteriorní</a:t>
            </a:r>
            <a:r>
              <a:rPr lang="cs-CZ" dirty="0"/>
              <a:t>, </a:t>
            </a:r>
            <a:r>
              <a:rPr lang="cs-CZ" u="sng" dirty="0"/>
              <a:t>zkušenostní</a:t>
            </a:r>
            <a:r>
              <a:rPr lang="cs-CZ" dirty="0"/>
              <a:t>, jejich opak je možný. Běžná empirická tvrzení. „</a:t>
            </a:r>
            <a:r>
              <a:rPr lang="cs-CZ" i="1" dirty="0"/>
              <a:t>tričko je červené</a:t>
            </a:r>
            <a:r>
              <a:rPr lang="cs-CZ" dirty="0"/>
              <a:t>“. Tyto </a:t>
            </a:r>
            <a:r>
              <a:rPr lang="cs-CZ" b="1" dirty="0"/>
              <a:t>pravdy</a:t>
            </a:r>
            <a:r>
              <a:rPr lang="cs-CZ" dirty="0"/>
              <a:t> nejsou nutné, ale </a:t>
            </a:r>
            <a:r>
              <a:rPr lang="cs-CZ" u="sng" dirty="0"/>
              <a:t>nahodilé</a:t>
            </a:r>
            <a:r>
              <a:rPr lang="cs-CZ" dirty="0"/>
              <a:t>. </a:t>
            </a:r>
          </a:p>
          <a:p>
            <a:r>
              <a:rPr lang="cs-CZ" u="sng" dirty="0"/>
              <a:t>Rozumové pravdy</a:t>
            </a:r>
            <a:r>
              <a:rPr lang="cs-CZ" dirty="0"/>
              <a:t> jsou </a:t>
            </a:r>
            <a:r>
              <a:rPr lang="cs-CZ"/>
              <a:t>logicky/nutně </a:t>
            </a:r>
            <a:r>
              <a:rPr lang="cs-CZ" smtClean="0"/>
              <a:t>pravdivé, tj</a:t>
            </a:r>
            <a:r>
              <a:rPr lang="cs-CZ" dirty="0"/>
              <a:t>. podléhají </a:t>
            </a:r>
            <a:r>
              <a:rPr lang="cs-CZ" u="sng" dirty="0"/>
              <a:t>principu identity</a:t>
            </a:r>
            <a:r>
              <a:rPr lang="cs-CZ" dirty="0"/>
              <a:t> </a:t>
            </a:r>
            <a:r>
              <a:rPr lang="cs-CZ"/>
              <a:t>nebo </a:t>
            </a:r>
            <a:r>
              <a:rPr lang="cs-CZ" u="sng" smtClean="0"/>
              <a:t>sporu</a:t>
            </a:r>
            <a:endParaRPr lang="cs-CZ" dirty="0"/>
          </a:p>
          <a:p>
            <a:r>
              <a:rPr lang="cs-CZ" u="sng" dirty="0"/>
              <a:t>Faktické pravdy</a:t>
            </a:r>
            <a:r>
              <a:rPr lang="cs-CZ" dirty="0"/>
              <a:t> podléhají principu dostatečného důvodu: </a:t>
            </a:r>
          </a:p>
          <a:p>
            <a:pPr lvl="1">
              <a:buFont typeface="+mj-lt"/>
              <a:buAutoNum type="alphaLcParenR"/>
            </a:pPr>
            <a:r>
              <a:rPr lang="cs-CZ" sz="1800" dirty="0"/>
              <a:t>V oblasti soudů vždy existují řetězce důvodů (A→B→C→D…)</a:t>
            </a:r>
          </a:p>
          <a:p>
            <a:pPr lvl="1">
              <a:buFont typeface="+mj-lt"/>
              <a:buAutoNum type="alphaLcParenR"/>
            </a:pPr>
            <a:r>
              <a:rPr lang="cs-CZ" sz="1800" dirty="0"/>
              <a:t>V oblasti fyzikální reality existují řetězce příčin: vše má příčinu.</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3) Princip dvou pravd</a:t>
            </a:r>
          </a:p>
        </p:txBody>
      </p:sp>
      <p:sp>
        <p:nvSpPr>
          <p:cNvPr id="7" name="TextovéPole 6">
            <a:extLst>
              <a:ext uri="{FF2B5EF4-FFF2-40B4-BE49-F238E27FC236}">
                <a16:creationId xmlns:a16="http://schemas.microsoft.com/office/drawing/2014/main" id="{AA6CDCF5-117F-4E55-9634-46B63D60CA2D}"/>
              </a:ext>
            </a:extLst>
          </p:cNvPr>
          <p:cNvSpPr txBox="1"/>
          <p:nvPr/>
        </p:nvSpPr>
        <p:spPr>
          <a:xfrm>
            <a:off x="13167" y="64825"/>
            <a:ext cx="2264521" cy="369332"/>
          </a:xfrm>
          <a:prstGeom prst="rect">
            <a:avLst/>
          </a:prstGeom>
          <a:noFill/>
        </p:spPr>
        <p:txBody>
          <a:bodyPr wrap="square">
            <a:spAutoFit/>
          </a:bodyPr>
          <a:lstStyle/>
          <a:p>
            <a:r>
              <a:rPr lang="de-DE"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Gottfried W</a:t>
            </a:r>
            <a:r>
              <a:rPr lang="cs-CZ"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Leibniz</a:t>
            </a:r>
            <a:endParaRPr lang="cs-CZ" dirty="0">
              <a:solidFill>
                <a:schemeClr val="bg1"/>
              </a:solidFill>
            </a:endParaRPr>
          </a:p>
        </p:txBody>
      </p:sp>
      <p:sp>
        <p:nvSpPr>
          <p:cNvPr id="10" name="TextovéPole 9">
            <a:extLst>
              <a:ext uri="{FF2B5EF4-FFF2-40B4-BE49-F238E27FC236}">
                <a16:creationId xmlns:a16="http://schemas.microsoft.com/office/drawing/2014/main" id="{75D791E0-7C3D-4003-9528-AA1400ABC049}"/>
              </a:ext>
            </a:extLst>
          </p:cNvPr>
          <p:cNvSpPr txBox="1"/>
          <p:nvPr/>
        </p:nvSpPr>
        <p:spPr>
          <a:xfrm>
            <a:off x="7697583" y="64825"/>
            <a:ext cx="4547749" cy="369332"/>
          </a:xfrm>
          <a:prstGeom prst="rect">
            <a:avLst/>
          </a:prstGeom>
          <a:noFill/>
        </p:spPr>
        <p:txBody>
          <a:bodyPr wrap="square">
            <a:spAutoFit/>
          </a:bodyPr>
          <a:lstStyle/>
          <a:p>
            <a:pPr algn="r">
              <a:spcBef>
                <a:spcPts val="200"/>
              </a:spcBef>
              <a:tabLst>
                <a:tab pos="180340" algn="l"/>
              </a:tabLst>
            </a:pP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M</a:t>
            </a:r>
            <a:r>
              <a:rPr lang="pt-B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etodologické a epistemologické </a:t>
            </a:r>
            <a:r>
              <a:rPr lang="cs-CZ" dirty="0">
                <a:solidFill>
                  <a:schemeClr val="bg1"/>
                </a:solidFill>
                <a:latin typeface="Calibri" panose="020F0502020204030204" pitchFamily="34" charset="0"/>
                <a:ea typeface="Times New Roman" panose="02020603050405020304" pitchFamily="18" charset="0"/>
                <a:cs typeface="Calibri" panose="020F0502020204030204" pitchFamily="34" charset="0"/>
              </a:rPr>
              <a:t>principy</a:t>
            </a:r>
            <a:endPar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602224"/>
      </p:ext>
    </p:extLst>
  </p:cSld>
  <p:clrMapOvr>
    <a:masterClrMapping/>
  </p:clrMapOvr>
</p:sld>
</file>

<file path=ppt/theme/theme1.xml><?xml version="1.0" encoding="utf-8"?>
<a:theme xmlns:a="http://schemas.openxmlformats.org/drawingml/2006/main" name="Stébla">
  <a:themeElements>
    <a:clrScheme name="Barvy">
      <a:dk1>
        <a:sysClr val="windowText" lastClr="000000"/>
      </a:dk1>
      <a:lt1>
        <a:sysClr val="window" lastClr="FFFFFF"/>
      </a:lt1>
      <a:dk2>
        <a:srgbClr val="648543"/>
      </a:dk2>
      <a:lt2>
        <a:srgbClr val="E3EACF"/>
      </a:lt2>
      <a:accent1>
        <a:srgbClr val="A53010"/>
      </a:accent1>
      <a:accent2>
        <a:srgbClr val="70433C"/>
      </a:accent2>
      <a:accent3>
        <a:srgbClr val="648543"/>
      </a:accent3>
      <a:accent4>
        <a:srgbClr val="845848"/>
      </a:accent4>
      <a:accent5>
        <a:srgbClr val="9C4924"/>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2446</Words>
  <Application>Microsoft Office PowerPoint</Application>
  <PresentationFormat>Širokoúhlá obrazovka</PresentationFormat>
  <Paragraphs>199</Paragraphs>
  <Slides>27</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27</vt:i4>
      </vt:variant>
    </vt:vector>
  </HeadingPairs>
  <TitlesOfParts>
    <vt:vector size="34" baseType="lpstr">
      <vt:lpstr>Arial</vt:lpstr>
      <vt:lpstr>Calibri</vt:lpstr>
      <vt:lpstr>Century Gothic</vt:lpstr>
      <vt:lpstr>Times New Roman</vt:lpstr>
      <vt:lpstr>Wingdings</vt:lpstr>
      <vt:lpstr>Wingdings 3</vt:lpstr>
      <vt:lpstr>Stébla</vt:lpstr>
      <vt:lpstr>Dějiny filosofie IV: Novověká filosofie</vt:lpstr>
      <vt:lpstr>Seznam témat</vt:lpstr>
      <vt:lpstr>IV. Gottfried Wilhelm Leibniz (1646-1716)</vt:lpstr>
      <vt:lpstr>Život</vt:lpstr>
      <vt:lpstr>Filosofické dílo </vt:lpstr>
      <vt:lpstr>1. Výchozí metodologické a epistemologické principy</vt:lpstr>
      <vt:lpstr>Východiska</vt:lpstr>
      <vt:lpstr>Racionálně-logický systém</vt:lpstr>
      <vt:lpstr>3) Princip dvou pravd</vt:lpstr>
      <vt:lpstr>Ideál poznání</vt:lpstr>
      <vt:lpstr>Metafyzický rozdíl mezi rozumovými a faktickými pravdami</vt:lpstr>
      <vt:lpstr>Další principy</vt:lpstr>
      <vt:lpstr>2. Monadologie</vt:lpstr>
      <vt:lpstr>Východiska</vt:lpstr>
      <vt:lpstr>Dvě monadologické perspektivy</vt:lpstr>
      <vt:lpstr>Vlastnosti monád</vt:lpstr>
      <vt:lpstr>Další vlastnosti monád</vt:lpstr>
      <vt:lpstr>Další vlastnosti monád</vt:lpstr>
      <vt:lpstr>Další vlastnosti monád</vt:lpstr>
      <vt:lpstr>3. Tělesa a předzjednaná harmonie</vt:lpstr>
      <vt:lpstr>Svět plný života</vt:lpstr>
      <vt:lpstr>Předzjednaná harmonie (l’harmonie préétablie)</vt:lpstr>
      <vt:lpstr>Psychofyzický problém </vt:lpstr>
      <vt:lpstr>4. Theodicea</vt:lpstr>
      <vt:lpstr>Výchozí problém</vt:lpstr>
      <vt:lpstr>1. (metafyzický) krok: Nejlepší z možných světů. </vt:lpstr>
      <vt:lpstr>2. (etický) krok: Obhajoba proti empirickým námitkám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Dějiny filosofie IV: Novověká filosofie</dc:title>
  <dc:creator>Jakub Peloušek</dc:creator>
  <cp:lastModifiedBy>Daniel Špelda</cp:lastModifiedBy>
  <cp:revision>91</cp:revision>
  <dcterms:created xsi:type="dcterms:W3CDTF">2021-01-26T13:50:20Z</dcterms:created>
  <dcterms:modified xsi:type="dcterms:W3CDTF">2021-04-08T06:09:50Z</dcterms:modified>
</cp:coreProperties>
</file>