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455" r:id="rId3"/>
    <p:sldId id="413" r:id="rId4"/>
    <p:sldId id="407" r:id="rId5"/>
    <p:sldId id="412" r:id="rId6"/>
    <p:sldId id="408" r:id="rId7"/>
    <p:sldId id="409" r:id="rId8"/>
    <p:sldId id="414" r:id="rId9"/>
    <p:sldId id="416" r:id="rId10"/>
    <p:sldId id="415" r:id="rId11"/>
    <p:sldId id="417" r:id="rId12"/>
    <p:sldId id="418" r:id="rId13"/>
    <p:sldId id="419" r:id="rId14"/>
    <p:sldId id="426" r:id="rId15"/>
    <p:sldId id="420" r:id="rId16"/>
    <p:sldId id="421" r:id="rId17"/>
    <p:sldId id="42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766F54"/>
    <a:srgbClr val="845848"/>
    <a:srgbClr val="FFFFFF"/>
    <a:srgbClr val="70433C"/>
    <a:srgbClr val="A55235"/>
    <a:srgbClr val="84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I. Bacon</a:t>
          </a:r>
          <a:endParaRPr lang="en-US" dirty="0">
            <a:solidFill>
              <a:srgbClr val="A53010"/>
            </a:solidFill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17E4F57F-9C60-47C1-9227-A61867EC323F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III. Spinoza</a:t>
          </a:r>
          <a:endParaRPr lang="en-US" dirty="0">
            <a:solidFill>
              <a:srgbClr val="A53010"/>
            </a:solidFill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53B6FA3-47C2-4F43-90A7-ECAB12E7647C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IV. Leibniz</a:t>
          </a:r>
          <a:endParaRPr lang="en-US" dirty="0">
            <a:solidFill>
              <a:srgbClr val="A53010"/>
            </a:solidFill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5BDDEA5E-E44A-4192-892F-610B969C60D1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V. Hobbes</a:t>
          </a:r>
          <a:endParaRPr lang="en-US" dirty="0">
            <a:solidFill>
              <a:srgbClr val="A53010"/>
            </a:solidFill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D466D9F-C002-4C77-89A4-E16F1E20B59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VI. Locke</a:t>
          </a:r>
          <a:endParaRPr lang="en-US" dirty="0">
            <a:solidFill>
              <a:srgbClr val="A53010"/>
            </a:solidFill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D7BB579-AEF0-4522-85CD-D774E2244860}">
      <dgm:prSet/>
      <dgm:spPr/>
      <dgm:t>
        <a:bodyPr/>
        <a:lstStyle/>
        <a:p>
          <a:r>
            <a:rPr lang="cs-CZ" b="1" dirty="0">
              <a:solidFill>
                <a:schemeClr val="tx2"/>
              </a:solidFill>
            </a:rPr>
            <a:t>VII. Berkeley</a:t>
          </a:r>
          <a:endParaRPr lang="en-US" b="1" dirty="0">
            <a:solidFill>
              <a:schemeClr val="tx2"/>
            </a:solidFill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B3A8C5A-27E5-42B6-AD07-782590CCBA5D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VIII. </a:t>
          </a:r>
          <a:r>
            <a:rPr lang="cs-CZ" dirty="0" err="1">
              <a:solidFill>
                <a:srgbClr val="A53010"/>
              </a:solidFill>
            </a:rPr>
            <a:t>Hume</a:t>
          </a:r>
          <a:endParaRPr lang="en-US" dirty="0">
            <a:solidFill>
              <a:srgbClr val="A53010"/>
            </a:solidFill>
          </a:endParaRPr>
        </a:p>
      </dgm:t>
    </dgm:pt>
    <dgm:pt modelId="{7A78E245-D9C1-4DAE-97FE-CD333F880894}" type="par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1562B3C-A312-4AE6-A986-5CE150D9F6CC}" type="sib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4CE699-DD44-46C9-B6E8-EC17726CD0D7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II. Descartes</a:t>
          </a:r>
          <a:endParaRPr lang="en-US" dirty="0">
            <a:solidFill>
              <a:srgbClr val="A53010"/>
            </a:solidFill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</dgm:pt>
    <dgm:pt modelId="{F58D3508-DDB8-4FAB-95AD-15B361FA22D5}" type="pres">
      <dgm:prSet presAssocID="{6D56F2EF-2DED-4BA6-BE6E-F7474D4F63C5}" presName="thickLine" presStyleLbl="alignNode1" presStyleIdx="0" presStyleCnt="8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8"/>
      <dgm:spPr/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8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8"/>
      <dgm:spPr/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8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8"/>
      <dgm:spPr/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8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8"/>
      <dgm:spPr/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8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8"/>
      <dgm:spPr/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8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8"/>
      <dgm:spPr/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8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8"/>
      <dgm:spPr/>
    </dgm:pt>
    <dgm:pt modelId="{9A099ABF-6733-47A5-9E63-6F34753B4E0E}" type="pres">
      <dgm:prSet presAssocID="{AD7BB579-AEF0-4522-85CD-D774E2244860}" presName="vert1" presStyleCnt="0"/>
      <dgm:spPr/>
    </dgm:pt>
    <dgm:pt modelId="{F912A563-11EB-44D5-ABDE-74C1E18C3BB3}" type="pres">
      <dgm:prSet presAssocID="{6B3A8C5A-27E5-42B6-AD07-782590CCBA5D}" presName="thickLine" presStyleLbl="alignNode1" presStyleIdx="7" presStyleCnt="8"/>
      <dgm:spPr/>
    </dgm:pt>
    <dgm:pt modelId="{1B1E1451-FD48-41B4-A9B5-302788BCB185}" type="pres">
      <dgm:prSet presAssocID="{6B3A8C5A-27E5-42B6-AD07-782590CCBA5D}" presName="horz1" presStyleCnt="0"/>
      <dgm:spPr/>
    </dgm:pt>
    <dgm:pt modelId="{B0A4DFF0-3F67-4A7D-8876-E9332C98BE28}" type="pres">
      <dgm:prSet presAssocID="{6B3A8C5A-27E5-42B6-AD07-782590CCBA5D}" presName="tx1" presStyleLbl="revTx" presStyleIdx="7" presStyleCnt="8"/>
      <dgm:spPr/>
    </dgm:pt>
    <dgm:pt modelId="{9F000C8E-8D2C-4009-A2E0-29415350A60A}" type="pres">
      <dgm:prSet presAssocID="{6B3A8C5A-27E5-42B6-AD07-782590CCBA5D}" presName="vert1" presStyleCnt="0"/>
      <dgm:spPr/>
    </dgm:pt>
  </dgm:ptLst>
  <dgm:cxnLst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639DAA3E-A124-48DB-83BD-301C3A584A7E}" srcId="{74A66E01-9754-439B-9284-27B538BBDD5D}" destId="{6B3A8C5A-27E5-42B6-AD07-782590CCBA5D}" srcOrd="7" destOrd="0" parTransId="{7A78E245-D9C1-4DAE-97FE-CD333F880894}" sibTransId="{61562B3C-A312-4AE6-A986-5CE150D9F6CC}"/>
    <dgm:cxn modelId="{0FA9A74E-6418-43C1-9AC6-122F2EC30AEF}" type="presOf" srcId="{684CE699-DD44-46C9-B6E8-EC17726CD0D7}" destId="{FE681786-A2CD-4BA4-ACE9-E770334FBE75}" srcOrd="0" destOrd="0" presId="urn:microsoft.com/office/officeart/2008/layout/LinedList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9CF1AEBB-F195-4FC1-866E-472508646F83}" type="presOf" srcId="{9D466D9F-C002-4C77-89A4-E16F1E20B595}" destId="{AFBE1CC9-1FBC-48FB-8182-B2B8F138D02E}" srcOrd="0" destOrd="0" presId="urn:microsoft.com/office/officeart/2008/layout/LinedList"/>
    <dgm:cxn modelId="{72ACFAC2-0355-402E-94ED-DAE3E23A4663}" type="presOf" srcId="{6B3A8C5A-27E5-42B6-AD07-782590CCBA5D}" destId="{B0A4DFF0-3F67-4A7D-8876-E9332C98BE28}" srcOrd="0" destOrd="0" presId="urn:microsoft.com/office/officeart/2008/layout/LinedList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8E25C2C7-A4BC-4372-ACD6-4FBB739321ED}" type="presOf" srcId="{6D56F2EF-2DED-4BA6-BE6E-F7474D4F63C5}" destId="{34328E02-1035-4F35-B554-C73EDE1CBFBE}" srcOrd="0" destOrd="0" presId="urn:microsoft.com/office/officeart/2008/layout/LinedList"/>
    <dgm:cxn modelId="{97DA6AC8-A025-4F87-A8B6-1651E3D9AB86}" type="presOf" srcId="{AD7BB579-AEF0-4522-85CD-D774E2244860}" destId="{A83238B1-D33F-4188-A9B4-D97B9C762788}" srcOrd="0" destOrd="0" presId="urn:microsoft.com/office/officeart/2008/layout/LinedList"/>
    <dgm:cxn modelId="{FA8CFCD4-1177-454B-98B4-09DBC143BD44}" type="presOf" srcId="{E53B6FA3-47C2-4F43-90A7-ECAB12E7647C}" destId="{52616139-CC9B-46AA-ADD7-C21004A630D5}" srcOrd="0" destOrd="0" presId="urn:microsoft.com/office/officeart/2008/layout/LinedList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B1B6A4F6-29CE-4C9C-BC06-B6B1B22A2D1D}" type="presOf" srcId="{17E4F57F-9C60-47C1-9227-A61867EC323F}" destId="{BBCF976E-51C5-4941-A4DB-B441F39C6767}" srcOrd="0" destOrd="0" presId="urn:microsoft.com/office/officeart/2008/layout/LinedList"/>
    <dgm:cxn modelId="{904BA2FA-F642-4BA4-8553-4415C7229DCE}" type="presOf" srcId="{5BDDEA5E-E44A-4192-892F-610B969C60D1}" destId="{2413C4AB-DDBC-4CC5-8647-63BC71B679DA}" srcOrd="0" destOrd="0" presId="urn:microsoft.com/office/officeart/2008/layout/LinedList"/>
    <dgm:cxn modelId="{BC4AC81C-BF57-494E-A202-381920B4E459}" type="presParOf" srcId="{F67472F4-BCAE-44CA-9B82-934595138164}" destId="{F58D3508-DDB8-4FAB-95AD-15B361FA22D5}" srcOrd="0" destOrd="0" presId="urn:microsoft.com/office/officeart/2008/layout/LinedList"/>
    <dgm:cxn modelId="{2D04186F-1B7C-4E6B-8A78-EFAC233CCE0E}" type="presParOf" srcId="{F67472F4-BCAE-44CA-9B82-934595138164}" destId="{5CDF97A2-EBD1-4909-9EE1-A6DBAF5D612E}" srcOrd="1" destOrd="0" presId="urn:microsoft.com/office/officeart/2008/layout/LinedList"/>
    <dgm:cxn modelId="{B5FE6A4F-01D3-4674-BFA8-198EE629C803}" type="presParOf" srcId="{5CDF97A2-EBD1-4909-9EE1-A6DBAF5D612E}" destId="{34328E02-1035-4F35-B554-C73EDE1CBFBE}" srcOrd="0" destOrd="0" presId="urn:microsoft.com/office/officeart/2008/layout/LinedList"/>
    <dgm:cxn modelId="{9212F6E7-F2E3-42BC-9D76-593991308823}" type="presParOf" srcId="{5CDF97A2-EBD1-4909-9EE1-A6DBAF5D612E}" destId="{ECFFB555-C5D2-4F22-84A9-840853B51800}" srcOrd="1" destOrd="0" presId="urn:microsoft.com/office/officeart/2008/layout/LinedList"/>
    <dgm:cxn modelId="{1BE86451-5FDC-4832-9727-EA101F97BFA4}" type="presParOf" srcId="{F67472F4-BCAE-44CA-9B82-934595138164}" destId="{27CFA96F-DA83-4048-BB45-E604E6CB9D8D}" srcOrd="2" destOrd="0" presId="urn:microsoft.com/office/officeart/2008/layout/LinedList"/>
    <dgm:cxn modelId="{DC8AD378-5E81-4E95-AF88-EA4E52CC1ABF}" type="presParOf" srcId="{F67472F4-BCAE-44CA-9B82-934595138164}" destId="{8351C64A-8D58-4845-BD72-B267205BB461}" srcOrd="3" destOrd="0" presId="urn:microsoft.com/office/officeart/2008/layout/LinedList"/>
    <dgm:cxn modelId="{50B525F1-55E8-4263-AD82-D9E08DE13593}" type="presParOf" srcId="{8351C64A-8D58-4845-BD72-B267205BB461}" destId="{FE681786-A2CD-4BA4-ACE9-E770334FBE75}" srcOrd="0" destOrd="0" presId="urn:microsoft.com/office/officeart/2008/layout/LinedList"/>
    <dgm:cxn modelId="{B991D7B8-BD95-4EFC-B0F0-F628A78B0C2A}" type="presParOf" srcId="{8351C64A-8D58-4845-BD72-B267205BB461}" destId="{E270C71C-387C-4A27-B774-370B96A83ABA}" srcOrd="1" destOrd="0" presId="urn:microsoft.com/office/officeart/2008/layout/LinedList"/>
    <dgm:cxn modelId="{44107742-7B06-4F6B-AE3D-1A40D0B90287}" type="presParOf" srcId="{F67472F4-BCAE-44CA-9B82-934595138164}" destId="{94A29245-0EDA-4C39-857B-8ABD7EED675D}" srcOrd="4" destOrd="0" presId="urn:microsoft.com/office/officeart/2008/layout/LinedList"/>
    <dgm:cxn modelId="{52427387-F3BF-46A0-987F-B8AE735D0D9C}" type="presParOf" srcId="{F67472F4-BCAE-44CA-9B82-934595138164}" destId="{53CA8DA5-05EE-483C-8543-E360E6C03E36}" srcOrd="5" destOrd="0" presId="urn:microsoft.com/office/officeart/2008/layout/LinedList"/>
    <dgm:cxn modelId="{2A00F09B-B07D-4FA5-A46A-D259C18C1E52}" type="presParOf" srcId="{53CA8DA5-05EE-483C-8543-E360E6C03E36}" destId="{BBCF976E-51C5-4941-A4DB-B441F39C6767}" srcOrd="0" destOrd="0" presId="urn:microsoft.com/office/officeart/2008/layout/LinedList"/>
    <dgm:cxn modelId="{09C09FC1-F16A-4C86-BF3F-833D58E7D188}" type="presParOf" srcId="{53CA8DA5-05EE-483C-8543-E360E6C03E36}" destId="{D5F496FB-A391-4178-99CE-2EF43872DABF}" srcOrd="1" destOrd="0" presId="urn:microsoft.com/office/officeart/2008/layout/LinedList"/>
    <dgm:cxn modelId="{7938E064-94A7-4640-B54D-FBD9044B3B4F}" type="presParOf" srcId="{F67472F4-BCAE-44CA-9B82-934595138164}" destId="{37191717-E65F-4FB2-9D7F-2DC420287A75}" srcOrd="6" destOrd="0" presId="urn:microsoft.com/office/officeart/2008/layout/LinedList"/>
    <dgm:cxn modelId="{9EC4AEB5-6489-4062-AB3F-A2EE4DA3B196}" type="presParOf" srcId="{F67472F4-BCAE-44CA-9B82-934595138164}" destId="{F9FF76A1-902D-43AF-9CA7-EC566249B802}" srcOrd="7" destOrd="0" presId="urn:microsoft.com/office/officeart/2008/layout/LinedList"/>
    <dgm:cxn modelId="{6BE4CEB3-9EDB-48B8-B539-85A8087B0F2C}" type="presParOf" srcId="{F9FF76A1-902D-43AF-9CA7-EC566249B802}" destId="{52616139-CC9B-46AA-ADD7-C21004A630D5}" srcOrd="0" destOrd="0" presId="urn:microsoft.com/office/officeart/2008/layout/LinedList"/>
    <dgm:cxn modelId="{87782BF5-3F9B-4CDB-B272-99A22E133AF5}" type="presParOf" srcId="{F9FF76A1-902D-43AF-9CA7-EC566249B802}" destId="{587B1647-B4F5-4A77-99AE-79870A5B97E8}" srcOrd="1" destOrd="0" presId="urn:microsoft.com/office/officeart/2008/layout/LinedList"/>
    <dgm:cxn modelId="{D9AA43A9-D473-453F-AFA1-D86200D556D5}" type="presParOf" srcId="{F67472F4-BCAE-44CA-9B82-934595138164}" destId="{B6E2EFE6-4D50-4EC4-A22D-F65035FB678B}" srcOrd="8" destOrd="0" presId="urn:microsoft.com/office/officeart/2008/layout/LinedList"/>
    <dgm:cxn modelId="{160FB193-AC38-4EF6-8292-C2B081543258}" type="presParOf" srcId="{F67472F4-BCAE-44CA-9B82-934595138164}" destId="{E06507E2-08BE-473D-9F5D-0DE74A0287A8}" srcOrd="9" destOrd="0" presId="urn:microsoft.com/office/officeart/2008/layout/LinedList"/>
    <dgm:cxn modelId="{7EBED037-9C20-4B47-BA1F-3D7F373AB51A}" type="presParOf" srcId="{E06507E2-08BE-473D-9F5D-0DE74A0287A8}" destId="{2413C4AB-DDBC-4CC5-8647-63BC71B679DA}" srcOrd="0" destOrd="0" presId="urn:microsoft.com/office/officeart/2008/layout/LinedList"/>
    <dgm:cxn modelId="{C97ABE22-A063-4E8B-9761-4891FB88F3F3}" type="presParOf" srcId="{E06507E2-08BE-473D-9F5D-0DE74A0287A8}" destId="{CE3B5ECD-E14E-4CB0-9B43-B4B804E20001}" srcOrd="1" destOrd="0" presId="urn:microsoft.com/office/officeart/2008/layout/LinedList"/>
    <dgm:cxn modelId="{85078944-6731-4399-AE65-16236607F98E}" type="presParOf" srcId="{F67472F4-BCAE-44CA-9B82-934595138164}" destId="{E21A8270-42A0-4499-BCD6-B9B5C54F1B7F}" srcOrd="10" destOrd="0" presId="urn:microsoft.com/office/officeart/2008/layout/LinedList"/>
    <dgm:cxn modelId="{66380DD1-B0FF-45E9-A962-981E4F9F17B7}" type="presParOf" srcId="{F67472F4-BCAE-44CA-9B82-934595138164}" destId="{32B12B0C-74DB-4FAA-9E81-3AC95151027B}" srcOrd="11" destOrd="0" presId="urn:microsoft.com/office/officeart/2008/layout/LinedList"/>
    <dgm:cxn modelId="{72D385E2-558D-43B7-8169-B72B63BA81CC}" type="presParOf" srcId="{32B12B0C-74DB-4FAA-9E81-3AC95151027B}" destId="{AFBE1CC9-1FBC-48FB-8182-B2B8F138D02E}" srcOrd="0" destOrd="0" presId="urn:microsoft.com/office/officeart/2008/layout/LinedList"/>
    <dgm:cxn modelId="{87FB862F-643D-4512-90F9-A20FD18DE1E2}" type="presParOf" srcId="{32B12B0C-74DB-4FAA-9E81-3AC95151027B}" destId="{74CF3D1F-CEF5-41E0-80B6-A5FFCF3C309D}" srcOrd="1" destOrd="0" presId="urn:microsoft.com/office/officeart/2008/layout/LinedList"/>
    <dgm:cxn modelId="{209384DB-0945-4C1A-B93A-C4FB5B22388D}" type="presParOf" srcId="{F67472F4-BCAE-44CA-9B82-934595138164}" destId="{E09E2875-1802-40A8-92D6-5F64F30EBEDD}" srcOrd="12" destOrd="0" presId="urn:microsoft.com/office/officeart/2008/layout/LinedList"/>
    <dgm:cxn modelId="{88A021AA-398D-48E7-832B-419FDFD27650}" type="presParOf" srcId="{F67472F4-BCAE-44CA-9B82-934595138164}" destId="{64D78441-B8A5-4C15-83A5-0A3FB0599EE5}" srcOrd="13" destOrd="0" presId="urn:microsoft.com/office/officeart/2008/layout/LinedList"/>
    <dgm:cxn modelId="{7DFF43AA-AF8E-45D0-9814-4373664C3E7A}" type="presParOf" srcId="{64D78441-B8A5-4C15-83A5-0A3FB0599EE5}" destId="{A83238B1-D33F-4188-A9B4-D97B9C762788}" srcOrd="0" destOrd="0" presId="urn:microsoft.com/office/officeart/2008/layout/LinedList"/>
    <dgm:cxn modelId="{5BCC5272-9BD2-4A17-87FF-F20613A34DF6}" type="presParOf" srcId="{64D78441-B8A5-4C15-83A5-0A3FB0599EE5}" destId="{9A099ABF-6733-47A5-9E63-6F34753B4E0E}" srcOrd="1" destOrd="0" presId="urn:microsoft.com/office/officeart/2008/layout/LinedList"/>
    <dgm:cxn modelId="{6882AE86-82DD-442F-866C-275745308012}" type="presParOf" srcId="{F67472F4-BCAE-44CA-9B82-934595138164}" destId="{F912A563-11EB-44D5-ABDE-74C1E18C3BB3}" srcOrd="14" destOrd="0" presId="urn:microsoft.com/office/officeart/2008/layout/LinedList"/>
    <dgm:cxn modelId="{8EB570C9-DD08-4036-A715-ACF5261A7A49}" type="presParOf" srcId="{F67472F4-BCAE-44CA-9B82-934595138164}" destId="{1B1E1451-FD48-41B4-A9B5-302788BCB185}" srcOrd="15" destOrd="0" presId="urn:microsoft.com/office/officeart/2008/layout/LinedList"/>
    <dgm:cxn modelId="{E575CFFA-4BBC-4C63-9164-FC1C883E88F6}" type="presParOf" srcId="{1B1E1451-FD48-41B4-A9B5-302788BCB185}" destId="{B0A4DFF0-3F67-4A7D-8876-E9332C98BE28}" srcOrd="0" destOrd="0" presId="urn:microsoft.com/office/officeart/2008/layout/LinedList"/>
    <dgm:cxn modelId="{C89BCA92-ED9A-42ED-8A5F-C85F2BB8E9DA}" type="presParOf" srcId="{1B1E1451-FD48-41B4-A9B5-302788BCB185}" destId="{9F000C8E-8D2C-4009-A2E0-29415350A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0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I. Bacon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0"/>
        <a:ext cx="10529887" cy="472281"/>
      </dsp:txXfrm>
    </dsp:sp>
    <dsp:sp modelId="{27CFA96F-DA83-4048-BB45-E604E6CB9D8D}">
      <dsp:nvSpPr>
        <dsp:cNvPr id="0" name=""/>
        <dsp:cNvSpPr/>
      </dsp:nvSpPr>
      <dsp:spPr>
        <a:xfrm>
          <a:off x="0" y="47228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472281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II. Descartes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472281"/>
        <a:ext cx="10529887" cy="472281"/>
      </dsp:txXfrm>
    </dsp:sp>
    <dsp:sp modelId="{94A29245-0EDA-4C39-857B-8ABD7EED675D}">
      <dsp:nvSpPr>
        <dsp:cNvPr id="0" name=""/>
        <dsp:cNvSpPr/>
      </dsp:nvSpPr>
      <dsp:spPr>
        <a:xfrm>
          <a:off x="0" y="94456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944562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III. Spinoza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944562"/>
        <a:ext cx="10529887" cy="472281"/>
      </dsp:txXfrm>
    </dsp:sp>
    <dsp:sp modelId="{37191717-E65F-4FB2-9D7F-2DC420287A75}">
      <dsp:nvSpPr>
        <dsp:cNvPr id="0" name=""/>
        <dsp:cNvSpPr/>
      </dsp:nvSpPr>
      <dsp:spPr>
        <a:xfrm>
          <a:off x="0" y="1416843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1416843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IV. Leibniz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416843"/>
        <a:ext cx="10529887" cy="472281"/>
      </dsp:txXfrm>
    </dsp:sp>
    <dsp:sp modelId="{B6E2EFE6-4D50-4EC4-A22D-F65035FB678B}">
      <dsp:nvSpPr>
        <dsp:cNvPr id="0" name=""/>
        <dsp:cNvSpPr/>
      </dsp:nvSpPr>
      <dsp:spPr>
        <a:xfrm>
          <a:off x="0" y="1889125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1889125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V. Hobbes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889125"/>
        <a:ext cx="10529887" cy="472281"/>
      </dsp:txXfrm>
    </dsp:sp>
    <dsp:sp modelId="{E21A8270-42A0-4499-BCD6-B9B5C54F1B7F}">
      <dsp:nvSpPr>
        <dsp:cNvPr id="0" name=""/>
        <dsp:cNvSpPr/>
      </dsp:nvSpPr>
      <dsp:spPr>
        <a:xfrm>
          <a:off x="0" y="236140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2361406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VI. Locke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361406"/>
        <a:ext cx="10529887" cy="472281"/>
      </dsp:txXfrm>
    </dsp:sp>
    <dsp:sp modelId="{E09E2875-1802-40A8-92D6-5F64F30EBEDD}">
      <dsp:nvSpPr>
        <dsp:cNvPr id="0" name=""/>
        <dsp:cNvSpPr/>
      </dsp:nvSpPr>
      <dsp:spPr>
        <a:xfrm>
          <a:off x="0" y="283368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2833687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2"/>
              </a:solidFill>
            </a:rPr>
            <a:t>VII. Berkeley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0" y="2833687"/>
        <a:ext cx="10529887" cy="472281"/>
      </dsp:txXfrm>
    </dsp:sp>
    <dsp:sp modelId="{F912A563-11EB-44D5-ABDE-74C1E18C3BB3}">
      <dsp:nvSpPr>
        <dsp:cNvPr id="0" name=""/>
        <dsp:cNvSpPr/>
      </dsp:nvSpPr>
      <dsp:spPr>
        <a:xfrm>
          <a:off x="0" y="330596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DFF0-3F67-4A7D-8876-E9332C98BE28}">
      <dsp:nvSpPr>
        <dsp:cNvPr id="0" name=""/>
        <dsp:cNvSpPr/>
      </dsp:nvSpPr>
      <dsp:spPr>
        <a:xfrm>
          <a:off x="0" y="3305968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A53010"/>
              </a:solidFill>
            </a:rPr>
            <a:t>VIII. </a:t>
          </a:r>
          <a:r>
            <a:rPr lang="cs-CZ" sz="2100" kern="1200" dirty="0" err="1">
              <a:solidFill>
                <a:srgbClr val="A53010"/>
              </a:solidFill>
            </a:rPr>
            <a:t>Hume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3305968"/>
        <a:ext cx="10529887" cy="47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592-38E2-4892-B447-50C32F4F76AB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4E4-6D0B-4E75-9405-AE5DA2392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 userDrawn="1"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0C0EFC37-8C44-4DA6-831D-4C9E78D2F10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D2680742-7D77-4702-A821-C1FDBD9365BF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57D18A03-3A13-4DFF-9BB6-5E392782C140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404E1B18-983F-424D-AD1D-DE7F89B2385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12D083C0-7B94-45FB-8113-876E7DCEADA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4D73B429-F3F1-4FB5-8ECC-A814961AC885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6F69CF-F7DE-41C2-8443-47A12FC44F7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F79BB166-F5B9-481D-8E15-0487C8229401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785DE7E4-775F-45FD-80AD-E043CE6157B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BFD88B0-8ABE-444D-8D21-68272D4D8A5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EA640224-BA24-4A51-9C50-369FD9FDE4E8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7C24D5-9F0A-427F-A117-1A1585BBC1D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F6B4DA13-A5E3-473C-9D36-4CCB4F244570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DB4E3E3C-0424-49F1-AFEA-82E101F94E06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D50DC9D0-69B1-4CF1-82F1-85DAAE16EA8E}"/>
              </a:ext>
            </a:extLst>
          </p:cNvPr>
          <p:cNvSpPr txBox="1">
            <a:spLocks/>
          </p:cNvSpPr>
          <p:nvPr userDrawn="1"/>
        </p:nvSpPr>
        <p:spPr>
          <a:xfrm>
            <a:off x="687387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98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6C7A325E-5729-4E69-A359-2034B07CA471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D7B44290-F79D-41B6-AA95-9DA75628B6B7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5FB282AB-0428-4D98-B66E-F8127DC74798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 userDrawn="1"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9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578901E-A085-4C1B-8784-E62B0D5DA83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D7F9070B-FC7F-4E35-8A9F-F7C8A879C66E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DE9A7684-C26A-45C7-BA27-287330645DF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AA746BCC-03D5-402C-AA6D-F19C6E5DD996}"/>
              </a:ext>
            </a:extLst>
          </p:cNvPr>
          <p:cNvSpPr txBox="1">
            <a:spLocks/>
          </p:cNvSpPr>
          <p:nvPr userDrawn="1"/>
        </p:nvSpPr>
        <p:spPr>
          <a:xfrm>
            <a:off x="612509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99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A385B890-A37F-4B93-BEE5-8B3A8B34BCE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8D4B3D0-8C3B-4089-A14C-7B6DCB8057C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966C03B0-E72C-4D23-BEB4-095DBEB3CC8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3CF1876F-3606-44ED-A785-5B5EF53A97E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102E114F-5DEA-489D-A60E-36188D95E4FC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7">
            <a:extLst>
              <a:ext uri="{FF2B5EF4-FFF2-40B4-BE49-F238E27FC236}">
                <a16:creationId xmlns:a16="http://schemas.microsoft.com/office/drawing/2014/main" id="{2979BB0F-9BA6-49E3-8C5D-FFFF78C013F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033226A-E27D-49A3-9035-4D720AA93E8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CADFE171-7A7F-4A10-8CD7-3D53830AAECD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112A7DE-65A1-4640-8306-983464DCA2AE}"/>
              </a:ext>
            </a:extLst>
          </p:cNvPr>
          <p:cNvSpPr txBox="1">
            <a:spLocks/>
          </p:cNvSpPr>
          <p:nvPr userDrawn="1"/>
        </p:nvSpPr>
        <p:spPr>
          <a:xfrm>
            <a:off x="513805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23BA37AE-6F17-42D1-9775-D9D6DEEB306A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35C7692A-1277-44A4-9802-99877B0B4142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60631AB3-2122-4D62-A4DE-D469AA9B2489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4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CA10F6EC-910B-4F5A-ACD8-CFB01C698177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39BE5C5-0056-408C-B22B-443E6702CCB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44B6A21E-6825-4CA4-A9F1-B069CD7812E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940D3C-2724-46A5-9284-5C99F1E422D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F781559E-99E1-4889-ABD7-76DF461E7B20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4B15B284-4689-45AF-86C2-C6B64E30E8C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5F6C254A-05AA-49CE-B3EC-FA42D55E41DB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3CA3BDA9-7D7E-4CF5-AD0C-FE23489087D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 t="-6000" r="-7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7" y="449319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1846217"/>
            <a:ext cx="9845376" cy="417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9" r:id="rId5"/>
    <p:sldLayoutId id="2147483652" r:id="rId6"/>
    <p:sldLayoutId id="2147483670" r:id="rId7"/>
    <p:sldLayoutId id="2147483653" r:id="rId8"/>
    <p:sldLayoutId id="2147483671" r:id="rId9"/>
    <p:sldLayoutId id="2147483654" r:id="rId10"/>
    <p:sldLayoutId id="2147483668" r:id="rId11"/>
    <p:sldLayoutId id="2147483655" r:id="rId12"/>
    <p:sldLayoutId id="2147483667" r:id="rId13"/>
    <p:sldLayoutId id="2147483656" r:id="rId14"/>
    <p:sldLayoutId id="2147483665" r:id="rId15"/>
    <p:sldLayoutId id="2147483657" r:id="rId16"/>
    <p:sldLayoutId id="2147483672" r:id="rId17"/>
    <p:sldLayoutId id="2147483660" r:id="rId18"/>
    <p:sldLayoutId id="2147483675" r:id="rId19"/>
    <p:sldLayoutId id="2147483661" r:id="rId20"/>
    <p:sldLayoutId id="2147483674" r:id="rId21"/>
    <p:sldLayoutId id="2147483662" r:id="rId22"/>
    <p:sldLayoutId id="2147483663" r:id="rId23"/>
    <p:sldLayoutId id="2147483664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Dějiny filosofie IV</a:t>
            </a:r>
            <a:r>
              <a:rPr lang="cs-CZ" dirty="0"/>
              <a:t>:</a:t>
            </a:r>
            <a:br>
              <a:rPr lang="cs-CZ" dirty="0"/>
            </a:br>
            <a:r>
              <a:rPr lang="nl-NL" dirty="0"/>
              <a:t>Novověká filosofie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Špelda</a:t>
            </a:r>
            <a:r>
              <a:rPr lang="cs-CZ" dirty="0"/>
              <a:t>, Katedra filosofie FF MU</a:t>
            </a:r>
          </a:p>
          <a:p>
            <a:r>
              <a:rPr lang="cs-CZ" dirty="0"/>
              <a:t>Jarní semestr 2021</a:t>
            </a:r>
          </a:p>
        </p:txBody>
      </p:sp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3662214"/>
            <a:ext cx="10529252" cy="2249007"/>
          </a:xfrm>
        </p:spPr>
        <p:txBody>
          <a:bodyPr>
            <a:normAutofit/>
          </a:bodyPr>
          <a:lstStyle/>
          <a:p>
            <a:r>
              <a:rPr lang="cs-CZ" dirty="0"/>
              <a:t>Naše </a:t>
            </a:r>
            <a:r>
              <a:rPr lang="cs-CZ" u="sng" dirty="0"/>
              <a:t>mylná představa o světě vychází z chybné abstrakce</a:t>
            </a:r>
            <a:r>
              <a:rPr lang="cs-CZ" dirty="0"/>
              <a:t>: </a:t>
            </a:r>
          </a:p>
          <a:p>
            <a:pPr marL="0" indent="0" algn="just">
              <a:buNone/>
            </a:pPr>
            <a:r>
              <a:rPr lang="cs-CZ" dirty="0"/>
              <a:t>Převládá „</a:t>
            </a:r>
            <a:r>
              <a:rPr lang="cs-CZ" i="1" dirty="0"/>
              <a:t>podivný názor, že domy, hory, řeky a slovem všechny smyslové předměty mají existenci přirozenou či skutečnou, která se liší od toho, že jsou vnímány chápáním</a:t>
            </a:r>
            <a:r>
              <a:rPr lang="cs-CZ" dirty="0"/>
              <a:t>.“ (I, par.4)</a:t>
            </a:r>
          </a:p>
          <a:p>
            <a:r>
              <a:rPr lang="cs-CZ" u="sng" dirty="0"/>
              <a:t>Jednoduché ideje</a:t>
            </a:r>
            <a:r>
              <a:rPr lang="cs-CZ" dirty="0"/>
              <a:t> ze smyslových orgánů se často objevují pospolu – vytvářejí „</a:t>
            </a:r>
            <a:r>
              <a:rPr lang="cs-CZ" i="1" dirty="0"/>
              <a:t>svazky</a:t>
            </a:r>
            <a:r>
              <a:rPr lang="cs-CZ" dirty="0"/>
              <a:t>“: např. jablko – ideje určité barvy, chuti, vůně atd.</a:t>
            </a:r>
          </a:p>
          <a:p>
            <a:r>
              <a:rPr lang="cs-CZ" b="1" dirty="0"/>
              <a:t>Věci</a:t>
            </a:r>
            <a:r>
              <a:rPr lang="cs-CZ" dirty="0"/>
              <a:t> </a:t>
            </a:r>
            <a:r>
              <a:rPr lang="cs-CZ" u="sng" dirty="0"/>
              <a:t>= svazky společně a pravidelně se objevujících </a:t>
            </a:r>
            <a:r>
              <a:rPr lang="cs-CZ" b="1" u="sng"/>
              <a:t>idejí</a:t>
            </a:r>
            <a:r>
              <a:rPr lang="cs-CZ"/>
              <a:t>. Např. strom před fakultou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Věci jako svazky idejí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2FB6B9-D522-44F1-9A91-1F9706E9E017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„</a:t>
            </a:r>
            <a:r>
              <a:rPr lang="cs-CZ" i="1" dirty="0" err="1">
                <a:solidFill>
                  <a:schemeClr val="bg1"/>
                </a:solidFill>
              </a:rPr>
              <a:t>Esse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is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percipi</a:t>
            </a:r>
            <a:r>
              <a:rPr lang="cs-CZ" dirty="0">
                <a:solidFill>
                  <a:schemeClr val="bg1"/>
                </a:solidFill>
              </a:rPr>
              <a:t>“</a:t>
            </a:r>
          </a:p>
        </p:txBody>
      </p: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E0A77A84-7948-4E97-852E-476744FA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40" y="487247"/>
            <a:ext cx="5384693" cy="298312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16B007B-D3E4-466B-A77C-D75D2E391A48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957942" y="4072615"/>
            <a:ext cx="10546669" cy="638722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54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977" y="2133600"/>
            <a:ext cx="7768046" cy="3777622"/>
          </a:xfrm>
        </p:spPr>
        <p:txBody>
          <a:bodyPr>
            <a:normAutofit/>
          </a:bodyPr>
          <a:lstStyle/>
          <a:p>
            <a:r>
              <a:rPr lang="cs-CZ" dirty="0"/>
              <a:t>Nemůžeme pomocí abstrakce oddělovat existenci věcí od toho, že jsou vnímány.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dirty="0"/>
              <a:t>„</a:t>
            </a:r>
            <a:r>
              <a:rPr lang="cs-CZ" i="1" dirty="0"/>
              <a:t>Může totiž být jemnější druh abstrakce než odlišit existenci smyslových předmětů od toho, že jsou vnímány a pojmout je tak, že existují nevnímané? Co jiného jsou světlo a barva, horko a chlad, rozlehlost a tvary, slovem věci, které vidíme a cítíme, než množství počitků, pojmů, idejí  nebo vtisků do našich smyslů? A lze pak kterýkoli z nich, i když jen v myšlení, oddělit od vnímání?“ </a:t>
            </a:r>
            <a:r>
              <a:rPr lang="cs-CZ" dirty="0"/>
              <a:t>(I, par. 5).</a:t>
            </a:r>
          </a:p>
          <a:p>
            <a:r>
              <a:rPr lang="cs-CZ" b="1" dirty="0"/>
              <a:t>Věci</a:t>
            </a:r>
            <a:r>
              <a:rPr lang="cs-CZ" dirty="0"/>
              <a:t> jsou </a:t>
            </a:r>
            <a:r>
              <a:rPr lang="cs-CZ" u="sng" dirty="0"/>
              <a:t>svazky vnímaných idejí</a:t>
            </a:r>
            <a:r>
              <a:rPr lang="cs-CZ" dirty="0"/>
              <a:t> – nemá smysl představovat si, že tyto věci existují někde ve světě jako nezávislé na vnímajících myslích.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Klíčová myšlenka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2FB6B9-D522-44F1-9A91-1F9706E9E017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„</a:t>
            </a:r>
            <a:r>
              <a:rPr lang="cs-CZ" i="1" dirty="0" err="1">
                <a:solidFill>
                  <a:schemeClr val="bg1"/>
                </a:solidFill>
              </a:rPr>
              <a:t>Esse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is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percipi</a:t>
            </a:r>
            <a:r>
              <a:rPr lang="cs-CZ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614433-93BC-43D3-8D2E-19F264467788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2177144" y="2784565"/>
            <a:ext cx="7837715" cy="1857103"/>
          </a:xfrm>
          <a:prstGeom prst="roundRect">
            <a:avLst>
              <a:gd name="adj" fmla="val 993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15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/>
              <a:t>Říkám, že stůl, na kterém píši, existuje, což znamená, že jej vidím a cítím. A i kdybych byl mimo svou pracovnu, řekl bych, že existuje, a myslel bych tím, že kdybych tam byl, mohl bych jej vnímat, nebo že jej právě vnímá nějaký jiný duch. Nějaký pach existoval, tedy byl čichán; nějaký zvuk existoval, to znamená, že byl slyšen… Zdá se totiž zcela nepochopitelné mluvit o absolutní existenci nemyslících věcí, aniž by byly vnímány. </a:t>
            </a:r>
            <a:r>
              <a:rPr lang="cs-CZ" b="1" i="1" dirty="0"/>
              <a:t>Jejich </a:t>
            </a:r>
            <a:r>
              <a:rPr lang="cs-CZ" b="1" i="1" dirty="0" err="1"/>
              <a:t>esse</a:t>
            </a:r>
            <a:r>
              <a:rPr lang="cs-CZ" b="1" i="1" dirty="0"/>
              <a:t> [lat. být] je </a:t>
            </a:r>
            <a:r>
              <a:rPr lang="cs-CZ" b="1" i="1" dirty="0" err="1"/>
              <a:t>percipi</a:t>
            </a:r>
            <a:r>
              <a:rPr lang="cs-CZ" b="1" i="1" dirty="0"/>
              <a:t> [lat. být vnímán]</a:t>
            </a:r>
            <a:r>
              <a:rPr lang="cs-CZ" i="1" dirty="0"/>
              <a:t> a není možné, aby měly nějakou existenci mimo mysli či myslící věci, které je vnímají</a:t>
            </a:r>
            <a:r>
              <a:rPr lang="cs-CZ" dirty="0"/>
              <a:t>“ (I, § 3).</a:t>
            </a:r>
          </a:p>
          <a:p>
            <a:r>
              <a:rPr lang="cs-CZ" u="sng" dirty="0"/>
              <a:t>Bytí věcí spočívá jen v tom, že jsou vnímány nějakou myslí: všechny věci jsou jen svazky idejí, materiálně neexistují.</a:t>
            </a:r>
          </a:p>
          <a:p>
            <a:r>
              <a:rPr lang="cs-CZ" dirty="0"/>
              <a:t>Existenční tvrzení o objektech říkají, že objekty jsou vnímány, nikoli že existují.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percipi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2FB6B9-D522-44F1-9A91-1F9706E9E017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„</a:t>
            </a:r>
            <a:r>
              <a:rPr lang="cs-CZ" i="1" dirty="0" err="1">
                <a:solidFill>
                  <a:schemeClr val="bg1"/>
                </a:solidFill>
              </a:rPr>
              <a:t>Esse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is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percipi</a:t>
            </a:r>
            <a:r>
              <a:rPr lang="cs-CZ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1883BE-E00C-4832-AE9B-5322ED771D72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949233" y="2096847"/>
            <a:ext cx="10555378" cy="2057141"/>
          </a:xfrm>
          <a:prstGeom prst="roundRect">
            <a:avLst>
              <a:gd name="adj" fmla="val 9252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37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Hmotný svět neexistuje.</a:t>
            </a:r>
          </a:p>
          <a:p>
            <a:r>
              <a:rPr lang="cs-CZ" u="sng"/>
              <a:t>Pokud v nějaké mysli neexistuje </a:t>
            </a:r>
            <a:r>
              <a:rPr lang="cs-CZ" u="sng" dirty="0"/>
              <a:t>svazek počitků utvářejících věc, </a:t>
            </a:r>
            <a:r>
              <a:rPr lang="cs-CZ" u="sng"/>
              <a:t>pak tato věc neexistuje</a:t>
            </a:r>
            <a:r>
              <a:rPr lang="cs-CZ" u="sng" dirty="0"/>
              <a:t>.</a:t>
            </a:r>
          </a:p>
          <a:p>
            <a:r>
              <a:rPr lang="cs-CZ" dirty="0"/>
              <a:t>Není to solipsismus (</a:t>
            </a:r>
            <a:r>
              <a:rPr lang="cs-CZ" i="1" dirty="0" err="1"/>
              <a:t>solus</a:t>
            </a:r>
            <a:r>
              <a:rPr lang="cs-CZ" i="1" dirty="0"/>
              <a:t> </a:t>
            </a:r>
            <a:r>
              <a:rPr lang="cs-CZ" i="1" dirty="0" err="1"/>
              <a:t>ipse</a:t>
            </a:r>
            <a:r>
              <a:rPr lang="cs-CZ" i="1" dirty="0"/>
              <a:t> </a:t>
            </a:r>
            <a:r>
              <a:rPr lang="cs-CZ" dirty="0"/>
              <a:t>– jen já sám): existuji jen já.</a:t>
            </a:r>
          </a:p>
          <a:p>
            <a:r>
              <a:rPr lang="cs-CZ" dirty="0"/>
              <a:t>Dnes se Berk. filosofie označuje jako </a:t>
            </a:r>
            <a:r>
              <a:rPr lang="cs-CZ" b="1" u="sng" dirty="0"/>
              <a:t>imaterialismus</a:t>
            </a:r>
            <a:r>
              <a:rPr lang="cs-CZ" dirty="0"/>
              <a:t>.</a:t>
            </a:r>
          </a:p>
          <a:p>
            <a:r>
              <a:rPr lang="cs-CZ" b="1" dirty="0"/>
              <a:t>Ontologický dualismus</a:t>
            </a:r>
            <a:r>
              <a:rPr lang="cs-CZ" dirty="0"/>
              <a:t>: existují dva typy jsoucen a) ideje a b) vnímající mysli (duchové) + Bůh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b="1" dirty="0"/>
              <a:t>Ideje</a:t>
            </a:r>
            <a:r>
              <a:rPr lang="cs-CZ" dirty="0"/>
              <a:t>: „...</a:t>
            </a:r>
            <a:r>
              <a:rPr lang="cs-CZ" i="1" dirty="0"/>
              <a:t>jsou zcela neaktivní, neobsahují žádnou moc nebo účinnost</a:t>
            </a:r>
            <a:r>
              <a:rPr lang="cs-CZ" dirty="0"/>
              <a:t>“ (I, § 25). </a:t>
            </a:r>
          </a:p>
          <a:p>
            <a:r>
              <a:rPr lang="cs-CZ" dirty="0"/>
              <a:t>Duchové: jsou aktivní – „</a:t>
            </a:r>
            <a:r>
              <a:rPr lang="cs-CZ" i="1" dirty="0" err="1"/>
              <a:t>their</a:t>
            </a:r>
            <a:r>
              <a:rPr lang="cs-CZ" i="1" dirty="0"/>
              <a:t> </a:t>
            </a:r>
            <a:r>
              <a:rPr lang="cs-CZ" i="1" dirty="0" err="1"/>
              <a:t>esse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percipere</a:t>
            </a:r>
            <a:r>
              <a:rPr lang="cs-CZ" dirty="0"/>
              <a:t>“, kde </a:t>
            </a:r>
            <a:r>
              <a:rPr lang="cs-CZ" i="1" dirty="0" err="1"/>
              <a:t>percipere</a:t>
            </a:r>
            <a:r>
              <a:rPr lang="cs-CZ" dirty="0"/>
              <a:t> znamená „</a:t>
            </a:r>
            <a:r>
              <a:rPr lang="cs-CZ" i="1" dirty="0"/>
              <a:t>vnímat</a:t>
            </a:r>
            <a:r>
              <a:rPr lang="cs-CZ" dirty="0"/>
              <a:t>“.</a:t>
            </a:r>
          </a:p>
          <a:p>
            <a:r>
              <a:rPr lang="cs-CZ" u="sng" dirty="0"/>
              <a:t>Hmotný svět neexistuje: existují jen </a:t>
            </a:r>
            <a:r>
              <a:rPr lang="cs-CZ" b="1" u="sng" dirty="0"/>
              <a:t>ideje</a:t>
            </a:r>
            <a:r>
              <a:rPr lang="cs-CZ" u="sng" dirty="0"/>
              <a:t>, </a:t>
            </a:r>
            <a:r>
              <a:rPr lang="cs-CZ" b="1" u="sng"/>
              <a:t>mysli</a:t>
            </a:r>
            <a:r>
              <a:rPr lang="cs-CZ" u="sng"/>
              <a:t> (= duchové) a </a:t>
            </a:r>
            <a:r>
              <a:rPr lang="cs-CZ" b="1" u="sng" dirty="0"/>
              <a:t>Bůh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Imaterialismus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2FB6B9-D522-44F1-9A91-1F9706E9E017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„</a:t>
            </a:r>
            <a:r>
              <a:rPr lang="cs-CZ" i="1" dirty="0" err="1">
                <a:solidFill>
                  <a:schemeClr val="bg1"/>
                </a:solidFill>
              </a:rPr>
              <a:t>Esse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is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percipi</a:t>
            </a:r>
            <a:r>
              <a:rPr lang="cs-CZ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1C87D56-BD56-4454-8240-E2EA3E555AC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975360" y="4421778"/>
            <a:ext cx="8830491" cy="411479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94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Závislost světa na Bohu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D979BC-1617-4655-8044-2051C6D24D58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</a:rPr>
              <a:t>3. Závislost světa na Bohu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7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Odkud se ideje berou? </a:t>
            </a:r>
          </a:p>
          <a:p>
            <a:r>
              <a:rPr lang="cs-CZ" dirty="0"/>
              <a:t>Původce idejí musí být „</a:t>
            </a:r>
            <a:r>
              <a:rPr lang="cs-CZ" i="1" dirty="0"/>
              <a:t>netělesná aktivní substance čili duch.</a:t>
            </a:r>
            <a:r>
              <a:rPr lang="cs-CZ" dirty="0"/>
              <a:t>“ (I, 26)</a:t>
            </a:r>
          </a:p>
          <a:p>
            <a:r>
              <a:rPr lang="cs-CZ" dirty="0"/>
              <a:t>Vnější svět, který zakoušíme ve svém vědomí, je jen sled idejí, který Bůh vytváří v </a:t>
            </a:r>
            <a:r>
              <a:rPr lang="cs-CZ"/>
              <a:t>konečných myslích </a:t>
            </a:r>
            <a:r>
              <a:rPr lang="cs-CZ" dirty="0"/>
              <a:t>(I, </a:t>
            </a:r>
            <a:r>
              <a:rPr lang="cs-CZ"/>
              <a:t>146). </a:t>
            </a:r>
            <a:endParaRPr lang="cs-CZ" dirty="0"/>
          </a:p>
          <a:p>
            <a:r>
              <a:rPr lang="cs-CZ" dirty="0"/>
              <a:t>V imaterialismu zaujímá Bůh místo hmotného světa.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idejí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50DCA9-A20D-45EF-8E6D-3B3ABA87E03B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</a:rPr>
              <a:t>3. Závislost světa na Bohu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865AE9-0FCF-4D1C-8371-E555FF95C2CE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3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Bůh způsobuje, že do našeho vědomí proudí </a:t>
            </a:r>
            <a:r>
              <a:rPr lang="cs-CZ" b="1" dirty="0"/>
              <a:t>smyslové ideje </a:t>
            </a:r>
            <a:r>
              <a:rPr lang="cs-CZ" dirty="0"/>
              <a:t>– a to podle určitých pravidel.</a:t>
            </a:r>
          </a:p>
          <a:p>
            <a:r>
              <a:rPr lang="cs-CZ" u="sng" dirty="0"/>
              <a:t>Všichni duchové/mysli mají stejnou, souvislou a smysluplnou představu vnějšího světa</a:t>
            </a:r>
            <a:r>
              <a:rPr lang="cs-CZ" dirty="0"/>
              <a:t>; všichni se shodujeme na představě stejného světa.</a:t>
            </a:r>
          </a:p>
          <a:p>
            <a:pPr algn="just"/>
            <a:r>
              <a:rPr lang="cs-CZ" dirty="0"/>
              <a:t>Podle Berkeleyho </a:t>
            </a:r>
            <a:r>
              <a:rPr lang="cs-CZ" b="1" dirty="0"/>
              <a:t>ideje</a:t>
            </a:r>
            <a:r>
              <a:rPr lang="cs-CZ" dirty="0"/>
              <a:t> v nás mají také „</a:t>
            </a:r>
            <a:r>
              <a:rPr lang="cs-CZ" i="1" dirty="0"/>
              <a:t>trvalost, řád a soudržnost a nejsou vyvolávány náhodně“, „ale v pravidelných řadách nebo sledech, jejichž obdivuhodné spojení dostatečně svědčí o moudrosti a laskavosti jejich Původce.</a:t>
            </a:r>
            <a:r>
              <a:rPr lang="cs-CZ" dirty="0"/>
              <a:t>“ (I, § 30)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Stejný svět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3FBA76-FFD9-4139-A0ED-D55AFB5E5E15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</a:rPr>
              <a:t>3. Závislost světa na Bohu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1638A6-EF2C-4A0F-B4CD-D405847C6A27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0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Neexistuje kauzální vztah mezi dvěma událostmi </a:t>
            </a:r>
            <a:r>
              <a:rPr lang="cs-CZ" dirty="0"/>
              <a:t>(idejemi) – kauzální vztah je pro Boha příležitost, a by vyvolal po ideji A ideu B. </a:t>
            </a:r>
          </a:p>
          <a:p>
            <a:r>
              <a:rPr lang="cs-CZ" dirty="0"/>
              <a:t>Berkeley nebyl britský empirik, ale </a:t>
            </a:r>
            <a:r>
              <a:rPr lang="cs-CZ" b="1" dirty="0"/>
              <a:t>irský okasionalista</a:t>
            </a:r>
            <a:r>
              <a:rPr lang="cs-CZ" dirty="0"/>
              <a:t>.</a:t>
            </a:r>
          </a:p>
          <a:p>
            <a:r>
              <a:rPr lang="cs-CZ" u="sng" dirty="0"/>
              <a:t>Pointa celého systému: předměty zkušenosti existují jen díky Bohu</a:t>
            </a:r>
            <a:r>
              <a:rPr lang="cs-CZ" dirty="0"/>
              <a:t>.</a:t>
            </a:r>
          </a:p>
          <a:p>
            <a:r>
              <a:rPr lang="cs-CZ" dirty="0"/>
              <a:t>Celý </a:t>
            </a:r>
            <a:r>
              <a:rPr lang="cs-CZ" u="sng" dirty="0"/>
              <a:t>imaterialismus</a:t>
            </a:r>
            <a:r>
              <a:rPr lang="cs-CZ" dirty="0"/>
              <a:t> je nakonec </a:t>
            </a:r>
            <a:r>
              <a:rPr lang="cs-CZ" u="sng" dirty="0"/>
              <a:t>důkaz boží existence</a:t>
            </a:r>
            <a:r>
              <a:rPr lang="cs-CZ" dirty="0"/>
              <a:t>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dirty="0"/>
              <a:t>„ …</a:t>
            </a:r>
            <a:r>
              <a:rPr lang="cs-CZ" i="1" dirty="0"/>
              <a:t>považoval bych je [</a:t>
            </a:r>
            <a:r>
              <a:rPr lang="cs-CZ" i="1" dirty="0" err="1"/>
              <a:t>sc</a:t>
            </a:r>
            <a:r>
              <a:rPr lang="cs-CZ" i="1" dirty="0"/>
              <a:t>. své úsilí] za úplně zbytečné a neúčinné, kdybych tím, co jsem řekl, nevyvolal u svých čtenářů zbožný pocit přítomnosti boží a kdybych jim poté, co jsem ukázal nepravdivost a marnost neplodných spekulací, které tvoří hlavní zaměstnání učených lidí, lépe nevštípil úctu a prospěšné pravdy evangelia, jež znát a uskutečňovat je tou největší dokonalostí lidské přirozenosti</a:t>
            </a:r>
            <a:r>
              <a:rPr lang="cs-CZ" dirty="0"/>
              <a:t>“ (I, § 156).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Kauzalita a Bůh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4DFB6D-C061-4D47-BE55-8F5AFB5D4C81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</a:rPr>
              <a:t>3. Závislost světa na Bohu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BF8218-280D-42F7-8F45-5577C69CA261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975360" y="4057247"/>
            <a:ext cx="10529251" cy="1516240"/>
          </a:xfrm>
          <a:prstGeom prst="roundRect">
            <a:avLst>
              <a:gd name="adj" fmla="val 9708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8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396294"/>
              </p:ext>
            </p:extLst>
          </p:nvPr>
        </p:nvGraphicFramePr>
        <p:xfrm>
          <a:off x="974725" y="2133600"/>
          <a:ext cx="1052988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253408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2937-B38E-44ED-A5A8-65C2EA0F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chemeClr val="accent1"/>
                </a:solidFill>
              </a:rPr>
              <a:t>VII. George Berkeley (1685-1753)</a:t>
            </a:r>
          </a:p>
        </p:txBody>
      </p:sp>
    </p:spTree>
    <p:extLst>
      <p:ext uri="{BB962C8B-B14F-4D97-AF65-F5344CB8AC3E}">
        <p14:creationId xmlns:p14="http://schemas.microsoft.com/office/powerpoint/2010/main" val="253846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97" y="1227909"/>
            <a:ext cx="6573257" cy="5565266"/>
          </a:xfrm>
        </p:spPr>
        <p:txBody>
          <a:bodyPr>
            <a:normAutofit/>
          </a:bodyPr>
          <a:lstStyle/>
          <a:p>
            <a:r>
              <a:rPr lang="cs-CZ" dirty="0"/>
              <a:t>Irčan, v Dublinu studium teologie.</a:t>
            </a:r>
          </a:p>
          <a:p>
            <a:r>
              <a:rPr lang="cs-CZ" dirty="0"/>
              <a:t>1710 – kněz anglikánské církve.</a:t>
            </a:r>
          </a:p>
          <a:p>
            <a:r>
              <a:rPr lang="cs-CZ" dirty="0"/>
              <a:t>Zbožnost, podpora misijní činnosti v Amerikách.</a:t>
            </a:r>
          </a:p>
          <a:p>
            <a:r>
              <a:rPr lang="cs-CZ" dirty="0"/>
              <a:t>1729-1731: pobyt v Jižní Americe, chtěl obracet Indiány na víru.</a:t>
            </a:r>
          </a:p>
          <a:p>
            <a:r>
              <a:rPr lang="cs-CZ" dirty="0"/>
              <a:t>Od 1731 biskup anglikánské církve v Irsku až do smrti.</a:t>
            </a:r>
          </a:p>
          <a:p>
            <a:r>
              <a:rPr lang="cs-CZ" dirty="0"/>
              <a:t>Hlavní filosofická díla napsal mezi 24.-28. rokem života.</a:t>
            </a:r>
          </a:p>
          <a:p>
            <a:r>
              <a:rPr lang="cs-CZ" dirty="0"/>
              <a:t>1709 </a:t>
            </a:r>
            <a:r>
              <a:rPr lang="cs-CZ" i="1" dirty="0"/>
              <a:t>A New </a:t>
            </a:r>
            <a:r>
              <a:rPr lang="cs-CZ" i="1" dirty="0" err="1"/>
              <a:t>Theory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Vision.</a:t>
            </a:r>
          </a:p>
          <a:p>
            <a:r>
              <a:rPr lang="cs-CZ" dirty="0"/>
              <a:t>1710 </a:t>
            </a:r>
            <a:r>
              <a:rPr lang="cs-CZ" i="1" dirty="0"/>
              <a:t>A </a:t>
            </a:r>
            <a:r>
              <a:rPr lang="cs-CZ" i="1" dirty="0" err="1"/>
              <a:t>Treatise</a:t>
            </a:r>
            <a:r>
              <a:rPr lang="cs-CZ" i="1" dirty="0"/>
              <a:t> </a:t>
            </a:r>
            <a:r>
              <a:rPr lang="cs-CZ" i="1" dirty="0" err="1"/>
              <a:t>Concerning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Principles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Knowledge</a:t>
            </a:r>
            <a:r>
              <a:rPr lang="cs-CZ" dirty="0"/>
              <a:t>.</a:t>
            </a:r>
          </a:p>
          <a:p>
            <a:r>
              <a:rPr lang="cs-CZ" dirty="0"/>
              <a:t>1713 </a:t>
            </a:r>
            <a:r>
              <a:rPr lang="cs-CZ" i="1" dirty="0" err="1"/>
              <a:t>Three</a:t>
            </a:r>
            <a:r>
              <a:rPr lang="cs-CZ" i="1" dirty="0"/>
              <a:t> </a:t>
            </a:r>
            <a:r>
              <a:rPr lang="cs-CZ" i="1" dirty="0" err="1"/>
              <a:t>Dialogues</a:t>
            </a:r>
            <a:r>
              <a:rPr lang="cs-CZ" i="1" dirty="0"/>
              <a:t> </a:t>
            </a:r>
            <a:r>
              <a:rPr lang="cs-CZ" i="1" dirty="0" err="1"/>
              <a:t>between</a:t>
            </a:r>
            <a:r>
              <a:rPr lang="cs-CZ" i="1" dirty="0"/>
              <a:t> </a:t>
            </a:r>
            <a:r>
              <a:rPr lang="cs-CZ" i="1" dirty="0" err="1"/>
              <a:t>Hylas</a:t>
            </a:r>
            <a:r>
              <a:rPr lang="cs-CZ" i="1" dirty="0"/>
              <a:t> and </a:t>
            </a:r>
            <a:r>
              <a:rPr lang="cs-CZ" i="1" dirty="0" err="1"/>
              <a:t>Philonous</a:t>
            </a:r>
            <a:r>
              <a:rPr lang="cs-CZ" dirty="0"/>
              <a:t>. </a:t>
            </a:r>
          </a:p>
          <a:p>
            <a:r>
              <a:rPr lang="cs-CZ" dirty="0"/>
              <a:t>Česky: </a:t>
            </a:r>
            <a:r>
              <a:rPr lang="cs-CZ" i="1" dirty="0"/>
              <a:t>Pojednání o základech lidského poznání </a:t>
            </a:r>
            <a:r>
              <a:rPr lang="cs-CZ" dirty="0"/>
              <a:t>(1995); </a:t>
            </a:r>
            <a:r>
              <a:rPr lang="cs-CZ" i="1" dirty="0"/>
              <a:t>Esej o nové teorii vidění. Pojednání o principech lidského poznání </a:t>
            </a:r>
            <a:r>
              <a:rPr lang="cs-CZ" dirty="0"/>
              <a:t>(2004); </a:t>
            </a:r>
            <a:r>
              <a:rPr lang="cs-CZ" i="1" dirty="0"/>
              <a:t>Tři dialogy mezi </a:t>
            </a:r>
            <a:r>
              <a:rPr lang="cs-CZ" i="1" dirty="0" err="1"/>
              <a:t>Hyladem</a:t>
            </a:r>
            <a:r>
              <a:rPr lang="cs-CZ" i="1" dirty="0"/>
              <a:t> a </a:t>
            </a:r>
            <a:r>
              <a:rPr lang="cs-CZ" i="1" dirty="0" err="1"/>
              <a:t>Filonoem</a:t>
            </a:r>
            <a:r>
              <a:rPr lang="cs-CZ" dirty="0"/>
              <a:t>. </a:t>
            </a:r>
            <a:r>
              <a:rPr lang="cs-CZ" i="1" dirty="0"/>
              <a:t>O Pohybu </a:t>
            </a:r>
            <a:r>
              <a:rPr lang="cs-CZ" dirty="0"/>
              <a:t>(2007).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a dílo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0E25F9-E469-45CE-856A-6C2F5966CAAD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zeď, interiér, osoba, oblečení&#10;&#10;Popis byl vytvořen automaticky">
            <a:extLst>
              <a:ext uri="{FF2B5EF4-FFF2-40B4-BE49-F238E27FC236}">
                <a16:creationId xmlns:a16="http://schemas.microsoft.com/office/drawing/2014/main" id="{6D10C446-A72B-4AF5-9E49-6E73EF1A2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" r="12529" b="-215"/>
          <a:stretch/>
        </p:blipFill>
        <p:spPr>
          <a:xfrm>
            <a:off x="7383154" y="0"/>
            <a:ext cx="479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Proti materialismu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D979BC-1617-4655-8044-2051C6D24D58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Proti materialismu</a:t>
            </a:r>
          </a:p>
        </p:txBody>
      </p:sp>
    </p:spTree>
    <p:extLst>
      <p:ext uri="{BB962C8B-B14F-4D97-AF65-F5344CB8AC3E}">
        <p14:creationId xmlns:p14="http://schemas.microsoft.com/office/powerpoint/2010/main" val="182696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Berkeley byl především </a:t>
            </a:r>
            <a:r>
              <a:rPr lang="cs-CZ"/>
              <a:t>náboženskou osobou - </a:t>
            </a:r>
            <a:r>
              <a:rPr lang="cs-CZ" dirty="0"/>
              <a:t>filosofie je pro </a:t>
            </a:r>
            <a:r>
              <a:rPr lang="cs-CZ"/>
              <a:t>něj nástroj </a:t>
            </a:r>
            <a:r>
              <a:rPr lang="cs-CZ" dirty="0"/>
              <a:t>pro dosažení náboženských cílů.</a:t>
            </a:r>
          </a:p>
          <a:p>
            <a:r>
              <a:rPr lang="cs-CZ" dirty="0"/>
              <a:t>Proti materialismu = ateismu = skepticismu = politickému rebelantství.</a:t>
            </a:r>
          </a:p>
          <a:p>
            <a:r>
              <a:rPr lang="cs-CZ" b="1" dirty="0"/>
              <a:t>Skepticismus</a:t>
            </a:r>
            <a:r>
              <a:rPr lang="cs-CZ" dirty="0"/>
              <a:t> i ateismus pocházejí z materialismu.</a:t>
            </a:r>
          </a:p>
          <a:p>
            <a:r>
              <a:rPr lang="cs-CZ" b="1" dirty="0"/>
              <a:t>Materialismus</a:t>
            </a:r>
            <a:r>
              <a:rPr lang="cs-CZ" dirty="0"/>
              <a:t> – představa věčné a samostatné hmoty činí Boha zbytečným.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b="1" dirty="0"/>
              <a:t>Materialismus je třeba odmítnout</a:t>
            </a:r>
            <a:r>
              <a:rPr lang="cs-CZ" dirty="0"/>
              <a:t>: „</a:t>
            </a:r>
            <a:r>
              <a:rPr lang="cs-CZ" i="1" dirty="0"/>
              <a:t>Jakmile je z přírody vykázána hmota, odvleče s sebou tolik skeptických a hříšných názorů, tolik nesčetných sporů a zmatených otázek, které byly trnem v oku jak teologům, tak filosofům a způsobily lidem tolik zbytečné práce</a:t>
            </a:r>
            <a:r>
              <a:rPr lang="cs-CZ" dirty="0"/>
              <a:t>.“ (I, § 96)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Proti materialismu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8981A82-2132-4C3E-B70D-D9D110DE035A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975360" y="4022410"/>
            <a:ext cx="10529251" cy="950183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71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7480663" cy="3777622"/>
          </a:xfrm>
        </p:spPr>
        <p:txBody>
          <a:bodyPr>
            <a:normAutofit/>
          </a:bodyPr>
          <a:lstStyle/>
          <a:p>
            <a:r>
              <a:rPr lang="cs-CZ" dirty="0"/>
              <a:t>Berkeley nebyl agnostik</a:t>
            </a:r>
            <a:r>
              <a:rPr lang="cs-CZ"/>
              <a:t>; jsme Bohem </a:t>
            </a:r>
            <a:r>
              <a:rPr lang="cs-CZ" dirty="0"/>
              <a:t>dobře vybaveni k poznání.</a:t>
            </a:r>
          </a:p>
          <a:p>
            <a:r>
              <a:rPr lang="cs-CZ" dirty="0"/>
              <a:t>Zdrojem omylů a původcem materialismu je chybné pojetí abstrakce.</a:t>
            </a:r>
          </a:p>
          <a:p>
            <a:r>
              <a:rPr lang="cs-CZ" dirty="0"/>
              <a:t>Proti </a:t>
            </a:r>
            <a:r>
              <a:rPr lang="cs-CZ" dirty="0" err="1"/>
              <a:t>Lockovu</a:t>
            </a:r>
            <a:r>
              <a:rPr lang="cs-CZ" dirty="0"/>
              <a:t> pojetí abstrakce = odhlížení od konkrétních projevů; např. abstraktní idea barvy, která „</a:t>
            </a:r>
            <a:r>
              <a:rPr lang="cs-CZ" i="1" dirty="0"/>
              <a:t>není ani červená, ani modrá, ani bílá</a:t>
            </a:r>
            <a:r>
              <a:rPr lang="cs-CZ" dirty="0"/>
              <a:t>…“ (úvod, § 8). Máme tedy ideu, kterou jsme nikdy nevnímali.</a:t>
            </a:r>
          </a:p>
          <a:p>
            <a:r>
              <a:rPr lang="cs-CZ" u="sng" dirty="0"/>
              <a:t>Nemůžeme v abstrakci oddělovat vlastnosti od nositelů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 abstrakci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2FB6B9-D522-44F1-9A91-1F9706E9E017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Proti materialismu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D58040C-49E6-4AA1-8312-9FACABBA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023" y="515927"/>
            <a:ext cx="3722810" cy="634207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AA49DF5-E625-4944-BD8E-F94E91ED4EEF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4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Například </a:t>
            </a:r>
            <a:r>
              <a:rPr lang="cs-CZ" b="1" dirty="0"/>
              <a:t>abstraktní ideu člověka </a:t>
            </a:r>
            <a:r>
              <a:rPr lang="cs-CZ" dirty="0"/>
              <a:t>si ve skutečnosti nejsme schopni vytvořit. Naše idea člověka je vždy ideou člověka „</a:t>
            </a:r>
            <a:r>
              <a:rPr lang="cs-CZ" i="1" dirty="0"/>
              <a:t>bílého, nebo černého, nebo snědého, rovného nebo křivého, vysokého, nebo malého, nebo středního. […] A stejně tak nejsem schopen utvořit si abstraktní ideu pohybu odděleného od pohybujícího se tělesa, který by nebyl ani rychlý, ani pomalý, ani křivočarý, ani přímočarý.</a:t>
            </a:r>
            <a:r>
              <a:rPr lang="cs-CZ" dirty="0"/>
              <a:t>“ (úvod, § 10)</a:t>
            </a:r>
          </a:p>
          <a:p>
            <a:r>
              <a:rPr lang="cs-CZ" dirty="0"/>
              <a:t>Zdrojem špatného pojetí abstrakce byl </a:t>
            </a:r>
            <a:r>
              <a:rPr lang="cs-CZ" b="1" dirty="0"/>
              <a:t>jazyk</a:t>
            </a:r>
            <a:r>
              <a:rPr lang="cs-CZ" dirty="0"/>
              <a:t>: špatné užívání slov – záměna slova </a:t>
            </a:r>
            <a:r>
              <a:rPr lang="cs-CZ"/>
              <a:t>za </a:t>
            </a:r>
            <a:r>
              <a:rPr lang="cs-CZ" b="1"/>
              <a:t>esenci, </a:t>
            </a:r>
            <a:r>
              <a:rPr lang="cs-CZ"/>
              <a:t>tj. souhrn podstatných znaků.</a:t>
            </a:r>
            <a:endParaRPr lang="cs-CZ" dirty="0"/>
          </a:p>
          <a:p>
            <a:r>
              <a:rPr lang="cs-CZ" dirty="0"/>
              <a:t>Berkeley byl nominalista: </a:t>
            </a:r>
            <a:r>
              <a:rPr lang="cs-CZ" u="sng" dirty="0"/>
              <a:t>existují jen jednotliviny</a:t>
            </a:r>
            <a:r>
              <a:rPr lang="cs-CZ" dirty="0"/>
              <a:t> – </a:t>
            </a:r>
            <a:r>
              <a:rPr lang="cs-CZ" b="1" dirty="0"/>
              <a:t>obecniny</a:t>
            </a:r>
            <a:r>
              <a:rPr lang="cs-CZ" dirty="0"/>
              <a:t> jsou pouhé </a:t>
            </a:r>
            <a:r>
              <a:rPr lang="cs-CZ" u="sng" dirty="0"/>
              <a:t>jazykové znaky</a:t>
            </a:r>
            <a:r>
              <a:rPr lang="cs-CZ" dirty="0"/>
              <a:t> pro označování a </a:t>
            </a:r>
            <a:r>
              <a:rPr lang="cs-CZ"/>
              <a:t>klasifikování. </a:t>
            </a:r>
          </a:p>
          <a:p>
            <a:r>
              <a:rPr lang="cs-CZ"/>
              <a:t>Obecné pojmy nevyjadřují esenci dané třídy věcí. </a:t>
            </a: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2FB6B9-D522-44F1-9A91-1F9706E9E017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Proti materialismu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B6FF986-7333-4DEC-AB98-C638741E6B74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7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„</a:t>
            </a:r>
            <a:r>
              <a:rPr lang="pt-BR" i="1" dirty="0"/>
              <a:t>Esse is percipi</a:t>
            </a:r>
            <a:r>
              <a:rPr lang="pt-BR" dirty="0"/>
              <a:t>“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Berkeley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D979BC-1617-4655-8044-2051C6D24D58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„</a:t>
            </a:r>
            <a:r>
              <a:rPr lang="cs-CZ" i="1" dirty="0" err="1">
                <a:solidFill>
                  <a:schemeClr val="bg1"/>
                </a:solidFill>
              </a:rPr>
              <a:t>Esse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is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percipi</a:t>
            </a:r>
            <a:r>
              <a:rPr lang="cs-CZ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6715143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1375</Words>
  <Application>Microsoft Office PowerPoint</Application>
  <PresentationFormat>Širokoúhlá obrazovka</PresentationFormat>
  <Paragraphs>106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Stébla</vt:lpstr>
      <vt:lpstr>Dějiny filosofie IV: Novověká filosofie</vt:lpstr>
      <vt:lpstr>Seznam témat</vt:lpstr>
      <vt:lpstr>VII. George Berkeley (1685-1753)</vt:lpstr>
      <vt:lpstr>Život a dílo</vt:lpstr>
      <vt:lpstr>1. Proti materialismu</vt:lpstr>
      <vt:lpstr>Východiska</vt:lpstr>
      <vt:lpstr>Proti abstrakci</vt:lpstr>
      <vt:lpstr>Prezentace aplikace PowerPoint</vt:lpstr>
      <vt:lpstr>2. „Esse is percipi“</vt:lpstr>
      <vt:lpstr>Věci jako svazky idejí</vt:lpstr>
      <vt:lpstr>Klíčová myšlenka</vt:lpstr>
      <vt:lpstr>Esse is percipi</vt:lpstr>
      <vt:lpstr>Imaterialismus</vt:lpstr>
      <vt:lpstr>3. Závislost světa na Bohu</vt:lpstr>
      <vt:lpstr>Původ idejí</vt:lpstr>
      <vt:lpstr>Stejný svět</vt:lpstr>
      <vt:lpstr>Kauzalita a Bůh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filosofie IV: Novověká filosofie</dc:title>
  <dc:creator>Jakub Peloušek</dc:creator>
  <cp:lastModifiedBy>Daniel Špelda</cp:lastModifiedBy>
  <cp:revision>112</cp:revision>
  <dcterms:created xsi:type="dcterms:W3CDTF">2021-01-26T13:50:20Z</dcterms:created>
  <dcterms:modified xsi:type="dcterms:W3CDTF">2021-05-09T18:44:46Z</dcterms:modified>
</cp:coreProperties>
</file>