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8"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31D7137B-9162-4ACD-9229-9F47B750F419}" type="datetimeFigureOut">
              <a:rPr lang="cs-CZ" smtClean="0"/>
              <a:t>12.05.2023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1D7137B-9162-4ACD-9229-9F47B750F419}" type="datetimeFigureOut">
              <a:rPr lang="cs-CZ" smtClean="0"/>
              <a:t>12.05.2023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1D7137B-9162-4ACD-9229-9F47B750F419}" type="datetimeFigureOut">
              <a:rPr lang="cs-CZ" smtClean="0"/>
              <a:t>12.05.2023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1D7137B-9162-4ACD-9229-9F47B750F419}" type="datetimeFigureOut">
              <a:rPr lang="cs-CZ" smtClean="0"/>
              <a:t>12.05.2023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31D7137B-9162-4ACD-9229-9F47B750F419}" type="datetimeFigureOut">
              <a:rPr lang="cs-CZ" smtClean="0"/>
              <a:t>12.05.2023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1D7137B-9162-4ACD-9229-9F47B750F419}" type="datetimeFigureOut">
              <a:rPr lang="cs-CZ" smtClean="0"/>
              <a:t>12.05.2023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1D7137B-9162-4ACD-9229-9F47B750F419}" type="datetimeFigureOut">
              <a:rPr lang="cs-CZ" smtClean="0"/>
              <a:t>12.05.2023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31D7137B-9162-4ACD-9229-9F47B750F419}" type="datetimeFigureOut">
              <a:rPr lang="cs-CZ" smtClean="0"/>
              <a:t>12.05.2023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1D7137B-9162-4ACD-9229-9F47B750F419}" type="datetimeFigureOut">
              <a:rPr lang="cs-CZ" smtClean="0"/>
              <a:t>12.05.2023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1D7137B-9162-4ACD-9229-9F47B750F419}" type="datetimeFigureOut">
              <a:rPr lang="cs-CZ" smtClean="0"/>
              <a:t>12.05.2023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1D7137B-9162-4ACD-9229-9F47B750F419}" type="datetimeFigureOut">
              <a:rPr lang="cs-CZ" smtClean="0"/>
              <a:t>12.05.2023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E104E3D-6EF0-4CE4-A7E8-59A2AF94CD13}"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7137B-9162-4ACD-9229-9F47B750F419}" type="datetimeFigureOut">
              <a:rPr lang="cs-CZ" smtClean="0"/>
              <a:t>12.05.2023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04E3D-6EF0-4CE4-A7E8-59A2AF94CD13}"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Prezentace\Y2Mate.is%20-%20Outer%20Hair%20Cells%20&#8211;%20The%20Inner%20Ear's%20Amplifier-edVHqFyuIws-720p-1655186930359.mp4" TargetMode="External"/><Relationship Id="rId1" Type="http://schemas.microsoft.com/office/2007/relationships/media" Target="file:///D:\Prezentace\Y2Mate.is%20-%20Outer%20Hair%20Cells%20&#8211;%20The%20Inner%20Ear's%20Amplifier-edVHqFyuIws-720p-1655186930359.mp4"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media" Target="file:///D:\Prezentace\ukazka1.mp3" TargetMode="External"/><Relationship Id="rId7" Type="http://schemas.openxmlformats.org/officeDocument/2006/relationships/image" Target="../media/image17.png"/><Relationship Id="rId2" Type="http://schemas.openxmlformats.org/officeDocument/2006/relationships/audio" Target="file:///D:\Prezentace\ukazka2.mp3" TargetMode="External"/><Relationship Id="rId1" Type="http://schemas.microsoft.com/office/2007/relationships/media" Target="file:///D:\Prezentace\ukazka2.mp3" TargetMode="Externa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audio" Target="file:///D:\Prezentace\ukazka1.mp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Prezentace\ukazka3.mp3" TargetMode="External"/><Relationship Id="rId1" Type="http://schemas.microsoft.com/office/2007/relationships/media" Target="file:///D:\Prezentace\ukazka3.mp3"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484784"/>
            <a:ext cx="7772400" cy="1470025"/>
          </a:xfrm>
        </p:spPr>
        <p:txBody>
          <a:bodyPr/>
          <a:lstStyle/>
          <a:p>
            <a:r>
              <a:rPr lang="cs-CZ" dirty="0"/>
              <a:t>Biologické aspekty rozumění řeči a vyjadřování</a:t>
            </a:r>
          </a:p>
        </p:txBody>
      </p:sp>
      <p:sp>
        <p:nvSpPr>
          <p:cNvPr id="3" name="Podnadpis 2"/>
          <p:cNvSpPr>
            <a:spLocks noGrp="1"/>
          </p:cNvSpPr>
          <p:nvPr>
            <p:ph type="subTitle" idx="1"/>
          </p:nvPr>
        </p:nvSpPr>
        <p:spPr/>
        <p:txBody>
          <a:bodyPr/>
          <a:lstStyle/>
          <a:p>
            <a:r>
              <a:rPr lang="cs-CZ" dirty="0"/>
              <a:t>Jan </a:t>
            </a:r>
            <a:r>
              <a:rPr lang="cs-CZ" dirty="0" err="1"/>
              <a:t>Rottenberg</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Kochleární mechanika</a:t>
            </a:r>
          </a:p>
        </p:txBody>
      </p:sp>
      <p:pic>
        <p:nvPicPr>
          <p:cNvPr id="4" name="Y2Mate.is - Outer Hair Cells – The Inner Ear's Amplifier-edVHqFyuIws-720p-1655186930359.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508000" y="1576388"/>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dirty="0"/>
              <a:t>Kochleární mechanika</a:t>
            </a:r>
          </a:p>
        </p:txBody>
      </p:sp>
      <p:pic>
        <p:nvPicPr>
          <p:cNvPr id="4" name="Zástupný symbol pro obsah 3" descr="corti_organ.png"/>
          <p:cNvPicPr>
            <a:picLocks noGrp="1" noChangeAspect="1"/>
          </p:cNvPicPr>
          <p:nvPr>
            <p:ph idx="1"/>
          </p:nvPr>
        </p:nvPicPr>
        <p:blipFill>
          <a:blip r:embed="rId2" cstate="print"/>
          <a:stretch>
            <a:fillRect/>
          </a:stretch>
        </p:blipFill>
        <p:spPr>
          <a:xfrm>
            <a:off x="251520" y="1556792"/>
            <a:ext cx="5463939" cy="4525963"/>
          </a:xfrm>
        </p:spPr>
      </p:pic>
      <p:grpSp>
        <p:nvGrpSpPr>
          <p:cNvPr id="9" name="Skupina 8"/>
          <p:cNvGrpSpPr/>
          <p:nvPr/>
        </p:nvGrpSpPr>
        <p:grpSpPr>
          <a:xfrm>
            <a:off x="3131840" y="3645024"/>
            <a:ext cx="360040" cy="360040"/>
            <a:chOff x="4283968" y="3573016"/>
            <a:chExt cx="360040" cy="360040"/>
          </a:xfrm>
        </p:grpSpPr>
        <p:cxnSp>
          <p:nvCxnSpPr>
            <p:cNvPr id="6" name="Přímá spojovací šipka 5"/>
            <p:cNvCxnSpPr/>
            <p:nvPr/>
          </p:nvCxnSpPr>
          <p:spPr>
            <a:xfrm>
              <a:off x="4283968" y="3573016"/>
              <a:ext cx="72008" cy="36004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ovací šipka 6"/>
            <p:cNvCxnSpPr/>
            <p:nvPr/>
          </p:nvCxnSpPr>
          <p:spPr>
            <a:xfrm>
              <a:off x="4427984" y="3573016"/>
              <a:ext cx="72008" cy="36004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ovací šipka 7"/>
            <p:cNvCxnSpPr/>
            <p:nvPr/>
          </p:nvCxnSpPr>
          <p:spPr>
            <a:xfrm>
              <a:off x="4572000" y="3573016"/>
              <a:ext cx="72008" cy="36004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Zástupný symbol pro obsah 2"/>
          <p:cNvSpPr txBox="1">
            <a:spLocks/>
          </p:cNvSpPr>
          <p:nvPr/>
        </p:nvSpPr>
        <p:spPr>
          <a:xfrm>
            <a:off x="5580112" y="1412776"/>
            <a:ext cx="3384376" cy="4896544"/>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kumimoji="0" lang="cs-CZ" sz="2400" b="0" i="0" u="none" strike="noStrike" kern="1200" cap="none" spc="0" normalizeH="0" baseline="0" noProof="0" dirty="0">
                <a:ln>
                  <a:noFill/>
                </a:ln>
                <a:solidFill>
                  <a:schemeClr val="tx1"/>
                </a:solidFill>
                <a:effectLst/>
                <a:uLnTx/>
                <a:uFillTx/>
                <a:latin typeface="+mn-lt"/>
                <a:ea typeface="+mn-ea"/>
                <a:cs typeface="+mn-cs"/>
              </a:rPr>
              <a:t>Výška</a:t>
            </a:r>
            <a:r>
              <a:rPr kumimoji="0" lang="cs-CZ" sz="2400" b="0" i="0" u="none" strike="noStrike" kern="1200" cap="none" spc="0" normalizeH="0" noProof="0" dirty="0">
                <a:ln>
                  <a:noFill/>
                </a:ln>
                <a:solidFill>
                  <a:schemeClr val="tx1"/>
                </a:solidFill>
                <a:effectLst/>
                <a:uLnTx/>
                <a:uFillTx/>
                <a:latin typeface="+mn-lt"/>
                <a:ea typeface="+mn-ea"/>
                <a:cs typeface="+mn-cs"/>
              </a:rPr>
              <a:t> tónu definována místem podráždění na BM</a:t>
            </a:r>
          </a:p>
          <a:p>
            <a:pPr marL="342900" indent="-342900">
              <a:spcBef>
                <a:spcPct val="20000"/>
              </a:spcBef>
              <a:buFont typeface="Arial" pitchFamily="34" charset="0"/>
              <a:buChar char="•"/>
            </a:pPr>
            <a:r>
              <a:rPr lang="cs-CZ" sz="2400" noProof="0" dirty="0"/>
              <a:t>Hlasitost definována šíří </a:t>
            </a:r>
            <a:r>
              <a:rPr lang="cs-CZ" sz="2400" noProof="0" dirty="0" err="1"/>
              <a:t>podráždědní</a:t>
            </a:r>
            <a:r>
              <a:rPr lang="cs-CZ" sz="2400" noProof="0" dirty="0"/>
              <a:t> + aktivace </a:t>
            </a:r>
            <a:r>
              <a:rPr lang="cs-CZ" sz="2400" noProof="0" dirty="0" err="1"/>
              <a:t>nociceptorů</a:t>
            </a:r>
            <a:endParaRPr lang="cs-CZ" sz="2400" noProof="0" dirty="0"/>
          </a:p>
          <a:p>
            <a:pPr marL="342900" indent="-342900">
              <a:spcBef>
                <a:spcPct val="20000"/>
              </a:spcBef>
              <a:buFont typeface="Arial" pitchFamily="34" charset="0"/>
              <a:buChar char="•"/>
            </a:pPr>
            <a:r>
              <a:rPr kumimoji="0" lang="cs-CZ" sz="2400" b="0" i="0" u="none" strike="noStrike" kern="1200" cap="none" spc="0" normalizeH="0" baseline="0" dirty="0">
                <a:ln>
                  <a:noFill/>
                </a:ln>
                <a:solidFill>
                  <a:schemeClr val="tx1"/>
                </a:solidFill>
                <a:effectLst/>
                <a:uLnTx/>
                <a:uFillTx/>
                <a:latin typeface="+mn-lt"/>
                <a:ea typeface="+mn-ea"/>
                <a:cs typeface="+mn-cs"/>
              </a:rPr>
              <a:t>Barva tónu – rozložení maxim a minim </a:t>
            </a:r>
            <a:r>
              <a:rPr kumimoji="0" lang="cs-CZ" sz="2400" b="0" i="0" u="none" strike="noStrike" kern="1200" cap="none" spc="0" normalizeH="0" baseline="0" dirty="0" err="1">
                <a:ln>
                  <a:noFill/>
                </a:ln>
                <a:solidFill>
                  <a:schemeClr val="tx1"/>
                </a:solidFill>
                <a:effectLst/>
                <a:uLnTx/>
                <a:uFillTx/>
                <a:latin typeface="+mn-lt"/>
                <a:ea typeface="+mn-ea"/>
                <a:cs typeface="+mn-cs"/>
              </a:rPr>
              <a:t>podráždědní</a:t>
            </a:r>
            <a:r>
              <a:rPr kumimoji="0" lang="cs-CZ" sz="2400" b="0" i="0" u="none" strike="noStrike" kern="1200" cap="none" spc="0" normalizeH="0" baseline="0" dirty="0">
                <a:ln>
                  <a:noFill/>
                </a:ln>
                <a:solidFill>
                  <a:schemeClr val="tx1"/>
                </a:solidFill>
                <a:effectLst/>
                <a:uLnTx/>
                <a:uFillTx/>
                <a:latin typeface="+mn-lt"/>
                <a:ea typeface="+mn-ea"/>
                <a:cs typeface="+mn-cs"/>
              </a:rPr>
              <a:t> v čase</a:t>
            </a:r>
          </a:p>
          <a:p>
            <a:pPr marL="342900" indent="-342900">
              <a:spcBef>
                <a:spcPct val="20000"/>
              </a:spcBef>
              <a:buFont typeface="Arial" pitchFamily="34" charset="0"/>
              <a:buChar char="•"/>
            </a:pPr>
            <a:r>
              <a:rPr lang="cs-CZ" sz="2400" noProof="0" dirty="0"/>
              <a:t>Weber-</a:t>
            </a:r>
            <a:r>
              <a:rPr lang="cs-CZ" sz="2400" noProof="0" dirty="0" err="1"/>
              <a:t>Fechnerův</a:t>
            </a:r>
            <a:r>
              <a:rPr lang="cs-CZ" sz="2400" noProof="0" dirty="0"/>
              <a:t> zákon</a:t>
            </a:r>
            <a:endParaRPr kumimoji="0" lang="cs-CZ"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88640"/>
            <a:ext cx="8229600" cy="1143000"/>
          </a:xfrm>
        </p:spPr>
        <p:txBody>
          <a:bodyPr/>
          <a:lstStyle/>
          <a:p>
            <a:r>
              <a:rPr lang="cs-CZ" dirty="0"/>
              <a:t>Sluchový </a:t>
            </a:r>
            <a:r>
              <a:rPr lang="cs-CZ" dirty="0" err="1"/>
              <a:t>recruitment</a:t>
            </a:r>
            <a:endParaRPr lang="cs-CZ" dirty="0"/>
          </a:p>
        </p:txBody>
      </p:sp>
      <p:pic>
        <p:nvPicPr>
          <p:cNvPr id="4" name="Zástupný symbol pro obsah 3" descr="RecruitmentCorrection.png"/>
          <p:cNvPicPr>
            <a:picLocks noGrp="1" noChangeAspect="1"/>
          </p:cNvPicPr>
          <p:nvPr>
            <p:ph idx="1"/>
          </p:nvPr>
        </p:nvPicPr>
        <p:blipFill>
          <a:blip r:embed="rId2" cstate="print"/>
          <a:stretch>
            <a:fillRect/>
          </a:stretch>
        </p:blipFill>
        <p:spPr>
          <a:xfrm>
            <a:off x="1259632" y="1484784"/>
            <a:ext cx="6696744" cy="5022558"/>
          </a:xfrm>
        </p:spPr>
      </p:pic>
      <p:grpSp>
        <p:nvGrpSpPr>
          <p:cNvPr id="14" name="Skupina 13"/>
          <p:cNvGrpSpPr/>
          <p:nvPr/>
        </p:nvGrpSpPr>
        <p:grpSpPr>
          <a:xfrm>
            <a:off x="4283968" y="1988840"/>
            <a:ext cx="4182484" cy="3732251"/>
            <a:chOff x="4283968" y="1988840"/>
            <a:chExt cx="4182484" cy="3732251"/>
          </a:xfrm>
        </p:grpSpPr>
        <p:sp>
          <p:nvSpPr>
            <p:cNvPr id="8" name="Volný tvar 7"/>
            <p:cNvSpPr/>
            <p:nvPr/>
          </p:nvSpPr>
          <p:spPr>
            <a:xfrm>
              <a:off x="4283968" y="1988840"/>
              <a:ext cx="4104456" cy="3732251"/>
            </a:xfrm>
            <a:custGeom>
              <a:avLst/>
              <a:gdLst>
                <a:gd name="connsiteX0" fmla="*/ 0 w 7665396"/>
                <a:gd name="connsiteY0" fmla="*/ 2508115 h 2508115"/>
                <a:gd name="connsiteX1" fmla="*/ 700391 w 7665396"/>
                <a:gd name="connsiteY1" fmla="*/ 2206558 h 2508115"/>
                <a:gd name="connsiteX2" fmla="*/ 1332689 w 7665396"/>
                <a:gd name="connsiteY2" fmla="*/ 1457528 h 2508115"/>
                <a:gd name="connsiteX3" fmla="*/ 2607013 w 7665396"/>
                <a:gd name="connsiteY3" fmla="*/ 689043 h 2508115"/>
                <a:gd name="connsiteX4" fmla="*/ 4659549 w 7665396"/>
                <a:gd name="connsiteY4" fmla="*/ 212388 h 2508115"/>
                <a:gd name="connsiteX5" fmla="*/ 7169285 w 7665396"/>
                <a:gd name="connsiteY5" fmla="*/ 27562 h 2508115"/>
                <a:gd name="connsiteX6" fmla="*/ 7636213 w 7665396"/>
                <a:gd name="connsiteY6" fmla="*/ 47017 h 250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5396" h="2508115">
                  <a:moveTo>
                    <a:pt x="0" y="2508115"/>
                  </a:moveTo>
                  <a:cubicBezTo>
                    <a:pt x="239138" y="2444885"/>
                    <a:pt x="478276" y="2381656"/>
                    <a:pt x="700391" y="2206558"/>
                  </a:cubicBezTo>
                  <a:cubicBezTo>
                    <a:pt x="922506" y="2031460"/>
                    <a:pt x="1014919" y="1710447"/>
                    <a:pt x="1332689" y="1457528"/>
                  </a:cubicBezTo>
                  <a:cubicBezTo>
                    <a:pt x="1650459" y="1204609"/>
                    <a:pt x="2052536" y="896566"/>
                    <a:pt x="2607013" y="689043"/>
                  </a:cubicBezTo>
                  <a:cubicBezTo>
                    <a:pt x="3161490" y="481520"/>
                    <a:pt x="3899170" y="322635"/>
                    <a:pt x="4659549" y="212388"/>
                  </a:cubicBezTo>
                  <a:cubicBezTo>
                    <a:pt x="5419928" y="102141"/>
                    <a:pt x="6673174" y="55124"/>
                    <a:pt x="7169285" y="27562"/>
                  </a:cubicBezTo>
                  <a:cubicBezTo>
                    <a:pt x="7665396" y="0"/>
                    <a:pt x="7650804" y="23508"/>
                    <a:pt x="7636213" y="47017"/>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TextovéPole 9"/>
            <p:cNvSpPr txBox="1"/>
            <p:nvPr/>
          </p:nvSpPr>
          <p:spPr>
            <a:xfrm>
              <a:off x="7956376" y="2060848"/>
              <a:ext cx="510076" cy="369332"/>
            </a:xfrm>
            <a:prstGeom prst="rect">
              <a:avLst/>
            </a:prstGeom>
            <a:noFill/>
          </p:spPr>
          <p:txBody>
            <a:bodyPr wrap="none" rtlCol="0">
              <a:spAutoFit/>
            </a:bodyPr>
            <a:lstStyle/>
            <a:p>
              <a:r>
                <a:rPr lang="cs-CZ" dirty="0"/>
                <a:t>IHC</a:t>
              </a:r>
            </a:p>
          </p:txBody>
        </p:sp>
      </p:grpSp>
      <p:grpSp>
        <p:nvGrpSpPr>
          <p:cNvPr id="15" name="Skupina 14"/>
          <p:cNvGrpSpPr/>
          <p:nvPr/>
        </p:nvGrpSpPr>
        <p:grpSpPr>
          <a:xfrm>
            <a:off x="2267744" y="3573016"/>
            <a:ext cx="6221277" cy="2148075"/>
            <a:chOff x="2267744" y="3573016"/>
            <a:chExt cx="6221277" cy="2148075"/>
          </a:xfrm>
        </p:grpSpPr>
        <p:sp>
          <p:nvSpPr>
            <p:cNvPr id="7" name="Volný tvar 6"/>
            <p:cNvSpPr/>
            <p:nvPr/>
          </p:nvSpPr>
          <p:spPr>
            <a:xfrm>
              <a:off x="2267744" y="3717032"/>
              <a:ext cx="5472608" cy="2004059"/>
            </a:xfrm>
            <a:custGeom>
              <a:avLst/>
              <a:gdLst>
                <a:gd name="connsiteX0" fmla="*/ 0 w 7665396"/>
                <a:gd name="connsiteY0" fmla="*/ 2508115 h 2508115"/>
                <a:gd name="connsiteX1" fmla="*/ 700391 w 7665396"/>
                <a:gd name="connsiteY1" fmla="*/ 2206558 h 2508115"/>
                <a:gd name="connsiteX2" fmla="*/ 1332689 w 7665396"/>
                <a:gd name="connsiteY2" fmla="*/ 1457528 h 2508115"/>
                <a:gd name="connsiteX3" fmla="*/ 2607013 w 7665396"/>
                <a:gd name="connsiteY3" fmla="*/ 689043 h 2508115"/>
                <a:gd name="connsiteX4" fmla="*/ 4659549 w 7665396"/>
                <a:gd name="connsiteY4" fmla="*/ 212388 h 2508115"/>
                <a:gd name="connsiteX5" fmla="*/ 7169285 w 7665396"/>
                <a:gd name="connsiteY5" fmla="*/ 27562 h 2508115"/>
                <a:gd name="connsiteX6" fmla="*/ 7636213 w 7665396"/>
                <a:gd name="connsiteY6" fmla="*/ 47017 h 250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5396" h="2508115">
                  <a:moveTo>
                    <a:pt x="0" y="2508115"/>
                  </a:moveTo>
                  <a:cubicBezTo>
                    <a:pt x="239138" y="2444885"/>
                    <a:pt x="478276" y="2381656"/>
                    <a:pt x="700391" y="2206558"/>
                  </a:cubicBezTo>
                  <a:cubicBezTo>
                    <a:pt x="922506" y="2031460"/>
                    <a:pt x="1014919" y="1710447"/>
                    <a:pt x="1332689" y="1457528"/>
                  </a:cubicBezTo>
                  <a:cubicBezTo>
                    <a:pt x="1650459" y="1204609"/>
                    <a:pt x="2052536" y="896566"/>
                    <a:pt x="2607013" y="689043"/>
                  </a:cubicBezTo>
                  <a:cubicBezTo>
                    <a:pt x="3161490" y="481520"/>
                    <a:pt x="3899170" y="322635"/>
                    <a:pt x="4659549" y="212388"/>
                  </a:cubicBezTo>
                  <a:cubicBezTo>
                    <a:pt x="5419928" y="102141"/>
                    <a:pt x="6673174" y="55124"/>
                    <a:pt x="7169285" y="27562"/>
                  </a:cubicBezTo>
                  <a:cubicBezTo>
                    <a:pt x="7665396" y="0"/>
                    <a:pt x="7650804" y="23508"/>
                    <a:pt x="7636213" y="47017"/>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 name="TextovéPole 10"/>
            <p:cNvSpPr txBox="1"/>
            <p:nvPr/>
          </p:nvSpPr>
          <p:spPr>
            <a:xfrm>
              <a:off x="7884368" y="3573016"/>
              <a:ext cx="604653" cy="369332"/>
            </a:xfrm>
            <a:prstGeom prst="rect">
              <a:avLst/>
            </a:prstGeom>
            <a:noFill/>
          </p:spPr>
          <p:txBody>
            <a:bodyPr wrap="none" rtlCol="0">
              <a:spAutoFit/>
            </a:bodyPr>
            <a:lstStyle/>
            <a:p>
              <a:r>
                <a:rPr lang="cs-CZ" dirty="0"/>
                <a:t>OHC</a:t>
              </a:r>
            </a:p>
          </p:txBody>
        </p:sp>
      </p:grpSp>
      <p:grpSp>
        <p:nvGrpSpPr>
          <p:cNvPr id="13" name="Skupina 12"/>
          <p:cNvGrpSpPr/>
          <p:nvPr/>
        </p:nvGrpSpPr>
        <p:grpSpPr>
          <a:xfrm>
            <a:off x="6804248" y="692696"/>
            <a:ext cx="2024608" cy="4968552"/>
            <a:chOff x="6804248" y="692696"/>
            <a:chExt cx="2024608" cy="4968552"/>
          </a:xfrm>
        </p:grpSpPr>
        <p:sp>
          <p:nvSpPr>
            <p:cNvPr id="9" name="Volný tvar 8"/>
            <p:cNvSpPr/>
            <p:nvPr/>
          </p:nvSpPr>
          <p:spPr>
            <a:xfrm>
              <a:off x="6804248" y="1196752"/>
              <a:ext cx="2024608" cy="4464496"/>
            </a:xfrm>
            <a:custGeom>
              <a:avLst/>
              <a:gdLst>
                <a:gd name="connsiteX0" fmla="*/ 0 w 7665396"/>
                <a:gd name="connsiteY0" fmla="*/ 2508115 h 2508115"/>
                <a:gd name="connsiteX1" fmla="*/ 700391 w 7665396"/>
                <a:gd name="connsiteY1" fmla="*/ 2206558 h 2508115"/>
                <a:gd name="connsiteX2" fmla="*/ 1332689 w 7665396"/>
                <a:gd name="connsiteY2" fmla="*/ 1457528 h 2508115"/>
                <a:gd name="connsiteX3" fmla="*/ 2607013 w 7665396"/>
                <a:gd name="connsiteY3" fmla="*/ 689043 h 2508115"/>
                <a:gd name="connsiteX4" fmla="*/ 4659549 w 7665396"/>
                <a:gd name="connsiteY4" fmla="*/ 212388 h 2508115"/>
                <a:gd name="connsiteX5" fmla="*/ 7169285 w 7665396"/>
                <a:gd name="connsiteY5" fmla="*/ 27562 h 2508115"/>
                <a:gd name="connsiteX6" fmla="*/ 7636213 w 7665396"/>
                <a:gd name="connsiteY6" fmla="*/ 47017 h 250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5396" h="2508115">
                  <a:moveTo>
                    <a:pt x="0" y="2508115"/>
                  </a:moveTo>
                  <a:cubicBezTo>
                    <a:pt x="239138" y="2444885"/>
                    <a:pt x="478276" y="2381656"/>
                    <a:pt x="700391" y="2206558"/>
                  </a:cubicBezTo>
                  <a:cubicBezTo>
                    <a:pt x="922506" y="2031460"/>
                    <a:pt x="1014919" y="1710447"/>
                    <a:pt x="1332689" y="1457528"/>
                  </a:cubicBezTo>
                  <a:cubicBezTo>
                    <a:pt x="1650459" y="1204609"/>
                    <a:pt x="2052536" y="896566"/>
                    <a:pt x="2607013" y="689043"/>
                  </a:cubicBezTo>
                  <a:cubicBezTo>
                    <a:pt x="3161490" y="481520"/>
                    <a:pt x="3899170" y="322635"/>
                    <a:pt x="4659549" y="212388"/>
                  </a:cubicBezTo>
                  <a:cubicBezTo>
                    <a:pt x="5419928" y="102141"/>
                    <a:pt x="6673174" y="55124"/>
                    <a:pt x="7169285" y="27562"/>
                  </a:cubicBezTo>
                  <a:cubicBezTo>
                    <a:pt x="7665396" y="0"/>
                    <a:pt x="7650804" y="23508"/>
                    <a:pt x="7636213" y="47017"/>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p:cNvSpPr txBox="1"/>
            <p:nvPr/>
          </p:nvSpPr>
          <p:spPr>
            <a:xfrm>
              <a:off x="7596336" y="692696"/>
              <a:ext cx="1080120" cy="923330"/>
            </a:xfrm>
            <a:prstGeom prst="rect">
              <a:avLst/>
            </a:prstGeom>
            <a:noFill/>
          </p:spPr>
          <p:txBody>
            <a:bodyPr wrap="square" rtlCol="0">
              <a:spAutoFit/>
            </a:bodyPr>
            <a:lstStyle/>
            <a:p>
              <a:r>
                <a:rPr lang="cs-CZ" dirty="0"/>
                <a:t>Recepty bolesti (UCL)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Sluchové a řečové pole</a:t>
            </a:r>
          </a:p>
        </p:txBody>
      </p:sp>
      <p:sp>
        <p:nvSpPr>
          <p:cNvPr id="3" name="Zástupný symbol pro obsah 2"/>
          <p:cNvSpPr>
            <a:spLocks noGrp="1"/>
          </p:cNvSpPr>
          <p:nvPr>
            <p:ph idx="1"/>
          </p:nvPr>
        </p:nvSpPr>
        <p:spPr>
          <a:xfrm>
            <a:off x="457200" y="1600200"/>
            <a:ext cx="3754760" cy="4525963"/>
          </a:xfrm>
        </p:spPr>
        <p:txBody>
          <a:bodyPr>
            <a:normAutofit fontScale="92500"/>
          </a:bodyPr>
          <a:lstStyle/>
          <a:p>
            <a:r>
              <a:rPr lang="cs-CZ" dirty="0"/>
              <a:t>„</a:t>
            </a:r>
            <a:r>
              <a:rPr lang="cs-CZ" dirty="0" err="1"/>
              <a:t>Speech</a:t>
            </a:r>
            <a:r>
              <a:rPr lang="cs-CZ" dirty="0"/>
              <a:t> </a:t>
            </a:r>
            <a:r>
              <a:rPr lang="cs-CZ" dirty="0" err="1"/>
              <a:t>banana</a:t>
            </a:r>
            <a:r>
              <a:rPr lang="cs-CZ" dirty="0"/>
              <a:t>“</a:t>
            </a:r>
          </a:p>
          <a:p>
            <a:r>
              <a:rPr lang="cs-CZ" dirty="0"/>
              <a:t>Nejdůležitější je rozmezí mezi 1 a 4 kHz</a:t>
            </a:r>
          </a:p>
          <a:p>
            <a:r>
              <a:rPr lang="cs-CZ" dirty="0"/>
              <a:t>Sluchové pole: mezi prahem sluchu a UCL (UCL=práh bolestivého slyšení)</a:t>
            </a:r>
          </a:p>
        </p:txBody>
      </p:sp>
      <p:pic>
        <p:nvPicPr>
          <p:cNvPr id="4" name="Picture 2" descr="https://forum.hearingtracker.com/uploads/default/original/2X/c/cfe197519fdbe69a76a308828ca2c9eb7cfd0a0b.jpeg"/>
          <p:cNvPicPr>
            <a:picLocks noChangeAspect="1" noChangeArrowheads="1"/>
          </p:cNvPicPr>
          <p:nvPr/>
        </p:nvPicPr>
        <p:blipFill>
          <a:blip r:embed="rId2" cstate="print"/>
          <a:stretch>
            <a:fillRect/>
          </a:stretch>
        </p:blipFill>
        <p:spPr bwMode="auto">
          <a:xfrm>
            <a:off x="4211960" y="1340768"/>
            <a:ext cx="4398640" cy="4651280"/>
          </a:xfrm>
          <a:prstGeom prst="rect">
            <a:avLst/>
          </a:prstGeom>
          <a:noFill/>
        </p:spPr>
      </p:pic>
      <p:cxnSp>
        <p:nvCxnSpPr>
          <p:cNvPr id="7" name="Přímá spojovací čára 6"/>
          <p:cNvCxnSpPr/>
          <p:nvPr/>
        </p:nvCxnSpPr>
        <p:spPr>
          <a:xfrm>
            <a:off x="4644008" y="4869160"/>
            <a:ext cx="3744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nedoslýchavosti</a:t>
            </a:r>
          </a:p>
        </p:txBody>
      </p:sp>
      <p:sp>
        <p:nvSpPr>
          <p:cNvPr id="3" name="Zástupný symbol pro obsah 2"/>
          <p:cNvSpPr>
            <a:spLocks noGrp="1"/>
          </p:cNvSpPr>
          <p:nvPr>
            <p:ph idx="1"/>
          </p:nvPr>
        </p:nvSpPr>
        <p:spPr/>
        <p:txBody>
          <a:bodyPr/>
          <a:lstStyle/>
          <a:p>
            <a:r>
              <a:rPr lang="cs-CZ" dirty="0"/>
              <a:t>Převodní nedoslýchavost</a:t>
            </a:r>
          </a:p>
          <a:p>
            <a:pPr lvl="1"/>
            <a:r>
              <a:rPr lang="cs-CZ" dirty="0"/>
              <a:t>Porucha na úrovni zevního a středního ucha</a:t>
            </a:r>
          </a:p>
          <a:p>
            <a:pPr lvl="1"/>
            <a:r>
              <a:rPr lang="cs-CZ" dirty="0" err="1"/>
              <a:t>Threshold</a:t>
            </a:r>
            <a:r>
              <a:rPr lang="cs-CZ" dirty="0"/>
              <a:t> </a:t>
            </a:r>
            <a:r>
              <a:rPr lang="cs-CZ" dirty="0" err="1"/>
              <a:t>shift</a:t>
            </a:r>
            <a:endParaRPr lang="cs-CZ" dirty="0"/>
          </a:p>
          <a:p>
            <a:r>
              <a:rPr lang="cs-CZ" dirty="0"/>
              <a:t>Percepční nedoslýchavost</a:t>
            </a:r>
          </a:p>
          <a:p>
            <a:pPr lvl="1"/>
            <a:r>
              <a:rPr lang="cs-CZ" dirty="0"/>
              <a:t>Kochleární (97%)</a:t>
            </a:r>
          </a:p>
          <a:p>
            <a:pPr lvl="1"/>
            <a:r>
              <a:rPr lang="cs-CZ" dirty="0" err="1"/>
              <a:t>Retrokochleární</a:t>
            </a:r>
            <a:r>
              <a:rPr lang="cs-CZ" dirty="0"/>
              <a:t> (sluchový nerv, mozkový kmen)</a:t>
            </a:r>
          </a:p>
          <a:p>
            <a:r>
              <a:rPr lang="cs-CZ" dirty="0"/>
              <a:t>Centrální nedoslýchavost (porucha centrálního </a:t>
            </a:r>
            <a:r>
              <a:rPr lang="cs-CZ" dirty="0" err="1"/>
              <a:t>processingu</a:t>
            </a:r>
            <a:r>
              <a:rPr lang="cs-CZ" dirty="0"/>
              <a:t> sluchových vjemů)</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Nedoslýchavost a rozdíly v rozumění</a:t>
            </a:r>
          </a:p>
        </p:txBody>
      </p:sp>
      <p:pic>
        <p:nvPicPr>
          <p:cNvPr id="4" name="Zástupný symbol pro obsah 3" descr="Speech_audio.jpg"/>
          <p:cNvPicPr>
            <a:picLocks noGrp="1" noChangeAspect="1"/>
          </p:cNvPicPr>
          <p:nvPr>
            <p:ph idx="1"/>
          </p:nvPr>
        </p:nvPicPr>
        <p:blipFill>
          <a:blip r:embed="rId2" cstate="print"/>
          <a:stretch>
            <a:fillRect/>
          </a:stretch>
        </p:blipFill>
        <p:spPr>
          <a:xfrm>
            <a:off x="323528" y="1196752"/>
            <a:ext cx="8597878" cy="5359716"/>
          </a:xfrm>
        </p:spPr>
      </p:pic>
      <p:grpSp>
        <p:nvGrpSpPr>
          <p:cNvPr id="9" name="Skupina 8"/>
          <p:cNvGrpSpPr/>
          <p:nvPr/>
        </p:nvGrpSpPr>
        <p:grpSpPr>
          <a:xfrm>
            <a:off x="3995936" y="2132856"/>
            <a:ext cx="2232248" cy="369332"/>
            <a:chOff x="4067944" y="2132856"/>
            <a:chExt cx="2232248" cy="369332"/>
          </a:xfrm>
        </p:grpSpPr>
        <p:cxnSp>
          <p:nvCxnSpPr>
            <p:cNvPr id="6" name="Přímá spojovací šipka 5"/>
            <p:cNvCxnSpPr/>
            <p:nvPr/>
          </p:nvCxnSpPr>
          <p:spPr>
            <a:xfrm>
              <a:off x="4067944" y="2492896"/>
              <a:ext cx="2232248" cy="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4644008" y="2132856"/>
              <a:ext cx="1188146" cy="369332"/>
            </a:xfrm>
            <a:prstGeom prst="rect">
              <a:avLst/>
            </a:prstGeom>
            <a:noFill/>
          </p:spPr>
          <p:txBody>
            <a:bodyPr wrap="none" rtlCol="0">
              <a:spAutoFit/>
            </a:bodyPr>
            <a:lstStyle/>
            <a:p>
              <a:r>
                <a:rPr lang="cs-CZ" dirty="0">
                  <a:solidFill>
                    <a:schemeClr val="tx2">
                      <a:lumMod val="60000"/>
                      <a:lumOff val="40000"/>
                    </a:schemeClr>
                  </a:solidFill>
                </a:rPr>
                <a:t>CR </a:t>
              </a:r>
              <a:r>
                <a:rPr lang="en-US" dirty="0">
                  <a:solidFill>
                    <a:schemeClr val="tx2">
                      <a:lumMod val="60000"/>
                      <a:lumOff val="40000"/>
                    </a:schemeClr>
                  </a:solidFill>
                </a:rPr>
                <a:t>≤ 5</a:t>
              </a:r>
              <a:r>
                <a:rPr lang="cs-CZ" dirty="0">
                  <a:solidFill>
                    <a:schemeClr val="tx2">
                      <a:lumMod val="60000"/>
                      <a:lumOff val="40000"/>
                    </a:schemeClr>
                  </a:solidFill>
                </a:rPr>
                <a:t>0</a:t>
              </a:r>
              <a:r>
                <a:rPr lang="en-US" dirty="0">
                  <a:solidFill>
                    <a:schemeClr val="tx2">
                      <a:lumMod val="60000"/>
                      <a:lumOff val="40000"/>
                    </a:schemeClr>
                  </a:solidFill>
                </a:rPr>
                <a:t> dB</a:t>
              </a:r>
              <a:endParaRPr lang="cs-CZ" dirty="0">
                <a:solidFill>
                  <a:schemeClr val="tx2">
                    <a:lumMod val="60000"/>
                    <a:lumOff val="40000"/>
                  </a:schemeClr>
                </a:solidFill>
              </a:endParaRPr>
            </a:p>
          </p:txBody>
        </p:sp>
      </p:grpSp>
      <p:sp>
        <p:nvSpPr>
          <p:cNvPr id="10" name="Volný tvar 9"/>
          <p:cNvSpPr/>
          <p:nvPr/>
        </p:nvSpPr>
        <p:spPr>
          <a:xfrm>
            <a:off x="3059832" y="1988840"/>
            <a:ext cx="3960439" cy="3168352"/>
          </a:xfrm>
          <a:custGeom>
            <a:avLst/>
            <a:gdLst>
              <a:gd name="connsiteX0" fmla="*/ 0 w 5025958"/>
              <a:gd name="connsiteY0" fmla="*/ 3093396 h 3124201"/>
              <a:gd name="connsiteX1" fmla="*/ 437745 w 5025958"/>
              <a:gd name="connsiteY1" fmla="*/ 2821022 h 3124201"/>
              <a:gd name="connsiteX2" fmla="*/ 1974715 w 5025958"/>
              <a:gd name="connsiteY2" fmla="*/ 1274324 h 3124201"/>
              <a:gd name="connsiteX3" fmla="*/ 3501958 w 5025958"/>
              <a:gd name="connsiteY3" fmla="*/ 505839 h 3124201"/>
              <a:gd name="connsiteX4" fmla="*/ 4815192 w 5025958"/>
              <a:gd name="connsiteY4" fmla="*/ 68094 h 3124201"/>
              <a:gd name="connsiteX5" fmla="*/ 4766553 w 5025958"/>
              <a:gd name="connsiteY5" fmla="*/ 97277 h 31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5958" h="3124201">
                <a:moveTo>
                  <a:pt x="0" y="3093396"/>
                </a:moveTo>
                <a:cubicBezTo>
                  <a:pt x="54313" y="3108798"/>
                  <a:pt x="108626" y="3124201"/>
                  <a:pt x="437745" y="2821022"/>
                </a:cubicBezTo>
                <a:cubicBezTo>
                  <a:pt x="766864" y="2517843"/>
                  <a:pt x="1464013" y="1660188"/>
                  <a:pt x="1974715" y="1274324"/>
                </a:cubicBezTo>
                <a:cubicBezTo>
                  <a:pt x="2485417" y="888460"/>
                  <a:pt x="3028545" y="706877"/>
                  <a:pt x="3501958" y="505839"/>
                </a:cubicBezTo>
                <a:cubicBezTo>
                  <a:pt x="3975371" y="304801"/>
                  <a:pt x="4604426" y="136188"/>
                  <a:pt x="4815192" y="68094"/>
                </a:cubicBezTo>
                <a:cubicBezTo>
                  <a:pt x="5025958" y="0"/>
                  <a:pt x="4896255" y="48638"/>
                  <a:pt x="4766553" y="97277"/>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14" name="Skupina 13"/>
          <p:cNvGrpSpPr/>
          <p:nvPr/>
        </p:nvGrpSpPr>
        <p:grpSpPr>
          <a:xfrm>
            <a:off x="2500009" y="1974715"/>
            <a:ext cx="4601182" cy="3122579"/>
            <a:chOff x="2500009" y="1974715"/>
            <a:chExt cx="4601182" cy="3122579"/>
          </a:xfrm>
        </p:grpSpPr>
        <p:sp>
          <p:nvSpPr>
            <p:cNvPr id="11" name="Volný tvar 10"/>
            <p:cNvSpPr/>
            <p:nvPr/>
          </p:nvSpPr>
          <p:spPr>
            <a:xfrm>
              <a:off x="2500009" y="1990928"/>
              <a:ext cx="2276272" cy="3096638"/>
            </a:xfrm>
            <a:custGeom>
              <a:avLst/>
              <a:gdLst>
                <a:gd name="connsiteX0" fmla="*/ 0 w 2276272"/>
                <a:gd name="connsiteY0" fmla="*/ 3096638 h 3096638"/>
                <a:gd name="connsiteX1" fmla="*/ 311285 w 2276272"/>
                <a:gd name="connsiteY1" fmla="*/ 2765898 h 3096638"/>
                <a:gd name="connsiteX2" fmla="*/ 544748 w 2276272"/>
                <a:gd name="connsiteY2" fmla="*/ 2415702 h 3096638"/>
                <a:gd name="connsiteX3" fmla="*/ 856034 w 2276272"/>
                <a:gd name="connsiteY3" fmla="*/ 1763949 h 3096638"/>
                <a:gd name="connsiteX4" fmla="*/ 1108953 w 2276272"/>
                <a:gd name="connsiteY4" fmla="*/ 1151106 h 3096638"/>
                <a:gd name="connsiteX5" fmla="*/ 1400782 w 2276272"/>
                <a:gd name="connsiteY5" fmla="*/ 684178 h 3096638"/>
                <a:gd name="connsiteX6" fmla="*/ 1750978 w 2276272"/>
                <a:gd name="connsiteY6" fmla="*/ 256161 h 3096638"/>
                <a:gd name="connsiteX7" fmla="*/ 2140085 w 2276272"/>
                <a:gd name="connsiteY7" fmla="*/ 42153 h 3096638"/>
                <a:gd name="connsiteX8" fmla="*/ 2276272 w 2276272"/>
                <a:gd name="connsiteY8" fmla="*/ 3242 h 309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272" h="3096638">
                  <a:moveTo>
                    <a:pt x="0" y="3096638"/>
                  </a:moveTo>
                  <a:cubicBezTo>
                    <a:pt x="110247" y="2988012"/>
                    <a:pt x="220494" y="2879387"/>
                    <a:pt x="311285" y="2765898"/>
                  </a:cubicBezTo>
                  <a:cubicBezTo>
                    <a:pt x="402076" y="2652409"/>
                    <a:pt x="453957" y="2582693"/>
                    <a:pt x="544748" y="2415702"/>
                  </a:cubicBezTo>
                  <a:cubicBezTo>
                    <a:pt x="635539" y="2248711"/>
                    <a:pt x="762000" y="1974715"/>
                    <a:pt x="856034" y="1763949"/>
                  </a:cubicBezTo>
                  <a:cubicBezTo>
                    <a:pt x="950068" y="1553183"/>
                    <a:pt x="1018162" y="1331068"/>
                    <a:pt x="1108953" y="1151106"/>
                  </a:cubicBezTo>
                  <a:cubicBezTo>
                    <a:pt x="1199744" y="971144"/>
                    <a:pt x="1293778" y="833336"/>
                    <a:pt x="1400782" y="684178"/>
                  </a:cubicBezTo>
                  <a:cubicBezTo>
                    <a:pt x="1507786" y="535021"/>
                    <a:pt x="1627761" y="363165"/>
                    <a:pt x="1750978" y="256161"/>
                  </a:cubicBezTo>
                  <a:cubicBezTo>
                    <a:pt x="1874195" y="149157"/>
                    <a:pt x="2052536" y="84306"/>
                    <a:pt x="2140085" y="42153"/>
                  </a:cubicBezTo>
                  <a:cubicBezTo>
                    <a:pt x="2227634" y="0"/>
                    <a:pt x="2251953" y="1621"/>
                    <a:pt x="2276272" y="3242"/>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Volný tvar 12"/>
            <p:cNvSpPr/>
            <p:nvPr/>
          </p:nvSpPr>
          <p:spPr>
            <a:xfrm>
              <a:off x="4542817" y="1974715"/>
              <a:ext cx="2558374" cy="3122579"/>
            </a:xfrm>
            <a:custGeom>
              <a:avLst/>
              <a:gdLst>
                <a:gd name="connsiteX0" fmla="*/ 0 w 2558374"/>
                <a:gd name="connsiteY0" fmla="*/ 3122579 h 3122579"/>
                <a:gd name="connsiteX1" fmla="*/ 340468 w 2558374"/>
                <a:gd name="connsiteY1" fmla="*/ 2762655 h 3122579"/>
                <a:gd name="connsiteX2" fmla="*/ 476655 w 2558374"/>
                <a:gd name="connsiteY2" fmla="*/ 2558374 h 3122579"/>
                <a:gd name="connsiteX3" fmla="*/ 680936 w 2558374"/>
                <a:gd name="connsiteY3" fmla="*/ 2237362 h 3122579"/>
                <a:gd name="connsiteX4" fmla="*/ 817123 w 2558374"/>
                <a:gd name="connsiteY4" fmla="*/ 1906621 h 3122579"/>
                <a:gd name="connsiteX5" fmla="*/ 1138136 w 2558374"/>
                <a:gd name="connsiteY5" fmla="*/ 1342417 h 3122579"/>
                <a:gd name="connsiteX6" fmla="*/ 1478604 w 2558374"/>
                <a:gd name="connsiteY6" fmla="*/ 817123 h 3122579"/>
                <a:gd name="connsiteX7" fmla="*/ 1877438 w 2558374"/>
                <a:gd name="connsiteY7" fmla="*/ 369651 h 3122579"/>
                <a:gd name="connsiteX8" fmla="*/ 2558374 w 2558374"/>
                <a:gd name="connsiteY8" fmla="*/ 0 h 3122579"/>
                <a:gd name="connsiteX9" fmla="*/ 2558374 w 2558374"/>
                <a:gd name="connsiteY9" fmla="*/ 0 h 312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8374" h="3122579">
                  <a:moveTo>
                    <a:pt x="0" y="3122579"/>
                  </a:moveTo>
                  <a:cubicBezTo>
                    <a:pt x="130513" y="2989634"/>
                    <a:pt x="261026" y="2856689"/>
                    <a:pt x="340468" y="2762655"/>
                  </a:cubicBezTo>
                  <a:cubicBezTo>
                    <a:pt x="419910" y="2668621"/>
                    <a:pt x="419910" y="2645923"/>
                    <a:pt x="476655" y="2558374"/>
                  </a:cubicBezTo>
                  <a:cubicBezTo>
                    <a:pt x="533400" y="2470825"/>
                    <a:pt x="624191" y="2345987"/>
                    <a:pt x="680936" y="2237362"/>
                  </a:cubicBezTo>
                  <a:cubicBezTo>
                    <a:pt x="737681" y="2128737"/>
                    <a:pt x="740923" y="2055779"/>
                    <a:pt x="817123" y="1906621"/>
                  </a:cubicBezTo>
                  <a:cubicBezTo>
                    <a:pt x="893323" y="1757464"/>
                    <a:pt x="1027889" y="1524000"/>
                    <a:pt x="1138136" y="1342417"/>
                  </a:cubicBezTo>
                  <a:cubicBezTo>
                    <a:pt x="1248383" y="1160834"/>
                    <a:pt x="1355387" y="979251"/>
                    <a:pt x="1478604" y="817123"/>
                  </a:cubicBezTo>
                  <a:cubicBezTo>
                    <a:pt x="1601821" y="654995"/>
                    <a:pt x="1697476" y="505838"/>
                    <a:pt x="1877438" y="369651"/>
                  </a:cubicBezTo>
                  <a:cubicBezTo>
                    <a:pt x="2057400" y="233464"/>
                    <a:pt x="2558374" y="0"/>
                    <a:pt x="2558374" y="0"/>
                  </a:cubicBezTo>
                  <a:lnTo>
                    <a:pt x="2558374"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a:t>Proč nerozumějí lidé s kochleární poruchou?</a:t>
            </a:r>
          </a:p>
        </p:txBody>
      </p:sp>
      <p:sp>
        <p:nvSpPr>
          <p:cNvPr id="3" name="Zástupný symbol pro obsah 2"/>
          <p:cNvSpPr>
            <a:spLocks noGrp="1"/>
          </p:cNvSpPr>
          <p:nvPr>
            <p:ph idx="1"/>
          </p:nvPr>
        </p:nvSpPr>
        <p:spPr>
          <a:xfrm>
            <a:off x="251520" y="1600201"/>
            <a:ext cx="8640960" cy="4205064"/>
          </a:xfrm>
        </p:spPr>
        <p:txBody>
          <a:bodyPr>
            <a:normAutofit/>
          </a:bodyPr>
          <a:lstStyle/>
          <a:p>
            <a:r>
              <a:rPr lang="cs-CZ" sz="2800" dirty="0" err="1"/>
              <a:t>Predominantní</a:t>
            </a:r>
            <a:r>
              <a:rPr lang="cs-CZ" sz="2800" dirty="0"/>
              <a:t> poškození OHC (větší tendence k metabolickému vyčerpání, </a:t>
            </a:r>
            <a:r>
              <a:rPr lang="cs-CZ" sz="2800" dirty="0" err="1"/>
              <a:t>Seeman</a:t>
            </a:r>
            <a:r>
              <a:rPr lang="cs-CZ" sz="2800" dirty="0"/>
              <a:t>-</a:t>
            </a:r>
            <a:r>
              <a:rPr lang="cs-CZ" sz="2800" dirty="0" err="1"/>
              <a:t>Rosenbachovo</a:t>
            </a:r>
            <a:r>
              <a:rPr lang="cs-CZ" sz="2800" dirty="0"/>
              <a:t> pravidlo)</a:t>
            </a:r>
          </a:p>
          <a:p>
            <a:r>
              <a:rPr lang="cs-CZ" sz="2800" dirty="0">
                <a:sym typeface="Symbol"/>
              </a:rPr>
              <a:t> </a:t>
            </a:r>
            <a:r>
              <a:rPr lang="cs-CZ" sz="2800" dirty="0"/>
              <a:t>Neschopnost kochley správně převést rychlé změny frekvencí během řeči, nejčastěji ve vyšších frekvencích</a:t>
            </a:r>
          </a:p>
          <a:p>
            <a:pPr lvl="1"/>
            <a:r>
              <a:rPr lang="cs-CZ" sz="2400" dirty="0"/>
              <a:t>Zastřené nesrozumitelné mumlání</a:t>
            </a:r>
          </a:p>
          <a:p>
            <a:pPr lvl="1"/>
            <a:r>
              <a:rPr lang="cs-CZ" sz="2400" dirty="0"/>
              <a:t>Chybí percepce souhlásek, percepce samohlásek zachována</a:t>
            </a:r>
          </a:p>
          <a:p>
            <a:pPr lvl="1"/>
            <a:r>
              <a:rPr lang="cs-CZ" sz="2400" dirty="0"/>
              <a:t>„slyším ale nerozumím“, zesilování vede k </a:t>
            </a:r>
            <a:r>
              <a:rPr lang="cs-CZ" sz="2400" dirty="0" err="1"/>
              <a:t>recruitmentu</a:t>
            </a:r>
            <a:r>
              <a:rPr lang="cs-CZ" sz="2400" dirty="0"/>
              <a:t> a nepříjemnému slyšení – porucha diskriminace řeči (v %)</a:t>
            </a:r>
          </a:p>
        </p:txBody>
      </p:sp>
      <p:pic>
        <p:nvPicPr>
          <p:cNvPr id="5" name="ukazka2.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827584" y="5733256"/>
            <a:ext cx="605656" cy="605656"/>
          </a:xfrm>
          <a:prstGeom prst="rect">
            <a:avLst/>
          </a:prstGeom>
        </p:spPr>
      </p:pic>
      <p:pic>
        <p:nvPicPr>
          <p:cNvPr id="6" name="ukazka1.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7" cstate="print"/>
          <a:stretch>
            <a:fillRect/>
          </a:stretch>
        </p:blipFill>
        <p:spPr>
          <a:xfrm>
            <a:off x="7668344" y="5805264"/>
            <a:ext cx="576064" cy="5760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4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757"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Retrokochlární</a:t>
            </a:r>
            <a:r>
              <a:rPr lang="cs-CZ" dirty="0"/>
              <a:t> porucha</a:t>
            </a:r>
          </a:p>
        </p:txBody>
      </p:sp>
      <p:sp>
        <p:nvSpPr>
          <p:cNvPr id="3" name="Zástupný symbol pro obsah 2"/>
          <p:cNvSpPr>
            <a:spLocks noGrp="1"/>
          </p:cNvSpPr>
          <p:nvPr>
            <p:ph idx="1"/>
          </p:nvPr>
        </p:nvSpPr>
        <p:spPr>
          <a:xfrm>
            <a:off x="467544" y="1412776"/>
            <a:ext cx="8280920" cy="2160240"/>
          </a:xfrm>
        </p:spPr>
        <p:txBody>
          <a:bodyPr>
            <a:normAutofit fontScale="92500" lnSpcReduction="20000"/>
          </a:bodyPr>
          <a:lstStyle/>
          <a:p>
            <a:r>
              <a:rPr lang="cs-CZ" sz="2800" dirty="0"/>
              <a:t>Vzniká poškozením struktur sluchové dráhy v oblasti zadní jámy lební (až v 80% jde o nádor!)</a:t>
            </a:r>
          </a:p>
          <a:p>
            <a:r>
              <a:rPr lang="cs-CZ" sz="2800" dirty="0"/>
              <a:t>Typicky jednostranná postupně </a:t>
            </a:r>
            <a:r>
              <a:rPr lang="cs-CZ" sz="2800" dirty="0" err="1"/>
              <a:t>progredující</a:t>
            </a:r>
            <a:r>
              <a:rPr lang="cs-CZ" sz="2800" dirty="0"/>
              <a:t> nedoslýchavost po řadu let, vyšší </a:t>
            </a:r>
            <a:r>
              <a:rPr lang="cs-CZ" sz="2800" dirty="0" err="1"/>
              <a:t>unavitelenost</a:t>
            </a:r>
            <a:r>
              <a:rPr lang="cs-CZ" sz="2800" dirty="0"/>
              <a:t> sluchového orgánu, žádný </a:t>
            </a:r>
            <a:r>
              <a:rPr lang="cs-CZ" sz="2800" dirty="0" err="1"/>
              <a:t>recruitment</a:t>
            </a:r>
            <a:r>
              <a:rPr lang="cs-CZ" sz="2800" dirty="0"/>
              <a:t>, výrazná porucha </a:t>
            </a:r>
            <a:r>
              <a:rPr lang="cs-CZ" sz="2800" dirty="0" err="1"/>
              <a:t>diskiminace</a:t>
            </a:r>
            <a:r>
              <a:rPr lang="cs-CZ" sz="2800" dirty="0"/>
              <a:t> řeči</a:t>
            </a:r>
          </a:p>
        </p:txBody>
      </p:sp>
      <p:pic>
        <p:nvPicPr>
          <p:cNvPr id="5" name="Obrázek 4" descr="neuroma.jpg"/>
          <p:cNvPicPr>
            <a:picLocks noChangeAspect="1"/>
          </p:cNvPicPr>
          <p:nvPr/>
        </p:nvPicPr>
        <p:blipFill>
          <a:blip r:embed="rId2" cstate="print"/>
          <a:stretch>
            <a:fillRect/>
          </a:stretch>
        </p:blipFill>
        <p:spPr>
          <a:xfrm>
            <a:off x="2267744" y="3573016"/>
            <a:ext cx="5364088" cy="29792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Centrální nedoslýchavost</a:t>
            </a:r>
          </a:p>
        </p:txBody>
      </p:sp>
      <p:sp>
        <p:nvSpPr>
          <p:cNvPr id="3" name="Zástupný symbol pro obsah 2"/>
          <p:cNvSpPr>
            <a:spLocks noGrp="1"/>
          </p:cNvSpPr>
          <p:nvPr>
            <p:ph idx="1"/>
          </p:nvPr>
        </p:nvSpPr>
        <p:spPr>
          <a:xfrm>
            <a:off x="467544" y="1340768"/>
            <a:ext cx="8229600" cy="4968552"/>
          </a:xfrm>
        </p:spPr>
        <p:txBody>
          <a:bodyPr>
            <a:normAutofit fontScale="92500" lnSpcReduction="10000"/>
          </a:bodyPr>
          <a:lstStyle/>
          <a:p>
            <a:r>
              <a:rPr lang="cs-CZ" dirty="0"/>
              <a:t>Většinu bezproblémová percepce čistých tónů</a:t>
            </a:r>
          </a:p>
          <a:p>
            <a:r>
              <a:rPr lang="cs-CZ" dirty="0"/>
              <a:t>Porucha binaurální fúze, porucha při </a:t>
            </a:r>
            <a:r>
              <a:rPr lang="cs-CZ" dirty="0" err="1"/>
              <a:t>kompetici</a:t>
            </a:r>
            <a:r>
              <a:rPr lang="cs-CZ" dirty="0"/>
              <a:t> vícero zvuků: slovní audiogram má výrazně lepší výsledky než slovní audiometrie</a:t>
            </a:r>
          </a:p>
          <a:p>
            <a:r>
              <a:rPr lang="cs-CZ" dirty="0"/>
              <a:t>Senzorická afázie: postižení </a:t>
            </a:r>
            <a:r>
              <a:rPr lang="cs-CZ" dirty="0" err="1"/>
              <a:t>Wernickeova</a:t>
            </a:r>
            <a:r>
              <a:rPr lang="cs-CZ" dirty="0"/>
              <a:t> centra řeči – porucha srozumitelnosti jak řečeného, tak psaného slova, výpadky slov a jejich nahrazování jinými výrazy, nesmyslná slova či slabiky (</a:t>
            </a:r>
            <a:r>
              <a:rPr lang="cs-CZ" dirty="0" err="1"/>
              <a:t>parafázie</a:t>
            </a:r>
            <a:r>
              <a:rPr lang="cs-CZ" dirty="0"/>
              <a:t>), </a:t>
            </a:r>
            <a:r>
              <a:rPr lang="cs-CZ" dirty="0" err="1"/>
              <a:t>fluence</a:t>
            </a:r>
            <a:r>
              <a:rPr lang="cs-CZ" dirty="0"/>
              <a:t> řeči je zachována</a:t>
            </a:r>
          </a:p>
          <a:p>
            <a:r>
              <a:rPr lang="cs-CZ" dirty="0"/>
              <a:t>Akustická agnózie: obecnější porucha, </a:t>
            </a:r>
            <a:r>
              <a:rPr lang="cs-CZ" dirty="0" err="1"/>
              <a:t>porucha</a:t>
            </a:r>
            <a:r>
              <a:rPr lang="cs-CZ" dirty="0"/>
              <a:t> kognitivních center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Léčba poruch sluchu</a:t>
            </a:r>
          </a:p>
        </p:txBody>
      </p:sp>
      <p:sp>
        <p:nvSpPr>
          <p:cNvPr id="3" name="Zástupný symbol pro obsah 2"/>
          <p:cNvSpPr>
            <a:spLocks noGrp="1"/>
          </p:cNvSpPr>
          <p:nvPr>
            <p:ph idx="1"/>
          </p:nvPr>
        </p:nvSpPr>
        <p:spPr>
          <a:xfrm>
            <a:off x="457200" y="1600200"/>
            <a:ext cx="6419056" cy="4853136"/>
          </a:xfrm>
        </p:spPr>
        <p:txBody>
          <a:bodyPr>
            <a:normAutofit fontScale="92500" lnSpcReduction="10000"/>
          </a:bodyPr>
          <a:lstStyle/>
          <a:p>
            <a:r>
              <a:rPr lang="cs-CZ" dirty="0"/>
              <a:t>Operativní léčba – rekonstrukce převodního mechanismu/řetězu kůstek, pouze převodní nedoslýchavost</a:t>
            </a:r>
          </a:p>
          <a:p>
            <a:r>
              <a:rPr lang="cs-CZ" dirty="0"/>
              <a:t>Korekce sluchadly – percepční (i převodní) nedoslýchavost, digitální sluchadla, </a:t>
            </a:r>
            <a:r>
              <a:rPr lang="cs-CZ" dirty="0" err="1"/>
              <a:t>voice</a:t>
            </a:r>
            <a:r>
              <a:rPr lang="cs-CZ" dirty="0"/>
              <a:t> </a:t>
            </a:r>
            <a:r>
              <a:rPr lang="cs-CZ" dirty="0" err="1"/>
              <a:t>processing</a:t>
            </a:r>
            <a:r>
              <a:rPr lang="cs-CZ" dirty="0"/>
              <a:t> – rozpoznávání a zesilování souhláskových </a:t>
            </a:r>
            <a:r>
              <a:rPr lang="cs-CZ" dirty="0" err="1"/>
              <a:t>peaků</a:t>
            </a:r>
            <a:endParaRPr lang="cs-CZ" dirty="0"/>
          </a:p>
          <a:p>
            <a:r>
              <a:rPr lang="cs-CZ" dirty="0"/>
              <a:t>Kochleární implantáty – u praktické percepční hluchoty</a:t>
            </a:r>
          </a:p>
        </p:txBody>
      </p:sp>
      <p:pic>
        <p:nvPicPr>
          <p:cNvPr id="30722" name="Picture 2" descr="Sluchadla UNIQUE | Widex"/>
          <p:cNvPicPr>
            <a:picLocks noChangeAspect="1" noChangeArrowheads="1"/>
          </p:cNvPicPr>
          <p:nvPr/>
        </p:nvPicPr>
        <p:blipFill>
          <a:blip r:embed="rId2" cstate="print"/>
          <a:srcRect/>
          <a:stretch>
            <a:fillRect/>
          </a:stretch>
        </p:blipFill>
        <p:spPr bwMode="auto">
          <a:xfrm>
            <a:off x="5759624" y="1844824"/>
            <a:ext cx="3384376" cy="33843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dirty="0"/>
              <a:t>Lidská řeč</a:t>
            </a:r>
          </a:p>
        </p:txBody>
      </p:sp>
      <p:sp>
        <p:nvSpPr>
          <p:cNvPr id="3" name="Zástupný symbol pro obsah 2"/>
          <p:cNvSpPr>
            <a:spLocks noGrp="1"/>
          </p:cNvSpPr>
          <p:nvPr>
            <p:ph idx="1"/>
          </p:nvPr>
        </p:nvSpPr>
        <p:spPr>
          <a:xfrm>
            <a:off x="467544" y="1268760"/>
            <a:ext cx="8229600" cy="2908920"/>
          </a:xfrm>
        </p:spPr>
        <p:txBody>
          <a:bodyPr/>
          <a:lstStyle/>
          <a:p>
            <a:r>
              <a:rPr lang="cs-CZ" dirty="0"/>
              <a:t>Informačně velmi bohatý zvuk</a:t>
            </a:r>
          </a:p>
          <a:p>
            <a:r>
              <a:rPr lang="cs-CZ" dirty="0"/>
              <a:t>Rychlá dynamika frekvenčních změn</a:t>
            </a:r>
          </a:p>
          <a:p>
            <a:r>
              <a:rPr lang="cs-CZ" dirty="0"/>
              <a:t>Členění</a:t>
            </a:r>
          </a:p>
          <a:p>
            <a:pPr lvl="1"/>
            <a:r>
              <a:rPr lang="cs-CZ" dirty="0"/>
              <a:t>Samohlásky (nositelé energie)</a:t>
            </a:r>
          </a:p>
          <a:p>
            <a:pPr lvl="1"/>
            <a:r>
              <a:rPr lang="cs-CZ" dirty="0"/>
              <a:t>Souhlásky (nositelé informace)</a:t>
            </a:r>
          </a:p>
        </p:txBody>
      </p:sp>
      <p:pic>
        <p:nvPicPr>
          <p:cNvPr id="1026" name="Picture 2" descr="[audioklip]"/>
          <p:cNvPicPr>
            <a:picLocks noChangeAspect="1" noChangeArrowheads="1"/>
          </p:cNvPicPr>
          <p:nvPr/>
        </p:nvPicPr>
        <p:blipFill>
          <a:blip r:embed="rId2" cstate="print"/>
          <a:srcRect/>
          <a:stretch>
            <a:fillRect/>
          </a:stretch>
        </p:blipFill>
        <p:spPr bwMode="auto">
          <a:xfrm>
            <a:off x="3563888" y="4725144"/>
            <a:ext cx="2862486" cy="1431243"/>
          </a:xfrm>
          <a:prstGeom prst="rect">
            <a:avLst/>
          </a:prstGeom>
          <a:noFill/>
        </p:spPr>
      </p:pic>
      <p:pic>
        <p:nvPicPr>
          <p:cNvPr id="1028" name="Picture 4" descr="[audioklip]"/>
          <p:cNvPicPr>
            <a:picLocks noChangeAspect="1" noChangeArrowheads="1"/>
          </p:cNvPicPr>
          <p:nvPr/>
        </p:nvPicPr>
        <p:blipFill>
          <a:blip r:embed="rId3" cstate="print"/>
          <a:srcRect/>
          <a:stretch>
            <a:fillRect/>
          </a:stretch>
        </p:blipFill>
        <p:spPr bwMode="auto">
          <a:xfrm>
            <a:off x="467544" y="4161101"/>
            <a:ext cx="2933935" cy="1356131"/>
          </a:xfrm>
          <a:prstGeom prst="rect">
            <a:avLst/>
          </a:prstGeom>
          <a:noFill/>
        </p:spPr>
      </p:pic>
      <p:pic>
        <p:nvPicPr>
          <p:cNvPr id="1030" name="Picture 6" descr="[audioklip]"/>
          <p:cNvPicPr>
            <a:picLocks noChangeAspect="1" noChangeArrowheads="1"/>
          </p:cNvPicPr>
          <p:nvPr/>
        </p:nvPicPr>
        <p:blipFill>
          <a:blip r:embed="rId4" cstate="print"/>
          <a:srcRect/>
          <a:stretch>
            <a:fillRect/>
          </a:stretch>
        </p:blipFill>
        <p:spPr bwMode="auto">
          <a:xfrm>
            <a:off x="395536" y="5229200"/>
            <a:ext cx="3096344" cy="138303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Kochleární implantáty</a:t>
            </a:r>
          </a:p>
        </p:txBody>
      </p:sp>
      <p:pic>
        <p:nvPicPr>
          <p:cNvPr id="32770" name="Picture 2" descr="Components of the cochlear implant system. | Download Scientific Diagram"/>
          <p:cNvPicPr>
            <a:picLocks noGrp="1" noChangeAspect="1" noChangeArrowheads="1"/>
          </p:cNvPicPr>
          <p:nvPr>
            <p:ph idx="1"/>
          </p:nvPr>
        </p:nvPicPr>
        <p:blipFill>
          <a:blip r:embed="rId2" cstate="print"/>
          <a:srcRect/>
          <a:stretch>
            <a:fillRect/>
          </a:stretch>
        </p:blipFill>
        <p:spPr bwMode="auto">
          <a:xfrm>
            <a:off x="827584" y="1268760"/>
            <a:ext cx="7413486" cy="3950952"/>
          </a:xfrm>
          <a:prstGeom prst="rect">
            <a:avLst/>
          </a:prstGeom>
          <a:noFill/>
        </p:spPr>
      </p:pic>
      <p:pic>
        <p:nvPicPr>
          <p:cNvPr id="32772" name="Picture 4" descr="The Cochlear Implant: A Miracle Of Science -"/>
          <p:cNvPicPr>
            <a:picLocks noChangeAspect="1" noChangeArrowheads="1"/>
          </p:cNvPicPr>
          <p:nvPr/>
        </p:nvPicPr>
        <p:blipFill>
          <a:blip r:embed="rId3" cstate="print"/>
          <a:srcRect/>
          <a:stretch>
            <a:fillRect/>
          </a:stretch>
        </p:blipFill>
        <p:spPr bwMode="auto">
          <a:xfrm>
            <a:off x="6660232" y="4365104"/>
            <a:ext cx="2090514" cy="2090514"/>
          </a:xfrm>
          <a:prstGeom prst="rect">
            <a:avLst/>
          </a:prstGeom>
          <a:noFill/>
        </p:spPr>
      </p:pic>
      <p:sp>
        <p:nvSpPr>
          <p:cNvPr id="6" name="Zástupný symbol pro obsah 2"/>
          <p:cNvSpPr txBox="1">
            <a:spLocks/>
          </p:cNvSpPr>
          <p:nvPr/>
        </p:nvSpPr>
        <p:spPr>
          <a:xfrm>
            <a:off x="457200" y="5013176"/>
            <a:ext cx="6059016" cy="144016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První skutečná </a:t>
            </a:r>
            <a:r>
              <a:rPr kumimoji="0" lang="cs-CZ" sz="3200" b="0" i="0" u="none" strike="noStrike" kern="1200" cap="none" spc="0" normalizeH="0" baseline="0" noProof="0" dirty="0" err="1">
                <a:ln>
                  <a:noFill/>
                </a:ln>
                <a:solidFill>
                  <a:schemeClr val="tx1"/>
                </a:solidFill>
                <a:effectLst/>
                <a:uLnTx/>
                <a:uFillTx/>
                <a:latin typeface="+mn-lt"/>
                <a:ea typeface="+mn-ea"/>
                <a:cs typeface="+mn-cs"/>
              </a:rPr>
              <a:t>neuroprotéza</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err="1"/>
              <a:t>Pre</a:t>
            </a:r>
            <a:r>
              <a:rPr lang="cs-CZ" sz="3200" dirty="0"/>
              <a:t> i </a:t>
            </a:r>
            <a:r>
              <a:rPr lang="cs-CZ" sz="3200" dirty="0" err="1"/>
              <a:t>postlingvální</a:t>
            </a:r>
            <a:r>
              <a:rPr lang="cs-CZ" sz="3200" dirty="0"/>
              <a:t> kochleární hluchota</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Expresivní složka dorozumívání</a:t>
            </a:r>
          </a:p>
        </p:txBody>
      </p:sp>
      <p:pic>
        <p:nvPicPr>
          <p:cNvPr id="4" name="Obrázek 3" descr="homunculus.jpg"/>
          <p:cNvPicPr>
            <a:picLocks noChangeAspect="1"/>
          </p:cNvPicPr>
          <p:nvPr/>
        </p:nvPicPr>
        <p:blipFill>
          <a:blip r:embed="rId2" cstate="print"/>
          <a:stretch>
            <a:fillRect/>
          </a:stretch>
        </p:blipFill>
        <p:spPr>
          <a:xfrm>
            <a:off x="5514797" y="2564904"/>
            <a:ext cx="3629203" cy="2736304"/>
          </a:xfrm>
          <a:prstGeom prst="rect">
            <a:avLst/>
          </a:prstGeom>
        </p:spPr>
      </p:pic>
      <p:sp>
        <p:nvSpPr>
          <p:cNvPr id="3" name="Zástupný symbol pro obsah 2"/>
          <p:cNvSpPr>
            <a:spLocks noGrp="1"/>
          </p:cNvSpPr>
          <p:nvPr>
            <p:ph idx="1"/>
          </p:nvPr>
        </p:nvSpPr>
        <p:spPr>
          <a:xfrm>
            <a:off x="323528" y="1484784"/>
            <a:ext cx="5626968" cy="4637112"/>
          </a:xfrm>
        </p:spPr>
        <p:txBody>
          <a:bodyPr>
            <a:normAutofit lnSpcReduction="10000"/>
          </a:bodyPr>
          <a:lstStyle/>
          <a:p>
            <a:r>
              <a:rPr lang="cs-CZ" dirty="0" err="1"/>
              <a:t>Ideatorní</a:t>
            </a:r>
            <a:r>
              <a:rPr lang="cs-CZ" dirty="0"/>
              <a:t>/kognitivní centrum</a:t>
            </a:r>
          </a:p>
          <a:p>
            <a:r>
              <a:rPr lang="cs-CZ" b="1" dirty="0" err="1"/>
              <a:t>Broccovo</a:t>
            </a:r>
            <a:r>
              <a:rPr lang="cs-CZ" b="1" dirty="0"/>
              <a:t> centrum řeči </a:t>
            </a:r>
            <a:r>
              <a:rPr lang="cs-CZ" dirty="0"/>
              <a:t>(area 44-45) – zpracuje </a:t>
            </a:r>
            <a:r>
              <a:rPr lang="cs-CZ" dirty="0" err="1"/>
              <a:t>ideatorní</a:t>
            </a:r>
            <a:r>
              <a:rPr lang="cs-CZ" dirty="0"/>
              <a:t> podněty na pohybové vzruchové vzorce mluvidel</a:t>
            </a:r>
          </a:p>
          <a:p>
            <a:r>
              <a:rPr lang="cs-CZ" dirty="0"/>
              <a:t>Primární motorická kůra (area 4-6) v </a:t>
            </a:r>
            <a:r>
              <a:rPr lang="cs-CZ" dirty="0" err="1"/>
              <a:t>gyrus</a:t>
            </a:r>
            <a:r>
              <a:rPr lang="cs-CZ" dirty="0"/>
              <a:t> </a:t>
            </a:r>
            <a:r>
              <a:rPr lang="cs-CZ" dirty="0" err="1"/>
              <a:t>praecentralis</a:t>
            </a:r>
            <a:endParaRPr lang="cs-CZ" dirty="0"/>
          </a:p>
          <a:p>
            <a:r>
              <a:rPr lang="cs-CZ" dirty="0"/>
              <a:t>Pyramidové dráhy</a:t>
            </a:r>
          </a:p>
          <a:p>
            <a:r>
              <a:rPr lang="cs-CZ" dirty="0"/>
              <a:t>Hlavové nervy (VII., IX., X., XII.)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dirty="0"/>
              <a:t>Poruchy tvorby hlasu a řeči</a:t>
            </a:r>
          </a:p>
        </p:txBody>
      </p:sp>
      <p:sp>
        <p:nvSpPr>
          <p:cNvPr id="3" name="Zástupný symbol pro obsah 2"/>
          <p:cNvSpPr>
            <a:spLocks noGrp="1"/>
          </p:cNvSpPr>
          <p:nvPr>
            <p:ph idx="1"/>
          </p:nvPr>
        </p:nvSpPr>
        <p:spPr>
          <a:xfrm>
            <a:off x="323528" y="1268760"/>
            <a:ext cx="8640960" cy="5400600"/>
          </a:xfrm>
        </p:spPr>
        <p:txBody>
          <a:bodyPr>
            <a:noAutofit/>
          </a:bodyPr>
          <a:lstStyle/>
          <a:p>
            <a:r>
              <a:rPr lang="cs-CZ" sz="2000" dirty="0"/>
              <a:t>Hluchoněmost a její obdoby (absence podnětů)</a:t>
            </a:r>
          </a:p>
          <a:p>
            <a:r>
              <a:rPr lang="cs-CZ" sz="2000" dirty="0"/>
              <a:t>Poruchy psychogenní a funkční, poruchy plynulosti řeči (</a:t>
            </a:r>
            <a:r>
              <a:rPr lang="cs-CZ" sz="2000" dirty="0" err="1"/>
              <a:t>balbuties</a:t>
            </a:r>
            <a:r>
              <a:rPr lang="cs-CZ" sz="2000" dirty="0"/>
              <a:t>, </a:t>
            </a:r>
            <a:r>
              <a:rPr lang="cs-CZ" sz="2000" dirty="0" err="1"/>
              <a:t>tummultus</a:t>
            </a:r>
            <a:r>
              <a:rPr lang="cs-CZ" sz="2000" dirty="0"/>
              <a:t> </a:t>
            </a:r>
            <a:r>
              <a:rPr lang="cs-CZ" sz="2000" dirty="0" err="1"/>
              <a:t>sermonis</a:t>
            </a:r>
            <a:r>
              <a:rPr lang="cs-CZ" sz="2000" dirty="0"/>
              <a:t>)</a:t>
            </a:r>
          </a:p>
          <a:p>
            <a:r>
              <a:rPr lang="cs-CZ" sz="2000" dirty="0"/>
              <a:t>Mentální poruchy (porucha inteligence)</a:t>
            </a:r>
          </a:p>
          <a:p>
            <a:pPr lvl="1"/>
            <a:r>
              <a:rPr lang="cs-CZ" sz="2000" dirty="0"/>
              <a:t>Vrozená (mentální retardace), získaná (demence)</a:t>
            </a:r>
          </a:p>
          <a:p>
            <a:r>
              <a:rPr lang="cs-CZ" sz="2000" dirty="0"/>
              <a:t>Dysfázie (porucha „překladačů“ a jejich spojení)</a:t>
            </a:r>
          </a:p>
          <a:p>
            <a:r>
              <a:rPr lang="cs-CZ" sz="2000" dirty="0"/>
              <a:t>Dyspraxie (porucha naučeného pohybového mechanismu resultující v poruchu tvorby slov  (</a:t>
            </a:r>
            <a:r>
              <a:rPr lang="cs-CZ" sz="2000" dirty="0" err="1"/>
              <a:t>extrapyramidové</a:t>
            </a:r>
            <a:r>
              <a:rPr lang="cs-CZ" sz="2000" dirty="0"/>
              <a:t> dráhy))</a:t>
            </a:r>
          </a:p>
          <a:p>
            <a:r>
              <a:rPr lang="cs-CZ" sz="2000" dirty="0"/>
              <a:t>Dysartrie (porucha na úrovni nervových drah přímo </a:t>
            </a:r>
            <a:r>
              <a:rPr lang="cs-CZ" sz="2000" dirty="0" err="1"/>
              <a:t>inervujících</a:t>
            </a:r>
            <a:r>
              <a:rPr lang="cs-CZ" sz="2000" dirty="0"/>
              <a:t> mluvidla)</a:t>
            </a:r>
          </a:p>
          <a:p>
            <a:r>
              <a:rPr lang="cs-CZ" sz="2000" dirty="0"/>
              <a:t>Dyslalie (porucha tvorby hlásek na úrovni mluvidel – organická </a:t>
            </a:r>
            <a:r>
              <a:rPr lang="cs-CZ" sz="2000" dirty="0" err="1"/>
              <a:t>vs</a:t>
            </a:r>
            <a:r>
              <a:rPr lang="cs-CZ" sz="2000" dirty="0"/>
              <a:t> neurogenní </a:t>
            </a:r>
            <a:r>
              <a:rPr lang="cs-CZ" sz="2000" dirty="0" err="1"/>
              <a:t>vs</a:t>
            </a:r>
            <a:r>
              <a:rPr lang="cs-CZ" sz="2000" dirty="0"/>
              <a:t> funkční)</a:t>
            </a:r>
          </a:p>
          <a:p>
            <a:r>
              <a:rPr lang="cs-CZ" sz="2000" dirty="0"/>
              <a:t>Dysfonie (porucha na úrovni tvorby hlasu v hrtanu)</a:t>
            </a:r>
          </a:p>
          <a:p>
            <a:r>
              <a:rPr lang="cs-CZ" sz="2000" dirty="0"/>
              <a:t>Poruchy resonance (hyper a </a:t>
            </a:r>
            <a:r>
              <a:rPr lang="cs-CZ" sz="2000" dirty="0" err="1"/>
              <a:t>hyponasalita</a:t>
            </a:r>
            <a:r>
              <a:rPr lang="cs-CZ" sz="2000" dirty="0"/>
              <a:t>)</a:t>
            </a:r>
          </a:p>
          <a:p>
            <a:r>
              <a:rPr lang="cs-CZ" sz="2000" dirty="0"/>
              <a:t>Kombinované poruchy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Dysfázie</a:t>
            </a:r>
          </a:p>
        </p:txBody>
      </p:sp>
      <p:sp>
        <p:nvSpPr>
          <p:cNvPr id="3" name="Zástupný symbol pro obsah 2"/>
          <p:cNvSpPr>
            <a:spLocks noGrp="1"/>
          </p:cNvSpPr>
          <p:nvPr>
            <p:ph idx="1"/>
          </p:nvPr>
        </p:nvSpPr>
        <p:spPr>
          <a:xfrm>
            <a:off x="467544" y="1412776"/>
            <a:ext cx="8229600" cy="4525963"/>
          </a:xfrm>
        </p:spPr>
        <p:txBody>
          <a:bodyPr>
            <a:normAutofit fontScale="92500" lnSpcReduction="10000"/>
          </a:bodyPr>
          <a:lstStyle/>
          <a:p>
            <a:r>
              <a:rPr lang="cs-CZ" dirty="0"/>
              <a:t>Senzorická (porucha v oblasti </a:t>
            </a:r>
            <a:r>
              <a:rPr lang="cs-CZ" dirty="0" err="1"/>
              <a:t>Wernickeova</a:t>
            </a:r>
            <a:r>
              <a:rPr lang="cs-CZ" dirty="0"/>
              <a:t> centra a/nebo spojů)</a:t>
            </a:r>
          </a:p>
          <a:p>
            <a:pPr lvl="1"/>
            <a:r>
              <a:rPr lang="cs-CZ" dirty="0"/>
              <a:t>Opisování slov, zárazy v řeči, neologismy a </a:t>
            </a:r>
            <a:r>
              <a:rPr lang="cs-CZ" dirty="0" err="1"/>
              <a:t>setřelé</a:t>
            </a:r>
            <a:r>
              <a:rPr lang="cs-CZ" dirty="0"/>
              <a:t> výrazy, věty poměrně plynulé</a:t>
            </a:r>
          </a:p>
          <a:p>
            <a:r>
              <a:rPr lang="cs-CZ" dirty="0"/>
              <a:t>Motorická afázie (porucha v </a:t>
            </a:r>
            <a:r>
              <a:rPr lang="cs-CZ" dirty="0" err="1"/>
              <a:t>Broccově</a:t>
            </a:r>
            <a:r>
              <a:rPr lang="cs-CZ" dirty="0"/>
              <a:t> centru)</a:t>
            </a:r>
          </a:p>
          <a:p>
            <a:pPr lvl="1"/>
            <a:r>
              <a:rPr lang="cs-CZ" dirty="0"/>
              <a:t>Chudá úsporná řeč, méně než 10 slov za minutu, porucha tvorby vět</a:t>
            </a:r>
          </a:p>
          <a:p>
            <a:r>
              <a:rPr lang="cs-CZ" dirty="0" err="1"/>
              <a:t>Aprosodie</a:t>
            </a:r>
            <a:r>
              <a:rPr lang="cs-CZ" dirty="0"/>
              <a:t> – poruchy pravé/nedominantní hemisféry, porucha intonace, řečové melodie, pomlk a časové souslednosti slov</a:t>
            </a:r>
          </a:p>
        </p:txBody>
      </p:sp>
      <p:pic>
        <p:nvPicPr>
          <p:cNvPr id="4" name="ukazka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5292080" y="2708920"/>
            <a:ext cx="360040" cy="3600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1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dirty="0"/>
              <a:t>Dyslalie</a:t>
            </a:r>
          </a:p>
        </p:txBody>
      </p:sp>
      <p:sp>
        <p:nvSpPr>
          <p:cNvPr id="3" name="Zástupný symbol pro obsah 2"/>
          <p:cNvSpPr>
            <a:spLocks noGrp="1"/>
          </p:cNvSpPr>
          <p:nvPr>
            <p:ph idx="1"/>
          </p:nvPr>
        </p:nvSpPr>
        <p:spPr>
          <a:xfrm>
            <a:off x="467544" y="1340768"/>
            <a:ext cx="8229600" cy="5184576"/>
          </a:xfrm>
        </p:spPr>
        <p:txBody>
          <a:bodyPr/>
          <a:lstStyle/>
          <a:p>
            <a:r>
              <a:rPr lang="cs-CZ" dirty="0"/>
              <a:t>Sigmatismus (šišlání, náhrada sykavek tvrdých za měkké s -</a:t>
            </a:r>
            <a:r>
              <a:rPr lang="en-US" dirty="0"/>
              <a:t>&gt;</a:t>
            </a:r>
            <a:r>
              <a:rPr lang="cs-CZ" dirty="0"/>
              <a:t> š, c -</a:t>
            </a:r>
            <a:r>
              <a:rPr lang="en-US" dirty="0"/>
              <a:t>&gt; </a:t>
            </a:r>
            <a:r>
              <a:rPr lang="cs-CZ" dirty="0"/>
              <a:t>č)</a:t>
            </a:r>
          </a:p>
          <a:p>
            <a:r>
              <a:rPr lang="cs-CZ" dirty="0"/>
              <a:t>Rotacismus (ráčkování, uvulární výslovnost „r“), rotacismus </a:t>
            </a:r>
            <a:r>
              <a:rPr lang="cs-CZ" dirty="0" err="1"/>
              <a:t>bohemicus</a:t>
            </a:r>
            <a:r>
              <a:rPr lang="cs-CZ" dirty="0"/>
              <a:t> (špatná výslovnost „ř“)</a:t>
            </a:r>
          </a:p>
          <a:p>
            <a:r>
              <a:rPr lang="cs-CZ" dirty="0" err="1"/>
              <a:t>Lambdacismus</a:t>
            </a:r>
            <a:r>
              <a:rPr lang="cs-CZ" dirty="0"/>
              <a:t> (chybná výslovnost „l“)</a:t>
            </a:r>
          </a:p>
          <a:p>
            <a:r>
              <a:rPr lang="cs-CZ" dirty="0"/>
              <a:t>Palatolalie (nádory hltanu, epiglottitis, poruchy </a:t>
            </a:r>
            <a:r>
              <a:rPr lang="cs-CZ" dirty="0" err="1"/>
              <a:t>velofaryngeálního</a:t>
            </a:r>
            <a:r>
              <a:rPr lang="cs-CZ" dirty="0"/>
              <a:t> uzávěru)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39552" y="1484784"/>
            <a:ext cx="8229600" cy="1143000"/>
          </a:xfrm>
        </p:spPr>
        <p:txBody>
          <a:bodyPr/>
          <a:lstStyle/>
          <a:p>
            <a:r>
              <a:rPr lang="cs-CZ" dirty="0"/>
              <a:t>Děkuji za pozornost</a:t>
            </a:r>
          </a:p>
        </p:txBody>
      </p:sp>
      <p:sp>
        <p:nvSpPr>
          <p:cNvPr id="33798" name="AutoShape 6" descr="Homer Simpson | Simpsons 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3800" name="AutoShape 8" descr="The Simpsons' to Feature Live Segment With Homer in May – The Hollywood  Repor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3802" name="Picture 10" descr="Homer Simpson | Simpsons Wiki | Fandom"/>
          <p:cNvPicPr>
            <a:picLocks noChangeAspect="1" noChangeArrowheads="1"/>
          </p:cNvPicPr>
          <p:nvPr/>
        </p:nvPicPr>
        <p:blipFill>
          <a:blip r:embed="rId2" cstate="print"/>
          <a:srcRect/>
          <a:stretch>
            <a:fillRect/>
          </a:stretch>
        </p:blipFill>
        <p:spPr bwMode="auto">
          <a:xfrm>
            <a:off x="3923928" y="2564904"/>
            <a:ext cx="1368152" cy="32313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dirty="0"/>
              <a:t>Proces dorozumívání</a:t>
            </a:r>
          </a:p>
        </p:txBody>
      </p:sp>
      <p:pic>
        <p:nvPicPr>
          <p:cNvPr id="13" name="Zástupný symbol pro obsah 12" descr="auditory.jpg"/>
          <p:cNvPicPr>
            <a:picLocks noGrp="1" noChangeAspect="1"/>
          </p:cNvPicPr>
          <p:nvPr>
            <p:ph idx="1"/>
          </p:nvPr>
        </p:nvPicPr>
        <p:blipFill>
          <a:blip r:embed="rId2" cstate="print"/>
          <a:stretch>
            <a:fillRect/>
          </a:stretch>
        </p:blipFill>
        <p:spPr>
          <a:xfrm>
            <a:off x="1331640" y="1700808"/>
            <a:ext cx="6302621" cy="3907160"/>
          </a:xfrm>
        </p:spPr>
        <p:style>
          <a:lnRef idx="2">
            <a:schemeClr val="accent6"/>
          </a:lnRef>
          <a:fillRef idx="1">
            <a:schemeClr val="lt1"/>
          </a:fillRef>
          <a:effectRef idx="0">
            <a:schemeClr val="accent6"/>
          </a:effectRef>
          <a:fontRef idx="minor">
            <a:schemeClr val="dk1"/>
          </a:fontRef>
        </p:style>
      </p:pic>
      <p:sp>
        <p:nvSpPr>
          <p:cNvPr id="4" name="Vývojový diagram: postup 3"/>
          <p:cNvSpPr/>
          <p:nvPr/>
        </p:nvSpPr>
        <p:spPr>
          <a:xfrm>
            <a:off x="6156176" y="1196752"/>
            <a:ext cx="2880320" cy="86409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1600" dirty="0"/>
              <a:t>Analogově-digitální převod řeči do </a:t>
            </a:r>
            <a:r>
              <a:rPr lang="cs-CZ" sz="1600" dirty="0" err="1"/>
              <a:t>biolektrickcých</a:t>
            </a:r>
            <a:r>
              <a:rPr lang="cs-CZ" sz="1600" dirty="0"/>
              <a:t> signálů, vnitřní ucho (0-2ms)</a:t>
            </a:r>
          </a:p>
        </p:txBody>
      </p:sp>
      <p:sp>
        <p:nvSpPr>
          <p:cNvPr id="5" name="Vývojový diagram: údaje 4"/>
          <p:cNvSpPr/>
          <p:nvPr/>
        </p:nvSpPr>
        <p:spPr>
          <a:xfrm>
            <a:off x="6732240" y="2276872"/>
            <a:ext cx="2088232" cy="79208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Matice akčních potenciálů</a:t>
            </a:r>
          </a:p>
        </p:txBody>
      </p:sp>
      <p:sp>
        <p:nvSpPr>
          <p:cNvPr id="6" name="Vývojový diagram: postup 5"/>
          <p:cNvSpPr/>
          <p:nvPr/>
        </p:nvSpPr>
        <p:spPr>
          <a:xfrm>
            <a:off x="6228184" y="3212976"/>
            <a:ext cx="2808312" cy="115212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1600" dirty="0"/>
              <a:t>Přenos matice po sluchové dráze do primárního sluchového </a:t>
            </a:r>
            <a:r>
              <a:rPr lang="cs-CZ" sz="1600" dirty="0" err="1"/>
              <a:t>kortexu</a:t>
            </a:r>
            <a:r>
              <a:rPr lang="cs-CZ" sz="1600" dirty="0"/>
              <a:t> (area 41-42 dle </a:t>
            </a:r>
            <a:r>
              <a:rPr lang="cs-CZ" sz="1600" dirty="0" err="1"/>
              <a:t>Brodmana</a:t>
            </a:r>
            <a:r>
              <a:rPr lang="cs-CZ" sz="1600" dirty="0"/>
              <a:t>), (2-25 </a:t>
            </a:r>
            <a:r>
              <a:rPr lang="cs-CZ" sz="1600" dirty="0" err="1"/>
              <a:t>ms</a:t>
            </a:r>
            <a:r>
              <a:rPr lang="cs-CZ" sz="1600" dirty="0"/>
              <a:t>)</a:t>
            </a:r>
          </a:p>
        </p:txBody>
      </p:sp>
      <p:sp>
        <p:nvSpPr>
          <p:cNvPr id="9" name="Vývojový diagram: postup 8"/>
          <p:cNvSpPr/>
          <p:nvPr/>
        </p:nvSpPr>
        <p:spPr>
          <a:xfrm>
            <a:off x="6516216" y="4509120"/>
            <a:ext cx="2448272" cy="86409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1600" b="1" dirty="0"/>
              <a:t>Senzorický </a:t>
            </a:r>
            <a:r>
              <a:rPr lang="cs-CZ" sz="1600" b="1" dirty="0" err="1"/>
              <a:t>pre</a:t>
            </a:r>
            <a:r>
              <a:rPr lang="cs-CZ" sz="1600" b="1" dirty="0"/>
              <a:t>-</a:t>
            </a:r>
            <a:r>
              <a:rPr lang="cs-CZ" sz="1600" b="1" dirty="0" err="1"/>
              <a:t>processing</a:t>
            </a:r>
            <a:endParaRPr lang="cs-CZ" sz="1600" b="1" dirty="0"/>
          </a:p>
          <a:p>
            <a:pPr algn="ctr"/>
            <a:r>
              <a:rPr lang="cs-CZ" sz="1600" b="1" dirty="0"/>
              <a:t>(</a:t>
            </a:r>
            <a:r>
              <a:rPr lang="cs-CZ" sz="1600" b="1" dirty="0" err="1"/>
              <a:t>Wernickeovo</a:t>
            </a:r>
            <a:r>
              <a:rPr lang="cs-CZ" sz="1600" b="1" dirty="0"/>
              <a:t> centrum řeči, area 21-22)</a:t>
            </a:r>
          </a:p>
        </p:txBody>
      </p:sp>
      <p:sp>
        <p:nvSpPr>
          <p:cNvPr id="10" name="Vývojový diagram: postup 9"/>
          <p:cNvSpPr/>
          <p:nvPr/>
        </p:nvSpPr>
        <p:spPr>
          <a:xfrm>
            <a:off x="4716016" y="5661248"/>
            <a:ext cx="1368152" cy="9361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Kognitivní zpracování  (area 5-7, 150- 300 </a:t>
            </a:r>
            <a:r>
              <a:rPr lang="cs-CZ" sz="1400" dirty="0" err="1"/>
              <a:t>ms</a:t>
            </a:r>
            <a:r>
              <a:rPr lang="cs-CZ" sz="1400" dirty="0"/>
              <a:t>)</a:t>
            </a:r>
          </a:p>
        </p:txBody>
      </p:sp>
      <p:sp>
        <p:nvSpPr>
          <p:cNvPr id="11" name="Vývojový diagram: postup 10"/>
          <p:cNvSpPr/>
          <p:nvPr/>
        </p:nvSpPr>
        <p:spPr>
          <a:xfrm rot="16200000">
            <a:off x="3307840" y="5413240"/>
            <a:ext cx="2204864" cy="3966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Vůle, emoce </a:t>
            </a:r>
            <a:r>
              <a:rPr lang="cs-CZ" sz="1600" dirty="0" err="1"/>
              <a:t>motivacee</a:t>
            </a:r>
            <a:endParaRPr lang="cs-CZ" sz="1600" dirty="0"/>
          </a:p>
        </p:txBody>
      </p:sp>
      <p:sp>
        <p:nvSpPr>
          <p:cNvPr id="12" name="Vývojový diagram: postup 11"/>
          <p:cNvSpPr/>
          <p:nvPr/>
        </p:nvSpPr>
        <p:spPr>
          <a:xfrm>
            <a:off x="2843808" y="5733256"/>
            <a:ext cx="122413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Kognitivní zpracování  (area 5-7)</a:t>
            </a:r>
          </a:p>
        </p:txBody>
      </p:sp>
      <p:sp>
        <p:nvSpPr>
          <p:cNvPr id="15" name="Vývojový diagram: údaje 14"/>
          <p:cNvSpPr/>
          <p:nvPr/>
        </p:nvSpPr>
        <p:spPr>
          <a:xfrm>
            <a:off x="467544" y="2204864"/>
            <a:ext cx="2088232" cy="792088"/>
          </a:xfrm>
          <a:prstGeom prst="flowChartInputOutp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400" dirty="0"/>
              <a:t>Matice akčních potenciálů</a:t>
            </a:r>
          </a:p>
        </p:txBody>
      </p:sp>
      <p:sp>
        <p:nvSpPr>
          <p:cNvPr id="16" name="Vývojový diagram: postup 15"/>
          <p:cNvSpPr/>
          <p:nvPr/>
        </p:nvSpPr>
        <p:spPr>
          <a:xfrm>
            <a:off x="251520" y="1124744"/>
            <a:ext cx="3096344" cy="79208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1600" dirty="0"/>
              <a:t>Přenos z primárního motorického centra do mluvidel (200-300 </a:t>
            </a:r>
            <a:r>
              <a:rPr lang="cs-CZ" sz="1600" dirty="0" err="1"/>
              <a:t>ms</a:t>
            </a:r>
            <a:r>
              <a:rPr lang="cs-CZ" sz="1600" dirty="0"/>
              <a:t>)</a:t>
            </a:r>
          </a:p>
        </p:txBody>
      </p:sp>
      <p:sp>
        <p:nvSpPr>
          <p:cNvPr id="17" name="Vývojový diagram: postup 16"/>
          <p:cNvSpPr/>
          <p:nvPr/>
        </p:nvSpPr>
        <p:spPr>
          <a:xfrm>
            <a:off x="467544" y="3861048"/>
            <a:ext cx="1872208" cy="72008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1600" dirty="0"/>
              <a:t>Primární motorické </a:t>
            </a:r>
            <a:r>
              <a:rPr lang="cs-CZ" sz="1600" dirty="0" err="1"/>
              <a:t>centum</a:t>
            </a:r>
            <a:r>
              <a:rPr lang="cs-CZ" sz="1600" dirty="0"/>
              <a:t> (area 4-6)</a:t>
            </a:r>
          </a:p>
        </p:txBody>
      </p:sp>
      <p:sp>
        <p:nvSpPr>
          <p:cNvPr id="14" name="Vývojový diagram: postup 13"/>
          <p:cNvSpPr/>
          <p:nvPr/>
        </p:nvSpPr>
        <p:spPr>
          <a:xfrm>
            <a:off x="251520" y="4941168"/>
            <a:ext cx="2448272" cy="72008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1600" b="1" dirty="0"/>
              <a:t>Motorický </a:t>
            </a:r>
            <a:r>
              <a:rPr lang="cs-CZ" sz="1600" b="1" dirty="0" err="1"/>
              <a:t>pre</a:t>
            </a:r>
            <a:r>
              <a:rPr lang="cs-CZ" sz="1600" b="1" dirty="0"/>
              <a:t>-</a:t>
            </a:r>
            <a:r>
              <a:rPr lang="cs-CZ" sz="1600" b="1" dirty="0" err="1"/>
              <a:t>processing</a:t>
            </a:r>
            <a:endParaRPr lang="cs-CZ" sz="1600" b="1" dirty="0"/>
          </a:p>
          <a:p>
            <a:pPr algn="ctr"/>
            <a:r>
              <a:rPr lang="cs-CZ" sz="1600" b="1" dirty="0" err="1"/>
              <a:t>Brocovo</a:t>
            </a:r>
            <a:r>
              <a:rPr lang="cs-CZ" sz="1600" b="1" dirty="0"/>
              <a:t> centrum řeči, area 44-45)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Proces slyšení - zevní a střední ucho</a:t>
            </a:r>
          </a:p>
        </p:txBody>
      </p:sp>
      <p:sp>
        <p:nvSpPr>
          <p:cNvPr id="3" name="Zástupný symbol pro obsah 2"/>
          <p:cNvSpPr>
            <a:spLocks noGrp="1"/>
          </p:cNvSpPr>
          <p:nvPr>
            <p:ph idx="1"/>
          </p:nvPr>
        </p:nvSpPr>
        <p:spPr>
          <a:xfrm>
            <a:off x="457200" y="1628800"/>
            <a:ext cx="5050904" cy="4824536"/>
          </a:xfrm>
        </p:spPr>
        <p:txBody>
          <a:bodyPr>
            <a:normAutofit/>
          </a:bodyPr>
          <a:lstStyle/>
          <a:p>
            <a:r>
              <a:rPr lang="cs-CZ" sz="2400" dirty="0"/>
              <a:t>Převod a impedanční přizpůsobení zvuku do prostoru tekutin vnitřního ucha (zvukovod, středouší, systém převodních kůstek)</a:t>
            </a:r>
          </a:p>
          <a:p>
            <a:r>
              <a:rPr lang="cs-CZ" sz="2400" dirty="0"/>
              <a:t>+ 50 dB, převodní nedoslýchavost</a:t>
            </a:r>
          </a:p>
          <a:p>
            <a:r>
              <a:rPr lang="cs-CZ" sz="2400" dirty="0"/>
              <a:t>Při poruše dojde k prostému posunu sluchového prahu i prahu bolesti na vyšší úroveň odpovídající ztrátě sluchu</a:t>
            </a:r>
          </a:p>
        </p:txBody>
      </p:sp>
      <p:pic>
        <p:nvPicPr>
          <p:cNvPr id="15362" name="Picture 2" descr="C:\Users\Jan Rottenberg\Desktop\Obrazovka\Download_pres\day1\inner-middle-outer-ear-anatomy.png"/>
          <p:cNvPicPr>
            <a:picLocks noChangeAspect="1" noChangeArrowheads="1"/>
          </p:cNvPicPr>
          <p:nvPr/>
        </p:nvPicPr>
        <p:blipFill>
          <a:blip r:embed="rId2" cstate="print"/>
          <a:srcRect/>
          <a:stretch>
            <a:fillRect/>
          </a:stretch>
        </p:blipFill>
        <p:spPr bwMode="auto">
          <a:xfrm>
            <a:off x="5580112" y="1484784"/>
            <a:ext cx="3233936" cy="2324391"/>
          </a:xfrm>
          <a:prstGeom prst="rect">
            <a:avLst/>
          </a:prstGeom>
          <a:noFill/>
        </p:spPr>
      </p:pic>
      <p:pic>
        <p:nvPicPr>
          <p:cNvPr id="6" name="Obrázek 5" descr="prevod.jpg"/>
          <p:cNvPicPr>
            <a:picLocks noChangeAspect="1"/>
          </p:cNvPicPr>
          <p:nvPr/>
        </p:nvPicPr>
        <p:blipFill>
          <a:blip r:embed="rId3" cstate="print"/>
          <a:stretch>
            <a:fillRect/>
          </a:stretch>
        </p:blipFill>
        <p:spPr>
          <a:xfrm>
            <a:off x="5580112" y="3861048"/>
            <a:ext cx="3312368" cy="2746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Proces slyšení – vnitřní ucho</a:t>
            </a:r>
          </a:p>
        </p:txBody>
      </p:sp>
      <p:sp>
        <p:nvSpPr>
          <p:cNvPr id="3" name="Zástupný symbol pro obsah 2"/>
          <p:cNvSpPr>
            <a:spLocks noGrp="1"/>
          </p:cNvSpPr>
          <p:nvPr>
            <p:ph idx="1"/>
          </p:nvPr>
        </p:nvSpPr>
        <p:spPr/>
        <p:txBody>
          <a:bodyPr/>
          <a:lstStyle/>
          <a:p>
            <a:r>
              <a:rPr lang="cs-CZ" dirty="0"/>
              <a:t>Východiska:</a:t>
            </a:r>
          </a:p>
          <a:p>
            <a:pPr lvl="1"/>
            <a:r>
              <a:rPr lang="cs-CZ" dirty="0"/>
              <a:t>Fyzikální vlastnosti vnitřního ucha nedovolují takovou úroveň sluchového prahu a </a:t>
            </a:r>
            <a:r>
              <a:rPr lang="cs-CZ" dirty="0" err="1"/>
              <a:t>rozponatelnost</a:t>
            </a:r>
            <a:r>
              <a:rPr lang="cs-CZ" dirty="0"/>
              <a:t> tónů, jakou lidské ucho oplývá.</a:t>
            </a:r>
          </a:p>
          <a:p>
            <a:pPr lvl="2"/>
            <a:r>
              <a:rPr lang="cs-CZ" dirty="0"/>
              <a:t>16 – 20 000 Hz</a:t>
            </a:r>
          </a:p>
          <a:p>
            <a:pPr lvl="2"/>
            <a:r>
              <a:rPr lang="cs-CZ" dirty="0"/>
              <a:t>DLF: 3 Hz na </a:t>
            </a:r>
            <a:r>
              <a:rPr lang="cs-CZ" dirty="0" err="1"/>
              <a:t>tonotopii</a:t>
            </a:r>
            <a:r>
              <a:rPr lang="cs-CZ" dirty="0"/>
              <a:t> 500 Hz, u vyšších </a:t>
            </a:r>
            <a:r>
              <a:rPr lang="cs-CZ" dirty="0" err="1"/>
              <a:t>tonotopií</a:t>
            </a:r>
            <a:r>
              <a:rPr lang="cs-CZ" dirty="0"/>
              <a:t> je DLF závislé na centrální frekvenci (</a:t>
            </a:r>
            <a:r>
              <a:rPr lang="el-GR" dirty="0"/>
              <a:t>Δ</a:t>
            </a:r>
            <a:r>
              <a:rPr lang="cs-CZ" dirty="0"/>
              <a:t>f/f </a:t>
            </a:r>
            <a:r>
              <a:rPr lang="cs-CZ" b="1" dirty="0">
                <a:sym typeface="Symbol"/>
              </a:rPr>
              <a:t></a:t>
            </a:r>
            <a:r>
              <a:rPr lang="cs-CZ" dirty="0"/>
              <a:t> (0,005 ; 0,02) od 2 do 10 kHz)</a:t>
            </a:r>
          </a:p>
          <a:p>
            <a:pPr lvl="2"/>
            <a:r>
              <a:rPr lang="cs-CZ" dirty="0"/>
              <a:t>DLI 3-5 dB na prahu sluchu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19256" cy="936104"/>
          </a:xfrm>
        </p:spPr>
        <p:txBody>
          <a:bodyPr/>
          <a:lstStyle/>
          <a:p>
            <a:r>
              <a:rPr lang="cs-CZ" dirty="0"/>
              <a:t>Proces slyšení - DLF</a:t>
            </a:r>
          </a:p>
        </p:txBody>
      </p:sp>
      <p:pic>
        <p:nvPicPr>
          <p:cNvPr id="17410" name="Picture 2" descr="FIG. 1. Geometric mean DLFs across nine subjects, plotted as a proportion of center frequency. Results are shown for mean levels of 20 dB SL (open circles), 70 dB SPL (open squares), and for the mean of the two (filled squares). Error bars indicate ±1 standard error of the normalized DLFs (see text). To avoid overlap of the error bars, data points are slightly offset from their correct positions on the x axis. Outcomes of parts of the analysis of variance described in the text are indicated at the top part of the figure."/>
          <p:cNvPicPr>
            <a:picLocks noGrp="1" noChangeAspect="1" noChangeArrowheads="1"/>
          </p:cNvPicPr>
          <p:nvPr>
            <p:ph idx="1"/>
          </p:nvPr>
        </p:nvPicPr>
        <p:blipFill>
          <a:blip r:embed="rId2" cstate="print"/>
          <a:srcRect/>
          <a:stretch>
            <a:fillRect/>
          </a:stretch>
        </p:blipFill>
        <p:spPr bwMode="auto">
          <a:xfrm>
            <a:off x="1475656" y="1340768"/>
            <a:ext cx="5688632" cy="53604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slyšení</a:t>
            </a:r>
          </a:p>
        </p:txBody>
      </p:sp>
      <p:sp>
        <p:nvSpPr>
          <p:cNvPr id="3" name="Zástupný symbol pro obsah 2"/>
          <p:cNvSpPr>
            <a:spLocks noGrp="1"/>
          </p:cNvSpPr>
          <p:nvPr>
            <p:ph idx="1"/>
          </p:nvPr>
        </p:nvSpPr>
        <p:spPr>
          <a:xfrm>
            <a:off x="395536" y="1772816"/>
            <a:ext cx="4114800" cy="4525963"/>
          </a:xfrm>
        </p:spPr>
        <p:txBody>
          <a:bodyPr>
            <a:normAutofit lnSpcReduction="10000"/>
          </a:bodyPr>
          <a:lstStyle/>
          <a:p>
            <a:r>
              <a:rPr lang="cs-CZ" sz="2800" dirty="0" err="1"/>
              <a:t>Cortiho</a:t>
            </a:r>
            <a:r>
              <a:rPr lang="cs-CZ" sz="2800" dirty="0"/>
              <a:t> orgán</a:t>
            </a:r>
          </a:p>
          <a:p>
            <a:pPr lvl="1"/>
            <a:r>
              <a:rPr lang="cs-CZ" sz="2400" dirty="0"/>
              <a:t>4 cm dlouhý</a:t>
            </a:r>
            <a:endParaRPr lang="en-US" sz="2400" dirty="0"/>
          </a:p>
          <a:p>
            <a:pPr lvl="1"/>
            <a:r>
              <a:rPr lang="cs-CZ" sz="2400" dirty="0"/>
              <a:t>Endolymfatický </a:t>
            </a:r>
            <a:r>
              <a:rPr lang="cs-CZ" sz="2400" dirty="0" err="1"/>
              <a:t>kompartment</a:t>
            </a:r>
            <a:r>
              <a:rPr lang="cs-CZ" sz="2400" dirty="0"/>
              <a:t> (c(K</a:t>
            </a:r>
            <a:r>
              <a:rPr lang="cs-CZ" sz="2400" baseline="30000" dirty="0"/>
              <a:t>+</a:t>
            </a:r>
            <a:r>
              <a:rPr lang="cs-CZ" sz="2400" dirty="0"/>
              <a:t>)= 160 </a:t>
            </a:r>
            <a:r>
              <a:rPr lang="cs-CZ" sz="2400" dirty="0" err="1"/>
              <a:t>mmol</a:t>
            </a:r>
            <a:r>
              <a:rPr lang="cs-CZ" sz="2400" dirty="0"/>
              <a:t>/l)</a:t>
            </a:r>
          </a:p>
          <a:p>
            <a:pPr lvl="1"/>
            <a:r>
              <a:rPr lang="cs-CZ" sz="2400" dirty="0" err="1"/>
              <a:t>Basilární</a:t>
            </a:r>
            <a:r>
              <a:rPr lang="cs-CZ" sz="2400" dirty="0"/>
              <a:t> a </a:t>
            </a:r>
            <a:r>
              <a:rPr lang="cs-CZ" sz="2400" dirty="0" err="1"/>
              <a:t>tektoriální</a:t>
            </a:r>
            <a:r>
              <a:rPr lang="cs-CZ" sz="2400" dirty="0"/>
              <a:t> membrána</a:t>
            </a:r>
          </a:p>
          <a:p>
            <a:pPr lvl="1"/>
            <a:r>
              <a:rPr lang="cs-CZ" sz="2400" dirty="0"/>
              <a:t>2 druhy smyslových buněk</a:t>
            </a:r>
          </a:p>
          <a:p>
            <a:pPr lvl="1"/>
            <a:r>
              <a:rPr lang="cs-CZ" sz="2400" dirty="0"/>
              <a:t>Rozdílná </a:t>
            </a:r>
            <a:r>
              <a:rPr lang="cs-CZ" sz="2400" dirty="0" err="1"/>
              <a:t>cytoachitektonika</a:t>
            </a:r>
            <a:endParaRPr lang="cs-CZ" sz="2400" dirty="0"/>
          </a:p>
        </p:txBody>
      </p:sp>
      <p:pic>
        <p:nvPicPr>
          <p:cNvPr id="20482" name="Picture 2" descr="3. (A) Human organ of Corti: scanning electron micrograph of a fractured cross section from the mid-turn of the cochlea (the 500 Hz place). In this specimen, the inner pillar cell (arrowhead) has partly collapsed, and the tectorial membrane has shrunk away from the reticular lamina. There are four rows of outer hair cells (OHC). From Glueckert et al. (2005). (B) Scanning micrograph of a fractured cross-section of a monotreme (echidna) organ of Corti, showing 4-5 irregular rows of inner hair cells, and 5 rows of outer hair cells. There are also 4 rows of pillar cells (1, 2, 3, 4), compared with just one row of inner and one row of outer pillar cells in eutherian mammals. From Ladhams and Pickles (1996). BM, basilar membrane; CC, Claudius cell; HP, habenula perforata; HS, Hensen's stripe; IHC, inner hair cell; MP, marginal pillars (of tectorial membrane); OP, outer pillar cell; OSL, osseous spiral lamina; TM, tectorial membrane.  "/>
          <p:cNvPicPr>
            <a:picLocks noChangeAspect="1" noChangeArrowheads="1"/>
          </p:cNvPicPr>
          <p:nvPr/>
        </p:nvPicPr>
        <p:blipFill>
          <a:blip r:embed="rId2" cstate="print"/>
          <a:srcRect/>
          <a:stretch>
            <a:fillRect/>
          </a:stretch>
        </p:blipFill>
        <p:spPr bwMode="auto">
          <a:xfrm>
            <a:off x="4932040" y="1844824"/>
            <a:ext cx="3817225" cy="45365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Kochleární smyslové buňky</a:t>
            </a:r>
          </a:p>
        </p:txBody>
      </p:sp>
      <p:sp>
        <p:nvSpPr>
          <p:cNvPr id="3" name="Zástupný symbol pro obsah 2"/>
          <p:cNvSpPr>
            <a:spLocks noGrp="1"/>
          </p:cNvSpPr>
          <p:nvPr>
            <p:ph idx="1"/>
          </p:nvPr>
        </p:nvSpPr>
        <p:spPr>
          <a:xfrm>
            <a:off x="457200" y="1600200"/>
            <a:ext cx="5410944" cy="4781128"/>
          </a:xfrm>
        </p:spPr>
        <p:txBody>
          <a:bodyPr>
            <a:normAutofit fontScale="92500" lnSpcReduction="20000"/>
          </a:bodyPr>
          <a:lstStyle/>
          <a:p>
            <a:r>
              <a:rPr lang="cs-CZ" dirty="0"/>
              <a:t>Zevní vláskové buňky (OHC)</a:t>
            </a:r>
          </a:p>
          <a:p>
            <a:pPr lvl="1"/>
            <a:r>
              <a:rPr lang="cs-CZ" dirty="0"/>
              <a:t>12 000 ve 3-4 řadách</a:t>
            </a:r>
          </a:p>
          <a:p>
            <a:pPr lvl="1"/>
            <a:r>
              <a:rPr lang="cs-CZ" dirty="0"/>
              <a:t>Pevně implantované do </a:t>
            </a:r>
            <a:r>
              <a:rPr lang="cs-CZ" dirty="0" err="1"/>
              <a:t>tektoriální</a:t>
            </a:r>
            <a:r>
              <a:rPr lang="cs-CZ" dirty="0"/>
              <a:t> membrány</a:t>
            </a:r>
          </a:p>
          <a:p>
            <a:pPr lvl="1"/>
            <a:r>
              <a:rPr lang="cs-CZ" dirty="0"/>
              <a:t>Zapojené do zpětnovazebného okruhu – OHC -</a:t>
            </a:r>
            <a:r>
              <a:rPr lang="en-US" dirty="0"/>
              <a:t>&gt;</a:t>
            </a:r>
            <a:r>
              <a:rPr lang="cs-CZ" dirty="0"/>
              <a:t> V+DCN -</a:t>
            </a:r>
            <a:r>
              <a:rPr lang="en-US" dirty="0"/>
              <a:t>&gt; SOC </a:t>
            </a:r>
            <a:r>
              <a:rPr lang="cs-CZ" dirty="0"/>
              <a:t>-</a:t>
            </a:r>
            <a:r>
              <a:rPr lang="en-US" dirty="0"/>
              <a:t>&gt;</a:t>
            </a:r>
            <a:r>
              <a:rPr lang="cs-CZ" dirty="0"/>
              <a:t> OCB -</a:t>
            </a:r>
            <a:r>
              <a:rPr lang="en-US" dirty="0"/>
              <a:t>&gt; OHC</a:t>
            </a:r>
            <a:endParaRPr lang="cs-CZ" dirty="0"/>
          </a:p>
          <a:p>
            <a:r>
              <a:rPr lang="cs-CZ" dirty="0"/>
              <a:t>Vnitřní vláskové buňky (IHC)</a:t>
            </a:r>
          </a:p>
          <a:p>
            <a:pPr lvl="1"/>
            <a:r>
              <a:rPr lang="cs-CZ" dirty="0"/>
              <a:t>4000 </a:t>
            </a:r>
            <a:r>
              <a:rPr lang="cs-CZ" dirty="0" err="1"/>
              <a:t>bb</a:t>
            </a:r>
            <a:r>
              <a:rPr lang="cs-CZ" dirty="0"/>
              <a:t> volně v endolymfě</a:t>
            </a:r>
          </a:p>
          <a:p>
            <a:pPr lvl="1"/>
            <a:r>
              <a:rPr lang="cs-CZ" dirty="0"/>
              <a:t>Zapojeny do sluchové dráhy až k mozkové kůře (jedině pomocí těchto buněk slyšíme)</a:t>
            </a:r>
          </a:p>
        </p:txBody>
      </p:sp>
      <p:pic>
        <p:nvPicPr>
          <p:cNvPr id="4" name="Obrázek 3" descr="ouverture-des-canaux-de-transduction-et-adaptation.gif"/>
          <p:cNvPicPr>
            <a:picLocks noChangeAspect="1"/>
          </p:cNvPicPr>
          <p:nvPr/>
        </p:nvPicPr>
        <p:blipFill>
          <a:blip r:embed="rId2" cstate="print"/>
          <a:stretch>
            <a:fillRect/>
          </a:stretch>
        </p:blipFill>
        <p:spPr>
          <a:xfrm>
            <a:off x="6660232" y="1484784"/>
            <a:ext cx="1816826" cy="2321055"/>
          </a:xfrm>
          <a:prstGeom prst="rect">
            <a:avLst/>
          </a:prstGeom>
        </p:spPr>
      </p:pic>
      <p:pic>
        <p:nvPicPr>
          <p:cNvPr id="16386" name="Picture 2" descr="https://d3i71xaburhd42.cloudfront.net/3f7000dae110e56c4d9e6b2a56f3ae374551fec0/2-Figure1-1.png"/>
          <p:cNvPicPr>
            <a:picLocks noChangeAspect="1" noChangeArrowheads="1"/>
          </p:cNvPicPr>
          <p:nvPr/>
        </p:nvPicPr>
        <p:blipFill>
          <a:blip r:embed="rId3" cstate="print"/>
          <a:srcRect/>
          <a:stretch>
            <a:fillRect/>
          </a:stretch>
        </p:blipFill>
        <p:spPr bwMode="auto">
          <a:xfrm>
            <a:off x="5724128" y="3933056"/>
            <a:ext cx="3216573" cy="25202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Kochleární mechanika</a:t>
            </a:r>
          </a:p>
        </p:txBody>
      </p:sp>
      <p:sp>
        <p:nvSpPr>
          <p:cNvPr id="3" name="Zástupný symbol pro obsah 2"/>
          <p:cNvSpPr>
            <a:spLocks noGrp="1"/>
          </p:cNvSpPr>
          <p:nvPr>
            <p:ph idx="1"/>
          </p:nvPr>
        </p:nvSpPr>
        <p:spPr>
          <a:xfrm>
            <a:off x="323528" y="1484784"/>
            <a:ext cx="4258816" cy="4525963"/>
          </a:xfrm>
        </p:spPr>
        <p:txBody>
          <a:bodyPr>
            <a:normAutofit lnSpcReduction="10000"/>
          </a:bodyPr>
          <a:lstStyle/>
          <a:p>
            <a:r>
              <a:rPr lang="cs-CZ" sz="2400" dirty="0"/>
              <a:t>D. Kemp (1984)</a:t>
            </a:r>
          </a:p>
          <a:p>
            <a:r>
              <a:rPr lang="cs-CZ" sz="2400" dirty="0"/>
              <a:t>Založena na kontraktilní schopnosti OHC</a:t>
            </a:r>
          </a:p>
          <a:p>
            <a:r>
              <a:rPr lang="cs-CZ" sz="2400" b="1" dirty="0"/>
              <a:t>Po deformaci vlásek dochází ke kontrakci zevních vláskových buněk </a:t>
            </a:r>
            <a:r>
              <a:rPr lang="cs-CZ" sz="2400" dirty="0"/>
              <a:t>a tím k přitažení </a:t>
            </a:r>
            <a:r>
              <a:rPr lang="cs-CZ" sz="2400" i="1" dirty="0" err="1"/>
              <a:t>membrana</a:t>
            </a:r>
            <a:r>
              <a:rPr lang="cs-CZ" sz="2400" i="1" dirty="0"/>
              <a:t> </a:t>
            </a:r>
            <a:r>
              <a:rPr lang="cs-CZ" sz="2400" i="1" dirty="0" err="1"/>
              <a:t>tectorialis</a:t>
            </a:r>
            <a:r>
              <a:rPr lang="cs-CZ" sz="2400" i="1" dirty="0"/>
              <a:t> </a:t>
            </a:r>
            <a:r>
              <a:rPr lang="cs-CZ" sz="2400" dirty="0"/>
              <a:t>a </a:t>
            </a:r>
            <a:r>
              <a:rPr lang="cs-CZ" sz="2400" i="1" dirty="0" err="1"/>
              <a:t>membana</a:t>
            </a:r>
            <a:r>
              <a:rPr lang="cs-CZ" sz="2400" i="1" dirty="0"/>
              <a:t> </a:t>
            </a:r>
            <a:r>
              <a:rPr lang="cs-CZ" sz="2400" i="1" dirty="0" err="1"/>
              <a:t>basilaris</a:t>
            </a:r>
            <a:r>
              <a:rPr lang="cs-CZ" sz="2400" i="1" dirty="0"/>
              <a:t> </a:t>
            </a:r>
            <a:r>
              <a:rPr lang="cs-CZ" sz="2400" dirty="0"/>
              <a:t>(servomechanismus)</a:t>
            </a:r>
            <a:endParaRPr lang="cs-CZ" sz="2400" i="1" dirty="0"/>
          </a:p>
          <a:p>
            <a:r>
              <a:rPr lang="cs-CZ" sz="2400" dirty="0"/>
              <a:t>Zúžení zóny </a:t>
            </a:r>
            <a:r>
              <a:rPr lang="cs-CZ" sz="2400" dirty="0" err="1"/>
              <a:t>podáždění</a:t>
            </a:r>
            <a:r>
              <a:rPr lang="cs-CZ" sz="2400" dirty="0"/>
              <a:t> IHC (TM je velmi poddajná gelová </a:t>
            </a:r>
            <a:r>
              <a:rPr lang="cs-CZ" sz="2400" dirty="0" err="1"/>
              <a:t>stuktura</a:t>
            </a:r>
            <a:r>
              <a:rPr lang="cs-CZ" sz="2400" dirty="0"/>
              <a:t>)</a:t>
            </a:r>
          </a:p>
        </p:txBody>
      </p:sp>
      <p:sp>
        <p:nvSpPr>
          <p:cNvPr id="4" name="Zástupný symbol pro obsah 2"/>
          <p:cNvSpPr txBox="1">
            <a:spLocks/>
          </p:cNvSpPr>
          <p:nvPr/>
        </p:nvSpPr>
        <p:spPr>
          <a:xfrm>
            <a:off x="4499992" y="1484784"/>
            <a:ext cx="4464496" cy="4896544"/>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cs-CZ" sz="2400" dirty="0"/>
              <a:t>Tím se </a:t>
            </a:r>
            <a:r>
              <a:rPr lang="cs-CZ" sz="2400" dirty="0" err="1"/>
              <a:t>tektoriální</a:t>
            </a:r>
            <a:r>
              <a:rPr lang="cs-CZ" sz="2400" dirty="0"/>
              <a:t> membrána přiblíží k dalším strukturám </a:t>
            </a:r>
            <a:r>
              <a:rPr lang="cs-CZ" sz="2400" dirty="0" err="1"/>
              <a:t>Cortiho</a:t>
            </a:r>
            <a:r>
              <a:rPr lang="cs-CZ" sz="2400" dirty="0"/>
              <a:t> orgánu natolik, že dojde k podráždění IHC a ke vzniku bioelektrického signálu vnímaného jako sluchový vjem</a:t>
            </a:r>
          </a:p>
          <a:p>
            <a:pPr marL="342900" indent="-342900">
              <a:spcBef>
                <a:spcPct val="20000"/>
              </a:spcBef>
              <a:buFont typeface="Arial" pitchFamily="34" charset="0"/>
              <a:buChar char="•"/>
            </a:pPr>
            <a:r>
              <a:rPr lang="cs-CZ" sz="2400" dirty="0"/>
              <a:t>Důsledky:</a:t>
            </a:r>
          </a:p>
          <a:p>
            <a:pPr marL="800100" lvl="1" indent="-342900">
              <a:spcBef>
                <a:spcPct val="20000"/>
              </a:spcBef>
              <a:buFont typeface="Arial" pitchFamily="34" charset="0"/>
              <a:buChar char="•"/>
            </a:pPr>
            <a:r>
              <a:rPr lang="cs-CZ" sz="2400" dirty="0"/>
              <a:t>-50 dB zlepšení sluchového prahu</a:t>
            </a:r>
          </a:p>
          <a:p>
            <a:pPr marL="800100" lvl="1" indent="-342900">
              <a:spcBef>
                <a:spcPct val="20000"/>
              </a:spcBef>
              <a:buFont typeface="Arial" pitchFamily="34" charset="0"/>
              <a:buChar char="•"/>
            </a:pPr>
            <a:r>
              <a:rPr kumimoji="0" lang="cs-CZ" sz="2400" b="0" i="0" u="none" strike="noStrike" kern="1200" cap="none" spc="0" normalizeH="0" baseline="0" noProof="0" dirty="0">
                <a:ln>
                  <a:noFill/>
                </a:ln>
                <a:solidFill>
                  <a:schemeClr val="tx1"/>
                </a:solidFill>
                <a:effectLst/>
                <a:uLnTx/>
                <a:uFillTx/>
                <a:latin typeface="+mn-lt"/>
                <a:ea typeface="+mn-ea"/>
                <a:cs typeface="+mn-cs"/>
              </a:rPr>
              <a:t>Zlepšení</a:t>
            </a:r>
            <a:r>
              <a:rPr kumimoji="0" lang="cs-CZ" sz="2400" b="0" i="0" u="none" strike="noStrike" kern="1200" cap="none" spc="0" normalizeH="0" noProof="0" dirty="0">
                <a:ln>
                  <a:noFill/>
                </a:ln>
                <a:solidFill>
                  <a:schemeClr val="tx1"/>
                </a:solidFill>
                <a:effectLst/>
                <a:uLnTx/>
                <a:uFillTx/>
                <a:latin typeface="+mn-lt"/>
                <a:ea typeface="+mn-ea"/>
                <a:cs typeface="+mn-cs"/>
              </a:rPr>
              <a:t> DLF, z</a:t>
            </a:r>
            <a:r>
              <a:rPr lang="cs-CZ" sz="2400" baseline="0" dirty="0"/>
              <a:t>horšení</a:t>
            </a:r>
            <a:r>
              <a:rPr lang="cs-CZ" sz="2400" dirty="0"/>
              <a:t> DLI</a:t>
            </a:r>
          </a:p>
          <a:p>
            <a:pPr marL="800100" lvl="1" indent="-342900">
              <a:spcBef>
                <a:spcPct val="20000"/>
              </a:spcBef>
              <a:buFont typeface="Arial" pitchFamily="34" charset="0"/>
              <a:buChar char="•"/>
            </a:pPr>
            <a:r>
              <a:rPr kumimoji="0" lang="cs-CZ" sz="2400" b="0" i="0" u="none" strike="noStrike" kern="1200" cap="none" spc="0" normalizeH="0" baseline="0" noProof="0" dirty="0" err="1">
                <a:ln>
                  <a:noFill/>
                </a:ln>
                <a:solidFill>
                  <a:schemeClr val="tx1"/>
                </a:solidFill>
                <a:effectLst/>
                <a:uLnTx/>
                <a:uFillTx/>
                <a:latin typeface="+mn-lt"/>
                <a:ea typeface="+mn-ea"/>
                <a:cs typeface="+mn-cs"/>
              </a:rPr>
              <a:t>Recuitment</a:t>
            </a:r>
            <a:r>
              <a:rPr kumimoji="0" lang="cs-CZ" sz="2400" b="0" i="0" u="none" strike="noStrike" kern="1200" cap="none" spc="0" normalizeH="0" noProof="0" dirty="0">
                <a:ln>
                  <a:noFill/>
                </a:ln>
                <a:solidFill>
                  <a:schemeClr val="tx1"/>
                </a:solidFill>
                <a:effectLst/>
                <a:uLnTx/>
                <a:uFillTx/>
                <a:latin typeface="+mn-lt"/>
                <a:ea typeface="+mn-ea"/>
                <a:cs typeface="+mn-cs"/>
              </a:rPr>
              <a:t> fenomén</a:t>
            </a:r>
          </a:p>
          <a:p>
            <a:pPr marL="800100" lvl="1" indent="-342900">
              <a:spcBef>
                <a:spcPct val="20000"/>
              </a:spcBef>
              <a:buFont typeface="Arial" pitchFamily="34" charset="0"/>
              <a:buChar char="•"/>
            </a:pPr>
            <a:r>
              <a:rPr lang="cs-CZ" sz="2400" baseline="0" dirty="0"/>
              <a:t>OAE</a:t>
            </a:r>
            <a:endParaRPr kumimoji="0" lang="cs-CZ"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Předvádění na obrazovce (4:3)</PresentationFormat>
  <Paragraphs>134</Paragraphs>
  <Slides>25</Slides>
  <Notes>0</Notes>
  <HiddenSlides>0</HiddenSlides>
  <MMClips>4</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25</vt:i4>
      </vt:variant>
    </vt:vector>
  </HeadingPairs>
  <TitlesOfParts>
    <vt:vector size="28" baseType="lpstr">
      <vt:lpstr>Arial</vt:lpstr>
      <vt:lpstr>Calibri</vt:lpstr>
      <vt:lpstr>Motiv sady Office</vt:lpstr>
      <vt:lpstr>Biologické aspekty rozumění řeči a vyjadřování</vt:lpstr>
      <vt:lpstr>Lidská řeč</vt:lpstr>
      <vt:lpstr>Proces dorozumívání</vt:lpstr>
      <vt:lpstr>Proces slyšení - zevní a střední ucho</vt:lpstr>
      <vt:lpstr>Proces slyšení – vnitřní ucho</vt:lpstr>
      <vt:lpstr>Proces slyšení - DLF</vt:lpstr>
      <vt:lpstr>Proces slyšení</vt:lpstr>
      <vt:lpstr>Kochleární smyslové buňky</vt:lpstr>
      <vt:lpstr>Kochleární mechanika</vt:lpstr>
      <vt:lpstr>Kochleární mechanika</vt:lpstr>
      <vt:lpstr>Kochleární mechanika</vt:lpstr>
      <vt:lpstr>Sluchový recruitment</vt:lpstr>
      <vt:lpstr>Sluchové a řečové pole</vt:lpstr>
      <vt:lpstr>Typy nedoslýchavosti</vt:lpstr>
      <vt:lpstr>Nedoslýchavost a rozdíly v rozumění</vt:lpstr>
      <vt:lpstr>Proč nerozumějí lidé s kochleární poruchou?</vt:lpstr>
      <vt:lpstr>Retrokochlární porucha</vt:lpstr>
      <vt:lpstr>Centrální nedoslýchavost</vt:lpstr>
      <vt:lpstr>Léčba poruch sluchu</vt:lpstr>
      <vt:lpstr>Kochleární implantáty</vt:lpstr>
      <vt:lpstr>Expresivní složka dorozumívání</vt:lpstr>
      <vt:lpstr>Poruchy tvorby hlasu a řeči</vt:lpstr>
      <vt:lpstr>Dysfázie</vt:lpstr>
      <vt:lpstr>Dyslalie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Biologické aspekty rozumění řeči a vyjadřování</dc:title>
  <dc:creator>Jan Rottenberg</dc:creator>
  <cp:lastModifiedBy>Hana Žižková</cp:lastModifiedBy>
  <cp:revision>10</cp:revision>
  <dcterms:created xsi:type="dcterms:W3CDTF">2023-05-07T15:19:22Z</dcterms:created>
  <dcterms:modified xsi:type="dcterms:W3CDTF">2023-05-12T13:45:38Z</dcterms:modified>
</cp:coreProperties>
</file>