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4"/>
  </p:notesMasterIdLst>
  <p:handoutMasterIdLst>
    <p:handoutMasterId r:id="rId25"/>
  </p:handoutMasterIdLst>
  <p:sldIdLst>
    <p:sldId id="1866" r:id="rId5"/>
    <p:sldId id="1881" r:id="rId6"/>
    <p:sldId id="334" r:id="rId7"/>
    <p:sldId id="335" r:id="rId8"/>
    <p:sldId id="336" r:id="rId9"/>
    <p:sldId id="337" r:id="rId10"/>
    <p:sldId id="338" r:id="rId11"/>
    <p:sldId id="1883" r:id="rId12"/>
    <p:sldId id="1885" r:id="rId13"/>
    <p:sldId id="1884" r:id="rId14"/>
    <p:sldId id="1882" r:id="rId15"/>
    <p:sldId id="1886" r:id="rId16"/>
    <p:sldId id="1887" r:id="rId17"/>
    <p:sldId id="1888" r:id="rId18"/>
    <p:sldId id="1889" r:id="rId19"/>
    <p:sldId id="321" r:id="rId20"/>
    <p:sldId id="1890" r:id="rId21"/>
    <p:sldId id="1891" r:id="rId22"/>
    <p:sldId id="1876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1"/>
            <p14:sldId id="334"/>
            <p14:sldId id="335"/>
            <p14:sldId id="336"/>
            <p14:sldId id="337"/>
            <p14:sldId id="338"/>
            <p14:sldId id="1883"/>
            <p14:sldId id="1885"/>
            <p14:sldId id="1884"/>
            <p14:sldId id="1882"/>
            <p14:sldId id="1886"/>
            <p14:sldId id="1887"/>
            <p14:sldId id="1888"/>
            <p14:sldId id="1889"/>
            <p14:sldId id="321"/>
            <p14:sldId id="1890"/>
            <p14:sldId id="1891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57968F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5568" autoAdjust="0"/>
  </p:normalViewPr>
  <p:slideViewPr>
    <p:cSldViewPr snapToGrid="0">
      <p:cViewPr varScale="1">
        <p:scale>
          <a:sx n="75" d="100"/>
          <a:sy n="75" d="100"/>
        </p:scale>
        <p:origin x="1260" y="5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523E7-FE20-48DF-866C-E66DFC962899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8983C93-0A52-4E96-A37C-4626DB953DF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Význam je skryt v datech, které zobrazují užití slov v kontextech.</a:t>
          </a:r>
          <a:endParaRPr lang="en-US" dirty="0"/>
        </a:p>
      </dgm:t>
    </dgm:pt>
    <dgm:pt modelId="{74B81917-A4CE-400C-A596-02D0D495E362}" type="parTrans" cxnId="{2EC88F7F-7330-49D4-A6B1-AB23FE29302D}">
      <dgm:prSet/>
      <dgm:spPr/>
      <dgm:t>
        <a:bodyPr/>
        <a:lstStyle/>
        <a:p>
          <a:endParaRPr lang="en-US"/>
        </a:p>
      </dgm:t>
    </dgm:pt>
    <dgm:pt modelId="{09713F96-C699-467E-9AC0-ECECA9F233E5}" type="sibTrans" cxnId="{2EC88F7F-7330-49D4-A6B1-AB23FE29302D}">
      <dgm:prSet/>
      <dgm:spPr/>
      <dgm:t>
        <a:bodyPr/>
        <a:lstStyle/>
        <a:p>
          <a:endParaRPr lang="en-US"/>
        </a:p>
      </dgm:t>
    </dgm:pt>
    <dgm:pt modelId="{B2A1BC7A-35B5-4005-816B-C8CFE364E1F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 dirty="0"/>
            <a:t>Není tak důležitá četnost (frekvence) jako rozložení (distribuce)</a:t>
          </a:r>
          <a:endParaRPr lang="en-US" dirty="0"/>
        </a:p>
      </dgm:t>
    </dgm:pt>
    <dgm:pt modelId="{0B38FE2D-2A31-403E-8ABA-96459D638292}" type="parTrans" cxnId="{57BA51CB-D089-462B-AFF3-27474CACB430}">
      <dgm:prSet/>
      <dgm:spPr/>
      <dgm:t>
        <a:bodyPr/>
        <a:lstStyle/>
        <a:p>
          <a:endParaRPr lang="en-US"/>
        </a:p>
      </dgm:t>
    </dgm:pt>
    <dgm:pt modelId="{5819BEA7-D51B-47FE-9583-89EB5DC9E079}" type="sibTrans" cxnId="{57BA51CB-D089-462B-AFF3-27474CACB430}">
      <dgm:prSet/>
      <dgm:spPr/>
      <dgm:t>
        <a:bodyPr/>
        <a:lstStyle/>
        <a:p>
          <a:endParaRPr lang="en-US"/>
        </a:p>
      </dgm:t>
    </dgm:pt>
    <dgm:pt modelId="{AA6E02EB-15B7-466E-85EB-18188E0C36B9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b="1"/>
            <a:t>Jazykové jevy (i jiné sociální jevy) mají specifickou distribuci.</a:t>
          </a:r>
          <a:endParaRPr lang="en-US"/>
        </a:p>
      </dgm:t>
    </dgm:pt>
    <dgm:pt modelId="{27602CCC-97BC-4FA6-8415-34BAFBBD394F}" type="parTrans" cxnId="{9AC89F8D-0092-4C37-B144-F8A9F940F952}">
      <dgm:prSet/>
      <dgm:spPr/>
      <dgm:t>
        <a:bodyPr/>
        <a:lstStyle/>
        <a:p>
          <a:endParaRPr lang="en-US"/>
        </a:p>
      </dgm:t>
    </dgm:pt>
    <dgm:pt modelId="{69A588CF-7170-4253-8586-CFAE8FB04413}" type="sibTrans" cxnId="{9AC89F8D-0092-4C37-B144-F8A9F940F952}">
      <dgm:prSet/>
      <dgm:spPr/>
      <dgm:t>
        <a:bodyPr/>
        <a:lstStyle/>
        <a:p>
          <a:endParaRPr lang="en-US"/>
        </a:p>
      </dgm:t>
    </dgm:pt>
    <dgm:pt modelId="{05C8E70D-11E1-4145-B6C4-0BD59F222B32}" type="pres">
      <dgm:prSet presAssocID="{E8A523E7-FE20-48DF-866C-E66DFC962899}" presName="outerComposite" presStyleCnt="0">
        <dgm:presLayoutVars>
          <dgm:chMax val="5"/>
          <dgm:dir/>
          <dgm:resizeHandles val="exact"/>
        </dgm:presLayoutVars>
      </dgm:prSet>
      <dgm:spPr/>
    </dgm:pt>
    <dgm:pt modelId="{D8A40A40-1ABF-4079-AEAA-910C8A28D90A}" type="pres">
      <dgm:prSet presAssocID="{E8A523E7-FE20-48DF-866C-E66DFC962899}" presName="dummyMaxCanvas" presStyleCnt="0">
        <dgm:presLayoutVars/>
      </dgm:prSet>
      <dgm:spPr/>
    </dgm:pt>
    <dgm:pt modelId="{4EDB6339-0AB2-440B-ACB5-40E7CFA772E6}" type="pres">
      <dgm:prSet presAssocID="{E8A523E7-FE20-48DF-866C-E66DFC962899}" presName="ThreeNodes_1" presStyleLbl="node1" presStyleIdx="0" presStyleCnt="3">
        <dgm:presLayoutVars>
          <dgm:bulletEnabled val="1"/>
        </dgm:presLayoutVars>
      </dgm:prSet>
      <dgm:spPr/>
    </dgm:pt>
    <dgm:pt modelId="{EC14A04C-E579-4DB6-9242-4D8D21CE7950}" type="pres">
      <dgm:prSet presAssocID="{E8A523E7-FE20-48DF-866C-E66DFC962899}" presName="ThreeNodes_2" presStyleLbl="node1" presStyleIdx="1" presStyleCnt="3">
        <dgm:presLayoutVars>
          <dgm:bulletEnabled val="1"/>
        </dgm:presLayoutVars>
      </dgm:prSet>
      <dgm:spPr/>
    </dgm:pt>
    <dgm:pt modelId="{8CEA4EB6-50DF-4B8F-A04E-AD9FB86DEE8B}" type="pres">
      <dgm:prSet presAssocID="{E8A523E7-FE20-48DF-866C-E66DFC962899}" presName="ThreeNodes_3" presStyleLbl="node1" presStyleIdx="2" presStyleCnt="3">
        <dgm:presLayoutVars>
          <dgm:bulletEnabled val="1"/>
        </dgm:presLayoutVars>
      </dgm:prSet>
      <dgm:spPr/>
    </dgm:pt>
    <dgm:pt modelId="{AF400B57-E0DF-44DA-B73E-35579F6042E6}" type="pres">
      <dgm:prSet presAssocID="{E8A523E7-FE20-48DF-866C-E66DFC962899}" presName="ThreeConn_1-2" presStyleLbl="fgAccFollowNode1" presStyleIdx="0" presStyleCnt="2">
        <dgm:presLayoutVars>
          <dgm:bulletEnabled val="1"/>
        </dgm:presLayoutVars>
      </dgm:prSet>
      <dgm:spPr/>
    </dgm:pt>
    <dgm:pt modelId="{1DC19AEA-B46C-4FA4-AEDD-81DB1F1B19A5}" type="pres">
      <dgm:prSet presAssocID="{E8A523E7-FE20-48DF-866C-E66DFC962899}" presName="ThreeConn_2-3" presStyleLbl="fgAccFollowNode1" presStyleIdx="1" presStyleCnt="2">
        <dgm:presLayoutVars>
          <dgm:bulletEnabled val="1"/>
        </dgm:presLayoutVars>
      </dgm:prSet>
      <dgm:spPr/>
    </dgm:pt>
    <dgm:pt modelId="{E6DF51BA-03CF-42AC-A02E-32E0110FD2E2}" type="pres">
      <dgm:prSet presAssocID="{E8A523E7-FE20-48DF-866C-E66DFC962899}" presName="ThreeNodes_1_text" presStyleLbl="node1" presStyleIdx="2" presStyleCnt="3">
        <dgm:presLayoutVars>
          <dgm:bulletEnabled val="1"/>
        </dgm:presLayoutVars>
      </dgm:prSet>
      <dgm:spPr/>
    </dgm:pt>
    <dgm:pt modelId="{884B1983-D335-4665-905B-96F8F4672A73}" type="pres">
      <dgm:prSet presAssocID="{E8A523E7-FE20-48DF-866C-E66DFC962899}" presName="ThreeNodes_2_text" presStyleLbl="node1" presStyleIdx="2" presStyleCnt="3">
        <dgm:presLayoutVars>
          <dgm:bulletEnabled val="1"/>
        </dgm:presLayoutVars>
      </dgm:prSet>
      <dgm:spPr/>
    </dgm:pt>
    <dgm:pt modelId="{2E9FA02D-42AE-454A-A621-FCF64BDBEE78}" type="pres">
      <dgm:prSet presAssocID="{E8A523E7-FE20-48DF-866C-E66DFC96289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DEA0569-0494-463B-9D30-232CF71845DD}" type="presOf" srcId="{B2A1BC7A-35B5-4005-816B-C8CFE364E1F1}" destId="{884B1983-D335-4665-905B-96F8F4672A73}" srcOrd="1" destOrd="0" presId="urn:microsoft.com/office/officeart/2005/8/layout/vProcess5"/>
    <dgm:cxn modelId="{2EC88F7F-7330-49D4-A6B1-AB23FE29302D}" srcId="{E8A523E7-FE20-48DF-866C-E66DFC962899}" destId="{D8983C93-0A52-4E96-A37C-4626DB953DF6}" srcOrd="0" destOrd="0" parTransId="{74B81917-A4CE-400C-A596-02D0D495E362}" sibTransId="{09713F96-C699-467E-9AC0-ECECA9F233E5}"/>
    <dgm:cxn modelId="{9AC89F8D-0092-4C37-B144-F8A9F940F952}" srcId="{E8A523E7-FE20-48DF-866C-E66DFC962899}" destId="{AA6E02EB-15B7-466E-85EB-18188E0C36B9}" srcOrd="2" destOrd="0" parTransId="{27602CCC-97BC-4FA6-8415-34BAFBBD394F}" sibTransId="{69A588CF-7170-4253-8586-CFAE8FB04413}"/>
    <dgm:cxn modelId="{35A8AB8F-43E2-4B55-9502-DBE9AC8C990A}" type="presOf" srcId="{D8983C93-0A52-4E96-A37C-4626DB953DF6}" destId="{4EDB6339-0AB2-440B-ACB5-40E7CFA772E6}" srcOrd="0" destOrd="0" presId="urn:microsoft.com/office/officeart/2005/8/layout/vProcess5"/>
    <dgm:cxn modelId="{5DFBCAA5-60E8-4FE4-B729-9BC5C4139C08}" type="presOf" srcId="{09713F96-C699-467E-9AC0-ECECA9F233E5}" destId="{AF400B57-E0DF-44DA-B73E-35579F6042E6}" srcOrd="0" destOrd="0" presId="urn:microsoft.com/office/officeart/2005/8/layout/vProcess5"/>
    <dgm:cxn modelId="{4D3511A8-78C5-448D-A2B8-09FEDC169E67}" type="presOf" srcId="{E8A523E7-FE20-48DF-866C-E66DFC962899}" destId="{05C8E70D-11E1-4145-B6C4-0BD59F222B32}" srcOrd="0" destOrd="0" presId="urn:microsoft.com/office/officeart/2005/8/layout/vProcess5"/>
    <dgm:cxn modelId="{CDD6C0B6-727B-4245-BB07-6972CAA13AF5}" type="presOf" srcId="{D8983C93-0A52-4E96-A37C-4626DB953DF6}" destId="{E6DF51BA-03CF-42AC-A02E-32E0110FD2E2}" srcOrd="1" destOrd="0" presId="urn:microsoft.com/office/officeart/2005/8/layout/vProcess5"/>
    <dgm:cxn modelId="{7543B6B9-DDBA-431B-9CD6-892639528760}" type="presOf" srcId="{B2A1BC7A-35B5-4005-816B-C8CFE364E1F1}" destId="{EC14A04C-E579-4DB6-9242-4D8D21CE7950}" srcOrd="0" destOrd="0" presId="urn:microsoft.com/office/officeart/2005/8/layout/vProcess5"/>
    <dgm:cxn modelId="{57BA51CB-D089-462B-AFF3-27474CACB430}" srcId="{E8A523E7-FE20-48DF-866C-E66DFC962899}" destId="{B2A1BC7A-35B5-4005-816B-C8CFE364E1F1}" srcOrd="1" destOrd="0" parTransId="{0B38FE2D-2A31-403E-8ABA-96459D638292}" sibTransId="{5819BEA7-D51B-47FE-9583-89EB5DC9E079}"/>
    <dgm:cxn modelId="{0B9D20CD-8767-4896-B902-3B3AB980ADF9}" type="presOf" srcId="{AA6E02EB-15B7-466E-85EB-18188E0C36B9}" destId="{2E9FA02D-42AE-454A-A621-FCF64BDBEE78}" srcOrd="1" destOrd="0" presId="urn:microsoft.com/office/officeart/2005/8/layout/vProcess5"/>
    <dgm:cxn modelId="{51C77ED6-DECD-4576-89AA-6FF87F993F0A}" type="presOf" srcId="{5819BEA7-D51B-47FE-9583-89EB5DC9E079}" destId="{1DC19AEA-B46C-4FA4-AEDD-81DB1F1B19A5}" srcOrd="0" destOrd="0" presId="urn:microsoft.com/office/officeart/2005/8/layout/vProcess5"/>
    <dgm:cxn modelId="{D59BCCF2-FF5B-42D3-9340-C9A644844062}" type="presOf" srcId="{AA6E02EB-15B7-466E-85EB-18188E0C36B9}" destId="{8CEA4EB6-50DF-4B8F-A04E-AD9FB86DEE8B}" srcOrd="0" destOrd="0" presId="urn:microsoft.com/office/officeart/2005/8/layout/vProcess5"/>
    <dgm:cxn modelId="{656C0D31-9F82-4D9B-95F1-88B2C47752B0}" type="presParOf" srcId="{05C8E70D-11E1-4145-B6C4-0BD59F222B32}" destId="{D8A40A40-1ABF-4079-AEAA-910C8A28D90A}" srcOrd="0" destOrd="0" presId="urn:microsoft.com/office/officeart/2005/8/layout/vProcess5"/>
    <dgm:cxn modelId="{D300CFD0-EE3A-422A-AF55-76C8EC383382}" type="presParOf" srcId="{05C8E70D-11E1-4145-B6C4-0BD59F222B32}" destId="{4EDB6339-0AB2-440B-ACB5-40E7CFA772E6}" srcOrd="1" destOrd="0" presId="urn:microsoft.com/office/officeart/2005/8/layout/vProcess5"/>
    <dgm:cxn modelId="{207028AE-D764-4041-A40F-3F6D571100D3}" type="presParOf" srcId="{05C8E70D-11E1-4145-B6C4-0BD59F222B32}" destId="{EC14A04C-E579-4DB6-9242-4D8D21CE7950}" srcOrd="2" destOrd="0" presId="urn:microsoft.com/office/officeart/2005/8/layout/vProcess5"/>
    <dgm:cxn modelId="{77B66444-E179-4E13-8F7C-6983264D5A02}" type="presParOf" srcId="{05C8E70D-11E1-4145-B6C4-0BD59F222B32}" destId="{8CEA4EB6-50DF-4B8F-A04E-AD9FB86DEE8B}" srcOrd="3" destOrd="0" presId="urn:microsoft.com/office/officeart/2005/8/layout/vProcess5"/>
    <dgm:cxn modelId="{0E569033-D2FF-492B-947F-D4DE86DA9C7A}" type="presParOf" srcId="{05C8E70D-11E1-4145-B6C4-0BD59F222B32}" destId="{AF400B57-E0DF-44DA-B73E-35579F6042E6}" srcOrd="4" destOrd="0" presId="urn:microsoft.com/office/officeart/2005/8/layout/vProcess5"/>
    <dgm:cxn modelId="{7F5AA54C-31C7-46B2-82B7-E6EDF890EB0F}" type="presParOf" srcId="{05C8E70D-11E1-4145-B6C4-0BD59F222B32}" destId="{1DC19AEA-B46C-4FA4-AEDD-81DB1F1B19A5}" srcOrd="5" destOrd="0" presId="urn:microsoft.com/office/officeart/2005/8/layout/vProcess5"/>
    <dgm:cxn modelId="{0CE52578-F0D3-45BB-83AC-A9247CDBB064}" type="presParOf" srcId="{05C8E70D-11E1-4145-B6C4-0BD59F222B32}" destId="{E6DF51BA-03CF-42AC-A02E-32E0110FD2E2}" srcOrd="6" destOrd="0" presId="urn:microsoft.com/office/officeart/2005/8/layout/vProcess5"/>
    <dgm:cxn modelId="{C7CA29B2-70A7-417C-AE5D-E0CCBEE1B813}" type="presParOf" srcId="{05C8E70D-11E1-4145-B6C4-0BD59F222B32}" destId="{884B1983-D335-4665-905B-96F8F4672A73}" srcOrd="7" destOrd="0" presId="urn:microsoft.com/office/officeart/2005/8/layout/vProcess5"/>
    <dgm:cxn modelId="{791D2EA4-1907-4B01-A8B5-5C42E0A4562A}" type="presParOf" srcId="{05C8E70D-11E1-4145-B6C4-0BD59F222B32}" destId="{2E9FA02D-42AE-454A-A621-FCF64BDBEE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B6339-0AB2-440B-ACB5-40E7CFA772E6}">
      <dsp:nvSpPr>
        <dsp:cNvPr id="0" name=""/>
        <dsp:cNvSpPr/>
      </dsp:nvSpPr>
      <dsp:spPr>
        <a:xfrm>
          <a:off x="0" y="0"/>
          <a:ext cx="6750473" cy="101478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Význam je skryt v datech, které zobrazují užití slov v kontextech.</a:t>
          </a:r>
          <a:endParaRPr lang="en-US" sz="2300" kern="1200" dirty="0"/>
        </a:p>
      </dsp:txBody>
      <dsp:txXfrm>
        <a:off x="29722" y="29722"/>
        <a:ext cx="5655445" cy="955337"/>
      </dsp:txXfrm>
    </dsp:sp>
    <dsp:sp modelId="{EC14A04C-E579-4DB6-9242-4D8D21CE7950}">
      <dsp:nvSpPr>
        <dsp:cNvPr id="0" name=""/>
        <dsp:cNvSpPr/>
      </dsp:nvSpPr>
      <dsp:spPr>
        <a:xfrm>
          <a:off x="595630" y="1183911"/>
          <a:ext cx="6750473" cy="101478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/>
            <a:t>Není tak důležitá četnost (frekvence) jako rozložení (distribuce)</a:t>
          </a:r>
          <a:endParaRPr lang="en-US" sz="2300" kern="1200" dirty="0"/>
        </a:p>
      </dsp:txBody>
      <dsp:txXfrm>
        <a:off x="625352" y="1213633"/>
        <a:ext cx="5435792" cy="955337"/>
      </dsp:txXfrm>
    </dsp:sp>
    <dsp:sp modelId="{8CEA4EB6-50DF-4B8F-A04E-AD9FB86DEE8B}">
      <dsp:nvSpPr>
        <dsp:cNvPr id="0" name=""/>
        <dsp:cNvSpPr/>
      </dsp:nvSpPr>
      <dsp:spPr>
        <a:xfrm>
          <a:off x="1191260" y="2367822"/>
          <a:ext cx="6750473" cy="101478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Jazykové jevy (i jiné sociální jevy) mají specifickou distribuci.</a:t>
          </a:r>
          <a:endParaRPr lang="en-US" sz="2300" kern="1200"/>
        </a:p>
      </dsp:txBody>
      <dsp:txXfrm>
        <a:off x="1220982" y="2397544"/>
        <a:ext cx="5435792" cy="955337"/>
      </dsp:txXfrm>
    </dsp:sp>
    <dsp:sp modelId="{AF400B57-E0DF-44DA-B73E-35579F6042E6}">
      <dsp:nvSpPr>
        <dsp:cNvPr id="0" name=""/>
        <dsp:cNvSpPr/>
      </dsp:nvSpPr>
      <dsp:spPr>
        <a:xfrm>
          <a:off x="6090866" y="769542"/>
          <a:ext cx="659607" cy="659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239278" y="769542"/>
        <a:ext cx="362783" cy="496354"/>
      </dsp:txXfrm>
    </dsp:sp>
    <dsp:sp modelId="{1DC19AEA-B46C-4FA4-AEDD-81DB1F1B19A5}">
      <dsp:nvSpPr>
        <dsp:cNvPr id="0" name=""/>
        <dsp:cNvSpPr/>
      </dsp:nvSpPr>
      <dsp:spPr>
        <a:xfrm>
          <a:off x="6686496" y="1946688"/>
          <a:ext cx="659607" cy="659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834908" y="1946688"/>
        <a:ext cx="362783" cy="49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589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86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82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59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412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7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92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245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2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3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24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85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0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47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4/21/2021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owardsdatascience.com/creating-word-embeddings-coding-the-word2vec-algorithm-in-python-using-deep-learning-b337d0ba17a8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clweb.org/anthology/J90-100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clweb.org/aclwiki/Word_Sense_Disambigu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lweb.org/aclwiki/Distributional_Hypothesi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2020/21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566401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Modelování ve vektorových prostorech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A5C35-0639-4318-92AF-16CC6482F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r>
              <a:rPr lang="cs-CZ" dirty="0"/>
              <a:t>Vektor = n-tice čísel (na pořadí čísel záleží)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One-hot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Sémantický vektor (sémantické rysy)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Doménový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Kontextový vektor </a:t>
            </a:r>
            <a:br>
              <a:rPr lang="cs-CZ" dirty="0"/>
            </a:br>
            <a:r>
              <a:rPr lang="cs-CZ" dirty="0"/>
              <a:t>– všechno dohromady?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/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88FDDD-D68C-45AD-90B0-B2F939468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1320"/>
              </p:ext>
            </p:extLst>
          </p:nvPr>
        </p:nvGraphicFramePr>
        <p:xfrm>
          <a:off x="5556250" y="2732931"/>
          <a:ext cx="59626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530">
                  <a:extLst>
                    <a:ext uri="{9D8B030D-6E8A-4147-A177-3AD203B41FA5}">
                      <a16:colId xmlns:a16="http://schemas.microsoft.com/office/drawing/2014/main" val="2540883780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022593250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913280551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253225025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114896037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Letectv</a:t>
                      </a:r>
                      <a:r>
                        <a:rPr lang="cs-CZ" dirty="0"/>
                        <a:t>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7773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47270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Chlapec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0643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Batole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6253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dirty="0"/>
                        <a:t>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579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dirty="0" err="1"/>
                        <a:t>Spadnout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1391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35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4DD4A66-F0BD-4A0F-B618-4D666DAB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3"/>
            <a:ext cx="10786533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Modelování ve vektorových prostorech</a:t>
            </a:r>
            <a:br>
              <a:rPr lang="cs-CZ" dirty="0"/>
            </a:br>
            <a:endParaRPr lang="cs-C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5ACE59-3879-4BAC-933D-CC8FBE17D0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7191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K </a:t>
            </a:r>
            <a:r>
              <a:rPr lang="cs-CZ" dirty="0">
                <a:solidFill>
                  <a:schemeClr val="accent1"/>
                </a:solidFill>
              </a:rPr>
              <a:t>čemu jsou vektory?</a:t>
            </a:r>
          </a:p>
          <a:p>
            <a:r>
              <a:rPr lang="cs-CZ" dirty="0">
                <a:solidFill>
                  <a:schemeClr val="accent1"/>
                </a:solidFill>
              </a:rPr>
              <a:t>Snadno se mezi nimi počítá úhel.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553D1-C33E-44E1-8E8E-9928ABF8485C}"/>
                  </a:ext>
                </a:extLst>
              </p:cNvPr>
              <p:cNvSpPr txBox="1"/>
              <p:nvPr/>
            </p:nvSpPr>
            <p:spPr>
              <a:xfrm>
                <a:off x="761999" y="2686840"/>
                <a:ext cx="5799667" cy="2615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b="1" dirty="0">
                    <a:solidFill>
                      <a:srgbClr val="41867E"/>
                    </a:solidFill>
                    <a:latin typeface="+mn-lt"/>
                  </a:rPr>
                  <a:t>Sémantické vektory</a:t>
                </a:r>
              </a:p>
              <a:p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r>
                  <a:rPr lang="cs-CZ" b="1" dirty="0">
                    <a:solidFill>
                      <a:schemeClr val="accent1"/>
                    </a:solidFill>
                    <a:latin typeface="+mn-lt"/>
                  </a:rPr>
                  <a:t>Čím menší úhel, tím větší významová blízkost.</a:t>
                </a:r>
              </a:p>
              <a:p>
                <a:endParaRPr lang="en-US" b="0" i="1" dirty="0">
                  <a:solidFill>
                    <a:schemeClr val="accent3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cs-CZ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cs-CZ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1∙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41867E"/>
                  </a:solidFill>
                  <a:latin typeface="+mn-lt"/>
                </a:endParaRPr>
              </a:p>
              <a:p>
                <a:endParaRPr lang="en-US" b="0" dirty="0">
                  <a:solidFill>
                    <a:srgbClr val="41867E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9+0</m:t>
                              </m:r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0+0</m:t>
                              </m:r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0+5</m:t>
                              </m:r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0" i="1" smtClean="0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solidFill>
                                        <a:srgbClr val="41867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1867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br>
                  <a:rPr lang="cs-CZ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</a:br>
                <a:endParaRPr lang="cs-CZ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553D1-C33E-44E1-8E8E-9928ABF8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686840"/>
                <a:ext cx="5799667" cy="2615139"/>
              </a:xfrm>
              <a:prstGeom prst="rect">
                <a:avLst/>
              </a:prstGeom>
              <a:blipFill>
                <a:blip r:embed="rId6"/>
                <a:stretch>
                  <a:fillRect l="-841" t="-11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">
            <a:extLst>
              <a:ext uri="{FF2B5EF4-FFF2-40B4-BE49-F238E27FC236}">
                <a16:creationId xmlns:a16="http://schemas.microsoft.com/office/drawing/2014/main" id="{4FE8439A-61CB-4974-9D9B-5909DB31E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942" y="45182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A44DC4E1-8F5F-43C9-A0A8-A1223B90D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31253"/>
              </p:ext>
            </p:extLst>
          </p:nvPr>
        </p:nvGraphicFramePr>
        <p:xfrm>
          <a:off x="6561666" y="3208371"/>
          <a:ext cx="4775202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67">
                  <a:extLst>
                    <a:ext uri="{9D8B030D-6E8A-4147-A177-3AD203B41FA5}">
                      <a16:colId xmlns:a16="http://schemas.microsoft.com/office/drawing/2014/main" val="2139378702"/>
                    </a:ext>
                  </a:extLst>
                </a:gridCol>
                <a:gridCol w="719666">
                  <a:extLst>
                    <a:ext uri="{9D8B030D-6E8A-4147-A177-3AD203B41FA5}">
                      <a16:colId xmlns:a16="http://schemas.microsoft.com/office/drawing/2014/main" val="1444464119"/>
                    </a:ext>
                  </a:extLst>
                </a:gridCol>
                <a:gridCol w="643468">
                  <a:extLst>
                    <a:ext uri="{9D8B030D-6E8A-4147-A177-3AD203B41FA5}">
                      <a16:colId xmlns:a16="http://schemas.microsoft.com/office/drawing/2014/main" val="2244865404"/>
                    </a:ext>
                  </a:extLst>
                </a:gridCol>
                <a:gridCol w="643466">
                  <a:extLst>
                    <a:ext uri="{9D8B030D-6E8A-4147-A177-3AD203B41FA5}">
                      <a16:colId xmlns:a16="http://schemas.microsoft.com/office/drawing/2014/main" val="1660237129"/>
                    </a:ext>
                  </a:extLst>
                </a:gridCol>
                <a:gridCol w="948268">
                  <a:extLst>
                    <a:ext uri="{9D8B030D-6E8A-4147-A177-3AD203B41FA5}">
                      <a16:colId xmlns:a16="http://schemas.microsoft.com/office/drawing/2014/main" val="886054066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741836224"/>
                    </a:ext>
                  </a:extLst>
                </a:gridCol>
              </a:tblGrid>
              <a:tr h="293591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buňka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</a:t>
                      </a:r>
                      <a:r>
                        <a:rPr lang="en-US" sz="1400" dirty="0"/>
                        <a:t>no</a:t>
                      </a:r>
                      <a:r>
                        <a:rPr lang="cs-CZ" sz="1400" dirty="0"/>
                        <a:t>žství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pára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186400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buňka</a:t>
                      </a:r>
                      <a:endParaRPr lang="el-GR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86,6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305196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tkáň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27</a:t>
                      </a:r>
                      <a:endParaRPr lang="cs-CZ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63,9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16402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cs-CZ" sz="1400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0661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cs-CZ" sz="1400" dirty="0"/>
                        <a:t>množství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63,9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44,4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094615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cs-CZ" sz="1400" dirty="0"/>
                        <a:t>pára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86,6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1180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F89C31-AD3C-4F3F-9E88-B7A6F000A4BD}"/>
                  </a:ext>
                </a:extLst>
              </p:cNvPr>
              <p:cNvSpPr txBox="1"/>
              <p:nvPr/>
            </p:nvSpPr>
            <p:spPr>
              <a:xfrm>
                <a:off x="5223933" y="1663289"/>
                <a:ext cx="42164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CF89C31-AD3C-4F3F-9E88-B7A6F000A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33" y="1663289"/>
                <a:ext cx="4216400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41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D527-10F8-4698-B2EA-8F0F39851F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  <a:latin typeface="+mn-lt"/>
              </a:rPr>
              <a:t>Čím menší úhel, tím větší významová blízkost.</a:t>
            </a:r>
          </a:p>
          <a:p>
            <a:r>
              <a:rPr lang="cs-CZ" dirty="0">
                <a:solidFill>
                  <a:schemeClr val="accent1"/>
                </a:solidFill>
              </a:rPr>
              <a:t>Distribuce úhlů není rovnoměrná, tudíž má smysl klastrovat vektory podle úhlů, které vzájemně svírají.</a:t>
            </a: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D7553-A6BB-4FC1-894A-6281C74A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Klastrování vektorů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/>
              <p:nvPr/>
            </p:nvSpPr>
            <p:spPr>
              <a:xfrm>
                <a:off x="-750620" y="3429000"/>
                <a:ext cx="595222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cs-CZ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tk</m:t>
                          </m:r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áň</m:t>
                          </m:r>
                        </m:e>
                      </m:d>
                      <m:r>
                        <a:rPr lang="cs-CZ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9, 0, 0, </m:t>
                          </m:r>
                          <m: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let</m:t>
                          </m:r>
                        </m:e>
                      </m:d>
                      <m:r>
                        <a:rPr lang="cs-CZ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4, 0, 1, </m:t>
                          </m:r>
                          <m: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mno</m:t>
                          </m:r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stv</m:t>
                          </m:r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e>
                      </m:d>
                      <m:r>
                        <a:rPr lang="cs-CZ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4, 5, 4, 5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ra</m:t>
                          </m:r>
                        </m:e>
                      </m:d>
                      <m:r>
                        <a:rPr lang="cs-CZ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=(0, 6, 5, 1)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1503BF-26A2-4172-977B-C8CD6DE62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0620" y="3429000"/>
                <a:ext cx="5952225" cy="1477328"/>
              </a:xfrm>
              <a:prstGeom prst="rect">
                <a:avLst/>
              </a:prstGeom>
              <a:blipFill>
                <a:blip r:embed="rId6"/>
                <a:stretch>
                  <a:fillRect b="-28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ECBB95C-6E37-4299-8A44-0F7BCBC36A09}"/>
              </a:ext>
            </a:extLst>
          </p:cNvPr>
          <p:cNvSpPr/>
          <p:nvPr/>
        </p:nvSpPr>
        <p:spPr>
          <a:xfrm>
            <a:off x="7899558" y="1962087"/>
            <a:ext cx="3096878" cy="1096969"/>
          </a:xfrm>
          <a:prstGeom prst="ellipse">
            <a:avLst/>
          </a:prstGeom>
          <a:solidFill>
            <a:srgbClr val="BDB59D">
              <a:alpha val="61961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4EEBD85-19AE-4C8A-99A9-60196F9A3C1A}"/>
              </a:ext>
            </a:extLst>
          </p:cNvPr>
          <p:cNvSpPr/>
          <p:nvPr/>
        </p:nvSpPr>
        <p:spPr>
          <a:xfrm>
            <a:off x="6976533" y="1904998"/>
            <a:ext cx="2122099" cy="1096969"/>
          </a:xfrm>
          <a:prstGeom prst="ellipse">
            <a:avLst/>
          </a:prstGeom>
          <a:solidFill>
            <a:srgbClr val="BDB59D">
              <a:alpha val="63922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CBBB48-0FDD-4994-ADFE-788BF49C416E}"/>
              </a:ext>
            </a:extLst>
          </p:cNvPr>
          <p:cNvSpPr/>
          <p:nvPr/>
        </p:nvSpPr>
        <p:spPr>
          <a:xfrm>
            <a:off x="7425106" y="2354986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2B9A32-E00F-4391-AD51-5FD507707CA1}"/>
              </a:ext>
            </a:extLst>
          </p:cNvPr>
          <p:cNvSpPr/>
          <p:nvPr/>
        </p:nvSpPr>
        <p:spPr>
          <a:xfrm>
            <a:off x="8103717" y="2533264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E31D52-F22C-41F7-AE45-98F99CF3FAE1}"/>
              </a:ext>
            </a:extLst>
          </p:cNvPr>
          <p:cNvSpPr/>
          <p:nvPr/>
        </p:nvSpPr>
        <p:spPr>
          <a:xfrm>
            <a:off x="10222940" y="2763306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C3ABF8-5499-4DE8-8269-0564686942BD}"/>
              </a:ext>
            </a:extLst>
          </p:cNvPr>
          <p:cNvSpPr/>
          <p:nvPr/>
        </p:nvSpPr>
        <p:spPr>
          <a:xfrm>
            <a:off x="8779452" y="3045098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82318-37CB-4DF0-9A5D-A2B526F2480F}"/>
              </a:ext>
            </a:extLst>
          </p:cNvPr>
          <p:cNvSpPr/>
          <p:nvPr/>
        </p:nvSpPr>
        <p:spPr>
          <a:xfrm>
            <a:off x="11005062" y="3657573"/>
            <a:ext cx="120771" cy="139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BD5608-2174-4623-9F69-550ABE535754}"/>
              </a:ext>
            </a:extLst>
          </p:cNvPr>
          <p:cNvSpPr txBox="1"/>
          <p:nvPr/>
        </p:nvSpPr>
        <p:spPr>
          <a:xfrm>
            <a:off x="8323319" y="312326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množství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A2615-4A1A-4F62-90D4-81E1CBCDD6E4}"/>
              </a:ext>
            </a:extLst>
          </p:cNvPr>
          <p:cNvSpPr txBox="1"/>
          <p:nvPr/>
        </p:nvSpPr>
        <p:spPr>
          <a:xfrm>
            <a:off x="10164383" y="2424550"/>
            <a:ext cx="4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629A8-C730-4579-A2C1-D8F8A1267CFD}"/>
              </a:ext>
            </a:extLst>
          </p:cNvPr>
          <p:cNvSpPr txBox="1"/>
          <p:nvPr/>
        </p:nvSpPr>
        <p:spPr>
          <a:xfrm>
            <a:off x="10377967" y="361203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pára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AF462-0C1E-429F-96C2-4C3EDAA28F50}"/>
              </a:ext>
            </a:extLst>
          </p:cNvPr>
          <p:cNvSpPr txBox="1"/>
          <p:nvPr/>
        </p:nvSpPr>
        <p:spPr>
          <a:xfrm>
            <a:off x="8149747" y="2188292"/>
            <a:ext cx="79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buňka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3857C-1D10-4F9D-BFA8-FEAAD0C65DCF}"/>
              </a:ext>
            </a:extLst>
          </p:cNvPr>
          <p:cNvSpPr txBox="1"/>
          <p:nvPr/>
        </p:nvSpPr>
        <p:spPr>
          <a:xfrm>
            <a:off x="7241450" y="202131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tkáň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3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bu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ň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ka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10, 0, 0, 5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4rozměrný </a:t>
                </a:r>
                <a:r>
                  <a:rPr lang="en-US" dirty="0" err="1"/>
                  <a:t>prostor</a:t>
                </a:r>
                <a:r>
                  <a:rPr lang="en-US" dirty="0"/>
                  <a:t> (</a:t>
                </a:r>
                <a:r>
                  <a:rPr lang="en-US" dirty="0" err="1"/>
                  <a:t>podle</a:t>
                </a:r>
                <a:r>
                  <a:rPr lang="en-US" dirty="0"/>
                  <a:t> </a:t>
                </a:r>
                <a:r>
                  <a:rPr lang="en-US" dirty="0" err="1"/>
                  <a:t>počtu</a:t>
                </a:r>
                <a:r>
                  <a:rPr lang="en-US" dirty="0"/>
                  <a:t> </a:t>
                </a:r>
                <a:r>
                  <a:rPr lang="en-US" dirty="0" err="1"/>
                  <a:t>domén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Co </a:t>
                </a:r>
                <a:r>
                  <a:rPr lang="en-US" dirty="0" err="1"/>
                  <a:t>když</a:t>
                </a:r>
                <a:r>
                  <a:rPr lang="en-US" dirty="0"/>
                  <a:t> je </a:t>
                </a:r>
                <a:r>
                  <a:rPr lang="en-US" dirty="0" err="1"/>
                  <a:t>celý</a:t>
                </a:r>
                <a:r>
                  <a:rPr lang="en-US" dirty="0"/>
                  <a:t> </a:t>
                </a:r>
                <a:r>
                  <a:rPr lang="en-US" dirty="0" err="1"/>
                  <a:t>svět</a:t>
                </a:r>
                <a:r>
                  <a:rPr lang="en-US" dirty="0"/>
                  <a:t> </a:t>
                </a:r>
                <a:r>
                  <a:rPr lang="en-US" dirty="0" err="1"/>
                  <a:t>jedna</a:t>
                </a:r>
                <a:r>
                  <a:rPr lang="en-US" dirty="0"/>
                  <a:t> </a:t>
                </a:r>
                <a:r>
                  <a:rPr lang="en-US" dirty="0" err="1"/>
                  <a:t>doména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12B03-5F77-4F0B-88F6-08B290C4E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6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reating Word Embeddings: Coding the Word2Vec Algorithm in Python using  Deep Learning | by Eligijus Bujokas | Towards Data Science">
            <a:extLst>
              <a:ext uri="{FF2B5EF4-FFF2-40B4-BE49-F238E27FC236}">
                <a16:creationId xmlns:a16="http://schemas.microsoft.com/office/drawing/2014/main" id="{CABA4D25-7828-44F9-956B-6C3D81DB9CF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34345"/>
          <a:stretch/>
        </p:blipFill>
        <p:spPr bwMode="auto">
          <a:xfrm>
            <a:off x="5848040" y="1904998"/>
            <a:ext cx="5990787" cy="31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828867" cy="118903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Vektorové reprezentace</a:t>
            </a:r>
            <a:br>
              <a:rPr lang="cs-CZ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06320-F931-4ED3-95B0-3B1C0324A5E2}"/>
              </a:ext>
            </a:extLst>
          </p:cNvPr>
          <p:cNvSpPr/>
          <p:nvPr/>
        </p:nvSpPr>
        <p:spPr>
          <a:xfrm>
            <a:off x="535103" y="5744517"/>
            <a:ext cx="105929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tx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https://towardsdatascience.com/creating-word-embeddings-coding-the-word2vec-algorithm-in-python-using-deep-learning-b337d0ba17a8</a:t>
            </a:r>
            <a:endParaRPr lang="cs-CZ" sz="11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7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AFBF91C-4A19-472D-A22A-0AB6FE537DC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113867" cy="3987800"/>
              </a:xfrm>
            </p:spPr>
            <p:txBody>
              <a:bodyPr>
                <a:normAutofit/>
              </a:bodyPr>
              <a:lstStyle/>
              <a:p>
                <a:r>
                  <a:rPr lang="cs-CZ" sz="1800" b="1" dirty="0">
                    <a:solidFill>
                      <a:schemeClr val="accent1"/>
                    </a:solidFill>
                  </a:rPr>
                  <a:t>One hot encoding: </a:t>
                </a:r>
                <a:r>
                  <a:rPr lang="cs-CZ" sz="1800" dirty="0"/>
                  <a:t>vektor tvaru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0, 0, …, 1, …, 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cs-CZ" sz="1800" b="1" dirty="0">
                    <a:solidFill>
                      <a:srgbClr val="41867E"/>
                    </a:solidFill>
                  </a:rPr>
                  <a:t>délky</a:t>
                </a:r>
                <a:r>
                  <a:rPr lang="cs-CZ" sz="1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800" b="1" dirty="0">
                    <a:solidFill>
                      <a:srgbClr val="41867E"/>
                    </a:solidFill>
                  </a:rPr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800" b="1" dirty="0">
                    <a:solidFill>
                      <a:schemeClr val="accent1"/>
                    </a:solidFill>
                  </a:rPr>
                  <a:t> </a:t>
                </a:r>
                <a:r>
                  <a:rPr lang="cs-CZ" sz="1800" b="1" dirty="0">
                    <a:solidFill>
                      <a:srgbClr val="41867E"/>
                    </a:solidFill>
                  </a:rPr>
                  <a:t>je velikost slovníku, všechny úhly jsou pravé.</a:t>
                </a:r>
              </a:p>
              <a:p>
                <a:endParaRPr lang="cs-CZ" sz="1800" b="1" dirty="0">
                  <a:solidFill>
                    <a:srgbClr val="41867E"/>
                  </a:solidFill>
                </a:endParaRPr>
              </a:p>
              <a:p>
                <a:endParaRPr lang="cs-CZ" sz="1800" b="1" dirty="0">
                  <a:solidFill>
                    <a:srgbClr val="41867E"/>
                  </a:solidFill>
                </a:endParaRPr>
              </a:p>
              <a:p>
                <a:r>
                  <a:rPr lang="cs-CZ" dirty="0">
                    <a:solidFill>
                      <a:schemeClr val="accent1"/>
                    </a:solidFill>
                  </a:rPr>
                  <a:t>W</a:t>
                </a:r>
                <a:r>
                  <a:rPr lang="cs-CZ" sz="1800" b="1" dirty="0">
                    <a:solidFill>
                      <a:schemeClr val="accent1"/>
                    </a:solidFill>
                  </a:rPr>
                  <a:t>ord embedding</a:t>
                </a:r>
                <a:r>
                  <a:rPr lang="cs-CZ" sz="1800" dirty="0"/>
                  <a:t>: mnohem menší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</a:t>
                </a:r>
                <a:br>
                  <a:rPr lang="cs-CZ" sz="1800" dirty="0"/>
                </a:br>
                <a:r>
                  <a:rPr lang="cs-CZ" sz="1800" dirty="0"/>
                  <a:t>(např.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800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cs-CZ" sz="1800" dirty="0"/>
                  <a:t>)</a:t>
                </a:r>
                <a:endParaRPr lang="cs-CZ" sz="1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cs-CZ" dirty="0"/>
                  <a:t>Jednotlivé složky jsou vypočítány podle spoluvýskytů slov v korpusu </a:t>
                </a:r>
                <a:r>
                  <a:rPr lang="cs-CZ" dirty="0">
                    <a:cs typeface="Times New Roman" panose="02020603050405020304" pitchFamily="18" charset="0"/>
                  </a:rPr>
                  <a:t>→ </a:t>
                </a:r>
                <a:r>
                  <a:rPr lang="cs-CZ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model</a:t>
                </a:r>
                <a:endParaRPr lang="cs-CZ" b="1" dirty="0">
                  <a:solidFill>
                    <a:schemeClr val="accent1"/>
                  </a:solidFill>
                </a:endParaRPr>
              </a:p>
              <a:p>
                <a:r>
                  <a:rPr lang="cs-CZ" dirty="0"/>
                  <a:t>Vektory svírají různé úhly</a:t>
                </a:r>
              </a:p>
              <a:p>
                <a:r>
                  <a:rPr lang="cs-CZ" dirty="0"/>
                  <a:t>Čím menší úhel, tím častější výskyt </a:t>
                </a:r>
                <a:br>
                  <a:rPr lang="cs-CZ" dirty="0"/>
                </a:br>
                <a:r>
                  <a:rPr lang="cs-CZ" dirty="0"/>
                  <a:t>v podobných kontextech</a:t>
                </a:r>
              </a:p>
              <a:p>
                <a:endParaRPr lang="cs-CZ" sz="18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BAFBF91C-4A19-472D-A22A-0AB6FE537D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5113867" cy="3987800"/>
              </a:xfrm>
              <a:blipFill>
                <a:blip r:embed="rId5"/>
                <a:stretch>
                  <a:fillRect l="-954" t="-15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918200" cy="118903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Vektorové reprezentace</a:t>
            </a:r>
            <a:br>
              <a:rPr lang="cs-CZ" dirty="0"/>
            </a:br>
            <a:endParaRPr lang="en-US" dirty="0"/>
          </a:p>
        </p:txBody>
      </p:sp>
      <p:pic>
        <p:nvPicPr>
          <p:cNvPr id="10" name="Picture 2" descr="Creating Word Embeddings: Coding the Word2Vec Algorithm in Python using  Deep Learning | by Eligijus Bujokas | Towards Data Science">
            <a:extLst>
              <a:ext uri="{FF2B5EF4-FFF2-40B4-BE49-F238E27FC236}">
                <a16:creationId xmlns:a16="http://schemas.microsoft.com/office/drawing/2014/main" id="{4BB7FB42-2D7F-4201-9465-F2E8F474A6B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r="34344"/>
          <a:stretch/>
        </p:blipFill>
        <p:spPr bwMode="auto">
          <a:xfrm>
            <a:off x="5995254" y="1794933"/>
            <a:ext cx="5612545" cy="301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E1A66E-8610-42E3-9D22-0F5111D2BBBE}"/>
                  </a:ext>
                </a:extLst>
              </p:cNvPr>
              <p:cNvSpPr/>
              <p:nvPr/>
            </p:nvSpPr>
            <p:spPr>
              <a:xfrm>
                <a:off x="7171267" y="1794933"/>
                <a:ext cx="2193288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rozměrný</a:t>
                </a:r>
                <a:r>
                  <a:rPr lang="en-US" dirty="0"/>
                  <a:t> pro</a:t>
                </a:r>
                <a:r>
                  <a:rPr lang="cs-CZ" dirty="0"/>
                  <a:t>s</a:t>
                </a:r>
                <a:r>
                  <a:rPr lang="en-US" dirty="0"/>
                  <a:t>tor</a:t>
                </a:r>
                <a:endParaRPr lang="cs-CZ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E1A66E-8610-42E3-9D22-0F5111D2B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267" y="1794933"/>
                <a:ext cx="2193288" cy="369332"/>
              </a:xfrm>
              <a:prstGeom prst="rect">
                <a:avLst/>
              </a:prstGeom>
              <a:blipFill>
                <a:blip r:embed="rId7"/>
                <a:stretch>
                  <a:fillRect t="-6452" r="-554" b="-241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2A477C8B-19EB-44CA-8C92-40F4D5614A59}"/>
              </a:ext>
            </a:extLst>
          </p:cNvPr>
          <p:cNvSpPr/>
          <p:nvPr/>
        </p:nvSpPr>
        <p:spPr>
          <a:xfrm>
            <a:off x="1566333" y="2726267"/>
            <a:ext cx="550334" cy="702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367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FBF91C-4A19-472D-A22A-0AB6FE537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113867" cy="3276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W</a:t>
            </a:r>
            <a:r>
              <a:rPr lang="cs-CZ" sz="1800" b="1" dirty="0">
                <a:solidFill>
                  <a:schemeClr val="accent1"/>
                </a:solidFill>
              </a:rPr>
              <a:t>ord embedding</a:t>
            </a:r>
            <a:r>
              <a:rPr lang="cs-CZ" sz="1800" dirty="0"/>
              <a:t>: výpočet</a:t>
            </a:r>
          </a:p>
          <a:p>
            <a:r>
              <a:rPr lang="cs-CZ" dirty="0"/>
              <a:t>Vstup: korpus, velikost okna</a:t>
            </a:r>
          </a:p>
          <a:p>
            <a:r>
              <a:rPr lang="cs-CZ" sz="1800" dirty="0"/>
              <a:t>Výstup: slovník (kódovací tabulka)</a:t>
            </a:r>
          </a:p>
          <a:p>
            <a:r>
              <a:rPr lang="cs-CZ" dirty="0"/>
              <a:t>	slovo + n-rozměrný vektor</a:t>
            </a:r>
          </a:p>
          <a:p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DA248-6FC4-40C7-BF1C-065DB103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918200" cy="1189037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Vektorové reprezentace</a:t>
            </a:r>
            <a:br>
              <a:rPr lang="cs-CZ" dirty="0"/>
            </a:br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F8341E0-7346-4343-B096-DC08D61D7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7378"/>
              </p:ext>
            </p:extLst>
          </p:nvPr>
        </p:nvGraphicFramePr>
        <p:xfrm>
          <a:off x="5556250" y="1945533"/>
          <a:ext cx="5962650" cy="180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530">
                  <a:extLst>
                    <a:ext uri="{9D8B030D-6E8A-4147-A177-3AD203B41FA5}">
                      <a16:colId xmlns:a16="http://schemas.microsoft.com/office/drawing/2014/main" val="2540883780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022593250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913280551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253225025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114896037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Letectv</a:t>
                      </a:r>
                      <a:r>
                        <a:rPr lang="cs-CZ" sz="1200" dirty="0"/>
                        <a:t>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7773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sz="1200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47270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sz="1200" dirty="0"/>
                        <a:t>Chlapec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0643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sz="1200" dirty="0"/>
                        <a:t>Batole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6253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sz="1200" dirty="0"/>
                        <a:t>Let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579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Spadnout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-0.2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13919"/>
                  </a:ext>
                </a:extLst>
              </a:tr>
            </a:tbl>
          </a:graphicData>
        </a:graphic>
      </p:graphicFrame>
      <p:sp>
        <p:nvSpPr>
          <p:cNvPr id="11" name="Arrow: Down 10">
            <a:extLst>
              <a:ext uri="{FF2B5EF4-FFF2-40B4-BE49-F238E27FC236}">
                <a16:creationId xmlns:a16="http://schemas.microsoft.com/office/drawing/2014/main" id="{35774F12-C77C-472B-A130-44CEF3EA26DE}"/>
              </a:ext>
            </a:extLst>
          </p:cNvPr>
          <p:cNvSpPr/>
          <p:nvPr/>
        </p:nvSpPr>
        <p:spPr>
          <a:xfrm>
            <a:off x="8356600" y="4044025"/>
            <a:ext cx="550334" cy="702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E33345E2-33D6-43F0-B7BA-FF9C029DE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77557"/>
              </p:ext>
            </p:extLst>
          </p:nvPr>
        </p:nvGraphicFramePr>
        <p:xfrm>
          <a:off x="5556250" y="5044759"/>
          <a:ext cx="5962648" cy="1500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2283">
                  <a:extLst>
                    <a:ext uri="{9D8B030D-6E8A-4147-A177-3AD203B41FA5}">
                      <a16:colId xmlns:a16="http://schemas.microsoft.com/office/drawing/2014/main" val="2540883780"/>
                    </a:ext>
                  </a:extLst>
                </a:gridCol>
                <a:gridCol w="643467">
                  <a:extLst>
                    <a:ext uri="{9D8B030D-6E8A-4147-A177-3AD203B41FA5}">
                      <a16:colId xmlns:a16="http://schemas.microsoft.com/office/drawing/2014/main" val="3022593250"/>
                    </a:ext>
                  </a:extLst>
                </a:gridCol>
                <a:gridCol w="728133">
                  <a:extLst>
                    <a:ext uri="{9D8B030D-6E8A-4147-A177-3AD203B41FA5}">
                      <a16:colId xmlns:a16="http://schemas.microsoft.com/office/drawing/2014/main" val="3913280551"/>
                    </a:ext>
                  </a:extLst>
                </a:gridCol>
                <a:gridCol w="697441">
                  <a:extLst>
                    <a:ext uri="{9D8B030D-6E8A-4147-A177-3AD203B41FA5}">
                      <a16:colId xmlns:a16="http://schemas.microsoft.com/office/drawing/2014/main" val="3253225025"/>
                    </a:ext>
                  </a:extLst>
                </a:gridCol>
                <a:gridCol w="745331">
                  <a:extLst>
                    <a:ext uri="{9D8B030D-6E8A-4147-A177-3AD203B41FA5}">
                      <a16:colId xmlns:a16="http://schemas.microsoft.com/office/drawing/2014/main" val="1180354117"/>
                    </a:ext>
                  </a:extLst>
                </a:gridCol>
                <a:gridCol w="745331">
                  <a:extLst>
                    <a:ext uri="{9D8B030D-6E8A-4147-A177-3AD203B41FA5}">
                      <a16:colId xmlns:a16="http://schemas.microsoft.com/office/drawing/2014/main" val="1393525969"/>
                    </a:ext>
                  </a:extLst>
                </a:gridCol>
                <a:gridCol w="745331">
                  <a:extLst>
                    <a:ext uri="{9D8B030D-6E8A-4147-A177-3AD203B41FA5}">
                      <a16:colId xmlns:a16="http://schemas.microsoft.com/office/drawing/2014/main" val="4153376097"/>
                    </a:ext>
                  </a:extLst>
                </a:gridCol>
                <a:gridCol w="745331">
                  <a:extLst>
                    <a:ext uri="{9D8B030D-6E8A-4147-A177-3AD203B41FA5}">
                      <a16:colId xmlns:a16="http://schemas.microsoft.com/office/drawing/2014/main" val="114896037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r>
                        <a:rPr lang="cs-CZ" sz="1200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47270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sz="1200" dirty="0"/>
                        <a:t>Chlapec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0643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sz="1200" dirty="0"/>
                        <a:t>Batole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6253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sz="1200" dirty="0"/>
                        <a:t>Let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579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en-US" sz="1200" dirty="0" err="1"/>
                        <a:t>Spadnout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-0.2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...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13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5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5D5F5-2792-4307-B2FD-AF31BA629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Matice spoluvýskytů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D2C005-926F-479D-A6C7-4A8E1DD94453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542965726"/>
              </p:ext>
            </p:extLst>
          </p:nvPr>
        </p:nvGraphicFramePr>
        <p:xfrm>
          <a:off x="838200" y="2414910"/>
          <a:ext cx="4571994" cy="2560320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653142">
                  <a:extLst>
                    <a:ext uri="{9D8B030D-6E8A-4147-A177-3AD203B41FA5}">
                      <a16:colId xmlns:a16="http://schemas.microsoft.com/office/drawing/2014/main" val="422350074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1018622793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253971792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778860416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454321207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8065071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67127598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the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cat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sat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on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mat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.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35513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the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0.1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0.8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0.4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8968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cat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0.3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0.2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98881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sat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41071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on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…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8401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mat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83633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.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45931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C4A166-F8C6-4ABF-B6F3-74094D1F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279468" cy="1189037"/>
          </a:xfrm>
        </p:spPr>
        <p:txBody>
          <a:bodyPr/>
          <a:lstStyle/>
          <a:p>
            <a:r>
              <a:rPr lang="cs-CZ" dirty="0"/>
              <a:t>Word Embeddings: výpočet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9197D-AD57-4A03-850F-CF02D8BB5F8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35700" y="2414910"/>
            <a:ext cx="5194300" cy="5524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41867E"/>
                </a:solidFill>
              </a:rPr>
              <a:t>Pohyblivé okno (sliding window)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4420CA-1E66-4DEB-AD4A-2FB19860220E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75333922"/>
              </p:ext>
            </p:extLst>
          </p:nvPr>
        </p:nvGraphicFramePr>
        <p:xfrm>
          <a:off x="6235700" y="3336461"/>
          <a:ext cx="4968552" cy="365760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401963102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4196744779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312319664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60169534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38062664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19496058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41867E"/>
                          </a:solidFill>
                        </a:rPr>
                        <a:t>The</a:t>
                      </a:r>
                      <a:endParaRPr lang="cs-CZ" sz="1800" b="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cat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sat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on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the 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mat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8307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D72C101-D847-4B27-A67E-3D75903E03F1}"/>
              </a:ext>
            </a:extLst>
          </p:cNvPr>
          <p:cNvSpPr/>
          <p:nvPr/>
        </p:nvSpPr>
        <p:spPr>
          <a:xfrm>
            <a:off x="6235700" y="3225331"/>
            <a:ext cx="2173063" cy="58802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28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655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5 0.00093 L 0.13646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46 0.00093 L 0.20729 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5D5F5-2792-4307-B2FD-AF31BA629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5700" y="2063921"/>
            <a:ext cx="5334000" cy="32766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Cíl: předpovědět slovo, pokud známe kontext.</a:t>
            </a:r>
          </a:p>
          <a:p>
            <a:r>
              <a:rPr lang="cs-CZ" dirty="0">
                <a:solidFill>
                  <a:schemeClr val="accent1"/>
                </a:solidFill>
              </a:rPr>
              <a:t>Možné řešení: vybrat slovo s největší pravděpodobností výskytu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4A166-F8C6-4ABF-B6F3-74094D1F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279468" cy="1189037"/>
          </a:xfrm>
        </p:spPr>
        <p:txBody>
          <a:bodyPr/>
          <a:lstStyle/>
          <a:p>
            <a:r>
              <a:rPr lang="cs-CZ" dirty="0"/>
              <a:t>Word Embeddings: výpočet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4420CA-1E66-4DEB-AD4A-2FB19860220E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96501788"/>
              </p:ext>
            </p:extLst>
          </p:nvPr>
        </p:nvGraphicFramePr>
        <p:xfrm>
          <a:off x="6235700" y="3336461"/>
          <a:ext cx="4968552" cy="365760"/>
        </p:xfrm>
        <a:graphic>
          <a:graphicData uri="http://schemas.openxmlformats.org/drawingml/2006/table">
            <a:tbl>
              <a:tblPr firstCol="1">
                <a:tableStyleId>{69012ECD-51FC-41F1-AA8D-1B2483CD663E}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4019631022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4196744779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312319664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60169534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380626643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2194960584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41867E"/>
                          </a:solidFill>
                        </a:rPr>
                        <a:t>The</a:t>
                      </a:r>
                      <a:endParaRPr lang="cs-CZ" sz="1800" b="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cat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on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the 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mat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830700"/>
                  </a:ext>
                </a:extLst>
              </a:tr>
            </a:tbl>
          </a:graphicData>
        </a:graphic>
      </p:graphicFrame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7EFE12-A516-4181-B094-3C7CAE84C27B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/>
              <a:t>Matice spoluvýskytů</a:t>
            </a:r>
            <a:endParaRPr lang="en-US" dirty="0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0E364C9F-D1B6-47B8-97BA-AFCE8C183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402562"/>
              </p:ext>
            </p:extLst>
          </p:nvPr>
        </p:nvGraphicFramePr>
        <p:xfrm>
          <a:off x="838200" y="2414910"/>
          <a:ext cx="4571994" cy="2560320"/>
        </p:xfrm>
        <a:graphic>
          <a:graphicData uri="http://schemas.openxmlformats.org/drawingml/2006/table">
            <a:tbl>
              <a:tblPr firstRow="1" firstCol="1">
                <a:tableStyleId>{3B4B98B0-60AC-42C2-AFA5-B58CD77FA1E5}</a:tableStyleId>
              </a:tblPr>
              <a:tblGrid>
                <a:gridCol w="653142">
                  <a:extLst>
                    <a:ext uri="{9D8B030D-6E8A-4147-A177-3AD203B41FA5}">
                      <a16:colId xmlns:a16="http://schemas.microsoft.com/office/drawing/2014/main" val="422350074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1018622793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2539717925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778860416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454321207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8065071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367127598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the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cat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sat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on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mat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.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35513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the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0.1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0.8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0.4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58968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cat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0.3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0.2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988815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sat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41071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on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…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8401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mat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83633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1867E"/>
                          </a:solidFill>
                        </a:rPr>
                        <a:t>.</a:t>
                      </a:r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4593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489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8A8C7D-8FC6-493B-BB55-8929534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700" b="1" dirty="0"/>
              <a:t>Distribuční sémantika</a:t>
            </a:r>
            <a:br>
              <a:rPr lang="cs-CZ" sz="3700" b="1" dirty="0"/>
            </a:br>
            <a:endParaRPr lang="cs-CZ" sz="3700" b="1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96ADC9A-1A31-4C8E-88DB-89F5100B4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705563"/>
              </p:ext>
            </p:extLst>
          </p:nvPr>
        </p:nvGraphicFramePr>
        <p:xfrm>
          <a:off x="761999" y="2069929"/>
          <a:ext cx="7941734" cy="33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537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Kenneth Ward Church and Patrick Hanks (March 1990).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"Word association norms, mutual information, and lexicography"</a:t>
            </a:r>
            <a:r>
              <a:rPr lang="en-US" dirty="0"/>
              <a:t>. </a:t>
            </a:r>
            <a:r>
              <a:rPr lang="en-US" b="0" dirty="0" err="1"/>
              <a:t>Comput</a:t>
            </a:r>
            <a:r>
              <a:rPr lang="en-US" b="0" dirty="0"/>
              <a:t>. Linguist. 16 (1): 22–29.</a:t>
            </a:r>
            <a:endParaRPr lang="cs-CZ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dirty="0"/>
              <a:t>Collobert, R., Weston, J., Bottou, L., Karlen, M.,Kavukcuoglu, K., and Kuksa, P. (2011).</a:t>
            </a:r>
            <a:r>
              <a:rPr lang="en-US" b="0" dirty="0"/>
              <a:t> </a:t>
            </a:r>
            <a:r>
              <a:rPr lang="cs-CZ" dirty="0"/>
              <a:t>Natural language processing (almost) from scratch. </a:t>
            </a:r>
            <a:r>
              <a:rPr lang="cs-CZ" b="0" dirty="0"/>
              <a:t>J. Mach. Learn. Res., 12:2493–2537.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dirty="0"/>
          </a:p>
          <a:p>
            <a:pPr algn="l"/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9842A-B29A-4429-90B4-F4548544F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3232"/>
            <a:ext cx="184731" cy="643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1740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0C6E14-8A1F-483E-89AD-D26A7F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Sémantika lexikální a distribuční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691A-BACD-408E-ABC0-2E51D325B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Význam slov</a:t>
            </a:r>
          </a:p>
          <a:p>
            <a:r>
              <a:rPr lang="cs-CZ" sz="2400" dirty="0"/>
              <a:t>Význam syntaktických konstrukcí</a:t>
            </a:r>
          </a:p>
          <a:p>
            <a:r>
              <a:rPr lang="cs-CZ" sz="2400" dirty="0"/>
              <a:t>Princip kompozicionality</a:t>
            </a:r>
          </a:p>
          <a:p>
            <a:r>
              <a:rPr lang="cs-CZ" sz="2400" dirty="0"/>
              <a:t>Porušení principu kompozicionality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4EE87-CC37-4F06-8ACD-8AE3D3D590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Četnost (frekvence) výskytu slov</a:t>
            </a:r>
          </a:p>
          <a:p>
            <a:r>
              <a:rPr lang="cs-CZ" sz="2400" dirty="0"/>
              <a:t>Spoluvýskyt slov</a:t>
            </a:r>
          </a:p>
          <a:p>
            <a:r>
              <a:rPr lang="cs-CZ" sz="2400" dirty="0"/>
              <a:t>Četnost výskytu syntaktických struktur</a:t>
            </a:r>
          </a:p>
          <a:p>
            <a:r>
              <a:rPr lang="cs-CZ" sz="2400" dirty="0"/>
              <a:t>Rozložení (distribuce) výskytu jazykových jevů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4EF99-224E-4A4D-A618-085BD6C084CB}"/>
              </a:ext>
            </a:extLst>
          </p:cNvPr>
          <p:cNvSpPr txBox="1"/>
          <p:nvPr/>
        </p:nvSpPr>
        <p:spPr>
          <a:xfrm>
            <a:off x="742526" y="4793921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Znalosti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21A7C-F246-46C0-A654-1F97D35BBE01}"/>
              </a:ext>
            </a:extLst>
          </p:cNvPr>
          <p:cNvSpPr txBox="1"/>
          <p:nvPr/>
        </p:nvSpPr>
        <p:spPr>
          <a:xfrm>
            <a:off x="6333066" y="4793921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9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920-22E2-40DB-AFED-5BD1C6B38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Realistický popis (jazykových) dat</a:t>
            </a:r>
          </a:p>
          <a:p>
            <a:r>
              <a:rPr lang="cs-CZ" sz="2000" b="0" dirty="0"/>
              <a:t>Relevantní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/>
              <a:t>Velikost dat (počet případů)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/>
              <a:t>Reprezentativnost dat (distribuce jevů </a:t>
            </a:r>
            <a:br>
              <a:rPr lang="en-US" sz="2000" b="0" dirty="0"/>
            </a:br>
            <a:r>
              <a:rPr lang="cs-CZ" sz="2000" b="0" dirty="0"/>
              <a:t>v datech odpovídá reálné distribuci jevů)</a:t>
            </a:r>
          </a:p>
          <a:p>
            <a:pPr marL="342900" indent="-342900"/>
            <a:r>
              <a:rPr lang="cs-CZ" sz="2000" b="0" dirty="0"/>
              <a:t>Původce dat: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/>
              <a:t>Lidmi psané vs. strojově vygenerované texty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/>
              <a:t>Jazyková úroveň autorů textů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/>
              <a:t>Technické aspekty (OCR)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0" dirty="0"/>
          </a:p>
          <a:p>
            <a:endParaRPr lang="cs-CZ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87F0F-6EFC-465D-ACA9-32C0BD41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821334" cy="1189037"/>
          </a:xfrm>
        </p:spPr>
        <p:txBody>
          <a:bodyPr>
            <a:normAutofit/>
          </a:bodyPr>
          <a:lstStyle/>
          <a:p>
            <a:r>
              <a:rPr lang="cs-CZ" b="1" dirty="0"/>
              <a:t>Sémantika a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2FA58-78C1-4761-B0D0-E5602C141584}"/>
              </a:ext>
            </a:extLst>
          </p:cNvPr>
          <p:cNvSpPr txBox="1"/>
          <p:nvPr/>
        </p:nvSpPr>
        <p:spPr>
          <a:xfrm>
            <a:off x="6917267" y="1904998"/>
            <a:ext cx="4690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bg2">
                    <a:lumMod val="85000"/>
                    <a:lumOff val="15000"/>
                  </a:schemeClr>
                </a:solidFill>
              </a:rPr>
              <a:t>Charakteristika pomocí statistiky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00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CC22C-5452-4060-A858-2E7231DB9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4749800" cy="3740783"/>
          </a:xfrm>
        </p:spPr>
        <p:txBody>
          <a:bodyPr>
            <a:normAutofit/>
          </a:bodyPr>
          <a:lstStyle/>
          <a:p>
            <a:r>
              <a:rPr lang="cs-CZ" dirty="0"/>
              <a:t>Textový korpus: základní statistika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Velikost korpusu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Velikost slovníku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Hapax legomena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Stop slova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Frekventované n-gramy (n=1, 2, 3)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63895-53A9-4FDC-AB7E-191841BD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668000" cy="1189037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cs-CZ" dirty="0"/>
              <a:t>émantika a statistika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71D4A-F208-438C-9BFF-CC18739B5C1D}"/>
              </a:ext>
            </a:extLst>
          </p:cNvPr>
          <p:cNvSpPr txBox="1"/>
          <p:nvPr/>
        </p:nvSpPr>
        <p:spPr>
          <a:xfrm>
            <a:off x="6375400" y="1739466"/>
            <a:ext cx="514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accent1"/>
                </a:solidFill>
                <a:latin typeface="+mn-lt"/>
              </a:rPr>
              <a:t>Proč to funguje?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  <a:latin typeface="+mn-lt"/>
              </a:rPr>
              <a:t>Díky distribuční sémantice.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F34BC-2B76-4CEC-86BE-2489A96C0506}"/>
              </a:ext>
            </a:extLst>
          </p:cNvPr>
          <p:cNvSpPr txBox="1"/>
          <p:nvPr/>
        </p:nvSpPr>
        <p:spPr>
          <a:xfrm>
            <a:off x="6375400" y="2605337"/>
            <a:ext cx="51435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chemeClr val="accent1"/>
                </a:solidFill>
                <a:effectLst/>
                <a:latin typeface="+mn-lt"/>
              </a:rPr>
              <a:t>The underlying idea that "a word is characterized by the company it keeps" was popularized by Firth (1957), and it is implicit in Weaver's (1955) discussion of 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+mn-lt"/>
                <a:hlinkClick r:id="rId3" tooltip="Word Sense Disambigu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 sense</a:t>
            </a:r>
            <a:r>
              <a:rPr lang="cs-CZ" b="0" i="0" u="none" strike="noStrike" dirty="0">
                <a:solidFill>
                  <a:schemeClr val="accent1"/>
                </a:solidFill>
                <a:effectLst/>
                <a:latin typeface="+mn-lt"/>
                <a:hlinkClick r:id="rId3" tooltip="Word Sense Disambigu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+mn-lt"/>
                <a:hlinkClick r:id="rId3" tooltip="Word Sense Disambigu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disambiguation</a:t>
            </a:r>
            <a:r>
              <a:rPr lang="cs-CZ" u="none" strike="noStrike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0" i="0" dirty="0">
                <a:solidFill>
                  <a:schemeClr val="accent1"/>
                </a:solidFill>
                <a:effectLst/>
                <a:latin typeface="+mn-lt"/>
              </a:rPr>
              <a:t>(originally written as a memorandum, in 1949).</a:t>
            </a:r>
            <a:endParaRPr lang="cs-CZ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BA37F-5B8C-4AEA-AFFA-8F6ED0797914}"/>
              </a:ext>
            </a:extLst>
          </p:cNvPr>
          <p:cNvSpPr txBox="1"/>
          <p:nvPr/>
        </p:nvSpPr>
        <p:spPr>
          <a:xfrm>
            <a:off x="6375400" y="4117539"/>
            <a:ext cx="4106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https://aclweb.org/aclwiki/Distributional_Hypothesis</a:t>
            </a:r>
            <a:endParaRPr lang="cs-CZ" sz="1200" dirty="0">
              <a:solidFill>
                <a:schemeClr val="tx1">
                  <a:lumMod val="65000"/>
                </a:schemeClr>
              </a:solidFill>
            </a:endParaRPr>
          </a:p>
          <a:p>
            <a:endParaRPr lang="cs-CZ" sz="12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2A69-C2CB-44BA-BB4F-64647CA30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r>
              <a:rPr lang="cs-CZ" dirty="0"/>
              <a:t>Co je „zajímavé“ slovo („zajímavý“ n-gram)?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Celková četnost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Četnost v jednom dokumentu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Dokumentová četnost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Nesrovnatelné statistiky pro slova (1-gramy) a n-gramy pro různá 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3B5F-115F-4981-B80F-BB1DBDB8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541000" cy="1189037"/>
          </a:xfrm>
        </p:spPr>
        <p:txBody>
          <a:bodyPr/>
          <a:lstStyle/>
          <a:p>
            <a:r>
              <a:rPr lang="cs-CZ" b="1" dirty="0"/>
              <a:t>Sémantika a statistika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1EE480-59DF-4CB4-ADC7-983BE003AABB}"/>
                  </a:ext>
                </a:extLst>
              </p:cNvPr>
              <p:cNvSpPr txBox="1"/>
              <p:nvPr/>
            </p:nvSpPr>
            <p:spPr>
              <a:xfrm>
                <a:off x="6375400" y="1739466"/>
                <a:ext cx="5143500" cy="3484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𝑻𝑭</m:t>
                    </m:r>
                  </m:oMath>
                </a14:m>
                <a: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  <a:t> = term frequency (počet výskytů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  <a:t> </a:t>
                </a:r>
                <a:b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</a:br>
                <a: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  <a:t>v konkrétním dokumentu)</a:t>
                </a:r>
                <a:b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𝑫𝑭</m:t>
                    </m:r>
                  </m:oMath>
                </a14:m>
                <a: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  <a:t> = document frequency (počet dokumentů, ve kterých se vyskytuje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b="1" dirty="0">
                    <a:solidFill>
                      <a:schemeClr val="accent1"/>
                    </a:solidFill>
                    <a:latin typeface="+mn-lt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cs-CZ" b="1" dirty="0">
                    <a:solidFill>
                      <a:schemeClr val="accent1"/>
                    </a:solidFill>
                    <a:latin typeface="+mn-lt"/>
                  </a:rPr>
                  <a:t> = počet dokumentů</a:t>
                </a:r>
                <a:br>
                  <a:rPr lang="cs-CZ" b="1" dirty="0">
                    <a:solidFill>
                      <a:schemeClr val="accent1"/>
                    </a:solidFill>
                    <a:latin typeface="+mn-lt"/>
                  </a:rPr>
                </a:b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𝑰𝑫𝑭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cs-CZ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cs-CZ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𝑫𝑭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𝑻𝑭𝑰𝑫𝑭</m:t>
                      </m:r>
                      <m:r>
                        <a:rPr lang="cs-CZ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𝑻𝑭</m:t>
                      </m:r>
                      <m:r>
                        <a:rPr lang="cs-CZ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cs-CZ" sz="1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𝑰𝑫𝑭</m:t>
                      </m:r>
                    </m:oMath>
                  </m:oMathPara>
                </a14:m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1EE480-59DF-4CB4-ADC7-983BE003A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739466"/>
                <a:ext cx="5143500" cy="3484672"/>
              </a:xfrm>
              <a:prstGeom prst="rect">
                <a:avLst/>
              </a:prstGeom>
              <a:blipFill>
                <a:blip r:embed="rId6"/>
                <a:stretch>
                  <a:fillRect l="-1066" t="-699" r="-17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523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4D23-FD1F-487D-ADD0-2AD8D5D4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849533" cy="1189037"/>
          </a:xfrm>
        </p:spPr>
        <p:txBody>
          <a:bodyPr/>
          <a:lstStyle/>
          <a:p>
            <a:r>
              <a:rPr lang="cs-CZ" dirty="0"/>
              <a:t>Sémantika a spoluvýskyt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C952FDF-E6FC-467A-BDCC-52BD9578AAD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Prav</a:t>
                </a:r>
                <a:r>
                  <a:rPr lang="cs-CZ" dirty="0"/>
                  <a:t>děpodobnost a podmíněná pravděpodobnost</a:t>
                </a:r>
                <a:endParaRPr lang="en-US" dirty="0"/>
              </a:p>
              <a:p>
                <a:r>
                  <a:rPr lang="cs-CZ" dirty="0"/>
                  <a:t>Výskyt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cs-CZ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𝒄𝒐𝒖𝒏𝒕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cs-CZ" b="0" dirty="0"/>
                  <a:t>Kde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dirty="0"/>
                  <a:t> je po</a:t>
                </a:r>
                <a:r>
                  <a:rPr lang="cs-CZ" dirty="0"/>
                  <a:t>čet tokenů v korpusu,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𝒄𝒐𝒖𝒏𝒕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 je počet výskytů bigramu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𝑷𝑴𝑰</m:t>
                      </m:r>
                      <m:d>
                        <m:d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  <a:p>
                <a:endParaRPr lang="en-US" dirty="0"/>
              </a:p>
              <a:p>
                <a:endParaRPr lang="cs-CZ" dirty="0"/>
              </a:p>
              <a:p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C952FDF-E6FC-467A-BDCC-52BD9578AA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6"/>
                <a:stretch>
                  <a:fillRect l="-914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26B240D-4858-40A6-A954-434E01DC3173}"/>
              </a:ext>
            </a:extLst>
          </p:cNvPr>
          <p:cNvSpPr txBox="1"/>
          <p:nvPr/>
        </p:nvSpPr>
        <p:spPr>
          <a:xfrm>
            <a:off x="6510867" y="19912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I travel to Hong Kong, then to Tokyo.</a:t>
            </a:r>
          </a:p>
          <a:p>
            <a:r>
              <a:rPr lang="cs-CZ" b="1" dirty="0">
                <a:solidFill>
                  <a:schemeClr val="accent1"/>
                </a:solidFill>
              </a:rPr>
              <a:t>pmi(hong, kong)     pmi(kong, then)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F57599-4FD5-44FB-92EC-49C39F614CCF}"/>
              </a:ext>
            </a:extLst>
          </p:cNvPr>
          <p:cNvSpPr txBox="1"/>
          <p:nvPr/>
        </p:nvSpPr>
        <p:spPr>
          <a:xfrm>
            <a:off x="6510867" y="2262204"/>
            <a:ext cx="407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&gt;</a:t>
            </a:r>
          </a:p>
          <a:p>
            <a:endParaRPr lang="en-US" b="1" dirty="0">
              <a:solidFill>
                <a:schemeClr val="accent1"/>
              </a:solidFill>
              <a:latin typeface="+mn-lt"/>
            </a:endParaRPr>
          </a:p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9.7		     0.1</a:t>
            </a:r>
            <a:endParaRPr lang="cs-CZ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06FCA-1A53-4E12-9265-C2E9DD5E0B49}"/>
              </a:ext>
            </a:extLst>
          </p:cNvPr>
          <p:cNvSpPr txBox="1"/>
          <p:nvPr/>
        </p:nvSpPr>
        <p:spPr>
          <a:xfrm>
            <a:off x="6510867" y="3620238"/>
            <a:ext cx="4876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Dal</a:t>
            </a:r>
            <a:r>
              <a:rPr lang="cs-CZ" b="1" dirty="0">
                <a:solidFill>
                  <a:schemeClr val="accent1"/>
                </a:solidFill>
                <a:latin typeface="+mn-lt"/>
              </a:rPr>
              <a:t>ší rozšíření: nejen přímo sousedící slova,</a:t>
            </a:r>
          </a:p>
          <a:p>
            <a:r>
              <a:rPr lang="cs-CZ" b="1" dirty="0">
                <a:solidFill>
                  <a:schemeClr val="accent1"/>
                </a:solidFill>
                <a:latin typeface="+mn-lt"/>
              </a:rPr>
              <a:t>ale slova v určitém okně (</a:t>
            </a:r>
            <a:r>
              <a:rPr lang="cs-CZ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± 3 slova)</a:t>
            </a:r>
            <a:endParaRPr lang="cs-CZ" b="1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4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566401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Modelování ve vektorových prostorech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A5C35-0639-4318-92AF-16CC6482F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r>
              <a:rPr lang="cs-CZ" dirty="0"/>
              <a:t>Vektor = n-tice čísel (na pořadí čísel záleží)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One-hot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Sémantický vektor (sémantické rysy)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Doménový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Kontextový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/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32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566401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Modelování ve vektorových prostorech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A5C35-0639-4318-92AF-16CC6482F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r>
              <a:rPr lang="cs-CZ" dirty="0"/>
              <a:t>Vektor = n-tice čísel (na pořadí čísel záleží)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One-hot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Sémantický vektor (sémantické rysy)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Doménový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Kontextový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/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F2C23-0555-45CF-A544-FAF644DDC054}"/>
                  </a:ext>
                </a:extLst>
              </p:cNvPr>
              <p:cNvSpPr txBox="1"/>
              <p:nvPr/>
            </p:nvSpPr>
            <p:spPr>
              <a:xfrm>
                <a:off x="6936317" y="4195971"/>
                <a:ext cx="42164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F2C23-0555-45CF-A544-FAF644DD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317" y="4195971"/>
                <a:ext cx="4216400" cy="1754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88FDDD-D68C-45AD-90B0-B2F939468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69795"/>
              </p:ext>
            </p:extLst>
          </p:nvPr>
        </p:nvGraphicFramePr>
        <p:xfrm>
          <a:off x="6936317" y="2586797"/>
          <a:ext cx="402166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555">
                  <a:extLst>
                    <a:ext uri="{9D8B030D-6E8A-4147-A177-3AD203B41FA5}">
                      <a16:colId xmlns:a16="http://schemas.microsoft.com/office/drawing/2014/main" val="2540883780"/>
                    </a:ext>
                  </a:extLst>
                </a:gridCol>
                <a:gridCol w="1340555">
                  <a:extLst>
                    <a:ext uri="{9D8B030D-6E8A-4147-A177-3AD203B41FA5}">
                      <a16:colId xmlns:a16="http://schemas.microsoft.com/office/drawing/2014/main" val="3022593250"/>
                    </a:ext>
                  </a:extLst>
                </a:gridCol>
                <a:gridCol w="1340555">
                  <a:extLst>
                    <a:ext uri="{9D8B030D-6E8A-4147-A177-3AD203B41FA5}">
                      <a16:colId xmlns:a16="http://schemas.microsoft.com/office/drawing/2014/main" val="3913280551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ADULT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7773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47270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Chlapec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0643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Batole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625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848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752C-9817-4EB0-A155-FA381A5E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566401" cy="1189037"/>
          </a:xfrm>
        </p:spPr>
        <p:txBody>
          <a:bodyPr anchor="ctr">
            <a:normAutofit/>
          </a:bodyPr>
          <a:lstStyle/>
          <a:p>
            <a:r>
              <a:rPr lang="cs-CZ" dirty="0"/>
              <a:t>Modelování ve vektorových prostorech</a:t>
            </a:r>
            <a:br>
              <a:rPr lang="cs-CZ" dirty="0"/>
            </a:b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A5C35-0639-4318-92AF-16CC6482F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400"/>
            <a:ext cx="5334000" cy="3666067"/>
          </a:xfrm>
        </p:spPr>
        <p:txBody>
          <a:bodyPr>
            <a:normAutofit/>
          </a:bodyPr>
          <a:lstStyle/>
          <a:p>
            <a:r>
              <a:rPr lang="cs-CZ" dirty="0"/>
              <a:t>Vektor = n-tice čísel (na pořadí čísel záleží)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One-hot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Sémantický vektor (sémantické rysy)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Doménový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Kontextový vektor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/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8E254E-8B7D-443A-A008-E1BFA0330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739466"/>
                <a:ext cx="514350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F2C23-0555-45CF-A544-FAF644DDC054}"/>
                  </a:ext>
                </a:extLst>
              </p:cNvPr>
              <p:cNvSpPr txBox="1"/>
              <p:nvPr/>
            </p:nvSpPr>
            <p:spPr>
              <a:xfrm>
                <a:off x="5405966" y="4987877"/>
                <a:ext cx="4216400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cs-CZ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b="1" dirty="0">
                  <a:solidFill>
                    <a:schemeClr val="accent1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cs-CZ" sz="1800" b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F2C23-0555-45CF-A544-FAF644DD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966" y="4987877"/>
                <a:ext cx="4216400" cy="23083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88FDDD-D68C-45AD-90B0-B2F939468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1442"/>
              </p:ext>
            </p:extLst>
          </p:nvPr>
        </p:nvGraphicFramePr>
        <p:xfrm>
          <a:off x="5156200" y="2586797"/>
          <a:ext cx="646853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707">
                  <a:extLst>
                    <a:ext uri="{9D8B030D-6E8A-4147-A177-3AD203B41FA5}">
                      <a16:colId xmlns:a16="http://schemas.microsoft.com/office/drawing/2014/main" val="2540883780"/>
                    </a:ext>
                  </a:extLst>
                </a:gridCol>
                <a:gridCol w="1293707">
                  <a:extLst>
                    <a:ext uri="{9D8B030D-6E8A-4147-A177-3AD203B41FA5}">
                      <a16:colId xmlns:a16="http://schemas.microsoft.com/office/drawing/2014/main" val="3022593250"/>
                    </a:ext>
                  </a:extLst>
                </a:gridCol>
                <a:gridCol w="1293707">
                  <a:extLst>
                    <a:ext uri="{9D8B030D-6E8A-4147-A177-3AD203B41FA5}">
                      <a16:colId xmlns:a16="http://schemas.microsoft.com/office/drawing/2014/main" val="3913280551"/>
                    </a:ext>
                  </a:extLst>
                </a:gridCol>
                <a:gridCol w="1293707">
                  <a:extLst>
                    <a:ext uri="{9D8B030D-6E8A-4147-A177-3AD203B41FA5}">
                      <a16:colId xmlns:a16="http://schemas.microsoft.com/office/drawing/2014/main" val="1636454127"/>
                    </a:ext>
                  </a:extLst>
                </a:gridCol>
                <a:gridCol w="1293707">
                  <a:extLst>
                    <a:ext uri="{9D8B030D-6E8A-4147-A177-3AD203B41FA5}">
                      <a16:colId xmlns:a16="http://schemas.microsoft.com/office/drawing/2014/main" val="2850829291"/>
                    </a:ext>
                  </a:extLst>
                </a:gridCol>
              </a:tblGrid>
              <a:tr h="30008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Zoologie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</a:t>
                      </a:r>
                      <a:r>
                        <a:rPr lang="cs-CZ" dirty="0"/>
                        <a:t>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Atmosféra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Letectví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7773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Buňka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47270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Tkáň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20643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62537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Množství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35384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r>
                        <a:rPr lang="cs-CZ" dirty="0"/>
                        <a:t>Pára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3628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19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1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4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3.3|3.4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1|6.9|5.2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|2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9770</TotalTime>
  <Words>1327</Words>
  <Application>Microsoft Office PowerPoint</Application>
  <PresentationFormat>Widescreen</PresentationFormat>
  <Paragraphs>409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Segoe UI</vt:lpstr>
      <vt:lpstr>Wingdings 2</vt:lpstr>
      <vt:lpstr>1_Office Theme</vt:lpstr>
      <vt:lpstr>PLIN037 Sémantika a počítače</vt:lpstr>
      <vt:lpstr>Sémantika lexikální a distribuční</vt:lpstr>
      <vt:lpstr>Sémantika a data</vt:lpstr>
      <vt:lpstr>Sémantika a statistika</vt:lpstr>
      <vt:lpstr>Sémantika a statistika</vt:lpstr>
      <vt:lpstr>Sémantika a spoluvýskyt</vt:lpstr>
      <vt:lpstr>Modelování ve vektorových prostorech </vt:lpstr>
      <vt:lpstr>Modelování ve vektorových prostorech </vt:lpstr>
      <vt:lpstr>Modelování ve vektorových prostorech </vt:lpstr>
      <vt:lpstr>Modelování ve vektorových prostorech </vt:lpstr>
      <vt:lpstr>Modelování ve vektorových prostorech </vt:lpstr>
      <vt:lpstr>Klastrování vektorů</vt:lpstr>
      <vt:lpstr>Vektorové reprezentace </vt:lpstr>
      <vt:lpstr>Vektorové reprezentace </vt:lpstr>
      <vt:lpstr>Vektorové reprezentace </vt:lpstr>
      <vt:lpstr>Word Embeddings: výpočet</vt:lpstr>
      <vt:lpstr>Word Embeddings: výpočet</vt:lpstr>
      <vt:lpstr>Distribuční sémantika </vt:lpstr>
      <vt:lpstr>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Staging Test 2</cp:lastModifiedBy>
  <cp:revision>115</cp:revision>
  <dcterms:created xsi:type="dcterms:W3CDTF">2021-03-10T17:13:27Z</dcterms:created>
  <dcterms:modified xsi:type="dcterms:W3CDTF">2021-04-21T13:46:09Z</dcterms:modified>
</cp:coreProperties>
</file>