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1" r:id="rId4"/>
    <p:sldId id="280" r:id="rId5"/>
    <p:sldId id="282" r:id="rId6"/>
    <p:sldId id="258" r:id="rId7"/>
    <p:sldId id="259" r:id="rId8"/>
    <p:sldId id="260" r:id="rId9"/>
    <p:sldId id="262" r:id="rId10"/>
    <p:sldId id="263" r:id="rId11"/>
    <p:sldId id="275" r:id="rId12"/>
    <p:sldId id="277" r:id="rId13"/>
    <p:sldId id="261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83" r:id="rId24"/>
    <p:sldId id="273" r:id="rId25"/>
    <p:sldId id="274" r:id="rId26"/>
    <p:sldId id="276" r:id="rId27"/>
    <p:sldId id="278" r:id="rId2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5" d="100"/>
          <a:sy n="95" d="100"/>
        </p:scale>
        <p:origin x="119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ED0EC-3E4C-48DD-A033-B8A09A4A5303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001D7-501C-43CF-9FC1-D9A5CDBC7E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9984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ED0EC-3E4C-48DD-A033-B8A09A4A5303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001D7-501C-43CF-9FC1-D9A5CDBC7E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5592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ED0EC-3E4C-48DD-A033-B8A09A4A5303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001D7-501C-43CF-9FC1-D9A5CDBC7E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4182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ED0EC-3E4C-48DD-A033-B8A09A4A5303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001D7-501C-43CF-9FC1-D9A5CDBC7E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7854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ED0EC-3E4C-48DD-A033-B8A09A4A5303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001D7-501C-43CF-9FC1-D9A5CDBC7E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4503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ED0EC-3E4C-48DD-A033-B8A09A4A5303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001D7-501C-43CF-9FC1-D9A5CDBC7E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6075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ED0EC-3E4C-48DD-A033-B8A09A4A5303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001D7-501C-43CF-9FC1-D9A5CDBC7E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1670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ED0EC-3E4C-48DD-A033-B8A09A4A5303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001D7-501C-43CF-9FC1-D9A5CDBC7E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229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ED0EC-3E4C-48DD-A033-B8A09A4A5303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001D7-501C-43CF-9FC1-D9A5CDBC7E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3576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ED0EC-3E4C-48DD-A033-B8A09A4A5303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001D7-501C-43CF-9FC1-D9A5CDBC7E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4568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ED0EC-3E4C-48DD-A033-B8A09A4A5303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001D7-501C-43CF-9FC1-D9A5CDBC7E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0851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5ED0EC-3E4C-48DD-A033-B8A09A4A5303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B001D7-501C-43CF-9FC1-D9A5CDBC7E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6118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wiki.korpus.cz/doku.php/kurz:hledani_frazemy#hledani_vsech_frazeologickych_uziti_daneho_paradigmatu" TargetMode="External"/><Relationship Id="rId3" Type="http://schemas.openxmlformats.org/officeDocument/2006/relationships/hyperlink" Target="https://wiki.korpus.cz/doku.php/kurz:hledani_frazemy#hledani_podle_kolokacniho_lemmatu" TargetMode="External"/><Relationship Id="rId7" Type="http://schemas.openxmlformats.org/officeDocument/2006/relationships/hyperlink" Target="https://wiki.korpus.cz/doku.php/kurz:hledani_frazemy#hledani_nominalni_fraze_s_konkretnim_adjektivem" TargetMode="External"/><Relationship Id="rId2" Type="http://schemas.openxmlformats.org/officeDocument/2006/relationships/hyperlink" Target="https://wiki.korpus.cz/doku.php/kurz:hledani_frazemy#priklady_vyhledavani_frazemu_v_korpusu_syn201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iki.korpus.cz/doku.php/kurz:hledani_frazemy#hledani_slovesne_fraze_s_konkretnim_substantivem" TargetMode="External"/><Relationship Id="rId5" Type="http://schemas.openxmlformats.org/officeDocument/2006/relationships/hyperlink" Target="https://wiki.korpus.cz/doku.php/kurz:hledani_frazemy#hledani_prirovnani_s_konkretnim_tvarem_slova" TargetMode="External"/><Relationship Id="rId4" Type="http://schemas.openxmlformats.org/officeDocument/2006/relationships/hyperlink" Target="https://wiki.korpus.cz/doku.php/kurz:hledani_frazemy#hledani_podle_casti_frazemu" TargetMode="External"/><Relationship Id="rId9" Type="http://schemas.openxmlformats.org/officeDocument/2006/relationships/hyperlink" Target="https://wiki.korpus.cz/doku.php/kurz:hledani_frazemy#hledani_podle_slovnedruhoveho_vzoru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iki.korpus.cz/doku.php/pojmy:frazem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iki.korpus.cz/doku.php/cnk:syn2020:tokenizace" TargetMode="External"/><Relationship Id="rId2" Type="http://schemas.openxmlformats.org/officeDocument/2006/relationships/hyperlink" Target="https://www.korpus.cz/kontext/view?viewmode=kwic&amp;pagesize=40&amp;attrs=word&amp;attrs=lemma&amp;attrs=tag&amp;attr_vmode=visible-kwic&amp;base_viewattr=word&amp;refs=%3Ddoc.title&amp;q=~228M8mgkMUCY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zechency.org/slovnik/KORPUS" TargetMode="External"/><Relationship Id="rId2" Type="http://schemas.openxmlformats.org/officeDocument/2006/relationships/hyperlink" Target="https://www.czechency.org/slovnik/TYPE-TOKE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zechency.org/slovnik/TOKENIZ&#201;R" TargetMode="External"/><Relationship Id="rId5" Type="http://schemas.openxmlformats.org/officeDocument/2006/relationships/hyperlink" Target="https://www.czechency.org/slovnik/TOKENIZACE" TargetMode="External"/><Relationship Id="rId4" Type="http://schemas.openxmlformats.org/officeDocument/2006/relationships/hyperlink" Target="https://www.czechency.org/slovnik/TEXTOV&#201;%20SLOVO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zechency.org/slovnik/TOKENIZACE" TargetMode="External"/><Relationship Id="rId2" Type="http://schemas.openxmlformats.org/officeDocument/2006/relationships/hyperlink" Target="https://www.czechency.org/slovnik/TOKE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zechency.org/slovnik/TOKENIZ&#201;R" TargetMode="External"/><Relationship Id="rId5" Type="http://schemas.openxmlformats.org/officeDocument/2006/relationships/hyperlink" Target="https://www.czechency.org/slovnik/MORFOLOGICK&#193;%20ANAL&#221;ZA" TargetMode="External"/><Relationship Id="rId4" Type="http://schemas.openxmlformats.org/officeDocument/2006/relationships/hyperlink" Target="https://www.czechency.org/slovnik/V&#282;TN&#193;%20SEGMENTACE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zechency.org/slovnik/STROJOV&#201;%20U&#268;EN&#205;" TargetMode="External"/><Relationship Id="rId2" Type="http://schemas.openxmlformats.org/officeDocument/2006/relationships/hyperlink" Target="https://www.czechency.org/slovnik/TOKENIZAC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czechency.org/slovnik/TOKEN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PLIN063_3</a:t>
            </a:r>
            <a:br>
              <a:rPr lang="cs-CZ" dirty="0"/>
            </a:br>
            <a:r>
              <a:rPr lang="cs-CZ" dirty="0"/>
              <a:t>Algoritmický popis morfologie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o</a:t>
            </a:r>
            <a:r>
              <a:rPr lang="cs-CZ" dirty="0" err="1"/>
              <a:t>solsobe</a:t>
            </a:r>
            <a:r>
              <a:rPr lang="en-US" dirty="0"/>
              <a:t>@phil.muni.cz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201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Databáze víceslovných jednotek (frazémy, idiomy, kolokace)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Zlepšení desambiguace</a:t>
            </a:r>
          </a:p>
          <a:p>
            <a:r>
              <a:rPr lang="cs-CZ" dirty="0"/>
              <a:t>FRANTA (</a:t>
            </a:r>
            <a:r>
              <a:rPr lang="pt-BR" dirty="0"/>
              <a:t>FRazémová ANotace a Textová Analýza</a:t>
            </a:r>
            <a:r>
              <a:rPr lang="cs-CZ" dirty="0"/>
              <a:t>) Program pracuje tak, že v korpusu vyhledává a označuje frazémy a ustálené kolokace (dále budeme používat zastřešující pojem </a:t>
            </a:r>
            <a:r>
              <a:rPr lang="cs-CZ" i="1" dirty="0"/>
              <a:t>víceslovné jednotky</a:t>
            </a:r>
            <a:r>
              <a:rPr lang="cs-CZ" dirty="0"/>
              <a:t>) z předem daného slovníku (seznamu), který v současné době vychází především ze </a:t>
            </a:r>
            <a:r>
              <a:rPr lang="cs-CZ" i="1" dirty="0"/>
              <a:t>Slovníku české frazeologie a idiomatiky</a:t>
            </a:r>
            <a:r>
              <a:rPr lang="cs-CZ" dirty="0"/>
              <a:t> a obsahuje okolo 40 000 položek. </a:t>
            </a:r>
          </a:p>
          <a:p>
            <a:r>
              <a:rPr lang="cs-CZ" dirty="0"/>
              <a:t>https://wiki.korpus.cz/doku.php/kurz:hledani_frazemy</a:t>
            </a:r>
          </a:p>
        </p:txBody>
      </p:sp>
    </p:spTree>
    <p:extLst>
      <p:ext uri="{BB962C8B-B14F-4D97-AF65-F5344CB8AC3E}">
        <p14:creationId xmlns:p14="http://schemas.microsoft.com/office/powerpoint/2010/main" val="35266500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hlinkClick r:id="rId2"/>
              </a:rPr>
              <a:t>Příklady vyhledávání frazémů v korpusu SYN2015</a:t>
            </a:r>
            <a:r>
              <a:rPr lang="cs-CZ" dirty="0"/>
              <a:t> </a:t>
            </a:r>
            <a:r>
              <a:rPr lang="cs-CZ" sz="4000" b="1" dirty="0"/>
              <a:t>(https://wiki.korpus.cz/</a:t>
            </a:r>
            <a:r>
              <a:rPr lang="cs-CZ" sz="4000" b="1" dirty="0" err="1"/>
              <a:t>doku.php</a:t>
            </a:r>
            <a:r>
              <a:rPr lang="cs-CZ" sz="4000" b="1" dirty="0"/>
              <a:t>/</a:t>
            </a:r>
            <a:r>
              <a:rPr lang="cs-CZ" sz="4000" b="1" dirty="0" err="1"/>
              <a:t>kurz:hledani_frazemy</a:t>
            </a:r>
            <a:r>
              <a:rPr lang="cs-CZ" sz="4000" b="1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>
                <a:hlinkClick r:id="rId3"/>
              </a:rPr>
              <a:t>Hledání podle kolokačního lemmatu</a:t>
            </a:r>
            <a:endParaRPr lang="cs-CZ" dirty="0"/>
          </a:p>
          <a:p>
            <a:pPr lvl="1"/>
            <a:r>
              <a:rPr lang="cs-CZ" dirty="0">
                <a:hlinkClick r:id="rId4"/>
              </a:rPr>
              <a:t>Hledání podle části frazému</a:t>
            </a:r>
            <a:endParaRPr lang="cs-CZ" dirty="0"/>
          </a:p>
          <a:p>
            <a:pPr lvl="1"/>
            <a:r>
              <a:rPr lang="cs-CZ" dirty="0">
                <a:hlinkClick r:id="rId5"/>
              </a:rPr>
              <a:t>Hledání přirovnání s konkrétním tvarem slova</a:t>
            </a:r>
            <a:endParaRPr lang="cs-CZ" dirty="0"/>
          </a:p>
          <a:p>
            <a:pPr lvl="1"/>
            <a:r>
              <a:rPr lang="cs-CZ" dirty="0">
                <a:hlinkClick r:id="rId6"/>
              </a:rPr>
              <a:t>Hledání slovesné fráze s konkrétním substantivem</a:t>
            </a:r>
            <a:endParaRPr lang="cs-CZ" dirty="0"/>
          </a:p>
          <a:p>
            <a:pPr lvl="1"/>
            <a:r>
              <a:rPr lang="cs-CZ" dirty="0">
                <a:hlinkClick r:id="rId7"/>
              </a:rPr>
              <a:t>Hledání nominální fráze s konkrétním adjektivem</a:t>
            </a:r>
            <a:endParaRPr lang="cs-CZ" dirty="0"/>
          </a:p>
          <a:p>
            <a:pPr lvl="1"/>
            <a:r>
              <a:rPr lang="cs-CZ" dirty="0">
                <a:hlinkClick r:id="rId8"/>
              </a:rPr>
              <a:t>Hledání všech frazeologických užití daného paradigmatu</a:t>
            </a:r>
            <a:endParaRPr lang="cs-CZ" dirty="0"/>
          </a:p>
          <a:p>
            <a:pPr lvl="1"/>
            <a:r>
              <a:rPr lang="cs-CZ" dirty="0">
                <a:hlinkClick r:id="rId9"/>
              </a:rPr>
              <a:t>Hledání podle slovnědruhového vzoru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80795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Hledání podle kolokačního lemmatu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Úkol: Najděte všechny výskyty konkrétního </a:t>
            </a:r>
            <a:r>
              <a:rPr lang="cs-CZ" dirty="0">
                <a:hlinkClick r:id="rId2" tooltip="pojmy:frazem"/>
              </a:rPr>
              <a:t>frazému</a:t>
            </a:r>
            <a:r>
              <a:rPr lang="cs-CZ" dirty="0"/>
              <a:t> (např. obsahujícího substantivum označující část těla: </a:t>
            </a:r>
            <a:r>
              <a:rPr lang="cs-CZ" i="1" dirty="0"/>
              <a:t>přijít věci na kloub</a:t>
            </a:r>
            <a:r>
              <a:rPr lang="cs-CZ" dirty="0"/>
              <a:t>). </a:t>
            </a:r>
          </a:p>
          <a:p>
            <a:r>
              <a:rPr lang="cs-CZ" dirty="0"/>
              <a:t>V „</a:t>
            </a:r>
            <a:r>
              <a:rPr lang="cs-CZ" dirty="0" err="1"/>
              <a:t>neofrazémovaném</a:t>
            </a:r>
            <a:r>
              <a:rPr lang="cs-CZ" dirty="0"/>
              <a:t>“ korpusu bychom zadali asi tyto dotazy: </a:t>
            </a:r>
          </a:p>
          <a:p>
            <a:r>
              <a:rPr lang="cs-CZ" b="1" dirty="0">
                <a:solidFill>
                  <a:srgbClr val="FF0000"/>
                </a:solidFill>
              </a:rPr>
              <a:t>[lemma="přijít"] [</a:t>
            </a:r>
            <a:r>
              <a:rPr lang="cs-CZ" b="1" dirty="0" err="1">
                <a:solidFill>
                  <a:srgbClr val="FF0000"/>
                </a:solidFill>
              </a:rPr>
              <a:t>word</a:t>
            </a:r>
            <a:r>
              <a:rPr lang="cs-CZ" b="1" dirty="0">
                <a:solidFill>
                  <a:srgbClr val="FF0000"/>
                </a:solidFill>
              </a:rPr>
              <a:t>=".*"]{0,5} [lemma="na"][lemma="kloub"]</a:t>
            </a:r>
            <a:br>
              <a:rPr lang="cs-CZ" b="1" dirty="0">
                <a:solidFill>
                  <a:srgbClr val="FF0000"/>
                </a:solidFill>
              </a:rPr>
            </a:br>
            <a:r>
              <a:rPr lang="cs-CZ" b="1" dirty="0">
                <a:solidFill>
                  <a:srgbClr val="FF0000"/>
                </a:solidFill>
              </a:rPr>
              <a:t>[lemma="na"][lemma="kloub"][</a:t>
            </a:r>
            <a:r>
              <a:rPr lang="cs-CZ" b="1" dirty="0" err="1">
                <a:solidFill>
                  <a:srgbClr val="FF0000"/>
                </a:solidFill>
              </a:rPr>
              <a:t>word</a:t>
            </a:r>
            <a:r>
              <a:rPr lang="cs-CZ" b="1" dirty="0">
                <a:solidFill>
                  <a:srgbClr val="FF0000"/>
                </a:solidFill>
              </a:rPr>
              <a:t>=".*"]{0,5}[lemma="přijít"]</a:t>
            </a:r>
          </a:p>
          <a:p>
            <a:r>
              <a:rPr lang="cs-CZ" dirty="0"/>
              <a:t>Ve frazeologicky označkovaném korpusu nalezneme všechny výskyty tohoto frazému dotazem</a:t>
            </a:r>
          </a:p>
          <a:p>
            <a:r>
              <a:rPr lang="cs-CZ" b="1" dirty="0">
                <a:solidFill>
                  <a:srgbClr val="FF0000"/>
                </a:solidFill>
              </a:rPr>
              <a:t>[</a:t>
            </a:r>
            <a:r>
              <a:rPr lang="cs-CZ" b="1" dirty="0" err="1">
                <a:solidFill>
                  <a:srgbClr val="FF0000"/>
                </a:solidFill>
              </a:rPr>
              <a:t>col_lemma</a:t>
            </a:r>
            <a:r>
              <a:rPr lang="cs-CZ" b="1" dirty="0">
                <a:solidFill>
                  <a:srgbClr val="FF0000"/>
                </a:solidFill>
              </a:rPr>
              <a:t>="</a:t>
            </a:r>
            <a:r>
              <a:rPr lang="cs-CZ" b="1" dirty="0" err="1">
                <a:solidFill>
                  <a:srgbClr val="FF0000"/>
                </a:solidFill>
              </a:rPr>
              <a:t>přijít_na_kloub</a:t>
            </a:r>
            <a:r>
              <a:rPr lang="cs-CZ" b="1" dirty="0">
                <a:solidFill>
                  <a:srgbClr val="FF0000"/>
                </a:solidFill>
              </a:rPr>
              <a:t>" &amp; </a:t>
            </a:r>
            <a:r>
              <a:rPr lang="cs-CZ" b="1" dirty="0" err="1">
                <a:solidFill>
                  <a:srgbClr val="FF0000"/>
                </a:solidFill>
              </a:rPr>
              <a:t>col_type</a:t>
            </a:r>
            <a:r>
              <a:rPr lang="cs-CZ" b="1" dirty="0">
                <a:solidFill>
                  <a:srgbClr val="FF0000"/>
                </a:solidFill>
              </a:rPr>
              <a:t>=".*H"]</a:t>
            </a:r>
          </a:p>
          <a:p>
            <a:r>
              <a:rPr lang="cs-CZ" dirty="0"/>
              <a:t>Chceme-li nalézt všechna rozšíření nebo varianty tohoto frazému, můžeme zadat dotaz </a:t>
            </a:r>
          </a:p>
          <a:p>
            <a:r>
              <a:rPr lang="cs-CZ" b="1" dirty="0">
                <a:solidFill>
                  <a:srgbClr val="FF0000"/>
                </a:solidFill>
              </a:rPr>
              <a:t>[</a:t>
            </a:r>
            <a:r>
              <a:rPr lang="cs-CZ" b="1" dirty="0" err="1">
                <a:solidFill>
                  <a:srgbClr val="FF0000"/>
                </a:solidFill>
              </a:rPr>
              <a:t>col_lemma</a:t>
            </a:r>
            <a:r>
              <a:rPr lang="cs-CZ" b="1" dirty="0">
                <a:solidFill>
                  <a:srgbClr val="FF0000"/>
                </a:solidFill>
              </a:rPr>
              <a:t>=".*</a:t>
            </a:r>
            <a:r>
              <a:rPr lang="cs-CZ" b="1" dirty="0" err="1">
                <a:solidFill>
                  <a:srgbClr val="FF0000"/>
                </a:solidFill>
              </a:rPr>
              <a:t>na_kloub</a:t>
            </a:r>
            <a:r>
              <a:rPr lang="cs-CZ" b="1" dirty="0">
                <a:solidFill>
                  <a:srgbClr val="FF0000"/>
                </a:solidFill>
              </a:rPr>
              <a:t>" &amp; </a:t>
            </a:r>
            <a:r>
              <a:rPr lang="cs-CZ" b="1" dirty="0" err="1">
                <a:solidFill>
                  <a:srgbClr val="FF0000"/>
                </a:solidFill>
              </a:rPr>
              <a:t>col_type</a:t>
            </a:r>
            <a:r>
              <a:rPr lang="cs-CZ" b="1" dirty="0">
                <a:solidFill>
                  <a:srgbClr val="FF0000"/>
                </a:solidFill>
              </a:rPr>
              <a:t>=".*H"]</a:t>
            </a:r>
          </a:p>
          <a:p>
            <a:r>
              <a:rPr lang="cs-CZ" b="1" dirty="0">
                <a:solidFill>
                  <a:srgbClr val="FF0000"/>
                </a:solidFill>
              </a:rPr>
              <a:t>[lemma="kloub" &amp; </a:t>
            </a:r>
            <a:r>
              <a:rPr lang="cs-CZ" b="1" dirty="0" err="1">
                <a:solidFill>
                  <a:srgbClr val="FF0000"/>
                </a:solidFill>
              </a:rPr>
              <a:t>prep</a:t>
            </a:r>
            <a:r>
              <a:rPr lang="cs-CZ" b="1" dirty="0">
                <a:solidFill>
                  <a:srgbClr val="FF0000"/>
                </a:solidFill>
              </a:rPr>
              <a:t>="na" &amp; </a:t>
            </a:r>
            <a:r>
              <a:rPr lang="cs-CZ" b="1" dirty="0" err="1">
                <a:solidFill>
                  <a:srgbClr val="FF0000"/>
                </a:solidFill>
              </a:rPr>
              <a:t>e_lemma</a:t>
            </a:r>
            <a:r>
              <a:rPr lang="cs-CZ" b="1" dirty="0">
                <a:solidFill>
                  <a:srgbClr val="FF0000"/>
                </a:solidFill>
              </a:rPr>
              <a:t>="přijít"]</a:t>
            </a:r>
            <a:endParaRPr lang="cs-CZ" dirty="0"/>
          </a:p>
          <a:p>
            <a:endParaRPr lang="cs-CZ" dirty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8500942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Všimněte si značkování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450456"/>
            <a:ext cx="10515600" cy="3101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63556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agregáty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Agregát popisuje slovní tvar, který zastupuje dva nebo více slovních tvarů (složek agregátu) a většinou mu není možné přiřadit jednoduše slovní druh. Většinou lze agregát ve větě původními slovními tvary nahradit, aniž by se změnil smysl věty. </a:t>
            </a:r>
          </a:p>
          <a:p>
            <a:r>
              <a:rPr lang="cs-CZ" dirty="0"/>
              <a:t>Příklady: </a:t>
            </a:r>
            <a:r>
              <a:rPr lang="cs-CZ" i="1" dirty="0"/>
              <a:t>naň = na něj</a:t>
            </a:r>
            <a:r>
              <a:rPr lang="cs-CZ" dirty="0"/>
              <a:t>… agregát </a:t>
            </a:r>
            <a:r>
              <a:rPr lang="cs-CZ" i="1" dirty="0"/>
              <a:t>naň</a:t>
            </a:r>
            <a:r>
              <a:rPr lang="cs-CZ" dirty="0"/>
              <a:t> má dvě složky: </a:t>
            </a:r>
            <a:r>
              <a:rPr lang="cs-CZ" i="1" dirty="0"/>
              <a:t>na</a:t>
            </a:r>
            <a:r>
              <a:rPr lang="cs-CZ" dirty="0"/>
              <a:t> a </a:t>
            </a:r>
            <a:r>
              <a:rPr lang="cs-CZ" i="1" dirty="0"/>
              <a:t>něj</a:t>
            </a:r>
            <a:r>
              <a:rPr lang="cs-CZ" dirty="0"/>
              <a:t>, </a:t>
            </a:r>
            <a:r>
              <a:rPr lang="cs-CZ" i="1" dirty="0"/>
              <a:t>byls = byl jsi</a:t>
            </a:r>
          </a:p>
          <a:p>
            <a:r>
              <a:rPr lang="cs-CZ" dirty="0"/>
              <a:t>Agregátem není slovo, které vzniklo jedním z tradičních způsobů slovotvorby – skládáním. Takové slovo má svůj vlastní význam a již se jednoznačně přiřadilo k některému slovnímu druhu. Agregáty tedy například nejsou slova </a:t>
            </a:r>
            <a:r>
              <a:rPr lang="cs-CZ" i="1" dirty="0"/>
              <a:t>černobílý</a:t>
            </a:r>
            <a:r>
              <a:rPr lang="cs-CZ" dirty="0"/>
              <a:t>, </a:t>
            </a:r>
            <a:r>
              <a:rPr lang="cs-CZ" i="1" dirty="0"/>
              <a:t>novotvar</a:t>
            </a:r>
            <a:r>
              <a:rPr lang="cs-CZ" dirty="0"/>
              <a:t>, </a:t>
            </a:r>
            <a:r>
              <a:rPr lang="cs-CZ" i="1" dirty="0"/>
              <a:t>spolupořádat</a:t>
            </a:r>
            <a:r>
              <a:rPr lang="cs-CZ" dirty="0"/>
              <a:t>, přestože také vznikla složením různých slov. Mají totiž vlastnosti jediného slovního druhu (v uvedených příkladech po řadě adjektivum, substantivum, sloveso), a to jak morfologické, tak i syntaktické.</a:t>
            </a:r>
          </a:p>
        </p:txBody>
      </p:sp>
    </p:spTree>
    <p:extLst>
      <p:ext uri="{BB962C8B-B14F-4D97-AF65-F5344CB8AC3E}">
        <p14:creationId xmlns:p14="http://schemas.microsoft.com/office/powerpoint/2010/main" val="10611274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Zájmenné agregáty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Zájmenné agregáty</a:t>
            </a:r>
            <a:r>
              <a:rPr lang="cs-CZ" dirty="0"/>
              <a:t> jsou slovní tvary vzniklé spojením předložky a substantivního zájmena </a:t>
            </a:r>
            <a:r>
              <a:rPr lang="cs-CZ" i="1" dirty="0"/>
              <a:t>co</a:t>
            </a:r>
            <a:r>
              <a:rPr lang="cs-CZ" dirty="0"/>
              <a:t> nebo substantivního určitého (osobního) zájmena </a:t>
            </a:r>
            <a:r>
              <a:rPr lang="cs-CZ" i="1" dirty="0"/>
              <a:t>on</a:t>
            </a:r>
            <a:r>
              <a:rPr lang="cs-CZ" dirty="0"/>
              <a:t>. Podle toho rozlišujeme dva typy, které jsou tvořeny uzavřenou množinou tvarů. Můžeme je tedy zadat výčtem.</a:t>
            </a:r>
          </a:p>
          <a:p>
            <a:r>
              <a:rPr lang="cs-CZ" dirty="0"/>
              <a:t>Za X v posledních řádcích seznamu je možné dosadit některé ze slov, která se podílejí na tvorbě neurčitých zájmen, číslovek a příslovcí, totiž </a:t>
            </a:r>
            <a:r>
              <a:rPr lang="cs-CZ" i="1" dirty="0"/>
              <a:t>kdoví</a:t>
            </a:r>
            <a:r>
              <a:rPr lang="cs-CZ" dirty="0"/>
              <a:t>, </a:t>
            </a:r>
            <a:r>
              <a:rPr lang="cs-CZ" i="1" dirty="0"/>
              <a:t>bůhví</a:t>
            </a:r>
            <a:r>
              <a:rPr lang="cs-CZ" dirty="0"/>
              <a:t>, a další. </a:t>
            </a:r>
          </a:p>
        </p:txBody>
      </p:sp>
    </p:spTree>
    <p:extLst>
      <p:ext uri="{BB962C8B-B14F-4D97-AF65-F5344CB8AC3E}">
        <p14:creationId xmlns:p14="http://schemas.microsoft.com/office/powerpoint/2010/main" val="5580297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Seznam agregátů s druhou složkou zájmenem </a:t>
            </a:r>
            <a:r>
              <a:rPr lang="cs-CZ" i="1" dirty="0"/>
              <a:t>co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i="1" dirty="0"/>
              <a:t>zač = za co</a:t>
            </a:r>
            <a:r>
              <a:rPr lang="cs-CZ" dirty="0"/>
              <a:t>, lemma: {</a:t>
            </a:r>
            <a:r>
              <a:rPr lang="cs-CZ" i="1" dirty="0"/>
              <a:t>za, co</a:t>
            </a:r>
            <a:r>
              <a:rPr lang="cs-CZ" dirty="0"/>
              <a:t>}</a:t>
            </a:r>
          </a:p>
          <a:p>
            <a:r>
              <a:rPr lang="cs-CZ" i="1" dirty="0"/>
              <a:t>nač = na co</a:t>
            </a:r>
            <a:r>
              <a:rPr lang="cs-CZ" dirty="0"/>
              <a:t>, lemma: {</a:t>
            </a:r>
            <a:r>
              <a:rPr lang="cs-CZ" i="1" dirty="0"/>
              <a:t>na, co</a:t>
            </a:r>
            <a:r>
              <a:rPr lang="cs-CZ" dirty="0"/>
              <a:t>}</a:t>
            </a:r>
          </a:p>
          <a:p>
            <a:r>
              <a:rPr lang="cs-CZ" i="1" dirty="0"/>
              <a:t>oč = o co</a:t>
            </a:r>
            <a:r>
              <a:rPr lang="cs-CZ" dirty="0"/>
              <a:t>, lemma: {</a:t>
            </a:r>
            <a:r>
              <a:rPr lang="cs-CZ" i="1" dirty="0"/>
              <a:t>o, co</a:t>
            </a:r>
            <a:r>
              <a:rPr lang="cs-CZ" dirty="0"/>
              <a:t>}</a:t>
            </a:r>
          </a:p>
          <a:p>
            <a:r>
              <a:rPr lang="cs-CZ" i="1" dirty="0" err="1"/>
              <a:t>več</a:t>
            </a:r>
            <a:r>
              <a:rPr lang="cs-CZ" i="1" dirty="0"/>
              <a:t> = v co</a:t>
            </a:r>
            <a:r>
              <a:rPr lang="cs-CZ" dirty="0"/>
              <a:t>, lemma: {</a:t>
            </a:r>
            <a:r>
              <a:rPr lang="cs-CZ" i="1" dirty="0"/>
              <a:t>v, co</a:t>
            </a:r>
            <a:r>
              <a:rPr lang="cs-CZ" dirty="0"/>
              <a:t>}</a:t>
            </a:r>
          </a:p>
          <a:p>
            <a:r>
              <a:rPr lang="cs-CZ" i="1" dirty="0" err="1"/>
              <a:t>začpak</a:t>
            </a:r>
            <a:r>
              <a:rPr lang="cs-CZ" i="1" dirty="0"/>
              <a:t> = za copak</a:t>
            </a:r>
            <a:r>
              <a:rPr lang="cs-CZ" dirty="0"/>
              <a:t>, lemma: {</a:t>
            </a:r>
            <a:r>
              <a:rPr lang="cs-CZ" i="1" dirty="0"/>
              <a:t>za, copak</a:t>
            </a:r>
            <a:r>
              <a:rPr lang="cs-CZ" dirty="0"/>
              <a:t>}</a:t>
            </a:r>
          </a:p>
          <a:p>
            <a:r>
              <a:rPr lang="cs-CZ" i="1" dirty="0"/>
              <a:t>načpak = na copak</a:t>
            </a:r>
            <a:r>
              <a:rPr lang="cs-CZ" dirty="0"/>
              <a:t>, lemma: {</a:t>
            </a:r>
            <a:r>
              <a:rPr lang="cs-CZ" i="1" dirty="0"/>
              <a:t>na, copak</a:t>
            </a:r>
            <a:r>
              <a:rPr lang="cs-CZ" dirty="0"/>
              <a:t>}</a:t>
            </a:r>
          </a:p>
          <a:p>
            <a:r>
              <a:rPr lang="cs-CZ" i="1" dirty="0" err="1"/>
              <a:t>očpak</a:t>
            </a:r>
            <a:r>
              <a:rPr lang="cs-CZ" i="1" dirty="0"/>
              <a:t> = o copak</a:t>
            </a:r>
            <a:r>
              <a:rPr lang="cs-CZ" dirty="0"/>
              <a:t>, lemma: {</a:t>
            </a:r>
            <a:r>
              <a:rPr lang="cs-CZ" i="1" dirty="0"/>
              <a:t>o, copak</a:t>
            </a:r>
            <a:r>
              <a:rPr lang="cs-CZ" dirty="0"/>
              <a:t>}</a:t>
            </a:r>
          </a:p>
          <a:p>
            <a:r>
              <a:rPr lang="cs-CZ" i="1" dirty="0"/>
              <a:t>?</a:t>
            </a:r>
            <a:r>
              <a:rPr lang="cs-CZ" i="1" dirty="0" err="1"/>
              <a:t>večpak</a:t>
            </a:r>
            <a:r>
              <a:rPr lang="cs-CZ" i="1" dirty="0"/>
              <a:t> = v copak</a:t>
            </a:r>
            <a:r>
              <a:rPr lang="cs-CZ" dirty="0"/>
              <a:t>, lemma: {</a:t>
            </a:r>
            <a:r>
              <a:rPr lang="cs-CZ" i="1" dirty="0"/>
              <a:t>v, copak</a:t>
            </a:r>
            <a:r>
              <a:rPr lang="cs-CZ" dirty="0"/>
              <a:t>} </a:t>
            </a:r>
          </a:p>
          <a:p>
            <a:r>
              <a:rPr lang="cs-CZ" i="1" dirty="0" err="1"/>
              <a:t>Xzač</a:t>
            </a:r>
            <a:r>
              <a:rPr lang="cs-CZ" i="1" dirty="0"/>
              <a:t> = za </a:t>
            </a:r>
            <a:r>
              <a:rPr lang="cs-CZ" i="1" dirty="0" err="1"/>
              <a:t>Xco</a:t>
            </a:r>
            <a:r>
              <a:rPr lang="cs-CZ" dirty="0"/>
              <a:t>, lemma: {</a:t>
            </a:r>
            <a:r>
              <a:rPr lang="cs-CZ" i="1" dirty="0"/>
              <a:t>za, </a:t>
            </a:r>
            <a:r>
              <a:rPr lang="cs-CZ" i="1" dirty="0" err="1"/>
              <a:t>Xco</a:t>
            </a:r>
            <a:r>
              <a:rPr lang="cs-CZ" dirty="0"/>
              <a:t>}</a:t>
            </a:r>
          </a:p>
          <a:p>
            <a:r>
              <a:rPr lang="cs-CZ" i="1" dirty="0" err="1"/>
              <a:t>Xnač</a:t>
            </a:r>
            <a:r>
              <a:rPr lang="cs-CZ" i="1" dirty="0"/>
              <a:t> = na </a:t>
            </a:r>
            <a:r>
              <a:rPr lang="cs-CZ" i="1" dirty="0" err="1"/>
              <a:t>Xco</a:t>
            </a:r>
            <a:r>
              <a:rPr lang="cs-CZ" dirty="0"/>
              <a:t>, lemma: {</a:t>
            </a:r>
            <a:r>
              <a:rPr lang="cs-CZ" i="1" dirty="0"/>
              <a:t>na, </a:t>
            </a:r>
            <a:r>
              <a:rPr lang="cs-CZ" i="1" dirty="0" err="1"/>
              <a:t>Xco</a:t>
            </a:r>
            <a:r>
              <a:rPr lang="cs-CZ" dirty="0"/>
              <a:t>}</a:t>
            </a:r>
          </a:p>
          <a:p>
            <a:r>
              <a:rPr lang="cs-CZ" i="1" dirty="0" err="1"/>
              <a:t>Xoč</a:t>
            </a:r>
            <a:r>
              <a:rPr lang="cs-CZ" i="1" dirty="0"/>
              <a:t> = o </a:t>
            </a:r>
            <a:r>
              <a:rPr lang="cs-CZ" i="1" dirty="0" err="1"/>
              <a:t>Xco</a:t>
            </a:r>
            <a:r>
              <a:rPr lang="cs-CZ" dirty="0"/>
              <a:t>, lemma: {</a:t>
            </a:r>
            <a:r>
              <a:rPr lang="cs-CZ" i="1" dirty="0"/>
              <a:t>o, </a:t>
            </a:r>
            <a:r>
              <a:rPr lang="cs-CZ" i="1" dirty="0" err="1"/>
              <a:t>Xco</a:t>
            </a:r>
            <a:r>
              <a:rPr lang="cs-CZ" dirty="0"/>
              <a:t>}</a:t>
            </a:r>
          </a:p>
          <a:p>
            <a:r>
              <a:rPr lang="cs-CZ" i="1" dirty="0"/>
              <a:t>?</a:t>
            </a:r>
            <a:r>
              <a:rPr lang="cs-CZ" i="1" dirty="0" err="1"/>
              <a:t>Xveč</a:t>
            </a:r>
            <a:r>
              <a:rPr lang="cs-CZ" i="1" dirty="0"/>
              <a:t> = v </a:t>
            </a:r>
            <a:r>
              <a:rPr lang="cs-CZ" i="1" dirty="0" err="1"/>
              <a:t>Xco</a:t>
            </a:r>
            <a:r>
              <a:rPr lang="cs-CZ" dirty="0"/>
              <a:t>, lemma: {</a:t>
            </a:r>
            <a:r>
              <a:rPr lang="cs-CZ" i="1" dirty="0"/>
              <a:t>v, </a:t>
            </a:r>
            <a:r>
              <a:rPr lang="cs-CZ" i="1" dirty="0" err="1"/>
              <a:t>Xco</a:t>
            </a:r>
            <a:r>
              <a:rPr lang="cs-CZ" dirty="0"/>
              <a:t>}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38243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Seznam agregátů s druhou složkou zájmenem </a:t>
            </a:r>
            <a:r>
              <a:rPr lang="cs-CZ" i="1" dirty="0"/>
              <a:t>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err="1"/>
              <a:t>zaň</a:t>
            </a:r>
            <a:r>
              <a:rPr lang="cs-CZ" i="1" dirty="0"/>
              <a:t> = za něho, lemma:</a:t>
            </a:r>
            <a:r>
              <a:rPr lang="cs-CZ" dirty="0"/>
              <a:t> {</a:t>
            </a:r>
            <a:r>
              <a:rPr lang="cs-CZ" i="1" dirty="0"/>
              <a:t>za, on</a:t>
            </a:r>
            <a:r>
              <a:rPr lang="cs-CZ" dirty="0"/>
              <a:t>} </a:t>
            </a:r>
          </a:p>
          <a:p>
            <a:r>
              <a:rPr lang="cs-CZ" i="1" dirty="0"/>
              <a:t>naň = na něho, lemma:</a:t>
            </a:r>
            <a:r>
              <a:rPr lang="cs-CZ" dirty="0"/>
              <a:t> {</a:t>
            </a:r>
            <a:r>
              <a:rPr lang="cs-CZ" i="1" dirty="0"/>
              <a:t>na, on</a:t>
            </a:r>
            <a:r>
              <a:rPr lang="cs-CZ" dirty="0"/>
              <a:t>}</a:t>
            </a:r>
          </a:p>
          <a:p>
            <a:r>
              <a:rPr lang="cs-CZ" i="1" dirty="0" err="1"/>
              <a:t>oň</a:t>
            </a:r>
            <a:r>
              <a:rPr lang="cs-CZ" i="1" dirty="0"/>
              <a:t> = o něho, lemma:</a:t>
            </a:r>
            <a:r>
              <a:rPr lang="cs-CZ" dirty="0"/>
              <a:t> {</a:t>
            </a:r>
            <a:r>
              <a:rPr lang="cs-CZ" i="1" dirty="0"/>
              <a:t>o, on</a:t>
            </a:r>
            <a:r>
              <a:rPr lang="cs-CZ" dirty="0"/>
              <a:t>}</a:t>
            </a:r>
          </a:p>
          <a:p>
            <a:r>
              <a:rPr lang="cs-CZ" i="1" dirty="0"/>
              <a:t>proň = pro něho, lemma:</a:t>
            </a:r>
            <a:r>
              <a:rPr lang="cs-CZ" dirty="0"/>
              <a:t> {</a:t>
            </a:r>
            <a:r>
              <a:rPr lang="cs-CZ" i="1" dirty="0"/>
              <a:t>pro, on</a:t>
            </a:r>
            <a:r>
              <a:rPr lang="cs-CZ" dirty="0"/>
              <a:t>}</a:t>
            </a:r>
          </a:p>
          <a:p>
            <a:r>
              <a:rPr lang="cs-CZ" i="1" dirty="0" err="1"/>
              <a:t>veň</a:t>
            </a:r>
            <a:r>
              <a:rPr lang="cs-CZ" i="1" dirty="0"/>
              <a:t> = v něho, lemma:</a:t>
            </a:r>
            <a:r>
              <a:rPr lang="cs-CZ" dirty="0"/>
              <a:t> {</a:t>
            </a:r>
            <a:r>
              <a:rPr lang="cs-CZ" i="1" dirty="0"/>
              <a:t>v, on</a:t>
            </a:r>
            <a:r>
              <a:rPr lang="cs-CZ" dirty="0"/>
              <a:t>}</a:t>
            </a:r>
          </a:p>
          <a:p>
            <a:r>
              <a:rPr lang="pt-BR" i="1" dirty="0"/>
              <a:t>doň = do něho, lemma:</a:t>
            </a:r>
            <a:r>
              <a:rPr lang="pt-BR" dirty="0"/>
              <a:t> {</a:t>
            </a:r>
            <a:r>
              <a:rPr lang="pt-BR" i="1" dirty="0"/>
              <a:t>do, on</a:t>
            </a:r>
            <a:r>
              <a:rPr lang="pt-BR" dirty="0"/>
              <a:t>}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72262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Problém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423251"/>
            <a:ext cx="10515600" cy="3156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64690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Slovesné agregáty (se jmény)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Z </a:t>
            </a:r>
            <a:r>
              <a:rPr lang="en-US" b="1" i="1" dirty="0" err="1"/>
              <a:t>latinys</a:t>
            </a:r>
            <a:r>
              <a:rPr lang="en-US" i="1" dirty="0"/>
              <a:t> </a:t>
            </a:r>
            <a:r>
              <a:rPr lang="en-US" i="1" dirty="0" err="1"/>
              <a:t>měl</a:t>
            </a:r>
            <a:r>
              <a:rPr lang="en-US" i="1" dirty="0"/>
              <a:t> </a:t>
            </a:r>
            <a:r>
              <a:rPr lang="en-US" i="1" dirty="0" err="1"/>
              <a:t>reparát</a:t>
            </a:r>
            <a:r>
              <a:rPr lang="en-US" i="1" dirty="0"/>
              <a:t> </a:t>
            </a:r>
            <a:r>
              <a:rPr lang="en-US" i="1" dirty="0" err="1"/>
              <a:t>loni</a:t>
            </a:r>
            <a:r>
              <a:rPr lang="en-US" i="1" dirty="0"/>
              <a:t>.</a:t>
            </a:r>
            <a:endParaRPr lang="cs-CZ" i="1" dirty="0"/>
          </a:p>
          <a:p>
            <a:r>
              <a:rPr lang="cs-CZ" b="1" i="1" dirty="0" err="1"/>
              <a:t>Věrnýs</a:t>
            </a:r>
            <a:r>
              <a:rPr lang="cs-CZ" dirty="0"/>
              <a:t> </a:t>
            </a:r>
            <a:r>
              <a:rPr lang="cs-CZ" i="1" dirty="0"/>
              <a:t>jak kůň, jak býk </a:t>
            </a:r>
            <a:r>
              <a:rPr lang="cs-CZ" b="1" i="1" dirty="0" err="1"/>
              <a:t>všaks</a:t>
            </a:r>
            <a:r>
              <a:rPr lang="cs-CZ" i="1" dirty="0"/>
              <a:t> vášnivý.</a:t>
            </a:r>
            <a:endParaRPr lang="cs-CZ" dirty="0"/>
          </a:p>
          <a:p>
            <a:r>
              <a:rPr lang="pl-PL" i="1" dirty="0"/>
              <a:t>Salome, </a:t>
            </a:r>
            <a:r>
              <a:rPr lang="pl-PL" b="1" i="1" dirty="0"/>
              <a:t>podobnas</a:t>
            </a:r>
            <a:r>
              <a:rPr lang="pl-PL" i="1" dirty="0"/>
              <a:t> úponku</a:t>
            </a:r>
            <a:r>
              <a:rPr lang="pl-PL" dirty="0"/>
              <a:t> (z písně Karla Kryla)</a:t>
            </a:r>
          </a:p>
          <a:p>
            <a:r>
              <a:rPr lang="cs-CZ" b="1" i="1" dirty="0" err="1"/>
              <a:t>Copaks</a:t>
            </a:r>
            <a:r>
              <a:rPr lang="cs-CZ" dirty="0"/>
              <a:t> </a:t>
            </a:r>
            <a:r>
              <a:rPr lang="cs-CZ" i="1" dirty="0"/>
              <a:t>to musel řešit zrovna takhle?</a:t>
            </a:r>
            <a:r>
              <a:rPr lang="cs-CZ" dirty="0"/>
              <a:t> </a:t>
            </a:r>
          </a:p>
          <a:p>
            <a:r>
              <a:rPr lang="cs-CZ" b="1" i="1" dirty="0" err="1"/>
              <a:t>Tos</a:t>
            </a:r>
            <a:r>
              <a:rPr lang="cs-CZ" dirty="0"/>
              <a:t> </a:t>
            </a:r>
            <a:r>
              <a:rPr lang="cs-CZ" i="1" dirty="0"/>
              <a:t>řekl ty, já ne.</a:t>
            </a:r>
            <a:endParaRPr lang="cs-CZ" dirty="0"/>
          </a:p>
          <a:p>
            <a:r>
              <a:rPr lang="cs-CZ" i="1" dirty="0"/>
              <a:t>Všechno, o </a:t>
            </a:r>
            <a:r>
              <a:rPr lang="cs-CZ" b="1" i="1" dirty="0" err="1"/>
              <a:t>čems</a:t>
            </a:r>
            <a:r>
              <a:rPr lang="cs-CZ" i="1" dirty="0"/>
              <a:t> mluvil...</a:t>
            </a:r>
            <a:endParaRPr lang="cs-CZ" dirty="0"/>
          </a:p>
          <a:p>
            <a:r>
              <a:rPr lang="cs-CZ" b="1" i="1" dirty="0" err="1"/>
              <a:t>Koliks</a:t>
            </a:r>
            <a:r>
              <a:rPr lang="cs-CZ" dirty="0"/>
              <a:t> </a:t>
            </a:r>
            <a:r>
              <a:rPr lang="cs-CZ" i="1" dirty="0"/>
              <a:t>jich koupila?</a:t>
            </a:r>
            <a:r>
              <a:rPr lang="cs-CZ" dirty="0"/>
              <a:t> </a:t>
            </a:r>
          </a:p>
          <a:p>
            <a:r>
              <a:rPr lang="cs-CZ" b="1" i="1" dirty="0" err="1"/>
              <a:t>Kolikráts</a:t>
            </a:r>
            <a:r>
              <a:rPr lang="cs-CZ" dirty="0"/>
              <a:t> </a:t>
            </a:r>
            <a:r>
              <a:rPr lang="cs-CZ" i="1" dirty="0"/>
              <a:t>to viděl?</a:t>
            </a:r>
            <a:r>
              <a:rPr lang="cs-CZ" dirty="0"/>
              <a:t>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4606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Vybrané problémy </a:t>
            </a:r>
            <a:r>
              <a:rPr lang="cs-CZ" dirty="0" err="1"/>
              <a:t>tokenizace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definice slova jako lingvistický problém</a:t>
            </a:r>
          </a:p>
          <a:p>
            <a:r>
              <a:rPr lang="cs-CZ" dirty="0"/>
              <a:t>technické problémy a technická řešení</a:t>
            </a:r>
          </a:p>
          <a:p>
            <a:r>
              <a:rPr lang="cs-CZ" dirty="0"/>
              <a:t>interpretace víceslovných jednotek (MWE)</a:t>
            </a:r>
          </a:p>
          <a:p>
            <a:r>
              <a:rPr lang="cs-CZ" dirty="0"/>
              <a:t>analytické tvary</a:t>
            </a:r>
          </a:p>
          <a:p>
            <a:r>
              <a:rPr lang="cs-CZ" dirty="0"/>
              <a:t>agregáty, zkratky</a:t>
            </a:r>
          </a:p>
          <a:p>
            <a:r>
              <a:rPr lang="cs-CZ" dirty="0"/>
              <a:t>problém chybného grafického zápisu</a:t>
            </a:r>
          </a:p>
          <a:p>
            <a:r>
              <a:rPr lang="cs-CZ" dirty="0"/>
              <a:t>problémy konverze textu</a:t>
            </a:r>
          </a:p>
        </p:txBody>
      </p:sp>
    </p:spTree>
    <p:extLst>
      <p:ext uri="{BB962C8B-B14F-4D97-AF65-F5344CB8AC3E}">
        <p14:creationId xmlns:p14="http://schemas.microsoft.com/office/powerpoint/2010/main" val="20733278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Slovesné agregáty (s neohebnými slovními druhy)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i="1" dirty="0" err="1"/>
              <a:t>Včeras</a:t>
            </a:r>
            <a:r>
              <a:rPr lang="cs-CZ" dirty="0"/>
              <a:t> </a:t>
            </a:r>
            <a:r>
              <a:rPr lang="cs-CZ" i="1" dirty="0"/>
              <a:t>měl narozeniny.</a:t>
            </a:r>
            <a:r>
              <a:rPr lang="cs-CZ" dirty="0"/>
              <a:t> </a:t>
            </a:r>
          </a:p>
          <a:p>
            <a:r>
              <a:rPr lang="cs-CZ" b="1" i="1" dirty="0" err="1"/>
              <a:t>Posledněs</a:t>
            </a:r>
            <a:r>
              <a:rPr lang="cs-CZ" dirty="0"/>
              <a:t> </a:t>
            </a:r>
            <a:r>
              <a:rPr lang="cs-CZ" i="1" dirty="0"/>
              <a:t>říkala, že...</a:t>
            </a:r>
            <a:endParaRPr lang="cs-CZ" dirty="0"/>
          </a:p>
          <a:p>
            <a:r>
              <a:rPr lang="cs-CZ" i="1" dirty="0"/>
              <a:t>A </a:t>
            </a:r>
            <a:r>
              <a:rPr lang="cs-CZ" b="1" i="1" dirty="0" err="1"/>
              <a:t>ještěs</a:t>
            </a:r>
            <a:r>
              <a:rPr lang="cs-CZ" i="1" dirty="0"/>
              <a:t> mě nikdy neodměnil.</a:t>
            </a:r>
            <a:endParaRPr lang="cs-CZ" dirty="0"/>
          </a:p>
          <a:p>
            <a:r>
              <a:rPr lang="cs-CZ" b="1" i="1" dirty="0" err="1"/>
              <a:t>Nikdys</a:t>
            </a:r>
            <a:r>
              <a:rPr lang="cs-CZ" dirty="0"/>
              <a:t> </a:t>
            </a:r>
            <a:r>
              <a:rPr lang="cs-CZ" i="1" dirty="0"/>
              <a:t>nechtěla vařit.</a:t>
            </a:r>
            <a:endParaRPr lang="cs-CZ" dirty="0"/>
          </a:p>
          <a:p>
            <a:r>
              <a:rPr lang="cs-CZ" b="1" i="1" dirty="0"/>
              <a:t>Jaks</a:t>
            </a:r>
            <a:r>
              <a:rPr lang="cs-CZ" dirty="0"/>
              <a:t> </a:t>
            </a:r>
            <a:r>
              <a:rPr lang="cs-CZ" i="1" dirty="0"/>
              <a:t>k tomu došla?</a:t>
            </a:r>
            <a:r>
              <a:rPr lang="cs-CZ" dirty="0"/>
              <a:t> </a:t>
            </a:r>
          </a:p>
          <a:p>
            <a:r>
              <a:rPr lang="cs-CZ" i="1" dirty="0"/>
              <a:t>To mi neříkej. </a:t>
            </a:r>
            <a:r>
              <a:rPr lang="cs-CZ" b="1" i="1" dirty="0" err="1"/>
              <a:t>Snads</a:t>
            </a:r>
            <a:r>
              <a:rPr lang="cs-CZ" i="1" dirty="0"/>
              <a:t> ji neznala?</a:t>
            </a:r>
            <a:endParaRPr lang="cs-CZ" dirty="0"/>
          </a:p>
          <a:p>
            <a:r>
              <a:rPr lang="cs-CZ" b="1" i="1" dirty="0" err="1"/>
              <a:t>Vždyťs</a:t>
            </a:r>
            <a:r>
              <a:rPr lang="cs-CZ" dirty="0"/>
              <a:t> </a:t>
            </a:r>
            <a:r>
              <a:rPr lang="cs-CZ" i="1" dirty="0"/>
              <a:t>povídal, že sis ji sám vymyslel.</a:t>
            </a:r>
            <a:endParaRPr lang="cs-CZ" dirty="0"/>
          </a:p>
          <a:p>
            <a:r>
              <a:rPr lang="cs-CZ" i="1" dirty="0"/>
              <a:t>A </a:t>
            </a:r>
            <a:r>
              <a:rPr lang="cs-CZ" b="1" i="1" dirty="0" err="1"/>
              <a:t>určitěs</a:t>
            </a:r>
            <a:r>
              <a:rPr lang="cs-CZ" i="1" dirty="0"/>
              <a:t> to ztratila?</a:t>
            </a:r>
            <a:endParaRPr lang="cs-CZ" dirty="0"/>
          </a:p>
          <a:p>
            <a:r>
              <a:rPr lang="cs-CZ" b="1" i="1" dirty="0" err="1"/>
              <a:t>Možnás</a:t>
            </a:r>
            <a:r>
              <a:rPr lang="cs-CZ" dirty="0"/>
              <a:t> </a:t>
            </a:r>
            <a:r>
              <a:rPr lang="cs-CZ" i="1" dirty="0"/>
              <a:t>jim radši vůbec neměl dávat!</a:t>
            </a:r>
            <a:r>
              <a:rPr lang="cs-CZ" dirty="0"/>
              <a:t> </a:t>
            </a:r>
          </a:p>
          <a:p>
            <a:r>
              <a:rPr lang="cs-CZ" i="1" dirty="0"/>
              <a:t>... </a:t>
            </a:r>
            <a:r>
              <a:rPr lang="cs-CZ" b="1" i="1" dirty="0" err="1"/>
              <a:t>kdyžs</a:t>
            </a:r>
            <a:r>
              <a:rPr lang="cs-CZ" i="1" dirty="0"/>
              <a:t> teda říkal,...</a:t>
            </a:r>
            <a:endParaRPr lang="cs-CZ" dirty="0"/>
          </a:p>
          <a:p>
            <a:r>
              <a:rPr lang="cs-CZ" i="1" dirty="0"/>
              <a:t>... neměls už čas se zase stejnou cestou vrátit, </a:t>
            </a:r>
            <a:r>
              <a:rPr lang="cs-CZ" b="1" i="1" dirty="0"/>
              <a:t>nebos</a:t>
            </a:r>
            <a:r>
              <a:rPr lang="cs-CZ" i="1" dirty="0"/>
              <a:t> na to zapomněl.</a:t>
            </a:r>
            <a:endParaRPr lang="cs-CZ" dirty="0"/>
          </a:p>
          <a:p>
            <a:r>
              <a:rPr lang="cs-CZ" i="1" dirty="0"/>
              <a:t>Nevím, </a:t>
            </a:r>
            <a:r>
              <a:rPr lang="cs-CZ" b="1" i="1" dirty="0" err="1"/>
              <a:t>jestlis</a:t>
            </a:r>
            <a:r>
              <a:rPr lang="cs-CZ" i="1" dirty="0"/>
              <a:t> ho vůbec znal.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33436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 slovesným agregátům se slovesy a </a:t>
            </a:r>
            <a:r>
              <a:rPr lang="cs-CZ" dirty="0" err="1"/>
              <a:t>kondicionálovým</a:t>
            </a:r>
            <a:r>
              <a:rPr lang="cs-CZ" dirty="0"/>
              <a:t> agregátům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i="1" dirty="0"/>
              <a:t>... má milá ženo, </a:t>
            </a:r>
            <a:r>
              <a:rPr lang="cs-CZ" b="1" i="1" dirty="0"/>
              <a:t>bylas</a:t>
            </a:r>
            <a:r>
              <a:rPr lang="cs-CZ" i="1" dirty="0"/>
              <a:t> tak statečná...</a:t>
            </a:r>
          </a:p>
          <a:p>
            <a:r>
              <a:rPr lang="cs-CZ" b="1" i="1" dirty="0"/>
              <a:t>Koupils</a:t>
            </a:r>
            <a:r>
              <a:rPr lang="cs-CZ" dirty="0"/>
              <a:t> </a:t>
            </a:r>
            <a:r>
              <a:rPr lang="cs-CZ" i="1" dirty="0"/>
              <a:t>ho Ireně.</a:t>
            </a:r>
          </a:p>
          <a:p>
            <a:r>
              <a:rPr lang="cs-CZ" dirty="0"/>
              <a:t>spisovné: </a:t>
            </a:r>
            <a:r>
              <a:rPr lang="cs-CZ" i="1" dirty="0"/>
              <a:t>bych, bys, bychom, byste</a:t>
            </a:r>
            <a:endParaRPr lang="cs-CZ" dirty="0"/>
          </a:p>
          <a:p>
            <a:r>
              <a:rPr lang="cs-CZ" dirty="0"/>
              <a:t>nespisovné: </a:t>
            </a:r>
            <a:r>
              <a:rPr lang="cs-CZ" i="1" dirty="0" err="1"/>
              <a:t>bysem</a:t>
            </a:r>
            <a:r>
              <a:rPr lang="cs-CZ" i="1" dirty="0"/>
              <a:t>, </a:t>
            </a:r>
            <a:r>
              <a:rPr lang="cs-CZ" i="1" dirty="0" err="1"/>
              <a:t>byjsem</a:t>
            </a:r>
            <a:r>
              <a:rPr lang="cs-CZ" i="1" dirty="0"/>
              <a:t>, </a:t>
            </a:r>
            <a:r>
              <a:rPr lang="cs-CZ" i="1" dirty="0" err="1"/>
              <a:t>bysi</a:t>
            </a:r>
            <a:r>
              <a:rPr lang="cs-CZ" i="1" dirty="0"/>
              <a:t>, </a:t>
            </a:r>
            <a:r>
              <a:rPr lang="cs-CZ" i="1" dirty="0" err="1"/>
              <a:t>byjsi</a:t>
            </a:r>
            <a:r>
              <a:rPr lang="cs-CZ" i="1" dirty="0"/>
              <a:t>, </a:t>
            </a:r>
            <a:r>
              <a:rPr lang="cs-CZ" i="1" dirty="0" err="1"/>
              <a:t>bysme</a:t>
            </a:r>
            <a:r>
              <a:rPr lang="cs-CZ" i="1" dirty="0"/>
              <a:t>, </a:t>
            </a:r>
            <a:r>
              <a:rPr lang="cs-CZ" i="1" dirty="0" err="1"/>
              <a:t>byjsme</a:t>
            </a:r>
            <a:r>
              <a:rPr lang="cs-CZ" i="1" dirty="0"/>
              <a:t>, </a:t>
            </a:r>
            <a:r>
              <a:rPr lang="cs-CZ" i="1" dirty="0" err="1"/>
              <a:t>byjste</a:t>
            </a:r>
            <a:endParaRPr lang="cs-CZ" dirty="0"/>
          </a:p>
          <a:p>
            <a:r>
              <a:rPr lang="cs-CZ" dirty="0"/>
              <a:t>spisovné: </a:t>
            </a:r>
            <a:r>
              <a:rPr lang="cs-CZ" i="1" dirty="0"/>
              <a:t>abych, abys, abychom, abyste</a:t>
            </a:r>
            <a:endParaRPr lang="cs-CZ" dirty="0"/>
          </a:p>
          <a:p>
            <a:r>
              <a:rPr lang="cs-CZ" dirty="0"/>
              <a:t>nespisovné: </a:t>
            </a:r>
            <a:r>
              <a:rPr lang="cs-CZ" i="1" dirty="0" err="1"/>
              <a:t>abysem</a:t>
            </a:r>
            <a:r>
              <a:rPr lang="cs-CZ" i="1" dirty="0"/>
              <a:t>, </a:t>
            </a:r>
            <a:r>
              <a:rPr lang="cs-CZ" i="1" dirty="0" err="1"/>
              <a:t>abyjsem</a:t>
            </a:r>
            <a:r>
              <a:rPr lang="cs-CZ" i="1" dirty="0"/>
              <a:t>, </a:t>
            </a:r>
            <a:r>
              <a:rPr lang="cs-CZ" i="1" dirty="0" err="1"/>
              <a:t>abysi</a:t>
            </a:r>
            <a:r>
              <a:rPr lang="cs-CZ" i="1" dirty="0"/>
              <a:t>, </a:t>
            </a:r>
            <a:r>
              <a:rPr lang="cs-CZ" i="1" dirty="0" err="1"/>
              <a:t>abyjsi</a:t>
            </a:r>
            <a:r>
              <a:rPr lang="cs-CZ" i="1" dirty="0"/>
              <a:t>, </a:t>
            </a:r>
            <a:r>
              <a:rPr lang="cs-CZ" i="1" dirty="0" err="1"/>
              <a:t>abysme</a:t>
            </a:r>
            <a:r>
              <a:rPr lang="cs-CZ" i="1" dirty="0"/>
              <a:t>, </a:t>
            </a:r>
            <a:r>
              <a:rPr lang="cs-CZ" i="1" dirty="0" err="1"/>
              <a:t>abyjsme</a:t>
            </a:r>
            <a:r>
              <a:rPr lang="cs-CZ" i="1" dirty="0"/>
              <a:t>, </a:t>
            </a:r>
            <a:r>
              <a:rPr lang="cs-CZ" i="1" dirty="0" err="1"/>
              <a:t>abyjste</a:t>
            </a:r>
            <a:endParaRPr lang="cs-CZ" i="1" dirty="0"/>
          </a:p>
          <a:p>
            <a:r>
              <a:rPr lang="cs-CZ" dirty="0"/>
              <a:t>spisovné: </a:t>
            </a:r>
            <a:r>
              <a:rPr lang="cs-CZ" i="1" dirty="0"/>
              <a:t>kdybych, kdybys, kdybychom, kdybyste</a:t>
            </a:r>
            <a:endParaRPr lang="cs-CZ" dirty="0"/>
          </a:p>
          <a:p>
            <a:r>
              <a:rPr lang="cs-CZ" dirty="0"/>
              <a:t>nespisovné: (</a:t>
            </a:r>
            <a:r>
              <a:rPr lang="cs-CZ" i="1" dirty="0"/>
              <a:t>k</a:t>
            </a:r>
            <a:r>
              <a:rPr lang="cs-CZ" dirty="0"/>
              <a:t>)</a:t>
            </a:r>
            <a:r>
              <a:rPr lang="cs-CZ" i="1" dirty="0" err="1"/>
              <a:t>dybysem</a:t>
            </a:r>
            <a:r>
              <a:rPr lang="cs-CZ" dirty="0"/>
              <a:t>, (</a:t>
            </a:r>
            <a:r>
              <a:rPr lang="cs-CZ" i="1" dirty="0"/>
              <a:t>k</a:t>
            </a:r>
            <a:r>
              <a:rPr lang="cs-CZ" dirty="0"/>
              <a:t>)</a:t>
            </a:r>
            <a:r>
              <a:rPr lang="cs-CZ" i="1" dirty="0" err="1"/>
              <a:t>dybyjsem</a:t>
            </a:r>
            <a:r>
              <a:rPr lang="cs-CZ" dirty="0"/>
              <a:t>, (</a:t>
            </a:r>
            <a:r>
              <a:rPr lang="cs-CZ" i="1" dirty="0"/>
              <a:t>k</a:t>
            </a:r>
            <a:r>
              <a:rPr lang="cs-CZ" dirty="0"/>
              <a:t>)</a:t>
            </a:r>
            <a:r>
              <a:rPr lang="cs-CZ" i="1" dirty="0" err="1"/>
              <a:t>dybysi</a:t>
            </a:r>
            <a:r>
              <a:rPr lang="cs-CZ" dirty="0"/>
              <a:t>, (</a:t>
            </a:r>
            <a:r>
              <a:rPr lang="cs-CZ" i="1" dirty="0"/>
              <a:t>k</a:t>
            </a:r>
            <a:r>
              <a:rPr lang="cs-CZ" dirty="0"/>
              <a:t>)</a:t>
            </a:r>
            <a:r>
              <a:rPr lang="cs-CZ" i="1" dirty="0" err="1"/>
              <a:t>dybyjsi</a:t>
            </a:r>
            <a:r>
              <a:rPr lang="cs-CZ" dirty="0"/>
              <a:t>, (</a:t>
            </a:r>
            <a:r>
              <a:rPr lang="cs-CZ" i="1" dirty="0"/>
              <a:t>k</a:t>
            </a:r>
            <a:r>
              <a:rPr lang="cs-CZ" dirty="0"/>
              <a:t>)</a:t>
            </a:r>
            <a:r>
              <a:rPr lang="cs-CZ" i="1" dirty="0" err="1"/>
              <a:t>dybysme</a:t>
            </a:r>
            <a:r>
              <a:rPr lang="cs-CZ" dirty="0"/>
              <a:t>, (</a:t>
            </a:r>
            <a:r>
              <a:rPr lang="cs-CZ" i="1" dirty="0"/>
              <a:t>k</a:t>
            </a:r>
            <a:r>
              <a:rPr lang="cs-CZ" dirty="0"/>
              <a:t>)</a:t>
            </a:r>
            <a:r>
              <a:rPr lang="cs-CZ" i="1" dirty="0" err="1"/>
              <a:t>dybyjsme</a:t>
            </a:r>
            <a:r>
              <a:rPr lang="cs-CZ" dirty="0"/>
              <a:t>, (</a:t>
            </a:r>
            <a:r>
              <a:rPr lang="cs-CZ" i="1" dirty="0"/>
              <a:t>k</a:t>
            </a:r>
            <a:r>
              <a:rPr lang="cs-CZ" dirty="0"/>
              <a:t>)</a:t>
            </a:r>
            <a:r>
              <a:rPr lang="cs-CZ" i="1" dirty="0" err="1"/>
              <a:t>dybyjste</a:t>
            </a:r>
            <a:r>
              <a:rPr lang="cs-CZ" dirty="0"/>
              <a:t>, </a:t>
            </a:r>
            <a:r>
              <a:rPr lang="cs-CZ" i="1" dirty="0" err="1"/>
              <a:t>dybych</a:t>
            </a:r>
            <a:r>
              <a:rPr lang="cs-CZ" i="1" dirty="0"/>
              <a:t>, </a:t>
            </a:r>
            <a:r>
              <a:rPr lang="cs-CZ" i="1" dirty="0" err="1"/>
              <a:t>dybys</a:t>
            </a:r>
            <a:r>
              <a:rPr lang="cs-CZ" i="1" dirty="0"/>
              <a:t>, </a:t>
            </a:r>
            <a:r>
              <a:rPr lang="cs-CZ" i="1" dirty="0" err="1"/>
              <a:t>dybychom</a:t>
            </a:r>
            <a:r>
              <a:rPr lang="cs-CZ" i="1" dirty="0"/>
              <a:t>, </a:t>
            </a:r>
            <a:r>
              <a:rPr lang="cs-CZ" i="1" dirty="0" err="1"/>
              <a:t>dybyste</a:t>
            </a:r>
            <a:endParaRPr lang="cs-CZ" dirty="0"/>
          </a:p>
          <a:p>
            <a:endParaRPr lang="cs-CZ" dirty="0"/>
          </a:p>
          <a:p>
            <a:endParaRPr lang="cs-CZ" b="1" i="1" dirty="0"/>
          </a:p>
        </p:txBody>
      </p:sp>
    </p:spTree>
    <p:extLst>
      <p:ext uri="{BB962C8B-B14F-4D97-AF65-F5344CB8AC3E}">
        <p14:creationId xmlns:p14="http://schemas.microsoft.com/office/powerpoint/2010/main" val="18029855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Zkratky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 </a:t>
            </a:r>
            <a:r>
              <a:rPr lang="cs-CZ" dirty="0" err="1"/>
              <a:t>NovaMorf</a:t>
            </a:r>
            <a:r>
              <a:rPr lang="cs-CZ" dirty="0"/>
              <a:t> se za zkratkový agregát považuje pouze takový vybraný jednoslovný výraz, který zastupuje několik slov, ve své základní podobě je psán malými písmeny a zároveň buď (i) zajišťuje textovou návaznost (např. </a:t>
            </a:r>
            <a:r>
              <a:rPr lang="cs-CZ" i="1" dirty="0"/>
              <a:t>např.</a:t>
            </a:r>
            <a:r>
              <a:rPr lang="cs-CZ" dirty="0"/>
              <a:t>, </a:t>
            </a:r>
            <a:r>
              <a:rPr lang="cs-CZ" i="1" dirty="0"/>
              <a:t>atd.</a:t>
            </a:r>
            <a:r>
              <a:rPr lang="cs-CZ" dirty="0"/>
              <a:t>, </a:t>
            </a:r>
            <a:r>
              <a:rPr lang="cs-CZ" i="1" dirty="0"/>
              <a:t>tj.</a:t>
            </a:r>
            <a:r>
              <a:rPr lang="cs-CZ" dirty="0"/>
              <a:t>, </a:t>
            </a:r>
            <a:r>
              <a:rPr lang="cs-CZ" i="1" dirty="0"/>
              <a:t>apod.</a:t>
            </a:r>
            <a:r>
              <a:rPr lang="cs-CZ" dirty="0"/>
              <a:t>, </a:t>
            </a:r>
            <a:r>
              <a:rPr lang="cs-CZ" i="1" dirty="0"/>
              <a:t>tzn.</a:t>
            </a:r>
            <a:r>
              <a:rPr lang="cs-CZ" dirty="0"/>
              <a:t>, </a:t>
            </a:r>
            <a:r>
              <a:rPr lang="cs-CZ" i="1" dirty="0"/>
              <a:t>aj.</a:t>
            </a:r>
            <a:r>
              <a:rPr lang="cs-CZ" dirty="0"/>
              <a:t> aj.), nebo (</a:t>
            </a:r>
            <a:r>
              <a:rPr lang="cs-CZ" dirty="0" err="1"/>
              <a:t>ii</a:t>
            </a:r>
            <a:r>
              <a:rPr lang="cs-CZ" dirty="0"/>
              <a:t>) zastupuje frekventovaná spojení apelativ (</a:t>
            </a:r>
            <a:r>
              <a:rPr lang="cs-CZ" i="1" dirty="0"/>
              <a:t>čp</a:t>
            </a:r>
            <a:r>
              <a:rPr lang="cs-CZ" dirty="0"/>
              <a:t>.).</a:t>
            </a:r>
          </a:p>
          <a:p>
            <a:r>
              <a:rPr lang="cs-CZ" dirty="0"/>
              <a:t>Zkratkový agregát B (B podle </a:t>
            </a:r>
            <a:r>
              <a:rPr lang="cs-CZ" dirty="0" err="1"/>
              <a:t>aBreviace</a:t>
            </a:r>
            <a:r>
              <a:rPr lang="cs-CZ" dirty="0"/>
              <a:t>) se skládá vždy ze zkratky a dále z alespoň jedné další složky, jíž může, ale nemusí být zkratka (viz např. </a:t>
            </a:r>
            <a:r>
              <a:rPr lang="cs-CZ" i="1" dirty="0"/>
              <a:t>atd.</a:t>
            </a:r>
            <a:r>
              <a:rPr lang="cs-CZ" dirty="0"/>
              <a:t> se dvěma zkratkami </a:t>
            </a:r>
            <a:r>
              <a:rPr lang="cs-CZ" i="1" dirty="0"/>
              <a:t>t</a:t>
            </a:r>
            <a:r>
              <a:rPr lang="cs-CZ" dirty="0"/>
              <a:t>, </a:t>
            </a:r>
            <a:r>
              <a:rPr lang="cs-CZ" i="1" dirty="0"/>
              <a:t>d</a:t>
            </a:r>
            <a:r>
              <a:rPr lang="cs-CZ" dirty="0"/>
              <a:t> a jednou </a:t>
            </a:r>
            <a:r>
              <a:rPr lang="cs-CZ" dirty="0" err="1"/>
              <a:t>nezkratkou</a:t>
            </a:r>
            <a:r>
              <a:rPr lang="cs-CZ" dirty="0"/>
              <a:t> </a:t>
            </a:r>
            <a:r>
              <a:rPr lang="cs-CZ" i="1" dirty="0"/>
              <a:t>a</a:t>
            </a:r>
            <a:r>
              <a:rPr lang="cs-CZ" dirty="0"/>
              <a:t>). Každé ze složek agregátu je přiřazena hodnota AGR=B. </a:t>
            </a:r>
          </a:p>
        </p:txBody>
      </p:sp>
    </p:spTree>
    <p:extLst>
      <p:ext uri="{BB962C8B-B14F-4D97-AF65-F5344CB8AC3E}">
        <p14:creationId xmlns:p14="http://schemas.microsoft.com/office/powerpoint/2010/main" val="426950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8FE33F-00D0-40AF-A389-0EEFE99DE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Afixový segment (POS=S) </a:t>
            </a:r>
            <a:r>
              <a:rPr lang="cs-CZ" sz="1800" dirty="0">
                <a:hlinkClick r:id="rId2"/>
              </a:rPr>
              <a:t>https://www.korpus.cz/kontext/view?viewmode=kwic&amp;pagesize=40&amp;attrs=word&amp;attrs=lemma&amp;attrs=tag&amp;attr_vmode=visible-kwic&amp;base_viewattr=word&amp;refs=%3Ddoc.title&amp;q=~228M8mgkMUCY</a:t>
            </a:r>
            <a:r>
              <a:rPr lang="cs-CZ" sz="1800" dirty="0"/>
              <a:t>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DFD216D-FC4D-4E2D-8EC8-7D81798E01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Nový slovní druh </a:t>
            </a:r>
            <a:r>
              <a:rPr lang="cs-CZ" b="1" dirty="0"/>
              <a:t>S</a:t>
            </a:r>
            <a:r>
              <a:rPr lang="cs-CZ" dirty="0"/>
              <a:t> zahrnuje dva typy slovních částí: </a:t>
            </a:r>
            <a:r>
              <a:rPr lang="cs-CZ" dirty="0" err="1"/>
              <a:t>prefixoidy</a:t>
            </a:r>
            <a:r>
              <a:rPr lang="cs-CZ" dirty="0"/>
              <a:t> a </a:t>
            </a:r>
            <a:r>
              <a:rPr lang="cs-CZ" dirty="0" err="1"/>
              <a:t>sufixoidy</a:t>
            </a:r>
            <a:r>
              <a:rPr lang="cs-CZ" dirty="0"/>
              <a:t>. </a:t>
            </a:r>
          </a:p>
          <a:p>
            <a:r>
              <a:rPr lang="cs-CZ" dirty="0"/>
              <a:t>Jako </a:t>
            </a:r>
            <a:r>
              <a:rPr lang="cs-CZ" b="1" dirty="0" err="1"/>
              <a:t>prefixoidy</a:t>
            </a:r>
            <a:r>
              <a:rPr lang="cs-CZ" dirty="0"/>
              <a:t> se značkují první části složených slov, které se obvykle nevyskytují samostatně, ale v daném textu jsou odděleny (nejčastěji spojovníkem a mezerou) od následujícího slova, např. </a:t>
            </a:r>
            <a:r>
              <a:rPr lang="cs-CZ" i="1" dirty="0"/>
              <a:t>troj</a:t>
            </a:r>
            <a:r>
              <a:rPr lang="cs-CZ" dirty="0"/>
              <a:t> </a:t>
            </a:r>
            <a:r>
              <a:rPr lang="cs-CZ" i="1" dirty="0"/>
              <a:t>- až pětipodlažní</a:t>
            </a:r>
            <a:r>
              <a:rPr lang="cs-CZ" dirty="0"/>
              <a:t>, původně psáno jako </a:t>
            </a:r>
            <a:r>
              <a:rPr lang="cs-CZ" i="1" dirty="0"/>
              <a:t>troj- až pětipodlažní</a:t>
            </a:r>
            <a:r>
              <a:rPr lang="cs-CZ" dirty="0"/>
              <a:t>). Značku </a:t>
            </a:r>
            <a:r>
              <a:rPr lang="cs-CZ" b="1" dirty="0"/>
              <a:t>S</a:t>
            </a:r>
            <a:r>
              <a:rPr lang="cs-CZ" dirty="0"/>
              <a:t> dostávají také vymezené slovní části, které byly od kompozita odtrženy procesem </a:t>
            </a:r>
            <a:r>
              <a:rPr lang="cs-CZ" dirty="0" err="1"/>
              <a:t>tokenizace</a:t>
            </a:r>
            <a:r>
              <a:rPr lang="cs-CZ" dirty="0"/>
              <a:t> (např. </a:t>
            </a:r>
            <a:r>
              <a:rPr lang="cs-CZ" i="1" dirty="0"/>
              <a:t>makro</a:t>
            </a:r>
            <a:r>
              <a:rPr lang="cs-CZ" dirty="0"/>
              <a:t> </a:t>
            </a:r>
            <a:r>
              <a:rPr lang="cs-CZ" i="1" dirty="0"/>
              <a:t>- úroveň</a:t>
            </a:r>
            <a:r>
              <a:rPr lang="cs-CZ" dirty="0"/>
              <a:t>, původně psáno jako </a:t>
            </a:r>
            <a:r>
              <a:rPr lang="cs-CZ" i="1" dirty="0"/>
              <a:t>makro-úroveň</a:t>
            </a:r>
            <a:r>
              <a:rPr lang="cs-CZ" dirty="0"/>
              <a:t>; viz popis procesu </a:t>
            </a:r>
            <a:r>
              <a:rPr lang="cs-CZ" dirty="0" err="1">
                <a:hlinkClick r:id="rId3" tooltip="cnk:syn2020:tokenizace"/>
              </a:rPr>
              <a:t>tokenizace</a:t>
            </a:r>
            <a:r>
              <a:rPr lang="cs-CZ" dirty="0"/>
              <a:t>). U </a:t>
            </a:r>
            <a:r>
              <a:rPr lang="cs-CZ" dirty="0" err="1"/>
              <a:t>prefixoidů</a:t>
            </a:r>
            <a:r>
              <a:rPr lang="cs-CZ" dirty="0"/>
              <a:t> se značkují pouze první dvě pozice. Na 2. pozici se vždy uvádí hodnota </a:t>
            </a:r>
            <a:r>
              <a:rPr lang="cs-CZ" b="1" dirty="0"/>
              <a:t>2</a:t>
            </a:r>
            <a:r>
              <a:rPr lang="cs-CZ" dirty="0"/>
              <a:t>. </a:t>
            </a:r>
          </a:p>
          <a:p>
            <a:r>
              <a:rPr lang="cs-CZ" dirty="0"/>
              <a:t>Jako </a:t>
            </a:r>
            <a:r>
              <a:rPr lang="cs-CZ" b="1" dirty="0" err="1"/>
              <a:t>sufixoidy</a:t>
            </a:r>
            <a:r>
              <a:rPr lang="cs-CZ" dirty="0"/>
              <a:t> se značkují pouze striktně vymezené koncové části substantiv a adjektiv po lomítku (a případně po spojovníku), jimiž pisatel značí morfologickou alternativu: např. </a:t>
            </a:r>
            <a:r>
              <a:rPr lang="cs-CZ" i="1" dirty="0"/>
              <a:t>učitel / </a:t>
            </a:r>
            <a:r>
              <a:rPr lang="cs-CZ" i="1" dirty="0" err="1"/>
              <a:t>ka</a:t>
            </a:r>
            <a:r>
              <a:rPr lang="cs-CZ" dirty="0"/>
              <a:t>, </a:t>
            </a:r>
            <a:r>
              <a:rPr lang="cs-CZ" i="1" dirty="0"/>
              <a:t>pověřený / -</a:t>
            </a:r>
            <a:r>
              <a:rPr lang="cs-CZ" dirty="0"/>
              <a:t> </a:t>
            </a:r>
            <a:r>
              <a:rPr lang="cs-CZ" i="1" dirty="0"/>
              <a:t>á</a:t>
            </a:r>
            <a:r>
              <a:rPr lang="cs-CZ" dirty="0"/>
              <a:t>. U slovesných příčestí (např. </a:t>
            </a:r>
            <a:r>
              <a:rPr lang="cs-CZ" i="1" dirty="0"/>
              <a:t>viděl / a</a:t>
            </a:r>
            <a:r>
              <a:rPr lang="cs-CZ" dirty="0"/>
              <a:t>, </a:t>
            </a:r>
            <a:r>
              <a:rPr lang="cs-CZ" i="1" dirty="0"/>
              <a:t>unaven / -a</a:t>
            </a:r>
            <a:r>
              <a:rPr lang="cs-CZ" dirty="0"/>
              <a:t>) budou kvůli chybě ve zpracování </a:t>
            </a:r>
            <a:r>
              <a:rPr lang="cs-CZ" dirty="0" err="1"/>
              <a:t>sufixoidy</a:t>
            </a:r>
            <a:r>
              <a:rPr lang="cs-CZ" dirty="0"/>
              <a:t> anotovány až od korpusu SYNv10. V tagu </a:t>
            </a:r>
            <a:r>
              <a:rPr lang="cs-CZ" dirty="0" err="1"/>
              <a:t>sufixoidy</a:t>
            </a:r>
            <a:r>
              <a:rPr lang="cs-CZ" dirty="0"/>
              <a:t> přebírají na dalších pozicích všechny značky od morfologické třídy, kterou zastupují, např. </a:t>
            </a:r>
            <a:r>
              <a:rPr lang="cs-CZ" i="1" dirty="0" err="1"/>
              <a:t>ka</a:t>
            </a:r>
            <a:r>
              <a:rPr lang="cs-CZ" dirty="0"/>
              <a:t> z výše uvedeného příkladu bude mít tag SNFS1-----A----.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62993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problém chybného grafického zápisu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Mezera navíc</a:t>
            </a:r>
          </a:p>
          <a:p>
            <a:r>
              <a:rPr lang="cs-CZ" dirty="0"/>
              <a:t>Čím kratší řetězec, tím větší možnost náhodného vzniku existujícího tvaru</a:t>
            </a:r>
          </a:p>
          <a:p>
            <a:r>
              <a:rPr lang="cs-CZ" dirty="0"/>
              <a:t>Komplikace pro rozšíření slovníku </a:t>
            </a:r>
          </a:p>
        </p:txBody>
      </p:sp>
    </p:spTree>
    <p:extLst>
      <p:ext uri="{BB962C8B-B14F-4D97-AF65-F5344CB8AC3E}">
        <p14:creationId xmlns:p14="http://schemas.microsoft.com/office/powerpoint/2010/main" val="20544714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408721"/>
            <a:ext cx="10515600" cy="3185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83004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problémy konverze textu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Konverze textu do jednotného formátu</a:t>
            </a:r>
          </a:p>
          <a:p>
            <a:r>
              <a:rPr lang="cs-CZ" dirty="0"/>
              <a:t>Čištění a </a:t>
            </a:r>
            <a:r>
              <a:rPr lang="cs-CZ" dirty="0" err="1"/>
              <a:t>deduplikace</a:t>
            </a:r>
            <a:r>
              <a:rPr lang="cs-CZ" dirty="0"/>
              <a:t> textů z webu</a:t>
            </a:r>
          </a:p>
          <a:p>
            <a:r>
              <a:rPr lang="cs-CZ" dirty="0"/>
              <a:t>Konverze elektronických textů (bez dalších oprav)</a:t>
            </a:r>
          </a:p>
          <a:p>
            <a:r>
              <a:rPr lang="cs-CZ" dirty="0"/>
              <a:t>OCR</a:t>
            </a:r>
          </a:p>
          <a:p>
            <a:r>
              <a:rPr lang="cs-CZ" dirty="0"/>
              <a:t>Přepisy</a:t>
            </a:r>
          </a:p>
          <a:p>
            <a:r>
              <a:rPr lang="cs-CZ" dirty="0"/>
              <a:t>Ve výsledku jsou v textu chyby</a:t>
            </a:r>
          </a:p>
        </p:txBody>
      </p:sp>
    </p:spTree>
    <p:extLst>
      <p:ext uri="{BB962C8B-B14F-4D97-AF65-F5344CB8AC3E}">
        <p14:creationId xmlns:p14="http://schemas.microsoft.com/office/powerpoint/2010/main" val="33296578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Chyby v textu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Rozdělená a spojená slova</a:t>
            </a:r>
          </a:p>
          <a:p>
            <a:r>
              <a:rPr lang="cs-CZ" dirty="0"/>
              <a:t>Překlepy a chyby proti kodifikaci</a:t>
            </a:r>
          </a:p>
          <a:p>
            <a:r>
              <a:rPr lang="cs-CZ" dirty="0"/>
              <a:t>Záměrná užití nekorektních tvarů</a:t>
            </a:r>
          </a:p>
          <a:p>
            <a:r>
              <a:rPr lang="cs-CZ" dirty="0"/>
              <a:t>Nedostatky v užití nástroje elektronického zpracování textu</a:t>
            </a:r>
          </a:p>
          <a:p>
            <a:r>
              <a:rPr lang="cs-CZ" dirty="0"/>
              <a:t>Nedostatky způsobené nedostatečnou kontrolou při </a:t>
            </a:r>
            <a:r>
              <a:rPr lang="cs-CZ" dirty="0" err="1"/>
              <a:t>posteditaci</a:t>
            </a:r>
            <a:r>
              <a:rPr lang="cs-CZ" dirty="0"/>
              <a:t> OCR textu</a:t>
            </a:r>
          </a:p>
          <a:p>
            <a:r>
              <a:rPr lang="cs-CZ" dirty="0"/>
              <a:t>Chyby proti pravidlům přepisu</a:t>
            </a:r>
          </a:p>
        </p:txBody>
      </p:sp>
    </p:spTree>
    <p:extLst>
      <p:ext uri="{BB962C8B-B14F-4D97-AF65-F5344CB8AC3E}">
        <p14:creationId xmlns:p14="http://schemas.microsoft.com/office/powerpoint/2010/main" val="2171084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TOKEN (NESČ)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Nejmenší jednotka textu, většinou grafické slovo, resp. jedna jeho realizace (</a:t>
            </a:r>
            <a:r>
              <a:rPr lang="cs-CZ" dirty="0">
                <a:hlinkClick r:id="rId2" tooltip="type-token"/>
              </a:rPr>
              <a:t>↗type‑token</a:t>
            </a:r>
            <a:r>
              <a:rPr lang="cs-CZ" dirty="0"/>
              <a:t>). V korpusové lingvistice je v některých případech jedno grafické slovo rozděleno na dvě slova (např. </a:t>
            </a:r>
            <a:r>
              <a:rPr lang="cs-CZ" i="1" dirty="0"/>
              <a:t>mohu </a:t>
            </a:r>
            <a:r>
              <a:rPr lang="cs-CZ" i="1" dirty="0" err="1"/>
              <a:t>‑li</a:t>
            </a:r>
            <a:r>
              <a:rPr lang="cs-CZ" dirty="0"/>
              <a:t>), často je také z praktických důvodů (pro snadné vyhledávání) oddělována interpunkce od předcházejícího či následujícího slova (3 tokeny: </a:t>
            </a:r>
            <a:r>
              <a:rPr lang="cs-CZ" i="1" dirty="0"/>
              <a:t>řekl , že</a:t>
            </a:r>
            <a:r>
              <a:rPr lang="cs-CZ" dirty="0"/>
              <a:t>). O jednotlivých </a:t>
            </a:r>
            <a:r>
              <a:rPr lang="cs-CZ" b="1" dirty="0"/>
              <a:t>t.</a:t>
            </a:r>
            <a:r>
              <a:rPr lang="cs-CZ" dirty="0"/>
              <a:t> v korpusu se také mluví jako o pozicích. – Velikost </a:t>
            </a:r>
            <a:r>
              <a:rPr lang="cs-CZ" dirty="0">
                <a:hlinkClick r:id="rId3" tooltip="korpus"/>
              </a:rPr>
              <a:t>↗korpusu</a:t>
            </a:r>
            <a:r>
              <a:rPr lang="cs-CZ" dirty="0"/>
              <a:t> se udává v </a:t>
            </a:r>
            <a:r>
              <a:rPr lang="cs-CZ" b="1" dirty="0" err="1"/>
              <a:t>t.</a:t>
            </a:r>
            <a:r>
              <a:rPr lang="cs-CZ" dirty="0" err="1"/>
              <a:t>n</a:t>
            </a:r>
            <a:r>
              <a:rPr lang="cs-CZ" dirty="0"/>
              <a:t>. také v </a:t>
            </a:r>
            <a:r>
              <a:rPr lang="cs-CZ" dirty="0">
                <a:hlinkClick r:id="rId4" tooltip="textové slovo"/>
              </a:rPr>
              <a:t>↗</a:t>
            </a:r>
            <a:r>
              <a:rPr lang="cs-CZ" b="1" dirty="0">
                <a:hlinkClick r:id="rId4" tooltip="textové slovo"/>
              </a:rPr>
              <a:t>textových slovech</a:t>
            </a:r>
            <a:r>
              <a:rPr lang="cs-CZ" dirty="0"/>
              <a:t>. Rozčlenění textu na </a:t>
            </a:r>
            <a:r>
              <a:rPr lang="cs-CZ" b="1" dirty="0"/>
              <a:t>t.</a:t>
            </a:r>
            <a:r>
              <a:rPr lang="cs-CZ" dirty="0"/>
              <a:t> je výsledkem procesu </a:t>
            </a:r>
            <a:r>
              <a:rPr lang="cs-CZ" dirty="0">
                <a:hlinkClick r:id="rId5" tooltip="tokenizace"/>
              </a:rPr>
              <a:t>↗</a:t>
            </a:r>
            <a:r>
              <a:rPr lang="cs-CZ" dirty="0" err="1">
                <a:hlinkClick r:id="rId5" tooltip="tokenizace"/>
              </a:rPr>
              <a:t>tokenizace</a:t>
            </a:r>
            <a:r>
              <a:rPr lang="cs-CZ" dirty="0"/>
              <a:t>. Viz také </a:t>
            </a:r>
            <a:r>
              <a:rPr lang="cs-CZ" dirty="0">
                <a:hlinkClick r:id="rId6" tooltip="tokenizér"/>
              </a:rPr>
              <a:t>↗</a:t>
            </a:r>
            <a:r>
              <a:rPr lang="cs-CZ" dirty="0" err="1">
                <a:hlinkClick r:id="rId6" tooltip="tokenizér"/>
              </a:rPr>
              <a:t>tokenizér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23585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TOKENIZACE (NESČ)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 korpusové lingvistice automatický proces, který člení text složený z písmen, interpunkčních znamének a mezer na jednotlivé izolované </a:t>
            </a:r>
            <a:r>
              <a:rPr lang="cs-CZ" dirty="0">
                <a:hlinkClick r:id="rId2" tooltip="token"/>
              </a:rPr>
              <a:t>↗tokeny</a:t>
            </a:r>
            <a:r>
              <a:rPr lang="cs-CZ" dirty="0"/>
              <a:t>, tj. na slovní tvary a interpunkční znaménka pro účely dalšího (obvykle počítačového) zpracování; viz </a:t>
            </a:r>
            <a:r>
              <a:rPr lang="cs-CZ" dirty="0">
                <a:hlinkClick r:id="rId3" tooltip="BIB:"/>
              </a:rPr>
              <a:t>✍</a:t>
            </a:r>
            <a:r>
              <a:rPr lang="cs-CZ" dirty="0" err="1">
                <a:hlinkClick r:id="rId3" tooltip="BIB:"/>
              </a:rPr>
              <a:t>Baker</a:t>
            </a:r>
            <a:r>
              <a:rPr lang="cs-CZ" dirty="0">
                <a:hlinkClick r:id="rId3" tooltip="BIB:"/>
              </a:rPr>
              <a:t> &amp; </a:t>
            </a:r>
            <a:r>
              <a:rPr lang="cs-CZ" dirty="0" err="1">
                <a:hlinkClick r:id="rId3" tooltip="BIB:"/>
              </a:rPr>
              <a:t>Hardie</a:t>
            </a:r>
            <a:r>
              <a:rPr lang="cs-CZ" dirty="0">
                <a:hlinkClick r:id="rId3" tooltip="BIB:"/>
              </a:rPr>
              <a:t> ad. (2006)</a:t>
            </a:r>
            <a:r>
              <a:rPr lang="cs-CZ" dirty="0"/>
              <a:t>; </a:t>
            </a:r>
            <a:r>
              <a:rPr lang="cs-CZ" dirty="0">
                <a:hlinkClick r:id="rId3" tooltip="BIB:"/>
              </a:rPr>
              <a:t>✍Jelínek &amp; </a:t>
            </a:r>
            <a:r>
              <a:rPr lang="cs-CZ" dirty="0" err="1">
                <a:hlinkClick r:id="rId3" tooltip="BIB:"/>
              </a:rPr>
              <a:t>Petkevič</a:t>
            </a:r>
            <a:r>
              <a:rPr lang="cs-CZ" dirty="0">
                <a:hlinkClick r:id="rId3" tooltip="BIB:"/>
              </a:rPr>
              <a:t> (2011)</a:t>
            </a:r>
            <a:r>
              <a:rPr lang="cs-CZ" dirty="0"/>
              <a:t>. Při </a:t>
            </a:r>
            <a:r>
              <a:rPr lang="cs-CZ" b="1" dirty="0"/>
              <a:t>t.</a:t>
            </a:r>
            <a:r>
              <a:rPr lang="cs-CZ" dirty="0"/>
              <a:t> se typicky odděluje interpunkce od následujícího či předcházejícího slova, v některých případech se rozděluje slovo skládající se z více slov spojených spojovníkem, identifikují se zkratky končící či nekončící tečkou. </a:t>
            </a:r>
            <a:r>
              <a:rPr lang="cs-CZ" b="1" dirty="0"/>
              <a:t>T.</a:t>
            </a:r>
            <a:r>
              <a:rPr lang="cs-CZ" dirty="0"/>
              <a:t> je obvykle první fází zpracování textu, typicky bezprostředně předchází procesu </a:t>
            </a:r>
            <a:r>
              <a:rPr lang="cs-CZ" dirty="0">
                <a:hlinkClick r:id="rId4" tooltip="větná segmentace"/>
              </a:rPr>
              <a:t>↗větné segmentace</a:t>
            </a:r>
            <a:r>
              <a:rPr lang="cs-CZ" dirty="0"/>
              <a:t> a </a:t>
            </a:r>
            <a:r>
              <a:rPr lang="cs-CZ" dirty="0">
                <a:hlinkClick r:id="rId5" tooltip="morfologická analýza"/>
              </a:rPr>
              <a:t>↗morfologické analýzy</a:t>
            </a:r>
            <a:r>
              <a:rPr lang="cs-CZ" dirty="0"/>
              <a:t>. </a:t>
            </a:r>
            <a:r>
              <a:rPr lang="cs-CZ" b="1" dirty="0"/>
              <a:t>T.</a:t>
            </a:r>
            <a:r>
              <a:rPr lang="cs-CZ" dirty="0"/>
              <a:t> provádí počítačový program zvaný </a:t>
            </a:r>
            <a:r>
              <a:rPr lang="cs-CZ" dirty="0">
                <a:hlinkClick r:id="rId6" tooltip="tokenizér"/>
              </a:rPr>
              <a:t>↗</a:t>
            </a:r>
            <a:r>
              <a:rPr lang="cs-CZ" dirty="0" err="1">
                <a:hlinkClick r:id="rId6" tooltip="tokenizér"/>
              </a:rPr>
              <a:t>tokenizér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34836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TOKENIZÉR (NESČ)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Počítačový program provádějící </a:t>
            </a:r>
            <a:r>
              <a:rPr lang="cs-CZ" dirty="0">
                <a:hlinkClick r:id="rId2" tooltip="tokenizace"/>
              </a:rPr>
              <a:t>↗</a:t>
            </a:r>
            <a:r>
              <a:rPr lang="cs-CZ" dirty="0" err="1">
                <a:hlinkClick r:id="rId2" tooltip="tokenizace"/>
              </a:rPr>
              <a:t>tokenizaci</a:t>
            </a:r>
            <a:r>
              <a:rPr lang="cs-CZ" dirty="0"/>
              <a:t>. </a:t>
            </a:r>
            <a:r>
              <a:rPr lang="cs-CZ" b="1" dirty="0"/>
              <a:t>T.</a:t>
            </a:r>
            <a:r>
              <a:rPr lang="cs-CZ" dirty="0"/>
              <a:t> je buď: (a) stochastický (statistický), který </a:t>
            </a:r>
            <a:r>
              <a:rPr lang="cs-CZ" dirty="0" err="1"/>
              <a:t>tokenizuje</a:t>
            </a:r>
            <a:r>
              <a:rPr lang="cs-CZ" dirty="0"/>
              <a:t> text na základě </a:t>
            </a:r>
            <a:r>
              <a:rPr lang="cs-CZ" dirty="0">
                <a:hlinkClick r:id="rId3" tooltip="strojové učení"/>
              </a:rPr>
              <a:t>↗strojového učení</a:t>
            </a:r>
            <a:r>
              <a:rPr lang="cs-CZ" dirty="0"/>
              <a:t> (zvláště při zpracování více </a:t>
            </a:r>
            <a:r>
              <a:rPr lang="cs-CZ" dirty="0" err="1"/>
              <a:t>jaz</a:t>
            </a:r>
            <a:r>
              <a:rPr lang="cs-CZ" dirty="0"/>
              <a:t>.), n. (b) založený na pravidlech </a:t>
            </a:r>
            <a:r>
              <a:rPr lang="cs-CZ" dirty="0" err="1"/>
              <a:t>tokenizace</a:t>
            </a:r>
            <a:r>
              <a:rPr lang="cs-CZ" dirty="0"/>
              <a:t> platných pro zpracovávaný </a:t>
            </a:r>
            <a:r>
              <a:rPr lang="cs-CZ" dirty="0" err="1"/>
              <a:t>jaz</a:t>
            </a:r>
            <a:r>
              <a:rPr lang="cs-CZ" dirty="0"/>
              <a:t>. Viz také </a:t>
            </a:r>
            <a:r>
              <a:rPr lang="cs-CZ" dirty="0">
                <a:hlinkClick r:id="rId4" tooltip="token"/>
              </a:rPr>
              <a:t>↗token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893297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 slova jako lingvistický problém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Textové slovo</a:t>
            </a:r>
          </a:p>
          <a:p>
            <a:r>
              <a:rPr lang="cs-CZ" dirty="0"/>
              <a:t>Gramatická jednotka (</a:t>
            </a:r>
            <a:r>
              <a:rPr lang="cs-CZ" i="1" dirty="0"/>
              <a:t>ptát se, řekl by sis</a:t>
            </a:r>
            <a:r>
              <a:rPr lang="cs-CZ" dirty="0"/>
              <a:t>)</a:t>
            </a:r>
          </a:p>
          <a:p>
            <a:r>
              <a:rPr lang="cs-CZ" dirty="0"/>
              <a:t>Slovotvorná jednotka (</a:t>
            </a:r>
            <a:r>
              <a:rPr lang="cs-CZ" i="1" dirty="0"/>
              <a:t>na </a:t>
            </a:r>
            <a:r>
              <a:rPr lang="cs-CZ" i="1" dirty="0" err="1"/>
              <a:t>měkko</a:t>
            </a:r>
            <a:r>
              <a:rPr lang="cs-CZ" dirty="0"/>
              <a:t>)</a:t>
            </a:r>
          </a:p>
          <a:p>
            <a:r>
              <a:rPr lang="cs-CZ" dirty="0" err="1"/>
              <a:t>Morfosyntax</a:t>
            </a:r>
            <a:r>
              <a:rPr lang="cs-CZ" dirty="0"/>
              <a:t> (</a:t>
            </a:r>
            <a:r>
              <a:rPr lang="cs-CZ" i="1" dirty="0"/>
              <a:t>dveře se zabouchly</a:t>
            </a:r>
            <a:r>
              <a:rPr lang="cs-CZ" dirty="0"/>
              <a:t>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0693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technické problémy a technická řešení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Jednoslovná morfologie závislá na </a:t>
            </a:r>
            <a:r>
              <a:rPr lang="cs-CZ" dirty="0" err="1"/>
              <a:t>tokenizaci</a:t>
            </a:r>
            <a:endParaRPr lang="cs-CZ" dirty="0"/>
          </a:p>
          <a:p>
            <a:r>
              <a:rPr lang="cs-CZ" dirty="0"/>
              <a:t>Definice slova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19733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interpretace víceslovných jednotek (MWE)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Vlastní jména</a:t>
            </a:r>
          </a:p>
          <a:p>
            <a:r>
              <a:rPr lang="cs-CZ" dirty="0"/>
              <a:t>Databáze víceslovných jednotek (frazémy, idiomy, kolokace)</a:t>
            </a:r>
          </a:p>
          <a:p>
            <a:r>
              <a:rPr lang="cs-CZ" dirty="0"/>
              <a:t>Cizojazyčné kratší úseky textů </a:t>
            </a:r>
          </a:p>
        </p:txBody>
      </p:sp>
    </p:spTree>
    <p:extLst>
      <p:ext uri="{BB962C8B-B14F-4D97-AF65-F5344CB8AC3E}">
        <p14:creationId xmlns:p14="http://schemas.microsoft.com/office/powerpoint/2010/main" val="5151909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Vlastní jména uložená v morfologickém slovníku </a:t>
            </a:r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94784" y="2263866"/>
            <a:ext cx="8677811" cy="4351338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17433" y="1216116"/>
            <a:ext cx="3990975" cy="104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95144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802</TotalTime>
  <Words>1895</Words>
  <Application>Microsoft Office PowerPoint</Application>
  <PresentationFormat>Širokoúhlá obrazovka</PresentationFormat>
  <Paragraphs>137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1" baseType="lpstr">
      <vt:lpstr>Arial</vt:lpstr>
      <vt:lpstr>Calibri</vt:lpstr>
      <vt:lpstr>Calibri Light</vt:lpstr>
      <vt:lpstr>Motiv Office</vt:lpstr>
      <vt:lpstr>PLIN063_3 Algoritmický popis morfologie</vt:lpstr>
      <vt:lpstr>Vybrané problémy tokenizace</vt:lpstr>
      <vt:lpstr>TOKEN (NESČ)</vt:lpstr>
      <vt:lpstr>TOKENIZACE (NESČ)</vt:lpstr>
      <vt:lpstr>TOKENIZÉR (NESČ)</vt:lpstr>
      <vt:lpstr>definice slova jako lingvistický problém</vt:lpstr>
      <vt:lpstr>technické problémy a technická řešení</vt:lpstr>
      <vt:lpstr>interpretace víceslovných jednotek (MWE)</vt:lpstr>
      <vt:lpstr>Vlastní jména uložená v morfologickém slovníku </vt:lpstr>
      <vt:lpstr>Databáze víceslovných jednotek (frazémy, idiomy, kolokace)</vt:lpstr>
      <vt:lpstr>Příklady vyhledávání frazémů v korpusu SYN2015 (https://wiki.korpus.cz/doku.php/kurz:hledani_frazemy)</vt:lpstr>
      <vt:lpstr>Hledání podle kolokačního lemmatu</vt:lpstr>
      <vt:lpstr>Všimněte si značkování</vt:lpstr>
      <vt:lpstr>agregáty</vt:lpstr>
      <vt:lpstr>Zájmenné agregáty</vt:lpstr>
      <vt:lpstr>Seznam agregátů s druhou složkou zájmenem co</vt:lpstr>
      <vt:lpstr>Seznam agregátů s druhou složkou zájmenem on</vt:lpstr>
      <vt:lpstr>Problém</vt:lpstr>
      <vt:lpstr>Slovesné agregáty (se jmény)</vt:lpstr>
      <vt:lpstr>Slovesné agregáty (s neohebnými slovními druhy)</vt:lpstr>
      <vt:lpstr>K slovesným agregátům se slovesy a kondicionálovým agregátům </vt:lpstr>
      <vt:lpstr>Zkratky </vt:lpstr>
      <vt:lpstr>Afixový segment (POS=S) https://www.korpus.cz/kontext/view?viewmode=kwic&amp;pagesize=40&amp;attrs=word&amp;attrs=lemma&amp;attrs=tag&amp;attr_vmode=visible-kwic&amp;base_viewattr=word&amp;refs=%3Ddoc.title&amp;q=~228M8mgkMUCY </vt:lpstr>
      <vt:lpstr>problém chybného grafického zápisu</vt:lpstr>
      <vt:lpstr>Příklad</vt:lpstr>
      <vt:lpstr>problémy konverze textu</vt:lpstr>
      <vt:lpstr>Chyby v textu</vt:lpstr>
    </vt:vector>
  </TitlesOfParts>
  <Company>FFMU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PLIN063_4 Algoritmický popis morfologie</dc:title>
  <dc:creator>petr</dc:creator>
  <cp:lastModifiedBy>Klára Osolsobě</cp:lastModifiedBy>
  <cp:revision>23</cp:revision>
  <dcterms:created xsi:type="dcterms:W3CDTF">2020-01-08T15:08:20Z</dcterms:created>
  <dcterms:modified xsi:type="dcterms:W3CDTF">2022-03-07T13:19:25Z</dcterms:modified>
</cp:coreProperties>
</file>