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75" r:id="rId11"/>
    <p:sldId id="276" r:id="rId12"/>
    <p:sldId id="277" r:id="rId13"/>
    <p:sldId id="278" r:id="rId14"/>
    <p:sldId id="281" r:id="rId15"/>
    <p:sldId id="282" r:id="rId16"/>
    <p:sldId id="283" r:id="rId17"/>
    <p:sldId id="265" r:id="rId18"/>
    <p:sldId id="284" r:id="rId19"/>
    <p:sldId id="266" r:id="rId20"/>
    <p:sldId id="285" r:id="rId21"/>
    <p:sldId id="286" r:id="rId22"/>
    <p:sldId id="287" r:id="rId23"/>
    <p:sldId id="267" r:id="rId24"/>
    <p:sldId id="289" r:id="rId25"/>
    <p:sldId id="288" r:id="rId26"/>
    <p:sldId id="290" r:id="rId27"/>
    <p:sldId id="268" r:id="rId28"/>
    <p:sldId id="269" r:id="rId29"/>
    <p:sldId id="272" r:id="rId30"/>
    <p:sldId id="273" r:id="rId31"/>
    <p:sldId id="274" r:id="rId32"/>
    <p:sldId id="293" r:id="rId33"/>
    <p:sldId id="294" r:id="rId34"/>
    <p:sldId id="291" r:id="rId35"/>
    <p:sldId id="292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0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41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7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92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4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51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2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2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31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7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8A85-14A8-4BAF-A1A1-43E06795621B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F0A7-A977-4004-8267-B039447B6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0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PLIN063_4</a:t>
            </a:r>
            <a:br>
              <a:rPr lang="cs-CZ" dirty="0"/>
            </a:br>
            <a:r>
              <a:rPr lang="cs-CZ" dirty="0"/>
              <a:t>Algoritmický popis morfologie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solsobe</a:t>
            </a:r>
            <a:r>
              <a:rPr lang="en-US" dirty="0"/>
              <a:t>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95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Např. u verbálních substantiv (transponovaných sloves) se  pojmenování děje přenáší na výsledek/prostředek/místo děje.</a:t>
            </a:r>
          </a:p>
          <a:p>
            <a:r>
              <a:rPr lang="cs-CZ" i="1" dirty="0"/>
              <a:t>… </a:t>
            </a:r>
            <a:r>
              <a:rPr lang="cs-CZ" b="1" i="1" dirty="0">
                <a:solidFill>
                  <a:srgbClr val="FF0000"/>
                </a:solidFill>
              </a:rPr>
              <a:t>Opatřením</a:t>
            </a:r>
            <a:r>
              <a:rPr lang="cs-CZ" i="1" dirty="0"/>
              <a:t> si informací o její předpokládané nevěře přes špiony …</a:t>
            </a:r>
          </a:p>
          <a:p>
            <a:r>
              <a:rPr lang="cs-CZ" dirty="0"/>
              <a:t> </a:t>
            </a:r>
            <a:r>
              <a:rPr lang="cs-CZ" i="1" dirty="0"/>
              <a:t>… Vojenská </a:t>
            </a:r>
            <a:r>
              <a:rPr lang="cs-CZ" b="1" i="1" dirty="0">
                <a:solidFill>
                  <a:srgbClr val="FF0000"/>
                </a:solidFill>
              </a:rPr>
              <a:t>opatření</a:t>
            </a:r>
            <a:r>
              <a:rPr lang="cs-CZ" i="1" dirty="0"/>
              <a:t> si vysvětlovali jako součást psychologického a politického nátlaku …</a:t>
            </a:r>
          </a:p>
          <a:p>
            <a:r>
              <a:rPr lang="cs-CZ" i="1" dirty="0"/>
              <a:t>… A zavede </a:t>
            </a:r>
            <a:r>
              <a:rPr lang="cs-CZ" i="1" dirty="0" err="1"/>
              <a:t>-li</a:t>
            </a:r>
            <a:r>
              <a:rPr lang="cs-CZ" i="1" dirty="0"/>
              <a:t> se </a:t>
            </a:r>
            <a:r>
              <a:rPr lang="cs-CZ" b="1" i="1" dirty="0">
                <a:solidFill>
                  <a:srgbClr val="FF0000"/>
                </a:solidFill>
              </a:rPr>
              <a:t>vázání</a:t>
            </a:r>
            <a:r>
              <a:rPr lang="cs-CZ" i="1" dirty="0"/>
              <a:t> nástupu do penze na střední délku dožití …</a:t>
            </a:r>
          </a:p>
          <a:p>
            <a:r>
              <a:rPr lang="cs-CZ" i="1" dirty="0"/>
              <a:t>… Některá </a:t>
            </a:r>
            <a:r>
              <a:rPr lang="cs-CZ" b="1" i="1" dirty="0">
                <a:solidFill>
                  <a:srgbClr val="FF0000"/>
                </a:solidFill>
              </a:rPr>
              <a:t>vázání</a:t>
            </a:r>
            <a:r>
              <a:rPr lang="cs-CZ" i="1" dirty="0"/>
              <a:t> umožňují předozadním současným posunem špičky i paty měnit postavení těžiště …</a:t>
            </a:r>
          </a:p>
          <a:p>
            <a:r>
              <a:rPr lang="cs-CZ" i="1" dirty="0"/>
              <a:t>… Nebaví vás dlouhé </a:t>
            </a:r>
            <a:r>
              <a:rPr lang="cs-CZ" b="1" i="1" dirty="0">
                <a:solidFill>
                  <a:srgbClr val="FF0000"/>
                </a:solidFill>
              </a:rPr>
              <a:t>ležení</a:t>
            </a:r>
            <a:r>
              <a:rPr lang="cs-CZ" i="1" dirty="0"/>
              <a:t> na pláži, …</a:t>
            </a:r>
          </a:p>
          <a:p>
            <a:r>
              <a:rPr lang="cs-CZ" i="1" dirty="0"/>
              <a:t>… V centru města si vytvořilo </a:t>
            </a:r>
            <a:r>
              <a:rPr lang="cs-CZ" b="1" i="1" dirty="0">
                <a:solidFill>
                  <a:srgbClr val="FF0000"/>
                </a:solidFill>
              </a:rPr>
              <a:t>ležení</a:t>
            </a:r>
            <a:r>
              <a:rPr lang="cs-CZ" i="1" dirty="0"/>
              <a:t> </a:t>
            </a:r>
            <a:r>
              <a:rPr lang="cs-CZ" i="1" dirty="0" err="1"/>
              <a:t>Valdštejnovo</a:t>
            </a:r>
            <a:r>
              <a:rPr lang="cs-CZ" i="1" dirty="0"/>
              <a:t> vojsko …</a:t>
            </a:r>
          </a:p>
        </p:txBody>
      </p:sp>
    </p:spTree>
    <p:extLst>
      <p:ext uri="{BB962C8B-B14F-4D97-AF65-F5344CB8AC3E}">
        <p14:creationId xmlns:p14="http://schemas.microsoft.com/office/powerpoint/2010/main" val="85753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 a omezení derivací</a:t>
            </a:r>
            <a:br>
              <a:rPr lang="cs-CZ" dirty="0"/>
            </a:br>
            <a:r>
              <a:rPr lang="cs-CZ" sz="3100" dirty="0"/>
              <a:t>(červeně vyznačená adjektiva nejsou rozpoznána automatickou morfologickou analýzou, všimněte si, čím je zajímavý </a:t>
            </a:r>
            <a:r>
              <a:rPr lang="cs-CZ" sz="3100" u="sng" dirty="0"/>
              <a:t>poslední příklad</a:t>
            </a:r>
            <a:r>
              <a:rPr lang="cs-CZ" sz="31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… poslední vzduchem se </a:t>
            </a:r>
            <a:r>
              <a:rPr lang="cs-CZ" b="1" i="1" dirty="0" err="1">
                <a:solidFill>
                  <a:srgbClr val="FF0000"/>
                </a:solidFill>
              </a:rPr>
              <a:t>mihnoucí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i="1" dirty="0"/>
              <a:t>vlaštovky …</a:t>
            </a:r>
          </a:p>
          <a:p>
            <a:r>
              <a:rPr lang="cs-CZ" i="1" dirty="0"/>
              <a:t>… </a:t>
            </a:r>
            <a:r>
              <a:rPr lang="pt-BR" i="1" dirty="0"/>
              <a:t>nad vodou </a:t>
            </a:r>
            <a:r>
              <a:rPr lang="pt-BR" b="1" i="1" dirty="0">
                <a:solidFill>
                  <a:srgbClr val="FF0000"/>
                </a:solidFill>
              </a:rPr>
              <a:t>mihnoucí </a:t>
            </a:r>
            <a:r>
              <a:rPr lang="pt-BR" i="1" dirty="0"/>
              <a:t>se vážku</a:t>
            </a:r>
            <a:r>
              <a:rPr lang="cs-CZ" i="1" dirty="0"/>
              <a:t> …</a:t>
            </a:r>
          </a:p>
          <a:p>
            <a:r>
              <a:rPr lang="cs-CZ" i="1" dirty="0"/>
              <a:t>… Jinak samotné focení je pro mě </a:t>
            </a:r>
            <a:r>
              <a:rPr lang="cs-CZ" b="1" i="1" dirty="0" err="1">
                <a:solidFill>
                  <a:srgbClr val="FF0000"/>
                </a:solidFill>
              </a:rPr>
              <a:t>odreagující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i="1" dirty="0"/>
              <a:t>a zábavné …</a:t>
            </a:r>
          </a:p>
          <a:p>
            <a:r>
              <a:rPr lang="cs-CZ" i="1" dirty="0"/>
              <a:t>… nádory </a:t>
            </a:r>
            <a:r>
              <a:rPr lang="cs-CZ" b="1" i="1" dirty="0" err="1">
                <a:solidFill>
                  <a:srgbClr val="FF0000"/>
                </a:solidFill>
              </a:rPr>
              <a:t>vyvolající</a:t>
            </a:r>
            <a:r>
              <a:rPr lang="cs-CZ" i="1" dirty="0"/>
              <a:t> intenzivní protinádorovou imunitní odpověď viditelnou v mikroskopických vzorcích …</a:t>
            </a:r>
          </a:p>
          <a:p>
            <a:r>
              <a:rPr lang="cs-CZ" i="1" u="sng" dirty="0"/>
              <a:t>… ryby „</a:t>
            </a:r>
            <a:r>
              <a:rPr lang="cs-CZ" b="1" i="1" u="sng" dirty="0" err="1">
                <a:solidFill>
                  <a:srgbClr val="FF0000"/>
                </a:solidFill>
              </a:rPr>
              <a:t>opásající</a:t>
            </a:r>
            <a:r>
              <a:rPr lang="cs-CZ" i="1" u="sng" dirty="0"/>
              <a:t>“ ploutve jiným rybám (pokud jim neožerou všechny, zase dorostou , kráva se živí v zásadě obdobně) …</a:t>
            </a:r>
          </a:p>
        </p:txBody>
      </p:sp>
    </p:spTree>
    <p:extLst>
      <p:ext uri="{BB962C8B-B14F-4D97-AF65-F5344CB8AC3E}">
        <p14:creationId xmlns:p14="http://schemas.microsoft.com/office/powerpoint/2010/main" val="155637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Přegenerování</a:t>
            </a:r>
            <a:r>
              <a:rPr lang="cs-CZ" dirty="0"/>
              <a:t> slovníku / </a:t>
            </a:r>
            <a:r>
              <a:rPr lang="cs-CZ" dirty="0" err="1"/>
              <a:t>guessery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…  </a:t>
            </a:r>
            <a:r>
              <a:rPr lang="cs-CZ" dirty="0"/>
              <a:t>mladých </a:t>
            </a:r>
            <a:r>
              <a:rPr lang="cs-CZ" b="1" dirty="0">
                <a:solidFill>
                  <a:srgbClr val="FF0000"/>
                </a:solidFill>
              </a:rPr>
              <a:t>plavčících</a:t>
            </a:r>
            <a:r>
              <a:rPr lang="cs-CZ" dirty="0"/>
              <a:t>, kteří se vrhají do vln, aby zachránili druhé před nebezpečím …</a:t>
            </a:r>
          </a:p>
          <a:p>
            <a:endParaRPr lang="cs-CZ" dirty="0"/>
          </a:p>
          <a:p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84" y="2728934"/>
            <a:ext cx="12192000" cy="42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SSJČ: </a:t>
            </a:r>
            <a:r>
              <a:rPr lang="cs-CZ" b="1" i="1" dirty="0" err="1"/>
              <a:t>plavčit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3034506"/>
            <a:ext cx="88582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928" y="1690688"/>
            <a:ext cx="8077200" cy="121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Nedostatky v </a:t>
            </a:r>
            <a:r>
              <a:rPr lang="cs-CZ" dirty="0" err="1"/>
              <a:t>rozgenerování</a:t>
            </a:r>
            <a:r>
              <a:rPr lang="cs-CZ" dirty="0"/>
              <a:t> slovníku </a:t>
            </a:r>
            <a:r>
              <a:rPr lang="cs-CZ" sz="2800" dirty="0"/>
              <a:t>(slovesa – </a:t>
            </a:r>
            <a:r>
              <a:rPr lang="cs-CZ" sz="2800" i="1" dirty="0"/>
              <a:t>zemdlít, chcát, … </a:t>
            </a:r>
            <a:r>
              <a:rPr lang="cs-CZ" sz="2800" dirty="0"/>
              <a:t>jsou rozpoznány MA) ale i jinde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1996" y="1862931"/>
            <a:ext cx="3711804" cy="4351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1139" y="3583876"/>
            <a:ext cx="82200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576" y="1825625"/>
            <a:ext cx="5818848" cy="435133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43186"/>
            <a:ext cx="7289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lc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=".*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oucí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|.*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ící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 &amp;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tag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="X.*"]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4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Nedostatky v pokrytí slovníku / </a:t>
            </a:r>
            <a:r>
              <a:rPr lang="cs-CZ" dirty="0" err="1"/>
              <a:t>rozgenerování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0883"/>
            <a:ext cx="10515600" cy="35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adjektiva na </a:t>
            </a:r>
            <a:r>
              <a:rPr lang="cs-CZ" i="1" dirty="0"/>
              <a:t>.*(ou</a:t>
            </a:r>
            <a:r>
              <a:rPr lang="en-US" i="1" dirty="0"/>
              <a:t>|</a:t>
            </a:r>
            <a:r>
              <a:rPr lang="cs-CZ" i="1" dirty="0"/>
              <a:t>í)</a:t>
            </a:r>
            <a:r>
              <a:rPr lang="cs-CZ" i="1" dirty="0" err="1"/>
              <a:t>cí</a:t>
            </a:r>
            <a:r>
              <a:rPr lang="cs-CZ" dirty="0"/>
              <a:t> </a:t>
            </a:r>
            <a:r>
              <a:rPr lang="de-DE" dirty="0" err="1"/>
              <a:t>stup</a:t>
            </a:r>
            <a:r>
              <a:rPr lang="cs-CZ" dirty="0"/>
              <a:t>ň</a:t>
            </a:r>
            <a:r>
              <a:rPr lang="de-DE" dirty="0" err="1"/>
              <a:t>ovat</a:t>
            </a:r>
            <a:r>
              <a:rPr lang="cs-CZ" dirty="0"/>
              <a:t>?</a:t>
            </a:r>
          </a:p>
          <a:p>
            <a:r>
              <a:rPr lang="cs-CZ" dirty="0"/>
              <a:t>Příručky</a:t>
            </a:r>
          </a:p>
          <a:p>
            <a:r>
              <a:rPr lang="cs-CZ" dirty="0"/>
              <a:t>Data</a:t>
            </a:r>
          </a:p>
          <a:p>
            <a:r>
              <a:rPr lang="cs-CZ" dirty="0"/>
              <a:t>Řešení</a:t>
            </a:r>
          </a:p>
        </p:txBody>
      </p:sp>
    </p:spTree>
    <p:extLst>
      <p:ext uri="{BB962C8B-B14F-4D97-AF65-F5344CB8AC3E}">
        <p14:creationId xmlns:p14="http://schemas.microsoft.com/office/powerpoint/2010/main" val="220705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</a:rPr>
              <a:t>nejodstra</a:t>
            </a:r>
            <a:r>
              <a:rPr lang="cs-CZ" b="1" i="1" dirty="0" err="1">
                <a:solidFill>
                  <a:srgbClr val="C00000"/>
                </a:solidFill>
              </a:rPr>
              <a:t>šujícnější</a:t>
            </a:r>
            <a:endParaRPr lang="cs-CZ" b="1" i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8057"/>
            <a:ext cx="10515600" cy="36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naložit s lexikalizací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je třeba značkovat </a:t>
            </a:r>
            <a:r>
              <a:rPr lang="cs-CZ" dirty="0" err="1"/>
              <a:t>deverbativnost</a:t>
            </a:r>
            <a:r>
              <a:rPr lang="cs-CZ" dirty="0"/>
              <a:t>?</a:t>
            </a:r>
          </a:p>
          <a:p>
            <a:r>
              <a:rPr lang="cs-CZ" dirty="0"/>
              <a:t>Jsme schopni stanovit hranice lexikalizace?</a:t>
            </a:r>
          </a:p>
          <a:p>
            <a:r>
              <a:rPr lang="cs-CZ" dirty="0"/>
              <a:t>Jak mohou pomoci slovníky a korpusy?</a:t>
            </a:r>
          </a:p>
          <a:p>
            <a:r>
              <a:rPr lang="cs-CZ" dirty="0"/>
              <a:t>Lze se uchýlit k přiznaným technickým zjednodušením?</a:t>
            </a:r>
          </a:p>
        </p:txBody>
      </p:sp>
    </p:spTree>
    <p:extLst>
      <p:ext uri="{BB962C8B-B14F-4D97-AF65-F5344CB8AC3E}">
        <p14:creationId xmlns:p14="http://schemas.microsoft.com/office/powerpoint/2010/main" val="203709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Morfologické vzory a vybrané problémy lemmatizace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Morfologie versus slovotvorba</a:t>
            </a:r>
          </a:p>
          <a:p>
            <a:r>
              <a:rPr lang="cs-CZ" dirty="0"/>
              <a:t>Pravidelné derivace jakožto součást morfologie a jakožto technická pomoc při údržbě dat ve slovníku</a:t>
            </a:r>
          </a:p>
          <a:p>
            <a:r>
              <a:rPr lang="cs-CZ" dirty="0"/>
              <a:t>Pravidelné deriváty sloves a adjektiv</a:t>
            </a:r>
          </a:p>
          <a:p>
            <a:r>
              <a:rPr lang="cs-CZ" dirty="0"/>
              <a:t>Negace a negativa tantum</a:t>
            </a:r>
          </a:p>
        </p:txBody>
      </p:sp>
    </p:spTree>
    <p:extLst>
      <p:ext uri="{BB962C8B-B14F-4D97-AF65-F5344CB8AC3E}">
        <p14:creationId xmlns:p14="http://schemas.microsoft.com/office/powerpoint/2010/main" val="415580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hranic lexikalizace a variantnosti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Po válce se za udavače Frankových dlouho považoval skladník jejich bývalé firmy Van </a:t>
            </a:r>
            <a:r>
              <a:rPr lang="cs-CZ" i="1" dirty="0" err="1"/>
              <a:t>Maarten</a:t>
            </a:r>
            <a:r>
              <a:rPr lang="cs-CZ" i="1" dirty="0"/>
              <a:t> , ale dvojí policejní šetření nevedlo k výsledkům právně postačujícím ke </a:t>
            </a:r>
            <a:r>
              <a:rPr lang="cs-CZ" i="1" dirty="0">
                <a:solidFill>
                  <a:srgbClr val="C00000"/>
                </a:solidFill>
              </a:rPr>
              <a:t>vznešení/A</a:t>
            </a:r>
            <a:r>
              <a:rPr lang="cs-CZ" i="1" dirty="0"/>
              <a:t> obžaloby. </a:t>
            </a:r>
          </a:p>
        </p:txBody>
      </p:sp>
    </p:spTree>
    <p:extLst>
      <p:ext uri="{BB962C8B-B14F-4D97-AF65-F5344CB8AC3E}">
        <p14:creationId xmlns:p14="http://schemas.microsoft.com/office/powerpoint/2010/main" val="709134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hledat pomocí filtru a kontextu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58269"/>
            <a:ext cx="10515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hledat potenciální chyby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79086"/>
            <a:ext cx="10515600" cy="24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2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Adverbia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Adverbia z adjektiv</a:t>
            </a:r>
          </a:p>
          <a:p>
            <a:r>
              <a:rPr lang="cs-CZ" dirty="0"/>
              <a:t>Adverbia a jmenné tvary</a:t>
            </a:r>
          </a:p>
          <a:p>
            <a:r>
              <a:rPr lang="cs-CZ" dirty="0"/>
              <a:t>Adverbia a zájmenná adverbia</a:t>
            </a:r>
          </a:p>
        </p:txBody>
      </p:sp>
    </p:spTree>
    <p:extLst>
      <p:ext uri="{BB962C8B-B14F-4D97-AF65-F5344CB8AC3E}">
        <p14:creationId xmlns:p14="http://schemas.microsoft.com/office/powerpoint/2010/main" val="235001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Adverbia z adjektiv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5765"/>
            <a:ext cx="10515600" cy="34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lc</a:t>
            </a:r>
            <a:r>
              <a:rPr lang="cs-CZ" dirty="0"/>
              <a:t>=po</a:t>
            </a:r>
            <a:r>
              <a:rPr lang="en-US" dirty="0"/>
              <a:t>][</a:t>
            </a:r>
            <a:r>
              <a:rPr lang="cs-CZ" dirty="0" err="1"/>
              <a:t>lc</a:t>
            </a:r>
            <a:r>
              <a:rPr lang="cs-CZ" dirty="0"/>
              <a:t>=.*</a:t>
            </a:r>
            <a:r>
              <a:rPr lang="cs-CZ" dirty="0" err="1"/>
              <a:t>sku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/>
              <a:t>tag=X.*</a:t>
            </a:r>
            <a:r>
              <a:rPr lang="en-US" dirty="0"/>
              <a:t>]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5027"/>
            <a:ext cx="10515600" cy="2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" y="1830882"/>
            <a:ext cx="10515600" cy="110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vlastností a přechylování i další transpozice a modifikace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Nejsou jenom na </a:t>
            </a:r>
            <a:r>
              <a:rPr lang="cs-CZ" i="1" dirty="0"/>
              <a:t>–</a:t>
            </a:r>
            <a:r>
              <a:rPr lang="cs-CZ" i="1" dirty="0" err="1"/>
              <a:t>ost</a:t>
            </a:r>
            <a:endParaRPr lang="cs-CZ" i="1" dirty="0"/>
          </a:p>
          <a:p>
            <a:r>
              <a:rPr lang="cs-CZ" dirty="0"/>
              <a:t>Využití k údržbě slovníku</a:t>
            </a:r>
          </a:p>
          <a:p>
            <a:r>
              <a:rPr lang="cs-CZ" dirty="0"/>
              <a:t>Využití v dalších aplikacích</a:t>
            </a:r>
          </a:p>
          <a:p>
            <a:r>
              <a:rPr lang="cs-CZ" dirty="0"/>
              <a:t>Využití v </a:t>
            </a:r>
            <a:r>
              <a:rPr lang="cs-CZ" dirty="0" err="1"/>
              <a:t>guesserech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59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Slovnědruhové přechody a přesahy jako problém slovnědruhového </a:t>
            </a:r>
            <a:r>
              <a:rPr lang="cs-CZ" dirty="0" err="1"/>
              <a:t>tagování</a:t>
            </a:r>
            <a:r>
              <a:rPr lang="cs-CZ" dirty="0"/>
              <a:t> – slovník a korpus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slovnědruhová víceznačnost jako problém morfologie a syntaxe</a:t>
            </a:r>
          </a:p>
          <a:p>
            <a:r>
              <a:rPr lang="cs-CZ" dirty="0"/>
              <a:t>slovnědruhová víceznačnost v morfologických slovnících</a:t>
            </a:r>
          </a:p>
          <a:p>
            <a:r>
              <a:rPr lang="cs-CZ" dirty="0"/>
              <a:t>slovnědruhově </a:t>
            </a:r>
            <a:r>
              <a:rPr lang="cs-CZ" dirty="0" err="1"/>
              <a:t>přesažné</a:t>
            </a:r>
            <a:r>
              <a:rPr lang="cs-CZ" dirty="0"/>
              <a:t> jednotky a </a:t>
            </a:r>
            <a:r>
              <a:rPr lang="cs-CZ" dirty="0" err="1"/>
              <a:t>subklasifikace</a:t>
            </a:r>
            <a:r>
              <a:rPr lang="cs-CZ" dirty="0"/>
              <a:t> slovního druhu</a:t>
            </a:r>
          </a:p>
          <a:p>
            <a:r>
              <a:rPr lang="cs-CZ" dirty="0"/>
              <a:t> slovnědruhové přechody jakožto otevřený proces, korpusy jako zdroje dat pro výzkum slovnědruhových přechodů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099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slovního druhu a morfologie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Adjektivní skloňování substantiv</a:t>
            </a:r>
          </a:p>
          <a:p>
            <a:r>
              <a:rPr lang="cs-CZ" dirty="0"/>
              <a:t>Valenční adjektiva</a:t>
            </a:r>
          </a:p>
          <a:p>
            <a:r>
              <a:rPr lang="cs-CZ" dirty="0"/>
              <a:t>Nesklonná jména</a:t>
            </a:r>
          </a:p>
          <a:p>
            <a:r>
              <a:rPr lang="cs-CZ" dirty="0"/>
              <a:t>Nadstavbové slovní druhy sklonnost/nesklonnost</a:t>
            </a:r>
          </a:p>
          <a:p>
            <a:r>
              <a:rPr lang="cs-CZ" dirty="0"/>
              <a:t>Vyjadřování gramatických významů sloves</a:t>
            </a:r>
          </a:p>
        </p:txBody>
      </p:sp>
    </p:spTree>
    <p:extLst>
      <p:ext uri="{BB962C8B-B14F-4D97-AF65-F5344CB8AC3E}">
        <p14:creationId xmlns:p14="http://schemas.microsoft.com/office/powerpoint/2010/main" val="66104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Morfologie versus slovotvorba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Paradigmatické tvoření</a:t>
            </a:r>
          </a:p>
          <a:p>
            <a:r>
              <a:rPr lang="cs-CZ" dirty="0"/>
              <a:t>Omezený soubor formálních prostředků (afixů), z toho plyne i pravidelné tvarosloví</a:t>
            </a:r>
          </a:p>
          <a:p>
            <a:r>
              <a:rPr lang="cs-CZ" dirty="0"/>
              <a:t>Nová pojmenování tvoří významově homogenní skupinu</a:t>
            </a:r>
          </a:p>
          <a:p>
            <a:r>
              <a:rPr lang="cs-CZ" dirty="0"/>
              <a:t>Blízkost tvaroslovného a slovotvorného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33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Víceznačnost slovního druhu a syntax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Elipsa / slovnědruhové přechody</a:t>
            </a:r>
          </a:p>
          <a:p>
            <a:r>
              <a:rPr lang="cs-CZ" dirty="0"/>
              <a:t>Jednoslovná morfologie - značkování analytických tvarů sloves</a:t>
            </a:r>
          </a:p>
          <a:p>
            <a:r>
              <a:rPr lang="cs-CZ" dirty="0"/>
              <a:t>Značkování poddruhů zájmen (tázací a relační)</a:t>
            </a:r>
          </a:p>
        </p:txBody>
      </p:sp>
    </p:spTree>
    <p:extLst>
      <p:ext uri="{BB962C8B-B14F-4D97-AF65-F5344CB8AC3E}">
        <p14:creationId xmlns:p14="http://schemas.microsoft.com/office/powerpoint/2010/main" val="2073826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Slovnědruhová víceznačnost v morfologických slovnících: Požadavek konzistence není splněn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Sledujte, jak jsou v korpusu SYN2020 označkována lemmata na vedoucí, cestující.</a:t>
            </a:r>
          </a:p>
          <a:p>
            <a:r>
              <a:rPr lang="cs-CZ" dirty="0"/>
              <a:t>Sledujte, jak jsou v korpusu SYN2020 označkovány tvary </a:t>
            </a:r>
            <a:r>
              <a:rPr lang="cs-CZ" i="1" dirty="0"/>
              <a:t>Vyhlídal.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8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cestující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317" y="1825625"/>
            <a:ext cx="9419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96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vedoucí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3137"/>
            <a:ext cx="10515600" cy="42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4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Sledujte, jak jsou v korpusu SYN2020 označkovány tvary </a:t>
            </a:r>
            <a:r>
              <a:rPr lang="cs-CZ" i="1" dirty="0"/>
              <a:t>Vyhlídal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0924"/>
            <a:ext cx="10515600" cy="34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5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– četba 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zlepšení slovníku substantivizovaných adjektiv:</a:t>
            </a:r>
          </a:p>
          <a:p>
            <a:r>
              <a:rPr lang="cs-CZ"/>
              <a:t>ke </a:t>
            </a:r>
            <a:r>
              <a:rPr lang="cs-CZ" dirty="0"/>
              <a:t>zlepšení slovníku procesuálních adjektiv</a:t>
            </a:r>
          </a:p>
        </p:txBody>
      </p:sp>
    </p:spTree>
    <p:extLst>
      <p:ext uri="{BB962C8B-B14F-4D97-AF65-F5344CB8AC3E}">
        <p14:creationId xmlns:p14="http://schemas.microsoft.com/office/powerpoint/2010/main" val="325511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Subklasifikace</a:t>
            </a:r>
            <a:r>
              <a:rPr lang="cs-CZ" dirty="0"/>
              <a:t> adjektiv a adverbií – pravidelné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Desubstantivní</a:t>
            </a:r>
            <a:r>
              <a:rPr lang="cs-CZ" dirty="0"/>
              <a:t> posesiva – názvy živých bytostí/osob + afixy </a:t>
            </a:r>
            <a:r>
              <a:rPr lang="cs-CZ" i="1" dirty="0" err="1"/>
              <a:t>ův</a:t>
            </a:r>
            <a:r>
              <a:rPr lang="cs-CZ" i="1" dirty="0"/>
              <a:t>/in – AU.*;</a:t>
            </a:r>
            <a:endParaRPr lang="cs-CZ" dirty="0"/>
          </a:p>
          <a:p>
            <a:r>
              <a:rPr lang="cs-CZ" dirty="0"/>
              <a:t>Deverbativa z přechodníků – procesuální adjektiva + afix </a:t>
            </a:r>
            <a:r>
              <a:rPr lang="cs-CZ" i="1" dirty="0"/>
              <a:t>ou-c(í)/í-c(í) – AG.*; </a:t>
            </a:r>
            <a:r>
              <a:rPr lang="cs-CZ" dirty="0"/>
              <a:t>adjektiva z </a:t>
            </a:r>
            <a:r>
              <a:rPr lang="cs-CZ" dirty="0" err="1"/>
              <a:t>přech</a:t>
            </a:r>
            <a:r>
              <a:rPr lang="cs-CZ" dirty="0"/>
              <a:t>. min. + </a:t>
            </a:r>
            <a:r>
              <a:rPr lang="cs-CZ" i="1" dirty="0"/>
              <a:t>afix (v)-š(í) – AM.*;</a:t>
            </a:r>
          </a:p>
          <a:p>
            <a:r>
              <a:rPr lang="cs-CZ" dirty="0" err="1"/>
              <a:t>Deadjektivní</a:t>
            </a:r>
            <a:r>
              <a:rPr lang="cs-CZ" dirty="0"/>
              <a:t> adverbia – potenciálně stupňovatelná + afix </a:t>
            </a:r>
            <a:r>
              <a:rPr lang="cs-CZ" i="1" dirty="0"/>
              <a:t>–</a:t>
            </a:r>
            <a:r>
              <a:rPr lang="en-US" i="1" dirty="0"/>
              <a:t>[</a:t>
            </a:r>
            <a:r>
              <a:rPr lang="cs-CZ" i="1" dirty="0" err="1"/>
              <a:t>eě</a:t>
            </a:r>
            <a:r>
              <a:rPr lang="en-US" i="1" dirty="0"/>
              <a:t>]</a:t>
            </a:r>
            <a:r>
              <a:rPr lang="cs-CZ" i="1" dirty="0"/>
              <a:t>/-y –Dg.*;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84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stupeň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Mluvnice (většinou slovotvorba - modifikace)</a:t>
            </a:r>
          </a:p>
          <a:p>
            <a:r>
              <a:rPr lang="cs-CZ" dirty="0"/>
              <a:t>Slovníky (většinou </a:t>
            </a:r>
            <a:r>
              <a:rPr lang="cs-CZ" dirty="0" err="1"/>
              <a:t>sč</a:t>
            </a:r>
            <a:r>
              <a:rPr lang="cs-CZ" dirty="0"/>
              <a:t>. informace o tvarosloví)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09" y="2983801"/>
            <a:ext cx="51625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Korpusová analýza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37" y="2472531"/>
            <a:ext cx="8391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lze nalézt kromě překlepů?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doklady pravidelně tvořených komparativů a superlativů </a:t>
            </a:r>
            <a:r>
              <a:rPr lang="cs-CZ" i="1" dirty="0">
                <a:solidFill>
                  <a:srgbClr val="FF0000"/>
                </a:solidFill>
              </a:rPr>
              <a:t>(fragmentárnější, submisivnější, hybnější, nehybnější, </a:t>
            </a:r>
            <a:r>
              <a:rPr lang="cs-CZ" i="1" dirty="0" err="1">
                <a:solidFill>
                  <a:srgbClr val="FF0000"/>
                </a:solidFill>
              </a:rPr>
              <a:t>humanitnější</a:t>
            </a:r>
            <a:r>
              <a:rPr lang="cs-CZ" i="1" dirty="0">
                <a:solidFill>
                  <a:srgbClr val="FF0000"/>
                </a:solidFill>
              </a:rPr>
              <a:t>,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determinativnější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i="1" dirty="0">
                <a:solidFill>
                  <a:srgbClr val="FF0000"/>
                </a:solidFill>
              </a:rPr>
              <a:t>…)</a:t>
            </a:r>
          </a:p>
          <a:p>
            <a:r>
              <a:rPr lang="cs-CZ" dirty="0"/>
              <a:t>doklady superlativů s </a:t>
            </a:r>
            <a:r>
              <a:rPr lang="cs-CZ" dirty="0" err="1"/>
              <a:t>prefixoidem</a:t>
            </a:r>
            <a:r>
              <a:rPr lang="cs-CZ" dirty="0"/>
              <a:t> </a:t>
            </a:r>
            <a:r>
              <a:rPr lang="cs-CZ" i="1" dirty="0"/>
              <a:t>sebe- </a:t>
            </a:r>
            <a:r>
              <a:rPr lang="cs-CZ" i="1" dirty="0">
                <a:solidFill>
                  <a:srgbClr val="FF0000"/>
                </a:solidFill>
              </a:rPr>
              <a:t>(</a:t>
            </a:r>
            <a:r>
              <a:rPr lang="cs-CZ" i="1" dirty="0" err="1">
                <a:solidFill>
                  <a:srgbClr val="FF0000"/>
                </a:solidFill>
              </a:rPr>
              <a:t>sebemistrovštější</a:t>
            </a:r>
            <a:r>
              <a:rPr lang="cs-CZ" i="1" dirty="0">
                <a:solidFill>
                  <a:srgbClr val="FF0000"/>
                </a:solidFill>
              </a:rPr>
              <a:t>, )</a:t>
            </a:r>
          </a:p>
          <a:p>
            <a:r>
              <a:rPr lang="cs-CZ" dirty="0" err="1"/>
              <a:t>substandardní</a:t>
            </a:r>
            <a:r>
              <a:rPr lang="cs-CZ" dirty="0"/>
              <a:t> tvary</a:t>
            </a:r>
            <a:r>
              <a:rPr lang="cs-CZ" i="1" dirty="0"/>
              <a:t> </a:t>
            </a:r>
            <a:r>
              <a:rPr lang="cs-CZ" i="1" dirty="0">
                <a:solidFill>
                  <a:srgbClr val="FF0000"/>
                </a:solidFill>
              </a:rPr>
              <a:t>(</a:t>
            </a:r>
            <a:r>
              <a:rPr lang="cs-CZ" i="1" dirty="0" err="1">
                <a:solidFill>
                  <a:srgbClr val="FF0000"/>
                </a:solidFill>
              </a:rPr>
              <a:t>pozdějš</a:t>
            </a:r>
            <a:r>
              <a:rPr lang="cs-CZ" i="1" dirty="0">
                <a:solidFill>
                  <a:srgbClr val="FF0000"/>
                </a:solidFill>
              </a:rPr>
              <a:t>, …)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93211"/>
            <a:ext cx="6229350" cy="2981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04" y="4001294"/>
            <a:ext cx="5410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Pravidelné derivace jakožto součást morfologie a jakožto technická pomoc při údržbě dat ve slovníku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Adjektiva posesivní na </a:t>
            </a:r>
            <a:r>
              <a:rPr lang="cs-CZ" i="1" dirty="0" err="1"/>
              <a:t>ův</a:t>
            </a:r>
            <a:r>
              <a:rPr lang="cs-CZ" i="1" dirty="0"/>
              <a:t>/in</a:t>
            </a:r>
          </a:p>
          <a:p>
            <a:r>
              <a:rPr lang="cs-CZ" dirty="0"/>
              <a:t>Verbální substantivum na </a:t>
            </a:r>
            <a:r>
              <a:rPr lang="cs-CZ" i="1" dirty="0"/>
              <a:t>ní/</a:t>
            </a:r>
            <a:r>
              <a:rPr lang="cs-CZ" i="1" dirty="0" err="1"/>
              <a:t>tí</a:t>
            </a:r>
            <a:endParaRPr lang="cs-CZ" i="1" dirty="0"/>
          </a:p>
          <a:p>
            <a:r>
              <a:rPr lang="cs-CZ" dirty="0"/>
              <a:t>Adjektiva z přechodníků na </a:t>
            </a:r>
            <a:r>
              <a:rPr lang="cs-CZ" i="1" dirty="0" err="1"/>
              <a:t>oucí</a:t>
            </a:r>
            <a:r>
              <a:rPr lang="cs-CZ" i="1" dirty="0"/>
              <a:t>/</a:t>
            </a:r>
            <a:r>
              <a:rPr lang="cs-CZ" i="1" dirty="0" err="1"/>
              <a:t>ící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ší</a:t>
            </a:r>
            <a:r>
              <a:rPr lang="cs-CZ" i="1" dirty="0"/>
              <a:t>/vší</a:t>
            </a:r>
            <a:endParaRPr lang="cs-CZ" dirty="0"/>
          </a:p>
          <a:p>
            <a:r>
              <a:rPr lang="cs-CZ" dirty="0"/>
              <a:t>Adverbia pravidelně tvořená z adjektiv</a:t>
            </a:r>
          </a:p>
          <a:p>
            <a:r>
              <a:rPr lang="cs-CZ" dirty="0"/>
              <a:t>Negace</a:t>
            </a:r>
          </a:p>
          <a:p>
            <a:r>
              <a:rPr lang="cs-CZ" dirty="0">
                <a:solidFill>
                  <a:srgbClr val="C00000"/>
                </a:solidFill>
              </a:rPr>
              <a:t>Názvy vlastností</a:t>
            </a:r>
          </a:p>
          <a:p>
            <a:r>
              <a:rPr lang="cs-CZ" dirty="0">
                <a:solidFill>
                  <a:srgbClr val="C00000"/>
                </a:solidFill>
              </a:rPr>
              <a:t>Přechylování</a:t>
            </a:r>
          </a:p>
          <a:p>
            <a:r>
              <a:rPr lang="cs-CZ" dirty="0">
                <a:solidFill>
                  <a:srgbClr val="C00000"/>
                </a:solidFill>
              </a:rPr>
              <a:t>Deminutiva</a:t>
            </a:r>
          </a:p>
        </p:txBody>
      </p:sp>
    </p:spTree>
    <p:extLst>
      <p:ext uri="{BB962C8B-B14F-4D97-AF65-F5344CB8AC3E}">
        <p14:creationId xmlns:p14="http://schemas.microsoft.com/office/powerpoint/2010/main" val="146615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Pravidelné deriváty sloves a adjektiv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Lexikalizace</a:t>
            </a:r>
          </a:p>
          <a:p>
            <a:r>
              <a:rPr lang="cs-CZ" dirty="0"/>
              <a:t>Vid a omezení derivací</a:t>
            </a:r>
          </a:p>
          <a:p>
            <a:r>
              <a:rPr lang="cs-CZ" dirty="0" err="1"/>
              <a:t>Přegenerování</a:t>
            </a:r>
            <a:r>
              <a:rPr lang="cs-CZ" dirty="0"/>
              <a:t> slovníku</a:t>
            </a:r>
          </a:p>
        </p:txBody>
      </p:sp>
    </p:spTree>
    <p:extLst>
      <p:ext uri="{BB962C8B-B14F-4D97-AF65-F5344CB8AC3E}">
        <p14:creationId xmlns:p14="http://schemas.microsoft.com/office/powerpoint/2010/main" val="35893076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816</Words>
  <Application>Microsoft Office PowerPoint</Application>
  <PresentationFormat>Širokoúhlá obrazovka</PresentationFormat>
  <Paragraphs>108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Arial Unicode MS</vt:lpstr>
      <vt:lpstr>Calibri</vt:lpstr>
      <vt:lpstr>Calibri Light</vt:lpstr>
      <vt:lpstr>Motiv Office</vt:lpstr>
      <vt:lpstr>PLIN063_4 Algoritmický popis morfologie</vt:lpstr>
      <vt:lpstr>Morfologické vzory a vybrané problémy lemmatizace</vt:lpstr>
      <vt:lpstr>Morfologie versus slovotvorba</vt:lpstr>
      <vt:lpstr>Subklasifikace adjektiv a adverbií – pravidelné derivace</vt:lpstr>
      <vt:lpstr>Kategorie stupeň</vt:lpstr>
      <vt:lpstr>Korpusová analýza</vt:lpstr>
      <vt:lpstr>Co lze nalézt kromě překlepů?</vt:lpstr>
      <vt:lpstr>Pravidelné derivace jakožto součást morfologie a jakožto technická pomoc při údržbě dat ve slovníku</vt:lpstr>
      <vt:lpstr>Pravidelné deriváty sloves a adjektiv</vt:lpstr>
      <vt:lpstr>Lexikalizace</vt:lpstr>
      <vt:lpstr>Vid a omezení derivací (červeně vyznačená adjektiva nejsou rozpoznána automatickou morfologickou analýzou, všimněte si, čím je zajímavý poslední příklad)</vt:lpstr>
      <vt:lpstr>Přegenerování slovníku / guessery</vt:lpstr>
      <vt:lpstr>SSJČ: plavčit</vt:lpstr>
      <vt:lpstr>Nedostatky v rozgenerování slovníku (slovesa – zemdlít, chcát, … jsou rozpoznány MA) ale i jinde</vt:lpstr>
      <vt:lpstr>[lc=".*oucí|.*ící" &amp; tag="X.*"] </vt:lpstr>
      <vt:lpstr>Nedostatky v pokrytí slovníku / rozgenerování</vt:lpstr>
      <vt:lpstr>Stupňování</vt:lpstr>
      <vt:lpstr>nejodstrašujícnější</vt:lpstr>
      <vt:lpstr>Jak naložit s lexikalizací</vt:lpstr>
      <vt:lpstr>Problém hranic lexikalizace a variantnosti</vt:lpstr>
      <vt:lpstr>Lze hledat pomocí filtru a kontextu</vt:lpstr>
      <vt:lpstr>Lze hledat potenciální chyby</vt:lpstr>
      <vt:lpstr>Adverbia</vt:lpstr>
      <vt:lpstr>Adverbia z adjektiv</vt:lpstr>
      <vt:lpstr>[lc=po][lc=.*sku &amp; tag=X.*]</vt:lpstr>
      <vt:lpstr>Zájmenná adverbia</vt:lpstr>
      <vt:lpstr>Názvy vlastností a přechylování i další transpozice a modifikace</vt:lpstr>
      <vt:lpstr>Slovnědruhové přechody a přesahy jako problém slovnědruhového tagování – slovník a korpus</vt:lpstr>
      <vt:lpstr>Víceznačnost slovního druhu a morfologie</vt:lpstr>
      <vt:lpstr>Víceznačnost slovního druhu a syntax</vt:lpstr>
      <vt:lpstr>Slovnědruhová víceznačnost v morfologických slovnících: Požadavek konzistence není splněn</vt:lpstr>
      <vt:lpstr>cestující</vt:lpstr>
      <vt:lpstr>vedoucí</vt:lpstr>
      <vt:lpstr>Sledujte, jak jsou v korpusu SYN2020 označkovány tvary Vyhlídal</vt:lpstr>
      <vt:lpstr>Úkol – četba 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PLIN063_3 Algoritmický popis morfologie</dc:title>
  <dc:creator>petr</dc:creator>
  <cp:lastModifiedBy>Klára Osolsobě</cp:lastModifiedBy>
  <cp:revision>33</cp:revision>
  <dcterms:created xsi:type="dcterms:W3CDTF">2020-01-08T10:12:54Z</dcterms:created>
  <dcterms:modified xsi:type="dcterms:W3CDTF">2022-03-24T17:35:56Z</dcterms:modified>
</cp:coreProperties>
</file>