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90" r:id="rId5"/>
    <p:sldId id="291" r:id="rId6"/>
    <p:sldId id="293" r:id="rId7"/>
    <p:sldId id="292" r:id="rId8"/>
    <p:sldId id="295" r:id="rId9"/>
    <p:sldId id="265" r:id="rId10"/>
    <p:sldId id="296" r:id="rId11"/>
    <p:sldId id="269" r:id="rId12"/>
    <p:sldId id="297" r:id="rId13"/>
    <p:sldId id="267" r:id="rId14"/>
    <p:sldId id="268" r:id="rId15"/>
    <p:sldId id="274" r:id="rId16"/>
    <p:sldId id="275" r:id="rId17"/>
    <p:sldId id="271" r:id="rId18"/>
    <p:sldId id="276" r:id="rId19"/>
    <p:sldId id="277" r:id="rId20"/>
    <p:sldId id="278" r:id="rId21"/>
    <p:sldId id="301" r:id="rId22"/>
    <p:sldId id="300" r:id="rId23"/>
    <p:sldId id="302" r:id="rId24"/>
    <p:sldId id="310" r:id="rId25"/>
    <p:sldId id="311" r:id="rId26"/>
    <p:sldId id="303" r:id="rId27"/>
    <p:sldId id="304" r:id="rId28"/>
    <p:sldId id="305" r:id="rId29"/>
    <p:sldId id="308" r:id="rId30"/>
    <p:sldId id="309" r:id="rId31"/>
    <p:sldId id="306" r:id="rId32"/>
    <p:sldId id="307" r:id="rId33"/>
    <p:sldId id="279" r:id="rId34"/>
    <p:sldId id="284" r:id="rId35"/>
    <p:sldId id="288" r:id="rId36"/>
    <p:sldId id="298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027-48FD-44A4-9929-20AE0C2E5BBF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E791-95F3-4AB6-B22A-F645DD36A0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94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027-48FD-44A4-9929-20AE0C2E5BBF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E791-95F3-4AB6-B22A-F645DD36A0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64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027-48FD-44A4-9929-20AE0C2E5BBF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E791-95F3-4AB6-B22A-F645DD36A0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61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027-48FD-44A4-9929-20AE0C2E5BBF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E791-95F3-4AB6-B22A-F645DD36A0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12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027-48FD-44A4-9929-20AE0C2E5BBF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E791-95F3-4AB6-B22A-F645DD36A0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76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027-48FD-44A4-9929-20AE0C2E5BBF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E791-95F3-4AB6-B22A-F645DD36A0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63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027-48FD-44A4-9929-20AE0C2E5BBF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E791-95F3-4AB6-B22A-F645DD36A0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19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027-48FD-44A4-9929-20AE0C2E5BBF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E791-95F3-4AB6-B22A-F645DD36A0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33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027-48FD-44A4-9929-20AE0C2E5BBF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E791-95F3-4AB6-B22A-F645DD36A0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30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027-48FD-44A4-9929-20AE0C2E5BBF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E791-95F3-4AB6-B22A-F645DD36A0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98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A027-48FD-44A4-9929-20AE0C2E5BBF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E791-95F3-4AB6-B22A-F645DD36A0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08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CA027-48FD-44A4-9929-20AE0C2E5BBF}" type="datetimeFigureOut">
              <a:rPr lang="cs-CZ" smtClean="0"/>
              <a:t>24.01.2022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BE791-95F3-4AB6-B22A-F645DD36A0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40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doku.php/cnk:syn2020:seznamy:slovesa_castecna_paradigmata_infinitivy_sublemmata" TargetMode="External"/><Relationship Id="rId2" Type="http://schemas.openxmlformats.org/officeDocument/2006/relationships/hyperlink" Target="https://wiki.korpus.cz/doku.php/cnk:syn2020:seznamy:slovesa_castecna_paradigmata_l-ova_pricesti_sublemm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korpus.cz/doku.php/cnk:syn2020:seznamy:slovesa_castecna_paradigmata_zvlastni_sublemmat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korpus.cz/doku.php/cnk:syn2020:lemmatizac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korpus.cz/doku.php/cnk:syn2020:seznamy:substantiva_castecna_paradigmata_sublemmata#variantni_sublemmata_u_neute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doku.php/cnk:syn2020:seznamy:deverbativni_adj_sublemmata" TargetMode="External"/><Relationship Id="rId2" Type="http://schemas.openxmlformats.org/officeDocument/2006/relationships/hyperlink" Target="https://wiki.korpus.cz/doku.php/cnk:syn2020:seznamy:spojovnik_nespojovnik_sublemmat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iki.korpus.cz/doku.php/cnk:syn2020:agreg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korpus.cz/doku.php/cnk:syn2020:seznamy:deverbativni_adj_sublemmata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PLIN063_5</a:t>
            </a:r>
            <a:br>
              <a:rPr lang="cs-CZ" dirty="0"/>
            </a:br>
            <a:r>
              <a:rPr lang="cs-CZ" dirty="0"/>
              <a:t>Algoritmický popis morfologie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cs-CZ" dirty="0" err="1"/>
              <a:t>solsobe</a:t>
            </a:r>
            <a:r>
              <a:rPr lang="en-US" dirty="0"/>
              <a:t>@phil.muni.cz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51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Hláskoslovná variantnost (týká se celého paradigmatu)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118" y="1825625"/>
            <a:ext cx="66997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29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Hláskoslovná variantnost (týká se celého paradigmatu)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431"/>
            <a:ext cx="121920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6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Sledujme nesrovnalosti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23764"/>
            <a:ext cx="10515600" cy="3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88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0780" y="27023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Hláskoslovná</a:t>
            </a:r>
            <a:r>
              <a:rPr lang="cs-CZ" dirty="0"/>
              <a:t> variantnost (netýká se celého paradigmatu – většinou slovesa)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8221" y="1825625"/>
            <a:ext cx="31155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1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Morfologická variantnost (týká se celého paradigmatu)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Kolísání v rodě</a:t>
            </a:r>
          </a:p>
          <a:p>
            <a:r>
              <a:rPr lang="cs-CZ" dirty="0"/>
              <a:t>Přechody mezi třídami se zachováním kompletního souboru tvarů identifikovatelného podle třídy a vzoru</a:t>
            </a:r>
          </a:p>
        </p:txBody>
      </p:sp>
    </p:spTree>
    <p:extLst>
      <p:ext uri="{BB962C8B-B14F-4D97-AF65-F5344CB8AC3E}">
        <p14:creationId xmlns:p14="http://schemas.microsoft.com/office/powerpoint/2010/main" val="309297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Kolísání v rodě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6329"/>
            <a:ext cx="10515600" cy="402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3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Přechody mezi třídami se zachováním kompletního souboru tvarů identifikovatelného podle třídy a vzoru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4658" y="1825625"/>
            <a:ext cx="43626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1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Sublemmata</a:t>
            </a:r>
            <a:r>
              <a:rPr lang="cs-CZ" b="1" dirty="0"/>
              <a:t> jako synonymní varianty v části paradigmatu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Část tvarů substantiva má odlišný rod (např. akuzativ </a:t>
            </a:r>
            <a:r>
              <a:rPr lang="cs-CZ" dirty="0" err="1"/>
              <a:t>sg</a:t>
            </a:r>
            <a:r>
              <a:rPr lang="cs-CZ" dirty="0"/>
              <a:t>. životný u neživotných maskulin)</a:t>
            </a:r>
          </a:p>
          <a:p>
            <a:r>
              <a:rPr lang="cs-CZ" dirty="0"/>
              <a:t>Přechody mezi třídami bez zachování kompletního souboru tvarů identifikovatelného podle třídy a vzoru</a:t>
            </a:r>
          </a:p>
          <a:p>
            <a:r>
              <a:rPr lang="cs-CZ" dirty="0" err="1"/>
              <a:t>Sublemma</a:t>
            </a:r>
            <a:r>
              <a:rPr lang="cs-CZ" dirty="0"/>
              <a:t> zastupuje hláskovou nebo morfologickou alternaci, která je platná na pozici lemmatu a obvykle i na části dalších pozic v paradigmatu. Na pozicích, kde alternace není, se anotuje </a:t>
            </a:r>
            <a:r>
              <a:rPr lang="cs-CZ" dirty="0" err="1"/>
              <a:t>sublemma</a:t>
            </a:r>
            <a:r>
              <a:rPr lang="cs-CZ" dirty="0"/>
              <a:t>, které se rovná lemmatu:</a:t>
            </a:r>
            <a:br>
              <a:rPr lang="cs-CZ" dirty="0"/>
            </a:br>
            <a:endParaRPr lang="cs-CZ" dirty="0"/>
          </a:p>
          <a:p>
            <a:r>
              <a:rPr lang="cs-CZ" b="1" dirty="0"/>
              <a:t>Příklady variantních </a:t>
            </a:r>
            <a:r>
              <a:rPr lang="cs-CZ" b="1" dirty="0" err="1"/>
              <a:t>sublemmat</a:t>
            </a:r>
            <a:r>
              <a:rPr lang="cs-CZ" b="1" dirty="0"/>
              <a:t> u sloves:</a:t>
            </a:r>
          </a:p>
          <a:p>
            <a:r>
              <a:rPr lang="cs-CZ" dirty="0"/>
              <a:t>alternace v </a:t>
            </a:r>
            <a:r>
              <a:rPr lang="cs-CZ" b="1" dirty="0"/>
              <a:t>infinitivech a minulém příčestí</a:t>
            </a:r>
            <a:r>
              <a:rPr lang="cs-CZ" dirty="0"/>
              <a:t> (myslet: myslet/myslit);</a:t>
            </a:r>
            <a:br>
              <a:rPr lang="cs-CZ" dirty="0"/>
            </a:br>
            <a:r>
              <a:rPr lang="cs-CZ" dirty="0"/>
              <a:t>seznam sloves s touto alternací je uveden na </a:t>
            </a:r>
            <a:r>
              <a:rPr lang="cs-CZ" dirty="0">
                <a:hlinkClick r:id="rId2" tooltip="cnk:syn2020:seznamy:slovesa_castecna_paradigmata_l-ova_pricesti_sublemmata"/>
              </a:rPr>
              <a:t>zvláštní stránce</a:t>
            </a:r>
            <a:endParaRPr lang="cs-CZ" dirty="0"/>
          </a:p>
          <a:p>
            <a:r>
              <a:rPr lang="cs-CZ" dirty="0"/>
              <a:t>alternace v </a:t>
            </a:r>
            <a:r>
              <a:rPr lang="cs-CZ" b="1" dirty="0"/>
              <a:t>infinitivech</a:t>
            </a:r>
            <a:r>
              <a:rPr lang="cs-CZ" dirty="0"/>
              <a:t> (péci: péci/péct/</a:t>
            </a:r>
            <a:r>
              <a:rPr lang="cs-CZ" dirty="0" err="1"/>
              <a:t>píct</a:t>
            </a:r>
            <a:r>
              <a:rPr lang="cs-CZ" dirty="0"/>
              <a:t>; být: být/</a:t>
            </a:r>
            <a:r>
              <a:rPr lang="cs-CZ" dirty="0" err="1"/>
              <a:t>bejt</a:t>
            </a:r>
            <a:r>
              <a:rPr lang="cs-CZ" dirty="0"/>
              <a:t>);</a:t>
            </a:r>
            <a:br>
              <a:rPr lang="cs-CZ" dirty="0"/>
            </a:br>
            <a:r>
              <a:rPr lang="cs-CZ" dirty="0"/>
              <a:t>seznam sloves s alternací pouze infinitivu je uveden na </a:t>
            </a:r>
            <a:r>
              <a:rPr lang="cs-CZ" dirty="0">
                <a:hlinkClick r:id="rId3" tooltip="cnk:syn2020:seznamy:slovesa_castecna_paradigmata_infinitivy_sublemmata"/>
              </a:rPr>
              <a:t>zvláštní stránce</a:t>
            </a:r>
            <a:endParaRPr lang="cs-CZ" dirty="0"/>
          </a:p>
          <a:p>
            <a:r>
              <a:rPr lang="cs-CZ" b="1" dirty="0"/>
              <a:t>kombinované alternace</a:t>
            </a:r>
            <a:r>
              <a:rPr lang="cs-CZ" dirty="0"/>
              <a:t> v infinitivech a dalších částech paradigmat (lít: lít/</a:t>
            </a:r>
            <a:r>
              <a:rPr lang="cs-CZ" dirty="0" err="1"/>
              <a:t>lejt</a:t>
            </a:r>
            <a:r>
              <a:rPr lang="cs-CZ" dirty="0"/>
              <a:t>; </a:t>
            </a:r>
            <a:br>
              <a:rPr lang="cs-CZ" dirty="0"/>
            </a:br>
            <a:r>
              <a:rPr lang="cs-CZ" dirty="0"/>
              <a:t>obléknout: obléknout/obléci/obléct/oblíknout/</a:t>
            </a:r>
            <a:r>
              <a:rPr lang="cs-CZ" dirty="0" err="1"/>
              <a:t>oblíct</a:t>
            </a:r>
            <a:r>
              <a:rPr lang="cs-CZ" dirty="0"/>
              <a:t>/</a:t>
            </a:r>
            <a:r>
              <a:rPr lang="cs-CZ" dirty="0" err="1"/>
              <a:t>vobléknout</a:t>
            </a:r>
            <a:r>
              <a:rPr lang="cs-CZ" dirty="0"/>
              <a:t>/</a:t>
            </a:r>
            <a:r>
              <a:rPr lang="cs-CZ" dirty="0" err="1"/>
              <a:t>vobléci</a:t>
            </a:r>
            <a:r>
              <a:rPr lang="cs-CZ" dirty="0"/>
              <a:t>/</a:t>
            </a:r>
            <a:r>
              <a:rPr lang="cs-CZ" dirty="0" err="1"/>
              <a:t>vobléct</a:t>
            </a:r>
            <a:r>
              <a:rPr lang="cs-CZ" dirty="0"/>
              <a:t>/</a:t>
            </a:r>
            <a:r>
              <a:rPr lang="cs-CZ" dirty="0" err="1"/>
              <a:t>voblíct</a:t>
            </a:r>
            <a:r>
              <a:rPr lang="cs-CZ" dirty="0"/>
              <a:t>);</a:t>
            </a:r>
            <a:br>
              <a:rPr lang="cs-CZ" dirty="0"/>
            </a:br>
            <a:r>
              <a:rPr lang="cs-CZ" dirty="0"/>
              <a:t>seznam sloves s dalšími kombinacemi alternací je uveden na </a:t>
            </a:r>
            <a:r>
              <a:rPr lang="cs-CZ" dirty="0">
                <a:hlinkClick r:id="rId4" tooltip="cnk:syn2020:seznamy:slovesa_castecna_paradigmata_zvlastni_sublemmata"/>
              </a:rPr>
              <a:t>zvláštní stránce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41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Přechody mezi třídami bez zachování kompletního souboru tvarů identifikovatelného podle třídy a vzoru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3487" y="1825625"/>
            <a:ext cx="48450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0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???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311" y="1825625"/>
            <a:ext cx="98313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Vybrané problémy lemmatizace</a:t>
            </a:r>
            <a:br>
              <a:rPr lang="cs-CZ" dirty="0"/>
            </a:br>
            <a:r>
              <a:rPr lang="cs-CZ" sz="3100" dirty="0">
                <a:hlinkClick r:id="rId2"/>
              </a:rPr>
              <a:t>https://wiki.korpus.cz/doku.php/cnk:syn2020:lemmatizace</a:t>
            </a:r>
            <a:r>
              <a:rPr lang="cs-CZ" sz="31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grafické varianty (konzistence značkování variant)</a:t>
            </a:r>
          </a:p>
          <a:p>
            <a:r>
              <a:rPr lang="cs-CZ" dirty="0"/>
              <a:t>variantnost reprezentativního tvaru (nom.sg. a infinitiv)</a:t>
            </a:r>
          </a:p>
          <a:p>
            <a:r>
              <a:rPr lang="cs-CZ" dirty="0"/>
              <a:t>lemmatizace tvarů komparativu, superlativu a deriváty typu </a:t>
            </a:r>
            <a:r>
              <a:rPr lang="cs-CZ" dirty="0" err="1"/>
              <a:t>sebe+komparativ</a:t>
            </a:r>
            <a:endParaRPr lang="cs-CZ" dirty="0"/>
          </a:p>
          <a:p>
            <a:r>
              <a:rPr lang="cs-CZ" dirty="0"/>
              <a:t>negace a negativa tantum (</a:t>
            </a:r>
            <a:r>
              <a:rPr lang="cs-CZ" i="1" dirty="0"/>
              <a:t>skrývaný, utuchající, ryzí, vídaný</a:t>
            </a:r>
            <a:r>
              <a:rPr lang="cs-CZ" dirty="0"/>
              <a:t>)</a:t>
            </a:r>
          </a:p>
          <a:p>
            <a:r>
              <a:rPr lang="cs-CZ" dirty="0"/>
              <a:t>lemmatizace sólo tvarů v idiomech - problém</a:t>
            </a:r>
          </a:p>
        </p:txBody>
      </p:sp>
    </p:spTree>
    <p:extLst>
      <p:ext uri="{BB962C8B-B14F-4D97-AF65-F5344CB8AC3E}">
        <p14:creationId xmlns:p14="http://schemas.microsoft.com/office/powerpoint/2010/main" val="4008623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???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40297"/>
            <a:ext cx="10515600" cy="15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2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Substantivum má více tvarů nominativu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kolísání mezi vzory růže/píseň</a:t>
            </a:r>
          </a:p>
          <a:p>
            <a:r>
              <a:rPr lang="cs-CZ" dirty="0">
                <a:hlinkClick r:id="rId2"/>
              </a:rPr>
              <a:t>https://wiki.korpus.cz/doku.php/cnk:syn2020:seznamy:substantiva_castecna_paradigmata_sublemmata#variantni_sublemmata_u_neuter</a:t>
            </a:r>
            <a:endParaRPr lang="cs-CZ" dirty="0"/>
          </a:p>
          <a:p>
            <a:r>
              <a:rPr lang="cs-CZ" dirty="0"/>
              <a:t>Sledujte seznamy a doplňte chybějící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300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13444"/>
            <a:ext cx="10515600" cy="31756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61181"/>
            <a:ext cx="85058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9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podobně např.  </a:t>
            </a:r>
            <a:r>
              <a:rPr lang="cs-CZ" i="1" dirty="0"/>
              <a:t>země/zem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7" y="1556798"/>
            <a:ext cx="5572125" cy="6096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2676144"/>
            <a:ext cx="108108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80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B8F86-47B2-4980-8EB1-9D6F1F1B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seznam úplný? </a:t>
            </a:r>
            <a:br>
              <a:rPr lang="cs-CZ" dirty="0"/>
            </a:br>
            <a:r>
              <a:rPr lang="cs-CZ" dirty="0"/>
              <a:t>[</a:t>
            </a:r>
            <a:r>
              <a:rPr lang="cs-CZ" dirty="0" err="1"/>
              <a:t>vt</a:t>
            </a:r>
            <a:r>
              <a:rPr lang="cs-CZ" dirty="0"/>
              <a:t>]</a:t>
            </a:r>
            <a:r>
              <a:rPr lang="cs-CZ" dirty="0" err="1"/>
              <a:t>émě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96BCB9E-31CA-404B-9524-E943C269B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924" y="1975380"/>
            <a:ext cx="3629532" cy="252447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76E4D0F-23E6-4285-A59E-DC1B0B5C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6" y="4570735"/>
            <a:ext cx="12192000" cy="228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2DD2B-3246-4512-94FE-00EE4D56C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Existují substantivní varianta </a:t>
            </a:r>
            <a:r>
              <a:rPr lang="cs-CZ" i="1" dirty="0">
                <a:solidFill>
                  <a:srgbClr val="FF0000"/>
                </a:solidFill>
              </a:rPr>
              <a:t>hloub/hloubě</a:t>
            </a:r>
            <a:r>
              <a:rPr lang="cs-CZ" dirty="0"/>
              <a:t>?</a:t>
            </a:r>
            <a:br>
              <a:rPr lang="cs-CZ" dirty="0"/>
            </a:br>
            <a:r>
              <a:rPr lang="cs-CZ" dirty="0"/>
              <a:t>Analogicky k </a:t>
            </a:r>
            <a:r>
              <a:rPr lang="cs-CZ" i="1" dirty="0">
                <a:solidFill>
                  <a:srgbClr val="C00000"/>
                </a:solidFill>
              </a:rPr>
              <a:t>výš/výše, níž/níže, šíř/šíře</a:t>
            </a:r>
            <a:r>
              <a:rPr lang="cs-CZ" i="1" dirty="0"/>
              <a:t>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818F50-D27E-4761-B2CF-6B055C5D7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Houdek rozehrál na </a:t>
            </a:r>
            <a:r>
              <a:rPr lang="cs-CZ" dirty="0" err="1"/>
              <a:t>Šůchu</a:t>
            </a:r>
            <a:r>
              <a:rPr lang="cs-CZ" dirty="0"/>
              <a:t> a ten z </a:t>
            </a:r>
            <a:r>
              <a:rPr lang="cs-CZ" dirty="0">
                <a:solidFill>
                  <a:srgbClr val="FF0000"/>
                </a:solidFill>
              </a:rPr>
              <a:t>hloubě</a:t>
            </a:r>
            <a:r>
              <a:rPr lang="cs-CZ" dirty="0"/>
              <a:t> pole vystřelil a trefil se.</a:t>
            </a:r>
          </a:p>
          <a:p>
            <a:r>
              <a:rPr lang="cs-CZ" dirty="0"/>
              <a:t>Zardí se a zvolna padá, padá v neskončenou </a:t>
            </a:r>
            <a:r>
              <a:rPr lang="cs-CZ" dirty="0">
                <a:solidFill>
                  <a:srgbClr val="FF0000"/>
                </a:solidFill>
              </a:rPr>
              <a:t>hloub</a:t>
            </a:r>
            <a:r>
              <a:rPr lang="cs-CZ" dirty="0"/>
              <a:t>, </a:t>
            </a:r>
            <a:r>
              <a:rPr lang="cs-CZ" dirty="0" err="1"/>
              <a:t>hlouběj</a:t>
            </a:r>
            <a:r>
              <a:rPr lang="cs-CZ" dirty="0"/>
              <a:t> v chuť, tu mou, se hříží sladkost svoji uhodnout.</a:t>
            </a:r>
          </a:p>
          <a:p>
            <a:r>
              <a:rPr lang="cs-CZ" dirty="0"/>
              <a:t>Nám však je dáno v přístavu nespočinout, tratí se, klesají v bolestech lidé slepě od jedné chvíle k druhé, jak vodopád ze skály vržený k skále, po léta dlouhá v nejistou </a:t>
            </a:r>
            <a:r>
              <a:rPr lang="cs-CZ" dirty="0">
                <a:solidFill>
                  <a:srgbClr val="FF0000"/>
                </a:solidFill>
              </a:rPr>
              <a:t>hloub</a:t>
            </a:r>
            <a:r>
              <a:rPr lang="cs-CZ" dirty="0"/>
              <a:t>.</a:t>
            </a:r>
          </a:p>
          <a:p>
            <a:r>
              <a:rPr lang="cs-CZ" dirty="0"/>
              <a:t>Pak dělila nás mořská </a:t>
            </a:r>
            <a:r>
              <a:rPr lang="cs-CZ" dirty="0">
                <a:solidFill>
                  <a:srgbClr val="FF0000"/>
                </a:solidFill>
              </a:rPr>
              <a:t>hloub</a:t>
            </a:r>
            <a:r>
              <a:rPr lang="cs-CZ" dirty="0"/>
              <a:t>, tak dávno, dávno již.</a:t>
            </a:r>
          </a:p>
        </p:txBody>
      </p:sp>
    </p:spTree>
    <p:extLst>
      <p:ext uri="{BB962C8B-B14F-4D97-AF65-F5344CB8AC3E}">
        <p14:creationId xmlns:p14="http://schemas.microsoft.com/office/powerpoint/2010/main" val="138455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lemma=on </a:t>
            </a:r>
            <a:r>
              <a:rPr lang="en-US" dirty="0"/>
              <a:t>&amp; </a:t>
            </a:r>
            <a:r>
              <a:rPr lang="en-US" dirty="0" err="1"/>
              <a:t>sublemma</a:t>
            </a:r>
            <a:r>
              <a:rPr lang="cs-CZ" dirty="0"/>
              <a:t>=von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35183"/>
            <a:ext cx="10515600" cy="233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13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</a:t>
            </a:r>
            <a:r>
              <a:rPr lang="cs-CZ" dirty="0"/>
              <a:t>=</a:t>
            </a:r>
            <a:r>
              <a:rPr lang="en-US" dirty="0" err="1"/>
              <a:t>osm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29110"/>
            <a:ext cx="10515600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72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Sublemma</a:t>
            </a:r>
            <a:r>
              <a:rPr lang="cs-CZ" dirty="0"/>
              <a:t> a stupňování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79836"/>
            <a:ext cx="10515600" cy="304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0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tvary </a:t>
            </a:r>
            <a:r>
              <a:rPr lang="cs-CZ" i="1" dirty="0"/>
              <a:t>sebe.*í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978" y="1459833"/>
            <a:ext cx="8982075" cy="11144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7" y="2933700"/>
            <a:ext cx="106489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9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2208" y="383413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Sublemmata</a:t>
            </a:r>
            <a:r>
              <a:rPr lang="cs-CZ" sz="4000" b="1" dirty="0"/>
              <a:t> jako synonymní varianty napříč celým paradigmatem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Základní variantnost. Ortografická a/nebo hlásková alternace je platná na všech pozicích paradigmatu. Příklady: </a:t>
            </a:r>
          </a:p>
          <a:p>
            <a:r>
              <a:rPr lang="cs-CZ" b="1" dirty="0"/>
              <a:t>ortografická</a:t>
            </a:r>
            <a:r>
              <a:rPr lang="cs-CZ" dirty="0"/>
              <a:t> variantnost, zejména ve slovech cizího původu: s/z (filozof: filozof/filosof; organismus: organismus/organizmus), o/ó (citron: citron/citrón), t/</a:t>
            </a:r>
            <a:r>
              <a:rPr lang="cs-CZ" dirty="0" err="1"/>
              <a:t>th</a:t>
            </a:r>
            <a:r>
              <a:rPr lang="cs-CZ" dirty="0"/>
              <a:t> (teolog: teolog/</a:t>
            </a:r>
            <a:r>
              <a:rPr lang="cs-CZ" dirty="0" err="1"/>
              <a:t>theolog</a:t>
            </a:r>
            <a:r>
              <a:rPr lang="cs-CZ" dirty="0"/>
              <a:t>) a další změny (camping: camping/kempink; lobbista: lobbista/</a:t>
            </a:r>
            <a:r>
              <a:rPr lang="cs-CZ" dirty="0" err="1"/>
              <a:t>lobista</a:t>
            </a:r>
            <a:r>
              <a:rPr lang="cs-CZ" dirty="0"/>
              <a:t>; tsunami: tsunami/cunami; rádio: rádio/</a:t>
            </a:r>
            <a:r>
              <a:rPr lang="cs-CZ" dirty="0" err="1"/>
              <a:t>radio</a:t>
            </a:r>
            <a:r>
              <a:rPr lang="cs-CZ" dirty="0"/>
              <a:t>; brífink: brífink/briefing aj.) </a:t>
            </a:r>
          </a:p>
          <a:p>
            <a:r>
              <a:rPr lang="cs-CZ" b="1" dirty="0"/>
              <a:t>hlásková</a:t>
            </a:r>
            <a:r>
              <a:rPr lang="cs-CZ" dirty="0"/>
              <a:t> variantnost: ý/ej (mýdlo: mýdlo/</a:t>
            </a:r>
            <a:r>
              <a:rPr lang="cs-CZ" dirty="0" err="1"/>
              <a:t>mejdlo</a:t>
            </a:r>
            <a:r>
              <a:rPr lang="cs-CZ" dirty="0"/>
              <a:t>), í/ej/é (vylézat: vylézat/vylízat/</a:t>
            </a:r>
            <a:r>
              <a:rPr lang="cs-CZ" dirty="0" err="1"/>
              <a:t>vylejzat</a:t>
            </a:r>
            <a:r>
              <a:rPr lang="cs-CZ" dirty="0"/>
              <a:t>) a další změny (seškrábat: seškrábat/seškrabat; dolík: dolík/</a:t>
            </a:r>
            <a:r>
              <a:rPr lang="cs-CZ" dirty="0" err="1"/>
              <a:t>ďolík</a:t>
            </a:r>
            <a:r>
              <a:rPr lang="cs-CZ" dirty="0"/>
              <a:t>; přilba: přilba/přílba aj.)</a:t>
            </a:r>
          </a:p>
          <a:p>
            <a:r>
              <a:rPr lang="cs-CZ" dirty="0"/>
              <a:t>variantnost v použití </a:t>
            </a:r>
            <a:r>
              <a:rPr lang="cs-CZ" b="1" dirty="0"/>
              <a:t>spojovníku</a:t>
            </a:r>
            <a:r>
              <a:rPr lang="cs-CZ" dirty="0"/>
              <a:t>: (email: email/e-mail; </a:t>
            </a:r>
            <a:r>
              <a:rPr lang="cs-CZ" dirty="0" err="1"/>
              <a:t>gore</a:t>
            </a:r>
            <a:r>
              <a:rPr lang="cs-CZ" dirty="0"/>
              <a:t>-tex: </a:t>
            </a:r>
            <a:r>
              <a:rPr lang="cs-CZ" dirty="0" err="1"/>
              <a:t>gore</a:t>
            </a:r>
            <a:r>
              <a:rPr lang="cs-CZ" dirty="0"/>
              <a:t>-tex/goretex); </a:t>
            </a:r>
            <a:br>
              <a:rPr lang="cs-CZ" dirty="0"/>
            </a:br>
            <a:r>
              <a:rPr lang="cs-CZ" dirty="0"/>
              <a:t>variantní </a:t>
            </a:r>
            <a:r>
              <a:rPr lang="cs-CZ" dirty="0" err="1"/>
              <a:t>sublemmata</a:t>
            </a:r>
            <a:r>
              <a:rPr lang="cs-CZ" dirty="0"/>
              <a:t> s alternací spojovníku jsou uvedena ve </a:t>
            </a:r>
            <a:r>
              <a:rPr lang="cs-CZ" dirty="0">
                <a:hlinkClick r:id="rId2" tooltip="cnk:syn2020:seznamy:spojovnik_nespojovnik_sublemmata"/>
              </a:rPr>
              <a:t>zvláštním seznamu</a:t>
            </a:r>
            <a:r>
              <a:rPr lang="cs-CZ" dirty="0"/>
              <a:t>. </a:t>
            </a:r>
          </a:p>
          <a:p>
            <a:r>
              <a:rPr lang="cs-CZ" dirty="0"/>
              <a:t>speciálním případem jsou alternace tvarů </a:t>
            </a:r>
            <a:r>
              <a:rPr lang="cs-CZ" b="1" dirty="0"/>
              <a:t>deverbativních adjektiv</a:t>
            </a:r>
            <a:r>
              <a:rPr lang="cs-CZ" dirty="0"/>
              <a:t>: (stažený: stažený/stáhnutý); </a:t>
            </a:r>
            <a:br>
              <a:rPr lang="cs-CZ" dirty="0"/>
            </a:br>
            <a:r>
              <a:rPr lang="cs-CZ" dirty="0"/>
              <a:t>tato variantní </a:t>
            </a:r>
            <a:r>
              <a:rPr lang="cs-CZ" dirty="0" err="1"/>
              <a:t>sublemmata</a:t>
            </a:r>
            <a:r>
              <a:rPr lang="cs-CZ" dirty="0"/>
              <a:t> jsou uvedena ve </a:t>
            </a:r>
            <a:r>
              <a:rPr lang="cs-CZ" dirty="0">
                <a:hlinkClick r:id="rId3" tooltip="cnk:syn2020:seznamy:deverbativni_adj_sublemmata"/>
              </a:rPr>
              <a:t>zvláštnímu seznamu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028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porovnejte - dříve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9285"/>
            <a:ext cx="10515600" cy="40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7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sublemma</a:t>
            </a:r>
            <a:r>
              <a:rPr lang="cs-CZ" dirty="0"/>
              <a:t> a negace adjektiv a adverbií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386" y="1825625"/>
            <a:ext cx="80072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4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sublemma</a:t>
            </a:r>
            <a:r>
              <a:rPr lang="cs-CZ" dirty="0"/>
              <a:t> jmenných tvarů adjektiv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2022"/>
            <a:ext cx="10515600" cy="43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66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ustrnulé tvary v idiomech a otázka lemmatizace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787" y="1825625"/>
            <a:ext cx="96464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7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Vícenásobné lemma agregátů</a:t>
            </a:r>
            <a:br>
              <a:rPr lang="cs-CZ" dirty="0"/>
            </a:br>
            <a:r>
              <a:rPr lang="cs-CZ" sz="2200" dirty="0"/>
              <a:t>(</a:t>
            </a:r>
            <a:r>
              <a:rPr lang="cs-CZ" sz="2200" dirty="0">
                <a:hlinkClick r:id="rId2"/>
              </a:rPr>
              <a:t>https://wiki.korpus.cz/doku.php/cnk:syn2020:agregat</a:t>
            </a:r>
            <a:r>
              <a:rPr lang="cs-CZ" sz="2200" dirty="0"/>
              <a:t> 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5068" y="1690688"/>
            <a:ext cx="8915400" cy="18859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19500"/>
            <a:ext cx="92297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50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https://wiki.korpus.cz/doku.php/cnk:syn2020:seznamy:deverbativni_adj_sublemmata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Na této stránce naleznete seznamy </a:t>
            </a:r>
            <a:r>
              <a:rPr lang="cs-CZ" dirty="0">
                <a:solidFill>
                  <a:srgbClr val="FF0000"/>
                </a:solidFill>
              </a:rPr>
              <a:t>variantních deverbativních adjektiv</a:t>
            </a:r>
            <a:r>
              <a:rPr lang="cs-CZ" dirty="0"/>
              <a:t>, která (v případě výskytu v korpusu) nesou vlastní </a:t>
            </a:r>
            <a:r>
              <a:rPr lang="cs-CZ" dirty="0" err="1"/>
              <a:t>sublemma</a:t>
            </a:r>
            <a:r>
              <a:rPr lang="cs-CZ" dirty="0"/>
              <a:t> a přitom tato jejich variantnost není pouhým odrazem plné variantnosti u sloves; jejich alternace </a:t>
            </a:r>
            <a:r>
              <a:rPr lang="cs-CZ" dirty="0">
                <a:solidFill>
                  <a:srgbClr val="FF0000"/>
                </a:solidFill>
              </a:rPr>
              <a:t>odpovídá variantnosti na pozici trpného participia</a:t>
            </a:r>
            <a:r>
              <a:rPr lang="cs-CZ" dirty="0"/>
              <a:t>. </a:t>
            </a:r>
          </a:p>
          <a:p>
            <a:r>
              <a:rPr lang="cs-CZ" dirty="0"/>
              <a:t>Zaznamenány jsou dvojice vycházející z hláskové/morfologické variantnosti tvaru pasivního participia (brzděný/bržděný, vytažený/vytáhnutý), viz 1. sekce, nebo dvojice reflektující částečně variantní paradigmata (posekaný/posečený, svlečený/svléknutý), viz 2. sekce. </a:t>
            </a:r>
          </a:p>
          <a:p>
            <a:r>
              <a:rPr lang="cs-CZ" dirty="0">
                <a:solidFill>
                  <a:srgbClr val="FF0000"/>
                </a:solidFill>
              </a:rPr>
              <a:t>Nejsou zde však uvedeny dvojice lemmat/</a:t>
            </a:r>
            <a:r>
              <a:rPr lang="cs-CZ" dirty="0" err="1">
                <a:solidFill>
                  <a:srgbClr val="FF0000"/>
                </a:solidFill>
              </a:rPr>
              <a:t>sublemmat</a:t>
            </a:r>
            <a:r>
              <a:rPr lang="cs-CZ" dirty="0"/>
              <a:t>, u nichž je </a:t>
            </a:r>
            <a:r>
              <a:rPr lang="cs-CZ" dirty="0">
                <a:solidFill>
                  <a:srgbClr val="FF0000"/>
                </a:solidFill>
              </a:rPr>
              <a:t>plná analogie mezi tvarem adjektiva a slovesa</a:t>
            </a:r>
            <a:r>
              <a:rPr lang="cs-CZ" dirty="0"/>
              <a:t> (oškrábaný/oškrabaný ~ oškrábat/oškrabat, zadýchaný/</a:t>
            </a:r>
            <a:r>
              <a:rPr lang="cs-CZ" dirty="0" err="1"/>
              <a:t>zadejchaný</a:t>
            </a:r>
            <a:r>
              <a:rPr lang="cs-CZ" dirty="0"/>
              <a:t> ~ zadýchat/</a:t>
            </a:r>
            <a:r>
              <a:rPr lang="cs-CZ" dirty="0" err="1"/>
              <a:t>zadejchat</a:t>
            </a:r>
            <a:r>
              <a:rPr lang="cs-CZ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037436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Lemmatizace se v korpusu SYN2020 velmi zlepšila</a:t>
            </a:r>
          </a:p>
          <a:p>
            <a:r>
              <a:rPr lang="cs-CZ" dirty="0"/>
              <a:t>Přesto dosud existují drobné nesrovnalosti</a:t>
            </a:r>
          </a:p>
          <a:p>
            <a:r>
              <a:rPr lang="cs-CZ" dirty="0"/>
              <a:t>Na vylepšeních se stále pracuje</a:t>
            </a:r>
          </a:p>
        </p:txBody>
      </p:sp>
    </p:spTree>
    <p:extLst>
      <p:ext uri="{BB962C8B-B14F-4D97-AF65-F5344CB8AC3E}">
        <p14:creationId xmlns:p14="http://schemas.microsoft.com/office/powerpoint/2010/main" val="163107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tvary lišící se variantou o/ó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037" y="3015456"/>
            <a:ext cx="85439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8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lemmat/</a:t>
            </a:r>
            <a:r>
              <a:rPr lang="cs-CZ" dirty="0" err="1"/>
              <a:t>sublemmat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536" y="1825625"/>
            <a:ext cx="99769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4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varianty s ý/ej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24644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51" y="4826508"/>
            <a:ext cx="90392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7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varianty s ý/ej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43442"/>
            <a:ext cx="10515600" cy="271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6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lemma/</a:t>
            </a:r>
            <a:r>
              <a:rPr lang="cs-CZ" dirty="0" err="1"/>
              <a:t>sublemma</a:t>
            </a:r>
            <a:r>
              <a:rPr lang="cs-CZ" dirty="0"/>
              <a:t> ý/ej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535" y="1825625"/>
            <a:ext cx="62049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5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variantnost reprezentativního tvaru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Hláskoslovná variantnost (týká se celého paradigmatu)</a:t>
            </a:r>
          </a:p>
          <a:p>
            <a:r>
              <a:rPr lang="cs-CZ" dirty="0"/>
              <a:t>Hláskoslovná variantnost (netýká se celého paradigmatu – většinou slovesa)</a:t>
            </a:r>
          </a:p>
          <a:p>
            <a:r>
              <a:rPr lang="cs-CZ" dirty="0"/>
              <a:t>Morfologická variantnost (týká se celého paradigmatu)</a:t>
            </a:r>
          </a:p>
          <a:p>
            <a:r>
              <a:rPr lang="cs-CZ" dirty="0"/>
              <a:t>Morfologická variantnost (netýká se celého paradigmatu)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8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1028</Words>
  <Application>Microsoft Office PowerPoint</Application>
  <PresentationFormat>Širokoúhlá obrazovka</PresentationFormat>
  <Paragraphs>72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Motiv Office</vt:lpstr>
      <vt:lpstr>PLIN063_5 Algoritmický popis morfologie</vt:lpstr>
      <vt:lpstr>Vybrané problémy lemmatizace https://wiki.korpus.cz/doku.php/cnk:syn2020:lemmatizace </vt:lpstr>
      <vt:lpstr>Sublemmata jako synonymní varianty napříč celým paradigmatem</vt:lpstr>
      <vt:lpstr>dotaz na tvary lišící se variantou o/ó</vt:lpstr>
      <vt:lpstr>seznam lemmat/sublemmat</vt:lpstr>
      <vt:lpstr>varianty s ý/ej</vt:lpstr>
      <vt:lpstr>varianty s ý/ej</vt:lpstr>
      <vt:lpstr>lemma/sublemma ý/ej</vt:lpstr>
      <vt:lpstr>variantnost reprezentativního tvaru</vt:lpstr>
      <vt:lpstr>Hláskoslovná variantnost (týká se celého paradigmatu)</vt:lpstr>
      <vt:lpstr>Hláskoslovná variantnost (týká se celého paradigmatu)</vt:lpstr>
      <vt:lpstr>Sledujme nesrovnalosti</vt:lpstr>
      <vt:lpstr>Hláskoslovná variantnost (netýká se celého paradigmatu – většinou slovesa)</vt:lpstr>
      <vt:lpstr>Morfologická variantnost (týká se celého paradigmatu)</vt:lpstr>
      <vt:lpstr>Kolísání v rodě</vt:lpstr>
      <vt:lpstr>Přechody mezi třídami se zachováním kompletního souboru tvarů identifikovatelného podle třídy a vzoru</vt:lpstr>
      <vt:lpstr>Sublemmata jako synonymní varianty v části paradigmatu </vt:lpstr>
      <vt:lpstr>Přechody mezi třídami bez zachování kompletního souboru tvarů identifikovatelného podle třídy a vzoru</vt:lpstr>
      <vt:lpstr>???</vt:lpstr>
      <vt:lpstr>???</vt:lpstr>
      <vt:lpstr>Substantivum má více tvarů nominativu</vt:lpstr>
      <vt:lpstr>Prezentace aplikace PowerPoint</vt:lpstr>
      <vt:lpstr>podobně např.  země/zem</vt:lpstr>
      <vt:lpstr>Je seznam úplný?  [vt]émě</vt:lpstr>
      <vt:lpstr>Existují substantivní varianta hloub/hloubě? Analogicky k výš/výše, níž/níže, šíř/šíře.</vt:lpstr>
      <vt:lpstr>lemma=on &amp; sublemma=von</vt:lpstr>
      <vt:lpstr>lemma=osm</vt:lpstr>
      <vt:lpstr>Sublemma a stupňování</vt:lpstr>
      <vt:lpstr>tvary sebe.*í</vt:lpstr>
      <vt:lpstr>porovnejte - dříve</vt:lpstr>
      <vt:lpstr>sublemma a negace adjektiv a adverbií</vt:lpstr>
      <vt:lpstr>sublemma jmenných tvarů adjektiv</vt:lpstr>
      <vt:lpstr>ustrnulé tvary v idiomech a otázka lemmatizace</vt:lpstr>
      <vt:lpstr>Vícenásobné lemma agregátů (https://wiki.korpus.cz/doku.php/cnk:syn2020:agregat )</vt:lpstr>
      <vt:lpstr>https://wiki.korpus.cz/doku.php/cnk:syn2020:seznamy:deverbativni_adj_sublemmata </vt:lpstr>
      <vt:lpstr>Závěr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PLIN063_6 Algoritmický popis morfologie</dc:title>
  <dc:creator>petr</dc:creator>
  <cp:lastModifiedBy>Klára Osolsobě</cp:lastModifiedBy>
  <cp:revision>37</cp:revision>
  <dcterms:created xsi:type="dcterms:W3CDTF">2020-01-09T15:36:39Z</dcterms:created>
  <dcterms:modified xsi:type="dcterms:W3CDTF">2022-01-24T14:05:56Z</dcterms:modified>
</cp:coreProperties>
</file>