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72" r:id="rId5"/>
    <p:sldId id="257" r:id="rId6"/>
    <p:sldId id="258" r:id="rId7"/>
    <p:sldId id="259" r:id="rId8"/>
    <p:sldId id="260" r:id="rId9"/>
    <p:sldId id="261" r:id="rId10"/>
    <p:sldId id="262" r:id="rId11"/>
    <p:sldId id="263" r:id="rId12"/>
    <p:sldId id="264" r:id="rId13"/>
    <p:sldId id="265" r:id="rId14"/>
    <p:sldId id="266" r:id="rId15"/>
    <p:sldId id="267" r:id="rId16"/>
    <p:sldId id="268" r:id="rId17"/>
    <p:sldId id="273" r:id="rId18"/>
    <p:sldId id="274" r:id="rId19"/>
    <p:sldId id="275" r:id="rId20"/>
    <p:sldId id="276" r:id="rId21"/>
    <p:sldId id="269" r:id="rId22"/>
    <p:sldId id="278" r:id="rId23"/>
    <p:sldId id="279" r:id="rId24"/>
    <p:sldId id="282" r:id="rId25"/>
    <p:sldId id="283" r:id="rId26"/>
    <p:sldId id="284" r:id="rId27"/>
    <p:sldId id="286" r:id="rId28"/>
    <p:sldId id="281" r:id="rId29"/>
    <p:sldId id="28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033359-2668-4A76-B454-31CBBF0F1179}" v="1" dt="2023-04-10T16:06:34.5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D553EB0-ADFA-4CCE-ACF6-6A32776B613E}" type="datetimeFigureOut">
              <a:rPr lang="cs-CZ" smtClean="0"/>
              <a:t>27.04.2023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1333022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D553EB0-ADFA-4CCE-ACF6-6A32776B613E}" type="datetimeFigureOut">
              <a:rPr lang="cs-CZ" smtClean="0"/>
              <a:t>27.04.2023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3907118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D553EB0-ADFA-4CCE-ACF6-6A32776B613E}" type="datetimeFigureOut">
              <a:rPr lang="cs-CZ" smtClean="0"/>
              <a:t>27.04.2023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5137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D553EB0-ADFA-4CCE-ACF6-6A32776B613E}" type="datetimeFigureOut">
              <a:rPr lang="cs-CZ" smtClean="0"/>
              <a:t>27.04.2023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207343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D553EB0-ADFA-4CCE-ACF6-6A32776B613E}" type="datetimeFigureOut">
              <a:rPr lang="cs-CZ" smtClean="0"/>
              <a:t>27.04.2023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2045168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D553EB0-ADFA-4CCE-ACF6-6A32776B613E}" type="datetimeFigureOut">
              <a:rPr lang="cs-CZ" smtClean="0"/>
              <a:t>27.04.2023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3094101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D553EB0-ADFA-4CCE-ACF6-6A32776B613E}" type="datetimeFigureOut">
              <a:rPr lang="cs-CZ" smtClean="0"/>
              <a:t>27.04.2023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2843761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D553EB0-ADFA-4CCE-ACF6-6A32776B613E}" type="datetimeFigureOut">
              <a:rPr lang="cs-CZ" smtClean="0"/>
              <a:t>27.04.2023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370683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553EB0-ADFA-4CCE-ACF6-6A32776B613E}" type="datetimeFigureOut">
              <a:rPr lang="cs-CZ" smtClean="0"/>
              <a:t>27.04.2023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364395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D553EB0-ADFA-4CCE-ACF6-6A32776B613E}" type="datetimeFigureOut">
              <a:rPr lang="cs-CZ" smtClean="0"/>
              <a:t>27.04.2023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1749639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D553EB0-ADFA-4CCE-ACF6-6A32776B613E}" type="datetimeFigureOut">
              <a:rPr lang="cs-CZ" smtClean="0"/>
              <a:t>27.04.2023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4619640-ACC1-4483-A59A-B10E0B025D5F}" type="slidenum">
              <a:rPr lang="cs-CZ" smtClean="0"/>
              <a:t>‹#›</a:t>
            </a:fld>
            <a:endParaRPr lang="cs-CZ"/>
          </a:p>
        </p:txBody>
      </p:sp>
    </p:spTree>
    <p:extLst>
      <p:ext uri="{BB962C8B-B14F-4D97-AF65-F5344CB8AC3E}">
        <p14:creationId xmlns:p14="http://schemas.microsoft.com/office/powerpoint/2010/main" val="1474524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53EB0-ADFA-4CCE-ACF6-6A32776B613E}" type="datetimeFigureOut">
              <a:rPr lang="cs-CZ" smtClean="0"/>
              <a:t>27.04.2023</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19640-ACC1-4483-A59A-B10E0B025D5F}" type="slidenum">
              <a:rPr lang="cs-CZ" smtClean="0"/>
              <a:t>‹#›</a:t>
            </a:fld>
            <a:endParaRPr lang="cs-CZ"/>
          </a:p>
        </p:txBody>
      </p:sp>
    </p:spTree>
    <p:extLst>
      <p:ext uri="{BB962C8B-B14F-4D97-AF65-F5344CB8AC3E}">
        <p14:creationId xmlns:p14="http://schemas.microsoft.com/office/powerpoint/2010/main" val="747138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CD22E-2269-419F-9E81-016EA035D4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C8819F1-FC97-449D-BE8B-2C2337A721E4}"/>
              </a:ext>
            </a:extLst>
          </p:cNvPr>
          <p:cNvSpPr>
            <a:spLocks noGrp="1"/>
          </p:cNvSpPr>
          <p:nvPr>
            <p:ph type="ctrTitle"/>
          </p:nvPr>
        </p:nvSpPr>
        <p:spPr>
          <a:xfrm>
            <a:off x="647132" y="1295231"/>
            <a:ext cx="5895178" cy="3807446"/>
          </a:xfrm>
        </p:spPr>
        <p:txBody>
          <a:bodyPr anchor="b">
            <a:normAutofit/>
          </a:bodyPr>
          <a:lstStyle/>
          <a:p>
            <a:pPr algn="l"/>
            <a:r>
              <a:rPr lang="cs-CZ" sz="6600"/>
              <a:t>POEZIE A PRÓZA VE DRUHÉ POLOVINĚ 20. STOLETÍ </a:t>
            </a:r>
          </a:p>
        </p:txBody>
      </p:sp>
      <p:sp>
        <p:nvSpPr>
          <p:cNvPr id="10" name="Freeform: Shape 9">
            <a:extLst>
              <a:ext uri="{FF2B5EF4-FFF2-40B4-BE49-F238E27FC236}">
                <a16:creationId xmlns:a16="http://schemas.microsoft.com/office/drawing/2014/main" id="{AA607D34-E2A9-4595-9DB2-5472E077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7082" y="0"/>
            <a:ext cx="4884918" cy="6858000"/>
          </a:xfrm>
          <a:custGeom>
            <a:avLst/>
            <a:gdLst>
              <a:gd name="connsiteX0" fmla="*/ 1097203 w 4884918"/>
              <a:gd name="connsiteY0" fmla="*/ 0 h 6858000"/>
              <a:gd name="connsiteX1" fmla="*/ 1154155 w 4884918"/>
              <a:gd name="connsiteY1" fmla="*/ 0 h 6858000"/>
              <a:gd name="connsiteX2" fmla="*/ 972305 w 4884918"/>
              <a:gd name="connsiteY2" fmla="*/ 343212 h 6858000"/>
              <a:gd name="connsiteX3" fmla="*/ 780524 w 4884918"/>
              <a:gd name="connsiteY3" fmla="*/ 761067 h 6858000"/>
              <a:gd name="connsiteX4" fmla="*/ 737045 w 4884918"/>
              <a:gd name="connsiteY4" fmla="*/ 865164 h 6858000"/>
              <a:gd name="connsiteX5" fmla="*/ 762322 w 4884918"/>
              <a:gd name="connsiteY5" fmla="*/ 830676 h 6858000"/>
              <a:gd name="connsiteX6" fmla="*/ 1118805 w 4884918"/>
              <a:gd name="connsiteY6" fmla="*/ 160440 h 6858000"/>
              <a:gd name="connsiteX7" fmla="*/ 1221640 w 4884918"/>
              <a:gd name="connsiteY7" fmla="*/ 0 h 6858000"/>
              <a:gd name="connsiteX8" fmla="*/ 4884918 w 4884918"/>
              <a:gd name="connsiteY8" fmla="*/ 0 h 6858000"/>
              <a:gd name="connsiteX9" fmla="*/ 4884918 w 4884918"/>
              <a:gd name="connsiteY9" fmla="*/ 6857999 h 6858000"/>
              <a:gd name="connsiteX10" fmla="*/ 4884918 w 4884918"/>
              <a:gd name="connsiteY10" fmla="*/ 6858000 h 6858000"/>
              <a:gd name="connsiteX11" fmla="*/ 704817 w 4884918"/>
              <a:gd name="connsiteY11" fmla="*/ 6858000 h 6858000"/>
              <a:gd name="connsiteX12" fmla="*/ 618717 w 4884918"/>
              <a:gd name="connsiteY12" fmla="*/ 6672538 h 6858000"/>
              <a:gd name="connsiteX13" fmla="*/ 309324 w 4884918"/>
              <a:gd name="connsiteY13" fmla="*/ 5833618 h 6858000"/>
              <a:gd name="connsiteX14" fmla="*/ 209850 w 4884918"/>
              <a:gd name="connsiteY14" fmla="*/ 5484180 h 6858000"/>
              <a:gd name="connsiteX15" fmla="*/ 211619 w 4884918"/>
              <a:gd name="connsiteY15" fmla="*/ 5517653 h 6858000"/>
              <a:gd name="connsiteX16" fmla="*/ 361778 w 4884918"/>
              <a:gd name="connsiteY16" fmla="*/ 6145524 h 6858000"/>
              <a:gd name="connsiteX17" fmla="*/ 591356 w 4884918"/>
              <a:gd name="connsiteY17" fmla="*/ 6843306 h 6858000"/>
              <a:gd name="connsiteX18" fmla="*/ 597415 w 4884918"/>
              <a:gd name="connsiteY18" fmla="*/ 6858000 h 6858000"/>
              <a:gd name="connsiteX19" fmla="*/ 545224 w 4884918"/>
              <a:gd name="connsiteY19" fmla="*/ 6858000 h 6858000"/>
              <a:gd name="connsiteX20" fmla="*/ 533604 w 4884918"/>
              <a:gd name="connsiteY20" fmla="*/ 6830072 h 6858000"/>
              <a:gd name="connsiteX21" fmla="*/ 169657 w 4884918"/>
              <a:gd name="connsiteY21" fmla="*/ 5556577 h 6858000"/>
              <a:gd name="connsiteX22" fmla="*/ 12169 w 4884918"/>
              <a:gd name="connsiteY22" fmla="*/ 4362835 h 6858000"/>
              <a:gd name="connsiteX23" fmla="*/ 46168 w 4884918"/>
              <a:gd name="connsiteY23" fmla="*/ 3338487 h 6858000"/>
              <a:gd name="connsiteX24" fmla="*/ 490574 w 4884918"/>
              <a:gd name="connsiteY24" fmla="*/ 1381078 h 6858000"/>
              <a:gd name="connsiteX25" fmla="*/ 984701 w 4884918"/>
              <a:gd name="connsiteY25"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84918"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4884918" y="0"/>
                </a:lnTo>
                <a:lnTo>
                  <a:pt x="4884918" y="6857999"/>
                </a:lnTo>
                <a:lnTo>
                  <a:pt x="4884918"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2"/>
          </a:solidFill>
          <a:ln w="6857" cap="flat">
            <a:noFill/>
            <a:prstDash val="solid"/>
            <a:miter/>
          </a:ln>
        </p:spPr>
        <p:txBody>
          <a:bodyPr wrap="square" rtlCol="0" anchor="ctr">
            <a:noAutofit/>
          </a:bodyPr>
          <a:lstStyle/>
          <a:p>
            <a:endParaRPr lang="en-US"/>
          </a:p>
        </p:txBody>
      </p:sp>
      <p:sp>
        <p:nvSpPr>
          <p:cNvPr id="3" name="Podnadpis 2">
            <a:extLst>
              <a:ext uri="{FF2B5EF4-FFF2-40B4-BE49-F238E27FC236}">
                <a16:creationId xmlns:a16="http://schemas.microsoft.com/office/drawing/2014/main" id="{5F3AE518-CB9B-44C6-9B04-9D397933BF65}"/>
              </a:ext>
            </a:extLst>
          </p:cNvPr>
          <p:cNvSpPr>
            <a:spLocks noGrp="1"/>
          </p:cNvSpPr>
          <p:nvPr>
            <p:ph type="subTitle" idx="1"/>
          </p:nvPr>
        </p:nvSpPr>
        <p:spPr>
          <a:xfrm>
            <a:off x="8129872" y="1122363"/>
            <a:ext cx="3223928" cy="3980314"/>
          </a:xfrm>
        </p:spPr>
        <p:txBody>
          <a:bodyPr anchor="b">
            <a:normAutofit/>
          </a:bodyPr>
          <a:lstStyle/>
          <a:p>
            <a:pPr algn="l"/>
            <a:endParaRPr lang="cs-CZ">
              <a:solidFill>
                <a:srgbClr val="FFFFFF"/>
              </a:solidFill>
            </a:endParaRPr>
          </a:p>
        </p:txBody>
      </p:sp>
      <p:sp>
        <p:nvSpPr>
          <p:cNvPr id="12"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180" y="5439978"/>
            <a:ext cx="5897880" cy="18288"/>
          </a:xfrm>
          <a:custGeom>
            <a:avLst/>
            <a:gdLst>
              <a:gd name="connsiteX0" fmla="*/ 0 w 5897880"/>
              <a:gd name="connsiteY0" fmla="*/ 0 h 18288"/>
              <a:gd name="connsiteX1" fmla="*/ 537362 w 5897880"/>
              <a:gd name="connsiteY1" fmla="*/ 0 h 18288"/>
              <a:gd name="connsiteX2" fmla="*/ 1133704 w 5897880"/>
              <a:gd name="connsiteY2" fmla="*/ 0 h 18288"/>
              <a:gd name="connsiteX3" fmla="*/ 1671066 w 5897880"/>
              <a:gd name="connsiteY3" fmla="*/ 0 h 18288"/>
              <a:gd name="connsiteX4" fmla="*/ 2385365 w 5897880"/>
              <a:gd name="connsiteY4" fmla="*/ 0 h 18288"/>
              <a:gd name="connsiteX5" fmla="*/ 3040685 w 5897880"/>
              <a:gd name="connsiteY5" fmla="*/ 0 h 18288"/>
              <a:gd name="connsiteX6" fmla="*/ 3696005 w 5897880"/>
              <a:gd name="connsiteY6" fmla="*/ 0 h 18288"/>
              <a:gd name="connsiteX7" fmla="*/ 4469282 w 5897880"/>
              <a:gd name="connsiteY7" fmla="*/ 0 h 18288"/>
              <a:gd name="connsiteX8" fmla="*/ 5183581 w 5897880"/>
              <a:gd name="connsiteY8" fmla="*/ 0 h 18288"/>
              <a:gd name="connsiteX9" fmla="*/ 5897880 w 5897880"/>
              <a:gd name="connsiteY9" fmla="*/ 0 h 18288"/>
              <a:gd name="connsiteX10" fmla="*/ 5897880 w 5897880"/>
              <a:gd name="connsiteY10" fmla="*/ 18288 h 18288"/>
              <a:gd name="connsiteX11" fmla="*/ 5419496 w 5897880"/>
              <a:gd name="connsiteY11" fmla="*/ 18288 h 18288"/>
              <a:gd name="connsiteX12" fmla="*/ 4882134 w 5897880"/>
              <a:gd name="connsiteY12" fmla="*/ 18288 h 18288"/>
              <a:gd name="connsiteX13" fmla="*/ 4167835 w 5897880"/>
              <a:gd name="connsiteY13" fmla="*/ 18288 h 18288"/>
              <a:gd name="connsiteX14" fmla="*/ 3394558 w 5897880"/>
              <a:gd name="connsiteY14" fmla="*/ 18288 h 18288"/>
              <a:gd name="connsiteX15" fmla="*/ 2798216 w 5897880"/>
              <a:gd name="connsiteY15" fmla="*/ 18288 h 18288"/>
              <a:gd name="connsiteX16" fmla="*/ 2024939 w 5897880"/>
              <a:gd name="connsiteY16" fmla="*/ 18288 h 18288"/>
              <a:gd name="connsiteX17" fmla="*/ 1487576 w 5897880"/>
              <a:gd name="connsiteY17" fmla="*/ 18288 h 18288"/>
              <a:gd name="connsiteX18" fmla="*/ 1009193 w 5897880"/>
              <a:gd name="connsiteY18" fmla="*/ 18288 h 18288"/>
              <a:gd name="connsiteX19" fmla="*/ 0 w 5897880"/>
              <a:gd name="connsiteY19" fmla="*/ 18288 h 18288"/>
              <a:gd name="connsiteX20" fmla="*/ 0 w 5897880"/>
              <a:gd name="connsiteY2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897880" h="18288" fill="none" extrusionOk="0">
                <a:moveTo>
                  <a:pt x="0" y="0"/>
                </a:moveTo>
                <a:cubicBezTo>
                  <a:pt x="232564" y="21549"/>
                  <a:pt x="389747" y="7320"/>
                  <a:pt x="537362" y="0"/>
                </a:cubicBezTo>
                <a:cubicBezTo>
                  <a:pt x="684977" y="-7320"/>
                  <a:pt x="894159" y="-7726"/>
                  <a:pt x="1133704" y="0"/>
                </a:cubicBezTo>
                <a:cubicBezTo>
                  <a:pt x="1373249" y="7726"/>
                  <a:pt x="1440352" y="-304"/>
                  <a:pt x="1671066" y="0"/>
                </a:cubicBezTo>
                <a:cubicBezTo>
                  <a:pt x="1901780" y="304"/>
                  <a:pt x="2091497" y="765"/>
                  <a:pt x="2385365" y="0"/>
                </a:cubicBezTo>
                <a:cubicBezTo>
                  <a:pt x="2679233" y="-765"/>
                  <a:pt x="2762926" y="2802"/>
                  <a:pt x="3040685" y="0"/>
                </a:cubicBezTo>
                <a:cubicBezTo>
                  <a:pt x="3318444" y="-2802"/>
                  <a:pt x="3409726" y="9093"/>
                  <a:pt x="3696005" y="0"/>
                </a:cubicBezTo>
                <a:cubicBezTo>
                  <a:pt x="3982284" y="-9093"/>
                  <a:pt x="4087272" y="27119"/>
                  <a:pt x="4469282" y="0"/>
                </a:cubicBezTo>
                <a:cubicBezTo>
                  <a:pt x="4851292" y="-27119"/>
                  <a:pt x="4924835" y="26473"/>
                  <a:pt x="5183581" y="0"/>
                </a:cubicBezTo>
                <a:cubicBezTo>
                  <a:pt x="5442327" y="-26473"/>
                  <a:pt x="5598463" y="7328"/>
                  <a:pt x="5897880" y="0"/>
                </a:cubicBezTo>
                <a:cubicBezTo>
                  <a:pt x="5898259" y="7355"/>
                  <a:pt x="5898164" y="10249"/>
                  <a:pt x="5897880" y="18288"/>
                </a:cubicBezTo>
                <a:cubicBezTo>
                  <a:pt x="5682742" y="31268"/>
                  <a:pt x="5520014" y="14700"/>
                  <a:pt x="5419496" y="18288"/>
                </a:cubicBezTo>
                <a:cubicBezTo>
                  <a:pt x="5318978" y="21876"/>
                  <a:pt x="5012864" y="-2446"/>
                  <a:pt x="4882134" y="18288"/>
                </a:cubicBezTo>
                <a:cubicBezTo>
                  <a:pt x="4751404" y="39022"/>
                  <a:pt x="4313676" y="-3937"/>
                  <a:pt x="4167835" y="18288"/>
                </a:cubicBezTo>
                <a:cubicBezTo>
                  <a:pt x="4021994" y="40513"/>
                  <a:pt x="3715729" y="50049"/>
                  <a:pt x="3394558" y="18288"/>
                </a:cubicBezTo>
                <a:cubicBezTo>
                  <a:pt x="3073387" y="-13473"/>
                  <a:pt x="3093227" y="29828"/>
                  <a:pt x="2798216" y="18288"/>
                </a:cubicBezTo>
                <a:cubicBezTo>
                  <a:pt x="2503205" y="6748"/>
                  <a:pt x="2297615" y="22459"/>
                  <a:pt x="2024939" y="18288"/>
                </a:cubicBezTo>
                <a:cubicBezTo>
                  <a:pt x="1752263" y="14117"/>
                  <a:pt x="1629814" y="-5485"/>
                  <a:pt x="1487576" y="18288"/>
                </a:cubicBezTo>
                <a:cubicBezTo>
                  <a:pt x="1345338" y="42061"/>
                  <a:pt x="1238885" y="15810"/>
                  <a:pt x="1009193" y="18288"/>
                </a:cubicBezTo>
                <a:cubicBezTo>
                  <a:pt x="779501" y="20766"/>
                  <a:pt x="441829" y="-24679"/>
                  <a:pt x="0" y="18288"/>
                </a:cubicBezTo>
                <a:cubicBezTo>
                  <a:pt x="-384" y="12702"/>
                  <a:pt x="-513" y="4636"/>
                  <a:pt x="0" y="0"/>
                </a:cubicBezTo>
                <a:close/>
              </a:path>
              <a:path w="5897880" h="18288" stroke="0" extrusionOk="0">
                <a:moveTo>
                  <a:pt x="0" y="0"/>
                </a:moveTo>
                <a:cubicBezTo>
                  <a:pt x="196299" y="-26676"/>
                  <a:pt x="463834" y="6738"/>
                  <a:pt x="596341" y="0"/>
                </a:cubicBezTo>
                <a:cubicBezTo>
                  <a:pt x="728848" y="-6738"/>
                  <a:pt x="857267" y="1845"/>
                  <a:pt x="1074725" y="0"/>
                </a:cubicBezTo>
                <a:cubicBezTo>
                  <a:pt x="1292183" y="-1845"/>
                  <a:pt x="1545672" y="3744"/>
                  <a:pt x="1848002" y="0"/>
                </a:cubicBezTo>
                <a:cubicBezTo>
                  <a:pt x="2150332" y="-3744"/>
                  <a:pt x="2306688" y="-14526"/>
                  <a:pt x="2444344" y="0"/>
                </a:cubicBezTo>
                <a:cubicBezTo>
                  <a:pt x="2582000" y="14526"/>
                  <a:pt x="2761095" y="-11862"/>
                  <a:pt x="3040685" y="0"/>
                </a:cubicBezTo>
                <a:cubicBezTo>
                  <a:pt x="3320275" y="11862"/>
                  <a:pt x="3622320" y="-32867"/>
                  <a:pt x="3813962" y="0"/>
                </a:cubicBezTo>
                <a:cubicBezTo>
                  <a:pt x="4005604" y="32867"/>
                  <a:pt x="4117810" y="-10778"/>
                  <a:pt x="4351325" y="0"/>
                </a:cubicBezTo>
                <a:cubicBezTo>
                  <a:pt x="4584840" y="10778"/>
                  <a:pt x="4963783" y="-32384"/>
                  <a:pt x="5124602" y="0"/>
                </a:cubicBezTo>
                <a:cubicBezTo>
                  <a:pt x="5285421" y="32384"/>
                  <a:pt x="5705238" y="-29538"/>
                  <a:pt x="5897880" y="0"/>
                </a:cubicBezTo>
                <a:cubicBezTo>
                  <a:pt x="5898220" y="5688"/>
                  <a:pt x="5897711" y="13142"/>
                  <a:pt x="5897880" y="18288"/>
                </a:cubicBezTo>
                <a:cubicBezTo>
                  <a:pt x="5630425" y="-1425"/>
                  <a:pt x="5532865" y="12244"/>
                  <a:pt x="5242560" y="18288"/>
                </a:cubicBezTo>
                <a:cubicBezTo>
                  <a:pt x="4952255" y="24332"/>
                  <a:pt x="4783060" y="5748"/>
                  <a:pt x="4646219" y="18288"/>
                </a:cubicBezTo>
                <a:cubicBezTo>
                  <a:pt x="4509378" y="30828"/>
                  <a:pt x="4163771" y="-13995"/>
                  <a:pt x="3872941" y="18288"/>
                </a:cubicBezTo>
                <a:cubicBezTo>
                  <a:pt x="3582111" y="50571"/>
                  <a:pt x="3362704" y="-1402"/>
                  <a:pt x="3099664" y="18288"/>
                </a:cubicBezTo>
                <a:cubicBezTo>
                  <a:pt x="2836624" y="37978"/>
                  <a:pt x="2747441" y="19657"/>
                  <a:pt x="2562301" y="18288"/>
                </a:cubicBezTo>
                <a:cubicBezTo>
                  <a:pt x="2377161" y="16919"/>
                  <a:pt x="2104946" y="21735"/>
                  <a:pt x="1906981" y="18288"/>
                </a:cubicBezTo>
                <a:cubicBezTo>
                  <a:pt x="1709016" y="14841"/>
                  <a:pt x="1304654" y="-2323"/>
                  <a:pt x="1133704" y="18288"/>
                </a:cubicBezTo>
                <a:cubicBezTo>
                  <a:pt x="962754" y="38899"/>
                  <a:pt x="457048" y="2985"/>
                  <a:pt x="0" y="18288"/>
                </a:cubicBezTo>
                <a:cubicBezTo>
                  <a:pt x="-478" y="10520"/>
                  <a:pt x="210" y="5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 line 2">
            <a:extLst>
              <a:ext uri="{FF2B5EF4-FFF2-40B4-BE49-F238E27FC236}">
                <a16:creationId xmlns:a16="http://schemas.microsoft.com/office/drawing/2014/main" id="{8FFD9892-EDE5-4886-A313-66099DA8C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653" y="5626353"/>
            <a:ext cx="3479619" cy="18288"/>
          </a:xfrm>
          <a:custGeom>
            <a:avLst/>
            <a:gdLst>
              <a:gd name="connsiteX0" fmla="*/ 0 w 3479619"/>
              <a:gd name="connsiteY0" fmla="*/ 0 h 18288"/>
              <a:gd name="connsiteX1" fmla="*/ 661128 w 3479619"/>
              <a:gd name="connsiteY1" fmla="*/ 0 h 18288"/>
              <a:gd name="connsiteX2" fmla="*/ 1357051 w 3479619"/>
              <a:gd name="connsiteY2" fmla="*/ 0 h 18288"/>
              <a:gd name="connsiteX3" fmla="*/ 2087771 w 3479619"/>
              <a:gd name="connsiteY3" fmla="*/ 0 h 18288"/>
              <a:gd name="connsiteX4" fmla="*/ 2818491 w 3479619"/>
              <a:gd name="connsiteY4" fmla="*/ 0 h 18288"/>
              <a:gd name="connsiteX5" fmla="*/ 3479619 w 3479619"/>
              <a:gd name="connsiteY5" fmla="*/ 0 h 18288"/>
              <a:gd name="connsiteX6" fmla="*/ 3479619 w 3479619"/>
              <a:gd name="connsiteY6" fmla="*/ 18288 h 18288"/>
              <a:gd name="connsiteX7" fmla="*/ 2714103 w 3479619"/>
              <a:gd name="connsiteY7" fmla="*/ 18288 h 18288"/>
              <a:gd name="connsiteX8" fmla="*/ 1948587 w 3479619"/>
              <a:gd name="connsiteY8" fmla="*/ 18288 h 18288"/>
              <a:gd name="connsiteX9" fmla="*/ 1252663 w 3479619"/>
              <a:gd name="connsiteY9" fmla="*/ 18288 h 18288"/>
              <a:gd name="connsiteX10" fmla="*/ 0 w 3479619"/>
              <a:gd name="connsiteY10" fmla="*/ 18288 h 18288"/>
              <a:gd name="connsiteX11" fmla="*/ 0 w 3479619"/>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9619" h="18288" fill="none" extrusionOk="0">
                <a:moveTo>
                  <a:pt x="0" y="0"/>
                </a:moveTo>
                <a:cubicBezTo>
                  <a:pt x="178395" y="-3637"/>
                  <a:pt x="368619" y="-28254"/>
                  <a:pt x="661128" y="0"/>
                </a:cubicBezTo>
                <a:cubicBezTo>
                  <a:pt x="953637" y="28254"/>
                  <a:pt x="1022982" y="-4416"/>
                  <a:pt x="1357051" y="0"/>
                </a:cubicBezTo>
                <a:cubicBezTo>
                  <a:pt x="1691120" y="4416"/>
                  <a:pt x="1729558" y="27777"/>
                  <a:pt x="2087771" y="0"/>
                </a:cubicBezTo>
                <a:cubicBezTo>
                  <a:pt x="2445984" y="-27777"/>
                  <a:pt x="2592094" y="4429"/>
                  <a:pt x="2818491" y="0"/>
                </a:cubicBezTo>
                <a:cubicBezTo>
                  <a:pt x="3044888" y="-4429"/>
                  <a:pt x="3204567" y="26471"/>
                  <a:pt x="3479619" y="0"/>
                </a:cubicBezTo>
                <a:cubicBezTo>
                  <a:pt x="3478910" y="8157"/>
                  <a:pt x="3479206" y="12125"/>
                  <a:pt x="3479619" y="18288"/>
                </a:cubicBezTo>
                <a:cubicBezTo>
                  <a:pt x="3315855" y="-2963"/>
                  <a:pt x="3094885" y="26965"/>
                  <a:pt x="2714103" y="18288"/>
                </a:cubicBezTo>
                <a:cubicBezTo>
                  <a:pt x="2333321" y="9611"/>
                  <a:pt x="2260528" y="-15335"/>
                  <a:pt x="1948587" y="18288"/>
                </a:cubicBezTo>
                <a:cubicBezTo>
                  <a:pt x="1636646" y="51911"/>
                  <a:pt x="1489816" y="46369"/>
                  <a:pt x="1252663" y="18288"/>
                </a:cubicBezTo>
                <a:cubicBezTo>
                  <a:pt x="1015510" y="-9793"/>
                  <a:pt x="519812" y="-12177"/>
                  <a:pt x="0" y="18288"/>
                </a:cubicBezTo>
                <a:cubicBezTo>
                  <a:pt x="-46" y="12483"/>
                  <a:pt x="-203" y="6491"/>
                  <a:pt x="0" y="0"/>
                </a:cubicBezTo>
                <a:close/>
              </a:path>
              <a:path w="3479619" h="18288" stroke="0" extrusionOk="0">
                <a:moveTo>
                  <a:pt x="0" y="0"/>
                </a:moveTo>
                <a:cubicBezTo>
                  <a:pt x="326045" y="25020"/>
                  <a:pt x="425411" y="-17676"/>
                  <a:pt x="661128" y="0"/>
                </a:cubicBezTo>
                <a:cubicBezTo>
                  <a:pt x="896845" y="17676"/>
                  <a:pt x="1124825" y="1478"/>
                  <a:pt x="1252663" y="0"/>
                </a:cubicBezTo>
                <a:cubicBezTo>
                  <a:pt x="1380502" y="-1478"/>
                  <a:pt x="1694914" y="11788"/>
                  <a:pt x="2018179" y="0"/>
                </a:cubicBezTo>
                <a:cubicBezTo>
                  <a:pt x="2341444" y="-11788"/>
                  <a:pt x="2451167" y="12596"/>
                  <a:pt x="2679307" y="0"/>
                </a:cubicBezTo>
                <a:cubicBezTo>
                  <a:pt x="2907447" y="-12596"/>
                  <a:pt x="3094555" y="23821"/>
                  <a:pt x="3479619" y="0"/>
                </a:cubicBezTo>
                <a:cubicBezTo>
                  <a:pt x="3479355" y="4493"/>
                  <a:pt x="3480003" y="9472"/>
                  <a:pt x="3479619" y="18288"/>
                </a:cubicBezTo>
                <a:cubicBezTo>
                  <a:pt x="3311729" y="36782"/>
                  <a:pt x="3015946" y="7938"/>
                  <a:pt x="2783695" y="18288"/>
                </a:cubicBezTo>
                <a:cubicBezTo>
                  <a:pt x="2551444" y="28638"/>
                  <a:pt x="2398767" y="-13940"/>
                  <a:pt x="2018179" y="18288"/>
                </a:cubicBezTo>
                <a:cubicBezTo>
                  <a:pt x="1637591" y="50516"/>
                  <a:pt x="1634873" y="-6356"/>
                  <a:pt x="1426644" y="18288"/>
                </a:cubicBezTo>
                <a:cubicBezTo>
                  <a:pt x="1218415" y="42932"/>
                  <a:pt x="1006973" y="4094"/>
                  <a:pt x="730720" y="18288"/>
                </a:cubicBezTo>
                <a:cubicBezTo>
                  <a:pt x="454467" y="32482"/>
                  <a:pt x="291313" y="3910"/>
                  <a:pt x="0" y="18288"/>
                </a:cubicBezTo>
                <a:cubicBezTo>
                  <a:pt x="843" y="9577"/>
                  <a:pt x="371" y="690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07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1C719-6A48-46ED-897D-CA5DE02557B1}"/>
              </a:ext>
            </a:extLst>
          </p:cNvPr>
          <p:cNvSpPr>
            <a:spLocks noGrp="1"/>
          </p:cNvSpPr>
          <p:nvPr>
            <p:ph type="title"/>
          </p:nvPr>
        </p:nvSpPr>
        <p:spPr>
          <a:xfrm>
            <a:off x="589560" y="856180"/>
            <a:ext cx="4560584" cy="1128068"/>
          </a:xfrm>
        </p:spPr>
        <p:txBody>
          <a:bodyPr anchor="ctr">
            <a:normAutofit/>
          </a:bodyPr>
          <a:lstStyle/>
          <a:p>
            <a:r>
              <a:rPr lang="cs-CZ" sz="3700" i="1">
                <a:effectLst/>
                <a:latin typeface="Times New Roman" panose="02020603050405020304" pitchFamily="18" charset="0"/>
                <a:ea typeface="Calibri" panose="020F0502020204030204" pitchFamily="34" charset="0"/>
                <a:cs typeface="Times New Roman" panose="02020603050405020304" pitchFamily="18" charset="0"/>
              </a:rPr>
              <a:t>Haroldo de Campos</a:t>
            </a:r>
            <a:br>
              <a:rPr lang="cs-CZ" sz="3700">
                <a:effectLst/>
                <a:latin typeface="Calibri" panose="020F0502020204030204" pitchFamily="34" charset="0"/>
                <a:ea typeface="Calibri" panose="020F0502020204030204" pitchFamily="34" charset="0"/>
                <a:cs typeface="Times New Roman" panose="02020603050405020304" pitchFamily="18" charset="0"/>
              </a:rPr>
            </a:br>
            <a:endParaRPr lang="cs-CZ" sz="3700"/>
          </a:p>
        </p:txBody>
      </p:sp>
      <p:sp>
        <p:nvSpPr>
          <p:cNvPr id="9" name="Content Placeholder 8">
            <a:extLst>
              <a:ext uri="{FF2B5EF4-FFF2-40B4-BE49-F238E27FC236}">
                <a16:creationId xmlns:a16="http://schemas.microsoft.com/office/drawing/2014/main" id="{DB19E2DD-0C6C-5A7A-F245-17E5AC407849}"/>
              </a:ext>
            </a:extLst>
          </p:cNvPr>
          <p:cNvSpPr>
            <a:spLocks noGrp="1"/>
          </p:cNvSpPr>
          <p:nvPr>
            <p:ph idx="1"/>
          </p:nvPr>
        </p:nvSpPr>
        <p:spPr>
          <a:xfrm>
            <a:off x="590719" y="2330505"/>
            <a:ext cx="4559425" cy="3979585"/>
          </a:xfrm>
        </p:spPr>
        <p:txBody>
          <a:bodyPr anchor="ctr">
            <a:normAutofit/>
          </a:bodyPr>
          <a:lstStyle/>
          <a:p>
            <a:endParaRPr lang="en-US" sz="2000"/>
          </a:p>
        </p:txBody>
      </p:sp>
      <p:pic>
        <p:nvPicPr>
          <p:cNvPr id="5" name="Zástupný obsah 4" descr="2ª via – DITIRAMBOS">
            <a:extLst>
              <a:ext uri="{FF2B5EF4-FFF2-40B4-BE49-F238E27FC236}">
                <a16:creationId xmlns:a16="http://schemas.microsoft.com/office/drawing/2014/main" id="{979A4C10-7629-44A1-8B5D-537159146E14}"/>
              </a:ext>
            </a:extLst>
          </p:cNvPr>
          <p:cNvPicPr>
            <a:picLocks noChangeAspect="1"/>
          </p:cNvPicPr>
          <p:nvPr/>
        </p:nvPicPr>
        <p:blipFill rotWithShape="1">
          <a:blip r:embed="rId2">
            <a:extLst>
              <a:ext uri="{28A0092B-C50C-407E-A947-70E740481C1C}">
                <a14:useLocalDpi xmlns:a14="http://schemas.microsoft.com/office/drawing/2010/main" val="0"/>
              </a:ext>
            </a:extLst>
          </a:blip>
          <a:srcRect l="5535" r="5591" b="-3"/>
          <a:stretch/>
        </p:blipFill>
        <p:spPr bwMode="auto">
          <a:xfrm>
            <a:off x="5977788" y="799352"/>
            <a:ext cx="5425410" cy="5259296"/>
          </a:xfrm>
          <a:prstGeom prst="rect">
            <a:avLst/>
          </a:prstGeom>
          <a:noFill/>
        </p:spPr>
      </p:pic>
    </p:spTree>
    <p:extLst>
      <p:ext uri="{BB962C8B-B14F-4D97-AF65-F5344CB8AC3E}">
        <p14:creationId xmlns:p14="http://schemas.microsoft.com/office/powerpoint/2010/main" val="1585048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923BBD48-3C6B-40F8-88D9-895C8394EA23}"/>
              </a:ext>
            </a:extLst>
          </p:cNvPr>
          <p:cNvSpPr>
            <a:spLocks noGrp="1"/>
          </p:cNvSpPr>
          <p:nvPr>
            <p:ph type="title"/>
          </p:nvPr>
        </p:nvSpPr>
        <p:spPr/>
        <p:txBody>
          <a:bodyPr/>
          <a:lstStyle/>
          <a:p>
            <a:endParaRPr lang="cs-CZ"/>
          </a:p>
        </p:txBody>
      </p:sp>
      <p:pic>
        <p:nvPicPr>
          <p:cNvPr id="5" name="Zástupný obsah 5" descr="Poesia Concreta - Haroldo de Campos | Poesia concreta, Poesia ...">
            <a:extLst>
              <a:ext uri="{FF2B5EF4-FFF2-40B4-BE49-F238E27FC236}">
                <a16:creationId xmlns:a16="http://schemas.microsoft.com/office/drawing/2014/main" id="{F753EA6A-1341-4230-884C-68B6E6E6CA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714750" y="2767806"/>
            <a:ext cx="4762500" cy="2466975"/>
          </a:xfrm>
          <a:prstGeom prst="rect">
            <a:avLst/>
          </a:prstGeom>
          <a:noFill/>
          <a:ln>
            <a:noFill/>
          </a:ln>
        </p:spPr>
      </p:pic>
    </p:spTree>
    <p:extLst>
      <p:ext uri="{BB962C8B-B14F-4D97-AF65-F5344CB8AC3E}">
        <p14:creationId xmlns:p14="http://schemas.microsoft.com/office/powerpoint/2010/main" val="3953611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F94DA2-C790-4EF9-8A80-35FED939EFC5}"/>
              </a:ext>
            </a:extLst>
          </p:cNvPr>
          <p:cNvSpPr>
            <a:spLocks noGrp="1"/>
          </p:cNvSpPr>
          <p:nvPr>
            <p:ph type="title"/>
          </p:nvPr>
        </p:nvSpPr>
        <p:spPr>
          <a:xfrm>
            <a:off x="589560" y="856180"/>
            <a:ext cx="4560584" cy="1128068"/>
          </a:xfrm>
        </p:spPr>
        <p:txBody>
          <a:bodyPr anchor="ctr">
            <a:normAutofit/>
          </a:bodyPr>
          <a:lstStyle/>
          <a:p>
            <a:r>
              <a:rPr lang="cs-CZ" sz="4000" dirty="0"/>
              <a:t>Augusto de Campos</a:t>
            </a:r>
          </a:p>
        </p:txBody>
      </p:sp>
      <p:sp>
        <p:nvSpPr>
          <p:cNvPr id="8" name="Content Placeholder 7">
            <a:extLst>
              <a:ext uri="{FF2B5EF4-FFF2-40B4-BE49-F238E27FC236}">
                <a16:creationId xmlns:a16="http://schemas.microsoft.com/office/drawing/2014/main" id="{86660F72-C3B0-AC5B-29AC-D82EBC1A8D4E}"/>
              </a:ext>
            </a:extLst>
          </p:cNvPr>
          <p:cNvSpPr>
            <a:spLocks noGrp="1"/>
          </p:cNvSpPr>
          <p:nvPr>
            <p:ph idx="1"/>
          </p:nvPr>
        </p:nvSpPr>
        <p:spPr>
          <a:xfrm>
            <a:off x="590719" y="2330505"/>
            <a:ext cx="4559425" cy="3979585"/>
          </a:xfrm>
        </p:spPr>
        <p:txBody>
          <a:bodyPr anchor="ctr">
            <a:normAutofit/>
          </a:bodyPr>
          <a:lstStyle/>
          <a:p>
            <a:endParaRPr lang="en-US" sz="2000"/>
          </a:p>
        </p:txBody>
      </p:sp>
      <p:pic>
        <p:nvPicPr>
          <p:cNvPr id="4" name="Zástupný obsah 3" descr="Augusto de Campos – Rever | VEJA SÃO PAULO">
            <a:extLst>
              <a:ext uri="{FF2B5EF4-FFF2-40B4-BE49-F238E27FC236}">
                <a16:creationId xmlns:a16="http://schemas.microsoft.com/office/drawing/2014/main" id="{4DBC0BC6-EEB5-4FC4-83A2-D748D010312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062" r="4" b="4"/>
          <a:stretch/>
        </p:blipFill>
        <p:spPr bwMode="auto">
          <a:xfrm>
            <a:off x="5977788" y="799352"/>
            <a:ext cx="5425410" cy="5259296"/>
          </a:xfrm>
          <a:prstGeom prst="rect">
            <a:avLst/>
          </a:prstGeom>
          <a:noFill/>
        </p:spPr>
      </p:pic>
    </p:spTree>
    <p:extLst>
      <p:ext uri="{BB962C8B-B14F-4D97-AF65-F5344CB8AC3E}">
        <p14:creationId xmlns:p14="http://schemas.microsoft.com/office/powerpoint/2010/main" val="1214622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Zástupný obsah 3" descr="Ao pé da Raia: Augusto de Campos e LUXO/LIXO">
            <a:extLst>
              <a:ext uri="{FF2B5EF4-FFF2-40B4-BE49-F238E27FC236}">
                <a16:creationId xmlns:a16="http://schemas.microsoft.com/office/drawing/2014/main" id="{2E6EBEF8-06BB-47A8-B710-5AA80F8FFF5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643467" y="1479719"/>
            <a:ext cx="10905066" cy="3898561"/>
          </a:xfrm>
          <a:prstGeom prst="rect">
            <a:avLst/>
          </a:prstGeom>
          <a:noFill/>
        </p:spPr>
      </p:pic>
    </p:spTree>
    <p:extLst>
      <p:ext uri="{BB962C8B-B14F-4D97-AF65-F5344CB8AC3E}">
        <p14:creationId xmlns:p14="http://schemas.microsoft.com/office/powerpoint/2010/main" val="2338851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8DBFE45-2C97-41BA-96AF-DDA05979EC85}"/>
              </a:ext>
            </a:extLst>
          </p:cNvPr>
          <p:cNvSpPr>
            <a:spLocks noGrp="1"/>
          </p:cNvSpPr>
          <p:nvPr>
            <p:ph type="title"/>
          </p:nvPr>
        </p:nvSpPr>
        <p:spPr>
          <a:xfrm>
            <a:off x="838200" y="365125"/>
            <a:ext cx="10515600" cy="1325563"/>
          </a:xfrm>
        </p:spPr>
        <p:txBody>
          <a:bodyPr>
            <a:normAutofit/>
          </a:bodyPr>
          <a:lstStyle/>
          <a:p>
            <a:r>
              <a:rPr lang="cs-CZ" sz="5400"/>
              <a:t>Próza 2. poloviny 20. století</a:t>
            </a:r>
          </a:p>
        </p:txBody>
      </p:sp>
      <p:sp>
        <p:nvSpPr>
          <p:cNvPr id="4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1AA2C847-F929-4312-9EC2-A8CEFA0D383E}"/>
              </a:ext>
            </a:extLst>
          </p:cNvPr>
          <p:cNvSpPr>
            <a:spLocks noGrp="1"/>
          </p:cNvSpPr>
          <p:nvPr>
            <p:ph idx="1"/>
          </p:nvPr>
        </p:nvSpPr>
        <p:spPr>
          <a:xfrm>
            <a:off x="838200" y="2055812"/>
            <a:ext cx="10515600" cy="4924107"/>
          </a:xfrm>
        </p:spPr>
        <p:txBody>
          <a:bodyPr>
            <a:normAutofit lnSpcReduction="10000"/>
          </a:bodyPr>
          <a:lstStyle/>
          <a:p>
            <a:pPr marL="0" indent="0">
              <a:spcAft>
                <a:spcPts val="8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Co formálně odděluje tuto generaci autorů od autorů náležejících k tzv. „zlaté době brazilského románu“ (1930-1960) je nástup vojenské diktatury, která zejména mezi lety 1964 a 1974 vstoupila do života populace represemi, cenzurou a nucenou emigrací.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Pro umělce, kteří byli odpůrci režimu, byla typická produkce reportážní literatury, divadla jako obvinění, filmu jako svědectví (literatura-</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reportagem</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teatro</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como</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denúncia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cinema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como</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depoimento</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Důležitým periodikem této doby byl disidentský časopis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Movimento</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Můžeme zmínit dva autory, kteří reprezentují toto období: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JOSÉ LOUZEIRO  </a:t>
            </a:r>
          </a:p>
          <a:p>
            <a:pPr marL="0" indent="0">
              <a:spcAft>
                <a:spcPts val="800"/>
              </a:spcAft>
              <a:buNone/>
            </a:pP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Lúcio</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Flávio</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o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Passageiro</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da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Agonia</a:t>
            </a:r>
            <a:endParaRPr lang="cs-CZ" sz="18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800"/>
              </a:spcAft>
              <a:buNone/>
            </a:pPr>
            <a:r>
              <a:rPr lang="cs-CZ" sz="1800" i="1" dirty="0">
                <a:latin typeface="Times New Roman" panose="02020603050405020304" pitchFamily="18" charset="0"/>
                <a:ea typeface="Calibri" panose="020F0502020204030204" pitchFamily="34" charset="0"/>
                <a:cs typeface="Times New Roman" panose="02020603050405020304" pitchFamily="18" charset="0"/>
              </a:rPr>
              <a:t>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Acusado</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Homicídio</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EDILBERTO COUTINHO</a:t>
            </a:r>
          </a:p>
          <a:p>
            <a:pPr marL="0" indent="0">
              <a:spcAft>
                <a:spcPts val="800"/>
              </a:spcAft>
              <a:buNone/>
            </a:pPr>
            <a:r>
              <a:rPr lang="cs-CZ" sz="1800" i="1" dirty="0">
                <a:latin typeface="Times New Roman" panose="02020603050405020304" pitchFamily="18" charset="0"/>
                <a:ea typeface="Calibri" panose="020F0502020204030204" pitchFamily="34" charset="0"/>
                <a:cs typeface="Times New Roman" panose="02020603050405020304" pitchFamily="18" charset="0"/>
              </a:rPr>
              <a:t>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Sangue</a:t>
            </a: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 na </a:t>
            </a:r>
            <a:r>
              <a:rPr lang="cs-CZ" sz="1800" i="1" dirty="0" err="1">
                <a:effectLst/>
                <a:latin typeface="Times New Roman" panose="02020603050405020304" pitchFamily="18" charset="0"/>
                <a:ea typeface="Calibri" panose="020F0502020204030204" pitchFamily="34" charset="0"/>
                <a:cs typeface="Times New Roman" panose="02020603050405020304" pitchFamily="18" charset="0"/>
              </a:rPr>
              <a:t>Praça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400" dirty="0"/>
          </a:p>
        </p:txBody>
      </p:sp>
    </p:spTree>
    <p:extLst>
      <p:ext uri="{BB962C8B-B14F-4D97-AF65-F5344CB8AC3E}">
        <p14:creationId xmlns:p14="http://schemas.microsoft.com/office/powerpoint/2010/main" val="100436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63BAB3F-7822-41E8-BC20-3C61418E43B5}"/>
              </a:ext>
            </a:extLst>
          </p:cNvPr>
          <p:cNvSpPr>
            <a:spLocks noGrp="1"/>
          </p:cNvSpPr>
          <p:nvPr>
            <p:ph type="title"/>
          </p:nvPr>
        </p:nvSpPr>
        <p:spPr>
          <a:xfrm>
            <a:off x="838200" y="365125"/>
            <a:ext cx="10515600" cy="1325563"/>
          </a:xfrm>
        </p:spPr>
        <p:txBody>
          <a:bodyPr>
            <a:normAutofit/>
          </a:bodyPr>
          <a:lstStyle/>
          <a:p>
            <a:endParaRPr lang="cs-CZ" sz="5400"/>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19C9DD92-F3EC-4B3D-86A2-B4AD5F5F3C70}"/>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Ve druhé polovině 20. století došlo k zásadní proměně tradičního realismu. Formální vyjádření tématu (lexikální a syntaktická rovina textu) se stala stejně významnou jako téma samotné.</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Typickým příkladem jsou spisovatelé, jejichž realismus je nazýván „divokým realismem“,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realismo</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feroz</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realismo</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brutal</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(např. Rubem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Fonseca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João</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Antônio</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Autoři se ve svých textech snaží co nejvíce přiblížit mluvenému jazyku; vypravěč je zároveň i jednou z postav - snaha zmenšit vzdálenost mezi autorem a vypravěčem/literární postavou na minimum. Doba, v níž se příběh odehrává je často identická s dobou samotného vyprávění. Vytváří se dojem, jako by se příběh odehrával simultánně s okamžikem, kdy je vyprávěn.</a:t>
            </a:r>
            <a:endParaRPr lang="cs-CZ" sz="20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Tímto způsobem se autoři vymaňují z pozice tradičního realismu, jehož základní charakteristikou je objektivita a s ní spojený odstup od vyprávěného příběhu. </a:t>
            </a:r>
            <a:endParaRPr lang="cs-CZ" sz="2000" dirty="0"/>
          </a:p>
        </p:txBody>
      </p:sp>
    </p:spTree>
    <p:extLst>
      <p:ext uri="{BB962C8B-B14F-4D97-AF65-F5344CB8AC3E}">
        <p14:creationId xmlns:p14="http://schemas.microsoft.com/office/powerpoint/2010/main" val="1128142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A52DAF3-9D1E-49A8-91D8-04325626D10B}"/>
              </a:ext>
            </a:extLst>
          </p:cNvPr>
          <p:cNvSpPr>
            <a:spLocks noGrp="1"/>
          </p:cNvSpPr>
          <p:nvPr>
            <p:ph type="title"/>
          </p:nvPr>
        </p:nvSpPr>
        <p:spPr>
          <a:xfrm>
            <a:off x="841248" y="548640"/>
            <a:ext cx="3600860" cy="5431536"/>
          </a:xfrm>
        </p:spPr>
        <p:txBody>
          <a:bodyPr>
            <a:normAutofit/>
          </a:bodyPr>
          <a:lstStyle/>
          <a:p>
            <a:endParaRPr lang="cs-CZ" sz="540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22A623ED-8929-48C3-92D3-AE40F1A9E48E}"/>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2200">
                <a:latin typeface="Times New Roman" panose="02020603050405020304" pitchFamily="18" charset="0"/>
                <a:ea typeface="Calibri" panose="020F0502020204030204" pitchFamily="34" charset="0"/>
                <a:cs typeface="Times New Roman" panose="02020603050405020304" pitchFamily="18" charset="0"/>
              </a:rPr>
              <a:t>T</a:t>
            </a:r>
            <a:r>
              <a:rPr lang="cs-CZ" sz="2200">
                <a:effectLst/>
                <a:latin typeface="Times New Roman" panose="02020603050405020304" pitchFamily="18" charset="0"/>
                <a:ea typeface="Calibri" panose="020F0502020204030204" pitchFamily="34" charset="0"/>
                <a:cs typeface="Times New Roman" panose="02020603050405020304" pitchFamily="18" charset="0"/>
              </a:rPr>
              <a:t>ypické je přizpůsobování jazyka románů jazyku bohémské spodiny společnosti.</a:t>
            </a:r>
            <a:endParaRPr lang="cs-CZ" sz="220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Tento postup je velice typický pro románovou tvorbu druhé poloviny 20. století – brutální jazyk odpovídá brutalitě témat, která autoři ve svých knihách představují. </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228600">
              <a:spcAft>
                <a:spcPts val="800"/>
              </a:spcAft>
            </a:pPr>
            <a:endParaRPr lang="cs-CZ" sz="22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800"/>
              </a:spcAft>
              <a:buNone/>
            </a:pPr>
            <a:r>
              <a:rPr lang="cs-CZ" sz="2200">
                <a:latin typeface="Times New Roman" panose="02020603050405020304" pitchFamily="18" charset="0"/>
                <a:ea typeface="Calibri" panose="020F0502020204030204" pitchFamily="34" charset="0"/>
                <a:cs typeface="Times New Roman" panose="02020603050405020304" pitchFamily="18" charset="0"/>
              </a:rPr>
              <a:t>J</a:t>
            </a:r>
            <a:r>
              <a:rPr lang="cs-CZ" sz="2200">
                <a:effectLst/>
                <a:latin typeface="Times New Roman" panose="02020603050405020304" pitchFamily="18" charset="0"/>
                <a:ea typeface="Calibri" panose="020F0502020204030204" pitchFamily="34" charset="0"/>
                <a:cs typeface="Times New Roman" panose="02020603050405020304" pitchFamily="18" charset="0"/>
              </a:rPr>
              <a:t>ejich knihy reflektují brazilskou realitu, ve které se často setkáváme s násilím díky obrovským společenským rozdílům a všudypřítomnou drastickou chudobou, jak na venkově, tak ve městech. Autoři reagují na nedůstojnou situaci nedůstojným jazykem svých postav.</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a:p>
        </p:txBody>
      </p:sp>
    </p:spTree>
    <p:extLst>
      <p:ext uri="{BB962C8B-B14F-4D97-AF65-F5344CB8AC3E}">
        <p14:creationId xmlns:p14="http://schemas.microsoft.com/office/powerpoint/2010/main" val="1104869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4062DCE-6FEB-47D3-B7B2-FF05E87A5EE4}"/>
              </a:ext>
            </a:extLst>
          </p:cNvPr>
          <p:cNvSpPr>
            <a:spLocks noGrp="1"/>
          </p:cNvSpPr>
          <p:nvPr>
            <p:ph type="title"/>
          </p:nvPr>
        </p:nvSpPr>
        <p:spPr>
          <a:xfrm>
            <a:off x="841248" y="548640"/>
            <a:ext cx="3600860" cy="5431536"/>
          </a:xfrm>
        </p:spPr>
        <p:txBody>
          <a:bodyPr>
            <a:normAutofit/>
          </a:bodyPr>
          <a:lstStyle/>
          <a:p>
            <a:r>
              <a:rPr lang="cs-CZ" sz="5400"/>
              <a:t>Rubem Fonseca (1925-2020)</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84C26050-D8F9-473F-85F9-E521EAFFD1DA}"/>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Byl právníkem a soudním lékařem. V 50. letech byl policejním komisařem na periferii Ria de Janeira – to vše přispělo k využívání témat z podsvětí i v používání přímého jazyka.</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Je zakladatelem literárního směru nazývaným brutalismus</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Jeho příběhy jsou vystavěné tak, že vypravěčem jsou samotné postavy románu. Velká část jeho děl je z policejního prostředí; používá v nich hovorový jazyk.</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Hlavními postavami bývají policejní inspektoři, soukromí detektivové, právníci či spisovatelé.</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Jeho policejní romány jsou ve skutečnosti parodií na tradiční policejní žánr, protože zločiny jsou jen záminkou ke kritice společnosti, která utlačuje jedince. Pro Fonsecu není stěžejním momentem jeho knih odhalit zločin, ale registrovat krutosti každodenního života ve velkých městech a zároveň obnažit lidská dramata, která mají svůj původ v narušení pořádku.</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900"/>
          </a:p>
        </p:txBody>
      </p:sp>
    </p:spTree>
    <p:extLst>
      <p:ext uri="{BB962C8B-B14F-4D97-AF65-F5344CB8AC3E}">
        <p14:creationId xmlns:p14="http://schemas.microsoft.com/office/powerpoint/2010/main" val="2636222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1841105-0FA2-44A3-8C1B-9213395EA033}"/>
              </a:ext>
            </a:extLst>
          </p:cNvPr>
          <p:cNvSpPr>
            <a:spLocks noGrp="1"/>
          </p:cNvSpPr>
          <p:nvPr>
            <p:ph type="title"/>
          </p:nvPr>
        </p:nvSpPr>
        <p:spPr>
          <a:xfrm>
            <a:off x="838200" y="365125"/>
            <a:ext cx="10515600" cy="1325563"/>
          </a:xfrm>
        </p:spPr>
        <p:txBody>
          <a:bodyPr>
            <a:normAutofit/>
          </a:bodyPr>
          <a:lstStyle/>
          <a:p>
            <a:endParaRPr lang="cs-CZ" sz="5400"/>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00512FF7-1078-44F9-B6C6-B2345211F6C7}"/>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Narozdíl od tradičního policejního románu, kde je vyšetřující inspektor téměř vševědoucí a vybavený pozitivistickým myšlením, Fonsecovi inspektoři nejsou „myslícími stroji“ ani ztělesněním „zničující intuice“. </a:t>
            </a: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Autor podává svědectví o světě plném špíny a podlosti, ve kterém jsou morálka a etika zcela rozpuštěny, kde mizí zločinec i hrdina a jeho postavy reprezentují osamělý protest proti této realitě. Oproti tradičnímu policejnímu románu tato realita zůstává zoufalá a bezútěšná nezávisle na tom, je-li zločinec dopaden nebo ne.</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Rubem Fonseca se obrací k inteligentnímu, vzdělanému a pozornému publiku. Spousta momentů proto zůstává v jeho románech otevřená, aby si čtenář mohl sám utvořit úsudek. Základní látkou jeho textů jsou dva extrémy brazilské společnosti: na jedné straně ti, kteří žijí na okraji společnosti a na druhé ti, kteří tvoří její privilegované jádro.</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a:p>
        </p:txBody>
      </p:sp>
    </p:spTree>
    <p:extLst>
      <p:ext uri="{BB962C8B-B14F-4D97-AF65-F5344CB8AC3E}">
        <p14:creationId xmlns:p14="http://schemas.microsoft.com/office/powerpoint/2010/main" val="1965944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B43E094-0A18-4199-8632-1164A5484614}"/>
              </a:ext>
            </a:extLst>
          </p:cNvPr>
          <p:cNvSpPr>
            <a:spLocks noGrp="1"/>
          </p:cNvSpPr>
          <p:nvPr>
            <p:ph type="title"/>
          </p:nvPr>
        </p:nvSpPr>
        <p:spPr>
          <a:xfrm>
            <a:off x="838200" y="365125"/>
            <a:ext cx="10515600" cy="1325563"/>
          </a:xfrm>
        </p:spPr>
        <p:txBody>
          <a:bodyPr>
            <a:normAutofit/>
          </a:bodyPr>
          <a:lstStyle/>
          <a:p>
            <a:endParaRPr lang="cs-CZ"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8259620C-D15D-4888-93B0-10331B9AA106}"/>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Charakteristickým rysem jeho románů je naprostá amorálnost zločinců, ať již pocházejí z vrstev vysokých či lidových. Neuznávají žádnou etiku a nemají nejmenší cit pro spravedlnost. </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Přestože jsou v jeho románech přítomny kladné a záporné postavy, často není možné přesně určit kdo je kdo, protože mezi oběma póly často samy přecházejí.</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2200" i="1">
                <a:effectLst/>
                <a:latin typeface="Times New Roman" panose="02020603050405020304" pitchFamily="18" charset="0"/>
                <a:ea typeface="Calibri" panose="020F0502020204030204" pitchFamily="34" charset="0"/>
                <a:cs typeface="Times New Roman" panose="02020603050405020304" pitchFamily="18" charset="0"/>
              </a:rPr>
              <a:t>O caso Morel</a:t>
            </a:r>
            <a:r>
              <a:rPr lang="cs-CZ" sz="2200">
                <a:effectLst/>
                <a:latin typeface="Times New Roman" panose="02020603050405020304" pitchFamily="18" charset="0"/>
                <a:ea typeface="Calibri" panose="020F0502020204030204" pitchFamily="34" charset="0"/>
                <a:cs typeface="Times New Roman" panose="02020603050405020304" pitchFamily="18" charset="0"/>
              </a:rPr>
              <a:t> (1973)</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200" i="1">
                <a:effectLst/>
                <a:latin typeface="Times New Roman" panose="02020603050405020304" pitchFamily="18" charset="0"/>
                <a:ea typeface="Calibri" panose="020F0502020204030204" pitchFamily="34" charset="0"/>
                <a:cs typeface="Times New Roman" panose="02020603050405020304" pitchFamily="18" charset="0"/>
              </a:rPr>
              <a:t>A grande arte </a:t>
            </a:r>
            <a:r>
              <a:rPr lang="cs-CZ" sz="2200">
                <a:effectLst/>
                <a:latin typeface="Times New Roman" panose="02020603050405020304" pitchFamily="18" charset="0"/>
                <a:ea typeface="Calibri" panose="020F0502020204030204" pitchFamily="34" charset="0"/>
                <a:cs typeface="Times New Roman" panose="02020603050405020304" pitchFamily="18" charset="0"/>
              </a:rPr>
              <a:t>(1983)</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200" i="1">
                <a:effectLst/>
                <a:latin typeface="Times New Roman" panose="02020603050405020304" pitchFamily="18" charset="0"/>
                <a:ea typeface="Calibri" panose="020F0502020204030204" pitchFamily="34" charset="0"/>
                <a:cs typeface="Times New Roman" panose="02020603050405020304" pitchFamily="18" charset="0"/>
              </a:rPr>
              <a:t>Agosto</a:t>
            </a:r>
            <a:r>
              <a:rPr lang="cs-CZ" sz="2200">
                <a:effectLst/>
                <a:latin typeface="Times New Roman" panose="02020603050405020304" pitchFamily="18" charset="0"/>
                <a:ea typeface="Calibri" panose="020F0502020204030204" pitchFamily="34" charset="0"/>
                <a:cs typeface="Times New Roman" panose="02020603050405020304" pitchFamily="18" charset="0"/>
              </a:rPr>
              <a:t> (1990) - líčí události, které předcházeli sebevraždě Getúlia Vargase</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a:p>
        </p:txBody>
      </p:sp>
    </p:spTree>
    <p:extLst>
      <p:ext uri="{BB962C8B-B14F-4D97-AF65-F5344CB8AC3E}">
        <p14:creationId xmlns:p14="http://schemas.microsoft.com/office/powerpoint/2010/main" val="72487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AE2D7B3-3592-4DC8-B045-9A9332FCBA60}"/>
              </a:ext>
            </a:extLst>
          </p:cNvPr>
          <p:cNvSpPr>
            <a:spLocks noGrp="1"/>
          </p:cNvSpPr>
          <p:nvPr>
            <p:ph type="title"/>
          </p:nvPr>
        </p:nvSpPr>
        <p:spPr>
          <a:xfrm>
            <a:off x="841248" y="548640"/>
            <a:ext cx="3600860" cy="5431536"/>
          </a:xfrm>
        </p:spPr>
        <p:txBody>
          <a:bodyPr>
            <a:normAutofit/>
          </a:bodyPr>
          <a:lstStyle/>
          <a:p>
            <a:r>
              <a:rPr lang="cs-CZ" sz="5400"/>
              <a:t>Historický kontext</a:t>
            </a:r>
          </a:p>
        </p:txBody>
      </p:sp>
      <p:sp>
        <p:nvSpPr>
          <p:cNvPr id="6"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5E11CFD-E55C-4F35-9C81-E80BD3C3F561}"/>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Poválečná léta v Brazílii se odehrávají ve znamení redemokratizace společnosti po Vargasově diktatuře Nového státu (1937-1945). Samotný Vargas ještě v politice zůstává a v roce 1950 je znovuzvolen prezidentem, nicméně s novým politickým diskursem, založeným především na hájení práv dělníků a snaze transformovat Brazílii z agrární rozvojové země na prosperující průmyslový stát.</a:t>
            </a: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Ve společnosti a v politice ale zároveň sílí pravicové tendence orientované na USA. Těmto silám se s podporou Spojených států podaří Vojenský převrat na přelomu března a dubna 1964 a nastolení Vojenské diktatury – zemi až do roku 1985 vládnou armádní složky a autoritářský režim provázejí politické represe, cenzura, nucená emigrace, atd. </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a:p>
        </p:txBody>
      </p:sp>
    </p:spTree>
    <p:extLst>
      <p:ext uri="{BB962C8B-B14F-4D97-AF65-F5344CB8AC3E}">
        <p14:creationId xmlns:p14="http://schemas.microsoft.com/office/powerpoint/2010/main" val="52477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853D8B9-3F94-46A8-84DA-172FDE788CB7}"/>
              </a:ext>
            </a:extLst>
          </p:cNvPr>
          <p:cNvSpPr>
            <a:spLocks noGrp="1"/>
          </p:cNvSpPr>
          <p:nvPr>
            <p:ph type="title"/>
          </p:nvPr>
        </p:nvSpPr>
        <p:spPr>
          <a:xfrm>
            <a:off x="838200" y="365125"/>
            <a:ext cx="10515600" cy="1325563"/>
          </a:xfrm>
        </p:spPr>
        <p:txBody>
          <a:bodyPr>
            <a:normAutofit/>
          </a:bodyPr>
          <a:lstStyle/>
          <a:p>
            <a:endParaRPr lang="cs-CZ" sz="5400"/>
          </a:p>
        </p:txBody>
      </p:sp>
      <p:sp>
        <p:nvSpPr>
          <p:cNvPr id="6"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D63E130A-6B63-467E-8802-6F4CCB2E66FD}"/>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Proslulé jsou i jeho povídky, např.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Feliz</a:t>
            </a:r>
            <a:r>
              <a:rPr lang="cs-CZ" sz="2200" b="1" i="1" dirty="0">
                <a:effectLst/>
                <a:latin typeface="Times New Roman" panose="02020603050405020304" pitchFamily="18" charset="0"/>
                <a:ea typeface="Calibri" panose="020F0502020204030204" pitchFamily="34" charset="0"/>
                <a:cs typeface="Times New Roman" panose="02020603050405020304" pitchFamily="18" charset="0"/>
              </a:rPr>
              <a:t> ano novo / Šťastný Nový rok </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(1975)</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Brzy po vydání se kniha stala bestsellerem, nicméně záhy byla zakázána ministerstvem spravedlnosti s odůvodněním, že byla útokem na dobré mravy.</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Kniha byla vydána ve Španělsku a ve Francii a v Brazílii se publikace dočkala znovu teprve v roce 1989. </a:t>
            </a:r>
          </a:p>
          <a:p>
            <a:pPr marL="0" indent="0">
              <a:spcAft>
                <a:spcPts val="800"/>
              </a:spcAft>
              <a:buNone/>
            </a:pPr>
            <a:r>
              <a:rPr lang="cs-CZ" sz="2200" dirty="0">
                <a:latin typeface="Times New Roman" panose="02020603050405020304" pitchFamily="18" charset="0"/>
                <a:ea typeface="Calibri" panose="020F0502020204030204" pitchFamily="34" charset="0"/>
                <a:cs typeface="Times New Roman" panose="02020603050405020304" pitchFamily="18" charset="0"/>
              </a:rPr>
              <a:t>V roce 1992 vydal další sbírku povídek, která byla přeložena do češtiny:</a:t>
            </a:r>
          </a:p>
          <a:p>
            <a:pPr marL="0" indent="0">
              <a:spcAft>
                <a:spcPts val="800"/>
              </a:spcAft>
              <a:buNone/>
            </a:pPr>
            <a:r>
              <a:rPr lang="cs-CZ" sz="2200" b="1" i="1" dirty="0">
                <a:effectLst/>
                <a:latin typeface="Times New Roman" panose="02020603050405020304" pitchFamily="18" charset="0"/>
                <a:ea typeface="Calibri" panose="020F0502020204030204" pitchFamily="34" charset="0"/>
                <a:cs typeface="Times New Roman" panose="02020603050405020304" pitchFamily="18" charset="0"/>
              </a:rPr>
              <a:t>	Romance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negro</a:t>
            </a:r>
            <a:r>
              <a:rPr lang="cs-CZ" sz="2200" b="1" i="1" dirty="0">
                <a:effectLst/>
                <a:latin typeface="Times New Roman" panose="02020603050405020304" pitchFamily="18" charset="0"/>
                <a:ea typeface="Calibri" panose="020F0502020204030204" pitchFamily="34" charset="0"/>
                <a:cs typeface="Times New Roman" panose="02020603050405020304" pitchFamily="18" charset="0"/>
              </a:rPr>
              <a:t> e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outras</a:t>
            </a:r>
            <a:r>
              <a:rPr lang="cs-CZ" sz="2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histórias</a:t>
            </a:r>
            <a:r>
              <a:rPr lang="cs-CZ" sz="2200" b="1" i="1" dirty="0">
                <a:effectLst/>
                <a:latin typeface="Times New Roman" panose="02020603050405020304" pitchFamily="18" charset="0"/>
                <a:ea typeface="Calibri" panose="020F0502020204030204" pitchFamily="34" charset="0"/>
                <a:cs typeface="Times New Roman" panose="02020603050405020304" pitchFamily="18" charset="0"/>
              </a:rPr>
              <a:t> / Černý román a jiné povídky </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(1992)</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Dlužno dodat, že v roce 2019 byly všechny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Fonsecovy</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knihy zakázány na brazilských středních školách, díky dekretu vydaném prezidentem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Bolsonarem</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cs-CZ" sz="2200" dirty="0"/>
          </a:p>
        </p:txBody>
      </p:sp>
    </p:spTree>
    <p:extLst>
      <p:ext uri="{BB962C8B-B14F-4D97-AF65-F5344CB8AC3E}">
        <p14:creationId xmlns:p14="http://schemas.microsoft.com/office/powerpoint/2010/main" val="3692288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637B2035-1FCB-439A-B421-095E136C7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76D6CDF-C512-4739-B158-55EE955EF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3" y="-1"/>
            <a:ext cx="1219200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4BDBC84-E086-4A49-BCEB-DBC2336D3E9A}"/>
              </a:ext>
            </a:extLst>
          </p:cNvPr>
          <p:cNvSpPr>
            <a:spLocks noGrp="1"/>
          </p:cNvSpPr>
          <p:nvPr>
            <p:ph type="title"/>
          </p:nvPr>
        </p:nvSpPr>
        <p:spPr>
          <a:xfrm>
            <a:off x="1137033" y="670559"/>
            <a:ext cx="4683321" cy="2148841"/>
          </a:xfrm>
        </p:spPr>
        <p:txBody>
          <a:bodyPr vert="horz" lIns="91440" tIns="45720" rIns="91440" bIns="45720" rtlCol="0" anchor="t">
            <a:normAutofit/>
          </a:bodyPr>
          <a:lstStyle/>
          <a:p>
            <a:r>
              <a:rPr lang="en-US"/>
              <a:t>Carolina Maria de Jesus </a:t>
            </a:r>
            <a:br>
              <a:rPr lang="en-US"/>
            </a:br>
            <a:r>
              <a:rPr lang="en-US"/>
              <a:t>(1914-1977)</a:t>
            </a:r>
          </a:p>
        </p:txBody>
      </p:sp>
      <p:pic>
        <p:nvPicPr>
          <p:cNvPr id="6" name="Zástupný obsah 5" descr="Obsah obrázku osoba, pózování&#10;&#10;Popis byl vytvořen automaticky">
            <a:extLst>
              <a:ext uri="{FF2B5EF4-FFF2-40B4-BE49-F238E27FC236}">
                <a16:creationId xmlns:a16="http://schemas.microsoft.com/office/drawing/2014/main" id="{C809F360-5EC0-47F5-9C13-614D6AF6D1E3}"/>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b="4983"/>
          <a:stretch/>
        </p:blipFill>
        <p:spPr>
          <a:xfrm>
            <a:off x="1" y="3105151"/>
            <a:ext cx="6448424" cy="3752849"/>
          </a:xfrm>
          <a:custGeom>
            <a:avLst/>
            <a:gdLst/>
            <a:ahLst/>
            <a:cxnLst/>
            <a:rect l="l" t="t" r="r" b="b"/>
            <a:pathLst>
              <a:path w="6448424" h="3752849">
                <a:moveTo>
                  <a:pt x="0" y="0"/>
                </a:moveTo>
                <a:lnTo>
                  <a:pt x="137978" y="22215"/>
                </a:lnTo>
                <a:cubicBezTo>
                  <a:pt x="196046" y="32277"/>
                  <a:pt x="252469" y="42437"/>
                  <a:pt x="295660" y="49771"/>
                </a:cubicBezTo>
                <a:cubicBezTo>
                  <a:pt x="364885" y="66610"/>
                  <a:pt x="403214" y="32071"/>
                  <a:pt x="456941" y="65635"/>
                </a:cubicBezTo>
                <a:cubicBezTo>
                  <a:pt x="529612" y="69090"/>
                  <a:pt x="662508" y="71245"/>
                  <a:pt x="731691" y="70501"/>
                </a:cubicBezTo>
                <a:cubicBezTo>
                  <a:pt x="768741" y="62400"/>
                  <a:pt x="808263" y="64633"/>
                  <a:pt x="841820" y="61171"/>
                </a:cubicBezTo>
                <a:cubicBezTo>
                  <a:pt x="958973" y="43639"/>
                  <a:pt x="1009730" y="45863"/>
                  <a:pt x="1068219" y="39136"/>
                </a:cubicBezTo>
                <a:cubicBezTo>
                  <a:pt x="1104329" y="33447"/>
                  <a:pt x="1156536" y="44203"/>
                  <a:pt x="1174190" y="38808"/>
                </a:cubicBezTo>
                <a:cubicBezTo>
                  <a:pt x="1188943" y="36385"/>
                  <a:pt x="1213832" y="14880"/>
                  <a:pt x="1225923" y="34507"/>
                </a:cubicBezTo>
                <a:cubicBezTo>
                  <a:pt x="1305283" y="8501"/>
                  <a:pt x="1319617" y="30839"/>
                  <a:pt x="1385617" y="18003"/>
                </a:cubicBezTo>
                <a:cubicBezTo>
                  <a:pt x="1461876" y="-26747"/>
                  <a:pt x="1519510" y="56342"/>
                  <a:pt x="1563967" y="4638"/>
                </a:cubicBezTo>
                <a:lnTo>
                  <a:pt x="1676634" y="10582"/>
                </a:lnTo>
                <a:lnTo>
                  <a:pt x="1769429" y="20265"/>
                </a:lnTo>
                <a:cubicBezTo>
                  <a:pt x="1790625" y="23534"/>
                  <a:pt x="1880369" y="18448"/>
                  <a:pt x="1900584" y="27732"/>
                </a:cubicBezTo>
                <a:cubicBezTo>
                  <a:pt x="2072430" y="22762"/>
                  <a:pt x="2014935" y="5831"/>
                  <a:pt x="2127041" y="22101"/>
                </a:cubicBezTo>
                <a:cubicBezTo>
                  <a:pt x="2168847" y="65820"/>
                  <a:pt x="2153052" y="28773"/>
                  <a:pt x="2211644" y="44507"/>
                </a:cubicBezTo>
                <a:cubicBezTo>
                  <a:pt x="2211201" y="9921"/>
                  <a:pt x="2277596" y="73686"/>
                  <a:pt x="2299605" y="38004"/>
                </a:cubicBezTo>
                <a:cubicBezTo>
                  <a:pt x="2309570" y="41997"/>
                  <a:pt x="2318531" y="46991"/>
                  <a:pt x="2327359" y="52270"/>
                </a:cubicBezTo>
                <a:lnTo>
                  <a:pt x="2331995" y="55017"/>
                </a:lnTo>
                <a:lnTo>
                  <a:pt x="2353777" y="59755"/>
                </a:lnTo>
                <a:lnTo>
                  <a:pt x="2355893" y="68914"/>
                </a:lnTo>
                <a:lnTo>
                  <a:pt x="2385794" y="81650"/>
                </a:lnTo>
                <a:cubicBezTo>
                  <a:pt x="2397613" y="85211"/>
                  <a:pt x="2411061" y="87627"/>
                  <a:pt x="2427010" y="88184"/>
                </a:cubicBezTo>
                <a:cubicBezTo>
                  <a:pt x="2486314" y="76422"/>
                  <a:pt x="2553170" y="126870"/>
                  <a:pt x="2627153" y="110451"/>
                </a:cubicBezTo>
                <a:cubicBezTo>
                  <a:pt x="2653722" y="107383"/>
                  <a:pt x="2732043" y="116068"/>
                  <a:pt x="2744462" y="128780"/>
                </a:cubicBezTo>
                <a:cubicBezTo>
                  <a:pt x="2760299" y="132873"/>
                  <a:pt x="2780248" y="130843"/>
                  <a:pt x="2785202" y="143610"/>
                </a:cubicBezTo>
                <a:cubicBezTo>
                  <a:pt x="2794558" y="159316"/>
                  <a:pt x="2856498" y="142821"/>
                  <a:pt x="2844667" y="159029"/>
                </a:cubicBezTo>
                <a:cubicBezTo>
                  <a:pt x="2888530" y="147871"/>
                  <a:pt x="2914187" y="181391"/>
                  <a:pt x="2946649" y="192330"/>
                </a:cubicBezTo>
                <a:cubicBezTo>
                  <a:pt x="2981872" y="180417"/>
                  <a:pt x="3015239" y="215115"/>
                  <a:pt x="3088812" y="226485"/>
                </a:cubicBezTo>
                <a:cubicBezTo>
                  <a:pt x="3127734" y="212524"/>
                  <a:pt x="3138301" y="234381"/>
                  <a:pt x="3208669" y="217774"/>
                </a:cubicBezTo>
                <a:cubicBezTo>
                  <a:pt x="3242208" y="219284"/>
                  <a:pt x="3229623" y="233297"/>
                  <a:pt x="3290045" y="235553"/>
                </a:cubicBezTo>
                <a:cubicBezTo>
                  <a:pt x="3399655" y="215239"/>
                  <a:pt x="3444518" y="245862"/>
                  <a:pt x="3529335" y="249571"/>
                </a:cubicBezTo>
                <a:cubicBezTo>
                  <a:pt x="3623697" y="257405"/>
                  <a:pt x="3587652" y="268832"/>
                  <a:pt x="3716766" y="252690"/>
                </a:cubicBezTo>
                <a:cubicBezTo>
                  <a:pt x="3723469" y="267318"/>
                  <a:pt x="3737863" y="269842"/>
                  <a:pt x="3765333" y="266823"/>
                </a:cubicBezTo>
                <a:cubicBezTo>
                  <a:pt x="3810754" y="271601"/>
                  <a:pt x="3792745" y="303866"/>
                  <a:pt x="3846897" y="290090"/>
                </a:cubicBezTo>
                <a:cubicBezTo>
                  <a:pt x="3830941" y="306608"/>
                  <a:pt x="3929114" y="308026"/>
                  <a:pt x="3900217" y="323590"/>
                </a:cubicBezTo>
                <a:cubicBezTo>
                  <a:pt x="3922367" y="343425"/>
                  <a:pt x="3948574" y="318948"/>
                  <a:pt x="3971444" y="336662"/>
                </a:cubicBezTo>
                <a:cubicBezTo>
                  <a:pt x="4002781" y="344193"/>
                  <a:pt x="3960997" y="315419"/>
                  <a:pt x="3997868" y="318867"/>
                </a:cubicBezTo>
                <a:cubicBezTo>
                  <a:pt x="4041159" y="326219"/>
                  <a:pt x="4055435" y="293981"/>
                  <a:pt x="4070852" y="339615"/>
                </a:cubicBezTo>
                <a:cubicBezTo>
                  <a:pt x="4121286" y="335828"/>
                  <a:pt x="4121920" y="355506"/>
                  <a:pt x="4180483" y="373369"/>
                </a:cubicBezTo>
                <a:cubicBezTo>
                  <a:pt x="4211379" y="366707"/>
                  <a:pt x="4230171" y="374664"/>
                  <a:pt x="4246264" y="387458"/>
                </a:cubicBezTo>
                <a:cubicBezTo>
                  <a:pt x="4308508" y="393310"/>
                  <a:pt x="4357326" y="416142"/>
                  <a:pt x="4423169" y="431783"/>
                </a:cubicBezTo>
                <a:lnTo>
                  <a:pt x="4446752" y="435383"/>
                </a:lnTo>
                <a:lnTo>
                  <a:pt x="4446954" y="435566"/>
                </a:lnTo>
                <a:cubicBezTo>
                  <a:pt x="4508528" y="480137"/>
                  <a:pt x="4617740" y="529869"/>
                  <a:pt x="4662523" y="553169"/>
                </a:cubicBezTo>
                <a:cubicBezTo>
                  <a:pt x="4720320" y="547046"/>
                  <a:pt x="4678644" y="560102"/>
                  <a:pt x="4715641" y="575354"/>
                </a:cubicBezTo>
                <a:cubicBezTo>
                  <a:pt x="4682056" y="593278"/>
                  <a:pt x="4768370" y="586520"/>
                  <a:pt x="4742071" y="614016"/>
                </a:cubicBezTo>
                <a:cubicBezTo>
                  <a:pt x="4749637" y="615922"/>
                  <a:pt x="4757797" y="616899"/>
                  <a:pt x="4766183" y="617675"/>
                </a:cubicBezTo>
                <a:lnTo>
                  <a:pt x="4770562" y="618094"/>
                </a:lnTo>
                <a:lnTo>
                  <a:pt x="4783240" y="624350"/>
                </a:lnTo>
                <a:lnTo>
                  <a:pt x="4792882" y="620401"/>
                </a:lnTo>
                <a:lnTo>
                  <a:pt x="4816310" y="625721"/>
                </a:lnTo>
                <a:cubicBezTo>
                  <a:pt x="4824144" y="628595"/>
                  <a:pt x="4831482" y="632720"/>
                  <a:pt x="4837953" y="638824"/>
                </a:cubicBezTo>
                <a:cubicBezTo>
                  <a:pt x="4848645" y="668753"/>
                  <a:pt x="4922266" y="669148"/>
                  <a:pt x="4933914" y="707398"/>
                </a:cubicBezTo>
                <a:cubicBezTo>
                  <a:pt x="4940833" y="719653"/>
                  <a:pt x="4978358" y="746502"/>
                  <a:pt x="4995259" y="744825"/>
                </a:cubicBezTo>
                <a:cubicBezTo>
                  <a:pt x="5005107" y="749034"/>
                  <a:pt x="5010567" y="758092"/>
                  <a:pt x="5024744" y="753396"/>
                </a:cubicBezTo>
                <a:cubicBezTo>
                  <a:pt x="5047511" y="761361"/>
                  <a:pt x="5109162" y="783016"/>
                  <a:pt x="5131877" y="792613"/>
                </a:cubicBezTo>
                <a:cubicBezTo>
                  <a:pt x="5132671" y="802792"/>
                  <a:pt x="5144554" y="806683"/>
                  <a:pt x="5161031" y="810975"/>
                </a:cubicBezTo>
                <a:lnTo>
                  <a:pt x="5176815" y="815342"/>
                </a:lnTo>
                <a:lnTo>
                  <a:pt x="5180064" y="831233"/>
                </a:lnTo>
                <a:cubicBezTo>
                  <a:pt x="5202966" y="819270"/>
                  <a:pt x="5188976" y="863361"/>
                  <a:pt x="5215059" y="865080"/>
                </a:cubicBezTo>
                <a:cubicBezTo>
                  <a:pt x="5235765" y="864786"/>
                  <a:pt x="5236347" y="878098"/>
                  <a:pt x="5245643" y="887119"/>
                </a:cubicBezTo>
                <a:cubicBezTo>
                  <a:pt x="5267660" y="891609"/>
                  <a:pt x="5295742" y="939348"/>
                  <a:pt x="5295952" y="957174"/>
                </a:cubicBezTo>
                <a:cubicBezTo>
                  <a:pt x="5284322" y="1008946"/>
                  <a:pt x="5374979" y="1038019"/>
                  <a:pt x="5367826" y="1079140"/>
                </a:cubicBezTo>
                <a:cubicBezTo>
                  <a:pt x="5371668" y="1089190"/>
                  <a:pt x="5377921" y="1097135"/>
                  <a:pt x="5385646" y="1103730"/>
                </a:cubicBezTo>
                <a:lnTo>
                  <a:pt x="5410965" y="1119397"/>
                </a:lnTo>
                <a:lnTo>
                  <a:pt x="5436960" y="1130910"/>
                </a:lnTo>
                <a:lnTo>
                  <a:pt x="5442083" y="1133134"/>
                </a:lnTo>
                <a:cubicBezTo>
                  <a:pt x="5451910" y="1137346"/>
                  <a:pt x="5457170" y="1169188"/>
                  <a:pt x="5465219" y="1174479"/>
                </a:cubicBezTo>
                <a:cubicBezTo>
                  <a:pt x="5488744" y="1195184"/>
                  <a:pt x="5467141" y="1223401"/>
                  <a:pt x="5488171" y="1238604"/>
                </a:cubicBezTo>
                <a:cubicBezTo>
                  <a:pt x="5523491" y="1271811"/>
                  <a:pt x="5486623" y="1305961"/>
                  <a:pt x="5562172" y="1320840"/>
                </a:cubicBezTo>
                <a:cubicBezTo>
                  <a:pt x="5601634" y="1385316"/>
                  <a:pt x="5636528" y="1453139"/>
                  <a:pt x="5686905" y="1512529"/>
                </a:cubicBezTo>
                <a:cubicBezTo>
                  <a:pt x="5729049" y="1575678"/>
                  <a:pt x="5699691" y="1553768"/>
                  <a:pt x="5748726" y="1623716"/>
                </a:cubicBezTo>
                <a:cubicBezTo>
                  <a:pt x="5783098" y="1689734"/>
                  <a:pt x="5789710" y="1639740"/>
                  <a:pt x="5842593" y="1726595"/>
                </a:cubicBezTo>
                <a:cubicBezTo>
                  <a:pt x="5837824" y="1733043"/>
                  <a:pt x="5862023" y="1845188"/>
                  <a:pt x="5861042" y="1851837"/>
                </a:cubicBezTo>
                <a:cubicBezTo>
                  <a:pt x="5874156" y="1887981"/>
                  <a:pt x="5901790" y="1919218"/>
                  <a:pt x="5921290" y="1943460"/>
                </a:cubicBezTo>
                <a:lnTo>
                  <a:pt x="5978046" y="1997284"/>
                </a:lnTo>
                <a:lnTo>
                  <a:pt x="5992479" y="2056720"/>
                </a:lnTo>
                <a:cubicBezTo>
                  <a:pt x="6011078" y="2079033"/>
                  <a:pt x="6072687" y="2117397"/>
                  <a:pt x="6089639" y="2131171"/>
                </a:cubicBezTo>
                <a:lnTo>
                  <a:pt x="6094199" y="2139379"/>
                </a:lnTo>
                <a:lnTo>
                  <a:pt x="6094822" y="2139386"/>
                </a:lnTo>
                <a:cubicBezTo>
                  <a:pt x="6096947" y="2140841"/>
                  <a:pt x="6098876" y="2143416"/>
                  <a:pt x="6100692" y="2147736"/>
                </a:cubicBezTo>
                <a:lnTo>
                  <a:pt x="6102516" y="2154343"/>
                </a:lnTo>
                <a:lnTo>
                  <a:pt x="6111361" y="2170264"/>
                </a:lnTo>
                <a:lnTo>
                  <a:pt x="6215475" y="2270153"/>
                </a:lnTo>
                <a:lnTo>
                  <a:pt x="6255966" y="2335401"/>
                </a:lnTo>
                <a:lnTo>
                  <a:pt x="6272711" y="2385144"/>
                </a:lnTo>
                <a:cubicBezTo>
                  <a:pt x="6282320" y="2406495"/>
                  <a:pt x="6299066" y="2405139"/>
                  <a:pt x="6304347" y="2439388"/>
                </a:cubicBezTo>
                <a:cubicBezTo>
                  <a:pt x="6297131" y="2486231"/>
                  <a:pt x="6325530" y="2500962"/>
                  <a:pt x="6326729" y="2549400"/>
                </a:cubicBezTo>
                <a:cubicBezTo>
                  <a:pt x="6325926" y="2572066"/>
                  <a:pt x="6339111" y="2599957"/>
                  <a:pt x="6344663" y="2628839"/>
                </a:cubicBezTo>
                <a:lnTo>
                  <a:pt x="6375811" y="2639204"/>
                </a:lnTo>
                <a:cubicBezTo>
                  <a:pt x="6375427" y="2643533"/>
                  <a:pt x="6375041" y="2647863"/>
                  <a:pt x="6374657" y="2652193"/>
                </a:cubicBezTo>
                <a:cubicBezTo>
                  <a:pt x="6373555" y="2658134"/>
                  <a:pt x="6371943" y="2662665"/>
                  <a:pt x="6369740" y="2664642"/>
                </a:cubicBezTo>
                <a:cubicBezTo>
                  <a:pt x="6368032" y="2674540"/>
                  <a:pt x="6371528" y="2686899"/>
                  <a:pt x="6361964" y="2690172"/>
                </a:cubicBezTo>
                <a:cubicBezTo>
                  <a:pt x="6350507" y="2696218"/>
                  <a:pt x="6369375" y="2734440"/>
                  <a:pt x="6355511" y="2727335"/>
                </a:cubicBezTo>
                <a:cubicBezTo>
                  <a:pt x="6358746" y="2734104"/>
                  <a:pt x="6360434" y="2742096"/>
                  <a:pt x="6361058" y="2750592"/>
                </a:cubicBezTo>
                <a:cubicBezTo>
                  <a:pt x="6361013" y="2751998"/>
                  <a:pt x="6360970" y="2753408"/>
                  <a:pt x="6360926" y="2754814"/>
                </a:cubicBezTo>
                <a:lnTo>
                  <a:pt x="6339285" y="2810353"/>
                </a:lnTo>
                <a:cubicBezTo>
                  <a:pt x="6360091" y="2854187"/>
                  <a:pt x="6313103" y="2870086"/>
                  <a:pt x="6325672" y="2908809"/>
                </a:cubicBezTo>
                <a:cubicBezTo>
                  <a:pt x="6341563" y="2966972"/>
                  <a:pt x="6291836" y="2935388"/>
                  <a:pt x="6333498" y="3009772"/>
                </a:cubicBezTo>
                <a:cubicBezTo>
                  <a:pt x="6345476" y="3039254"/>
                  <a:pt x="6345955" y="3068963"/>
                  <a:pt x="6334947" y="3095405"/>
                </a:cubicBezTo>
                <a:lnTo>
                  <a:pt x="6344768" y="3155941"/>
                </a:lnTo>
                <a:cubicBezTo>
                  <a:pt x="6348643" y="3153663"/>
                  <a:pt x="6311793" y="3186588"/>
                  <a:pt x="6314754" y="3197987"/>
                </a:cubicBezTo>
                <a:cubicBezTo>
                  <a:pt x="6318695" y="3221971"/>
                  <a:pt x="6319257" y="3226752"/>
                  <a:pt x="6304230" y="3239690"/>
                </a:cubicBezTo>
                <a:cubicBezTo>
                  <a:pt x="6306321" y="3248567"/>
                  <a:pt x="6307305" y="3254005"/>
                  <a:pt x="6308837" y="3264003"/>
                </a:cubicBezTo>
                <a:cubicBezTo>
                  <a:pt x="6301812" y="3288243"/>
                  <a:pt x="6298529" y="3302527"/>
                  <a:pt x="6309285" y="3324103"/>
                </a:cubicBezTo>
                <a:cubicBezTo>
                  <a:pt x="6301188" y="3343007"/>
                  <a:pt x="6329285" y="3359307"/>
                  <a:pt x="6342503" y="3405661"/>
                </a:cubicBezTo>
                <a:cubicBezTo>
                  <a:pt x="6338012" y="3447477"/>
                  <a:pt x="6408325" y="3505721"/>
                  <a:pt x="6401531" y="3550593"/>
                </a:cubicBezTo>
                <a:cubicBezTo>
                  <a:pt x="6395655" y="3579549"/>
                  <a:pt x="6423437" y="3594758"/>
                  <a:pt x="6427705" y="3624684"/>
                </a:cubicBezTo>
                <a:cubicBezTo>
                  <a:pt x="6416402" y="3629199"/>
                  <a:pt x="6435787" y="3639516"/>
                  <a:pt x="6448424" y="3657106"/>
                </a:cubicBezTo>
                <a:lnTo>
                  <a:pt x="6444014" y="3752742"/>
                </a:lnTo>
                <a:cubicBezTo>
                  <a:pt x="6443990" y="3752777"/>
                  <a:pt x="6443967" y="3752813"/>
                  <a:pt x="6443946" y="3752849"/>
                </a:cubicBezTo>
                <a:lnTo>
                  <a:pt x="0" y="3752849"/>
                </a:lnTo>
                <a:close/>
              </a:path>
            </a:pathLst>
          </a:custGeom>
        </p:spPr>
      </p:pic>
      <p:sp>
        <p:nvSpPr>
          <p:cNvPr id="3" name="Zástupný obsah 2">
            <a:extLst>
              <a:ext uri="{FF2B5EF4-FFF2-40B4-BE49-F238E27FC236}">
                <a16:creationId xmlns:a16="http://schemas.microsoft.com/office/drawing/2014/main" id="{38BE1390-B49C-4AF4-8650-668F159D60DE}"/>
              </a:ext>
            </a:extLst>
          </p:cNvPr>
          <p:cNvSpPr>
            <a:spLocks noGrp="1"/>
          </p:cNvSpPr>
          <p:nvPr>
            <p:ph sz="half" idx="1"/>
          </p:nvPr>
        </p:nvSpPr>
        <p:spPr>
          <a:xfrm>
            <a:off x="6797004" y="670559"/>
            <a:ext cx="4555782" cy="5445076"/>
          </a:xfrm>
        </p:spPr>
        <p:txBody>
          <a:bodyPr vert="horz" lIns="91440" tIns="45720" rIns="91440" bIns="45720" rtlCol="0" anchor="t">
            <a:normAutofit/>
          </a:bodyPr>
          <a:lstStyle/>
          <a:p>
            <a:pPr marL="0" indent="0">
              <a:spcAft>
                <a:spcPts val="800"/>
              </a:spcAft>
              <a:buNone/>
            </a:pPr>
            <a:r>
              <a:rPr lang="en-US" sz="1700" dirty="0" err="1">
                <a:effectLst/>
              </a:rPr>
              <a:t>Narodila</a:t>
            </a:r>
            <a:r>
              <a:rPr lang="en-US" sz="1700" dirty="0">
                <a:effectLst/>
              </a:rPr>
              <a:t> se </a:t>
            </a:r>
            <a:r>
              <a:rPr lang="en-US" sz="1700" dirty="0" err="1">
                <a:effectLst/>
              </a:rPr>
              <a:t>na</a:t>
            </a:r>
            <a:r>
              <a:rPr lang="en-US" sz="1700" dirty="0">
                <a:effectLst/>
              </a:rPr>
              <a:t> </a:t>
            </a:r>
            <a:r>
              <a:rPr lang="en-US" sz="1700" dirty="0" err="1">
                <a:effectLst/>
              </a:rPr>
              <a:t>venkově</a:t>
            </a:r>
            <a:r>
              <a:rPr lang="en-US" sz="1700" dirty="0">
                <a:effectLst/>
              </a:rPr>
              <a:t> v Minas Gerais </a:t>
            </a:r>
            <a:r>
              <a:rPr lang="en-US" sz="1700" dirty="0" err="1">
                <a:effectLst/>
              </a:rPr>
              <a:t>ve</a:t>
            </a:r>
            <a:r>
              <a:rPr lang="en-US" sz="1700" dirty="0">
                <a:effectLst/>
              </a:rPr>
              <a:t> </a:t>
            </a:r>
            <a:r>
              <a:rPr lang="en-US" sz="1700" dirty="0" err="1">
                <a:effectLst/>
              </a:rPr>
              <a:t>velice</a:t>
            </a:r>
            <a:r>
              <a:rPr lang="en-US" sz="1700" dirty="0">
                <a:effectLst/>
              </a:rPr>
              <a:t> </a:t>
            </a:r>
            <a:r>
              <a:rPr lang="en-US" sz="1700" dirty="0" err="1">
                <a:effectLst/>
              </a:rPr>
              <a:t>chudé</a:t>
            </a:r>
            <a:r>
              <a:rPr lang="en-US" sz="1700" dirty="0">
                <a:effectLst/>
              </a:rPr>
              <a:t> </a:t>
            </a:r>
            <a:r>
              <a:rPr lang="en-US" sz="1700" dirty="0" err="1">
                <a:effectLst/>
              </a:rPr>
              <a:t>černošské</a:t>
            </a:r>
            <a:r>
              <a:rPr lang="en-US" sz="1700" dirty="0">
                <a:effectLst/>
              </a:rPr>
              <a:t> </a:t>
            </a:r>
            <a:r>
              <a:rPr lang="en-US" sz="1700" dirty="0" err="1">
                <a:effectLst/>
              </a:rPr>
              <a:t>rodině</a:t>
            </a:r>
            <a:r>
              <a:rPr lang="en-US" sz="1700" dirty="0">
                <a:effectLst/>
              </a:rPr>
              <a:t>.</a:t>
            </a:r>
          </a:p>
          <a:p>
            <a:pPr marL="0" indent="0">
              <a:spcAft>
                <a:spcPts val="800"/>
              </a:spcAft>
              <a:buNone/>
            </a:pPr>
            <a:r>
              <a:rPr lang="en-US" sz="1700" dirty="0" err="1">
                <a:effectLst/>
              </a:rPr>
              <a:t>Absolvovala</a:t>
            </a:r>
            <a:r>
              <a:rPr lang="en-US" sz="1700" dirty="0">
                <a:effectLst/>
              </a:rPr>
              <a:t> </a:t>
            </a:r>
            <a:r>
              <a:rPr lang="en-US" sz="1700" dirty="0" err="1">
                <a:effectLst/>
              </a:rPr>
              <a:t>pouze</a:t>
            </a:r>
            <a:r>
              <a:rPr lang="en-US" sz="1700" dirty="0">
                <a:effectLst/>
              </a:rPr>
              <a:t> </a:t>
            </a:r>
            <a:r>
              <a:rPr lang="en-US" sz="1700" dirty="0" err="1">
                <a:effectLst/>
              </a:rPr>
              <a:t>dvouletou</a:t>
            </a:r>
            <a:r>
              <a:rPr lang="en-US" sz="1700" dirty="0">
                <a:effectLst/>
              </a:rPr>
              <a:t> </a:t>
            </a:r>
            <a:r>
              <a:rPr lang="en-US" sz="1700" dirty="0" err="1">
                <a:effectLst/>
              </a:rPr>
              <a:t>školní</a:t>
            </a:r>
            <a:r>
              <a:rPr lang="en-US" sz="1700" dirty="0">
                <a:effectLst/>
              </a:rPr>
              <a:t> </a:t>
            </a:r>
            <a:r>
              <a:rPr lang="en-US" sz="1700" dirty="0" err="1">
                <a:effectLst/>
              </a:rPr>
              <a:t>docházku</a:t>
            </a:r>
            <a:r>
              <a:rPr lang="en-US" sz="1700" dirty="0">
                <a:effectLst/>
              </a:rPr>
              <a:t>, </a:t>
            </a:r>
            <a:r>
              <a:rPr lang="en-US" sz="1700" dirty="0" err="1">
                <a:effectLst/>
              </a:rPr>
              <a:t>která</a:t>
            </a:r>
            <a:r>
              <a:rPr lang="en-US" sz="1700" dirty="0">
                <a:effectLst/>
              </a:rPr>
              <a:t> v </a:t>
            </a:r>
            <a:r>
              <a:rPr lang="en-US" sz="1700" dirty="0" err="1">
                <a:effectLst/>
              </a:rPr>
              <a:t>ní</a:t>
            </a:r>
            <a:r>
              <a:rPr lang="en-US" sz="1700" dirty="0">
                <a:effectLst/>
              </a:rPr>
              <a:t> ale </a:t>
            </a:r>
            <a:r>
              <a:rPr lang="en-US" sz="1700" dirty="0" err="1">
                <a:effectLst/>
              </a:rPr>
              <a:t>probudila</a:t>
            </a:r>
            <a:r>
              <a:rPr lang="en-US" sz="1700" dirty="0">
                <a:effectLst/>
              </a:rPr>
              <a:t> </a:t>
            </a:r>
            <a:r>
              <a:rPr lang="en-US" sz="1700" dirty="0" err="1">
                <a:effectLst/>
              </a:rPr>
              <a:t>velký</a:t>
            </a:r>
            <a:r>
              <a:rPr lang="en-US" sz="1700" dirty="0">
                <a:effectLst/>
              </a:rPr>
              <a:t> </a:t>
            </a:r>
            <a:r>
              <a:rPr lang="en-US" sz="1700" dirty="0" err="1">
                <a:effectLst/>
              </a:rPr>
              <a:t>zájem</a:t>
            </a:r>
            <a:r>
              <a:rPr lang="en-US" sz="1700" dirty="0">
                <a:effectLst/>
              </a:rPr>
              <a:t> o </a:t>
            </a:r>
            <a:r>
              <a:rPr lang="en-US" sz="1700" dirty="0" err="1">
                <a:effectLst/>
              </a:rPr>
              <a:t>četbu</a:t>
            </a:r>
            <a:r>
              <a:rPr lang="en-US" sz="1700" dirty="0">
                <a:effectLst/>
              </a:rPr>
              <a:t>. </a:t>
            </a:r>
            <a:r>
              <a:rPr lang="en-US" sz="1700" dirty="0" err="1">
                <a:effectLst/>
              </a:rPr>
              <a:t>Později</a:t>
            </a:r>
            <a:r>
              <a:rPr lang="en-US" sz="1700" dirty="0">
                <a:effectLst/>
              </a:rPr>
              <a:t> se </a:t>
            </a:r>
            <a:r>
              <a:rPr lang="en-US" sz="1700" dirty="0" err="1">
                <a:effectLst/>
              </a:rPr>
              <a:t>přestěhovala</a:t>
            </a:r>
            <a:r>
              <a:rPr lang="en-US" sz="1700" dirty="0">
                <a:effectLst/>
              </a:rPr>
              <a:t> do São Paula, </a:t>
            </a:r>
            <a:r>
              <a:rPr lang="en-US" sz="1700" dirty="0" err="1">
                <a:effectLst/>
              </a:rPr>
              <a:t>kde</a:t>
            </a:r>
            <a:r>
              <a:rPr lang="en-US" sz="1700" dirty="0">
                <a:effectLst/>
              </a:rPr>
              <a:t> </a:t>
            </a:r>
            <a:r>
              <a:rPr lang="en-US" sz="1700" dirty="0" err="1">
                <a:effectLst/>
              </a:rPr>
              <a:t>žila</a:t>
            </a:r>
            <a:r>
              <a:rPr lang="en-US" sz="1700" dirty="0">
                <a:effectLst/>
              </a:rPr>
              <a:t> </a:t>
            </a:r>
            <a:r>
              <a:rPr lang="en-US" sz="1700" dirty="0" err="1">
                <a:effectLst/>
              </a:rPr>
              <a:t>ve</a:t>
            </a:r>
            <a:r>
              <a:rPr lang="en-US" sz="1700" dirty="0">
                <a:effectLst/>
              </a:rPr>
              <a:t> </a:t>
            </a:r>
            <a:r>
              <a:rPr lang="en-US" sz="1700" dirty="0" err="1">
                <a:effectLst/>
              </a:rPr>
              <a:t>fávele</a:t>
            </a:r>
            <a:r>
              <a:rPr lang="en-US" sz="1700" dirty="0">
                <a:effectLst/>
              </a:rPr>
              <a:t> a </a:t>
            </a:r>
            <a:r>
              <a:rPr lang="en-US" sz="1700" dirty="0" err="1">
                <a:effectLst/>
              </a:rPr>
              <a:t>živila</a:t>
            </a:r>
            <a:r>
              <a:rPr lang="en-US" sz="1700" dirty="0">
                <a:effectLst/>
              </a:rPr>
              <a:t> </a:t>
            </a:r>
            <a:r>
              <a:rPr lang="en-US" sz="1700" dirty="0" err="1">
                <a:effectLst/>
              </a:rPr>
              <a:t>sebe</a:t>
            </a:r>
            <a:r>
              <a:rPr lang="en-US" sz="1700" dirty="0">
                <a:effectLst/>
              </a:rPr>
              <a:t> a </a:t>
            </a:r>
            <a:r>
              <a:rPr lang="en-US" sz="1700" dirty="0" err="1">
                <a:effectLst/>
              </a:rPr>
              <a:t>své</a:t>
            </a:r>
            <a:r>
              <a:rPr lang="en-US" sz="1700" dirty="0">
                <a:effectLst/>
              </a:rPr>
              <a:t> </a:t>
            </a:r>
            <a:r>
              <a:rPr lang="en-US" sz="1700" dirty="0" err="1">
                <a:effectLst/>
              </a:rPr>
              <a:t>tři</a:t>
            </a:r>
            <a:r>
              <a:rPr lang="en-US" sz="1700" dirty="0">
                <a:effectLst/>
              </a:rPr>
              <a:t> </a:t>
            </a:r>
            <a:r>
              <a:rPr lang="en-US" sz="1700" dirty="0" err="1">
                <a:effectLst/>
              </a:rPr>
              <a:t>děti</a:t>
            </a:r>
            <a:r>
              <a:rPr lang="en-US" sz="1700" dirty="0">
                <a:effectLst/>
              </a:rPr>
              <a:t> </a:t>
            </a:r>
            <a:r>
              <a:rPr lang="en-US" sz="1700" dirty="0" err="1">
                <a:effectLst/>
              </a:rPr>
              <a:t>sbíráním</a:t>
            </a:r>
            <a:r>
              <a:rPr lang="en-US" sz="1700" dirty="0">
                <a:effectLst/>
              </a:rPr>
              <a:t> </a:t>
            </a:r>
            <a:r>
              <a:rPr lang="en-US" sz="1700" dirty="0" err="1">
                <a:effectLst/>
              </a:rPr>
              <a:t>recyklovatelného</a:t>
            </a:r>
            <a:r>
              <a:rPr lang="en-US" sz="1700" dirty="0">
                <a:effectLst/>
              </a:rPr>
              <a:t> </a:t>
            </a:r>
            <a:r>
              <a:rPr lang="en-US" sz="1700" dirty="0" err="1">
                <a:effectLst/>
              </a:rPr>
              <a:t>odpadu</a:t>
            </a:r>
            <a:r>
              <a:rPr lang="en-US" sz="1700" dirty="0">
                <a:effectLst/>
              </a:rPr>
              <a:t>. </a:t>
            </a:r>
          </a:p>
          <a:p>
            <a:pPr marL="0" indent="0">
              <a:spcAft>
                <a:spcPts val="800"/>
              </a:spcAft>
              <a:buNone/>
            </a:pPr>
            <a:r>
              <a:rPr lang="en-US" sz="1700" dirty="0">
                <a:effectLst/>
              </a:rPr>
              <a:t>Od </a:t>
            </a:r>
            <a:r>
              <a:rPr lang="en-US" sz="1700" dirty="0" err="1">
                <a:effectLst/>
              </a:rPr>
              <a:t>roku</a:t>
            </a:r>
            <a:r>
              <a:rPr lang="en-US" sz="1700" dirty="0">
                <a:effectLst/>
              </a:rPr>
              <a:t> 1956 </a:t>
            </a:r>
            <a:r>
              <a:rPr lang="en-US" sz="1700" dirty="0" err="1">
                <a:effectLst/>
              </a:rPr>
              <a:t>si</a:t>
            </a:r>
            <a:r>
              <a:rPr lang="en-US" sz="1700" dirty="0">
                <a:effectLst/>
              </a:rPr>
              <a:t> </a:t>
            </a:r>
            <a:r>
              <a:rPr lang="en-US" sz="1700" dirty="0" err="1">
                <a:effectLst/>
              </a:rPr>
              <a:t>psala</a:t>
            </a:r>
            <a:r>
              <a:rPr lang="en-US" sz="1700" dirty="0">
                <a:effectLst/>
              </a:rPr>
              <a:t> </a:t>
            </a:r>
            <a:r>
              <a:rPr lang="en-US" sz="1700" dirty="0" err="1">
                <a:effectLst/>
              </a:rPr>
              <a:t>deník</a:t>
            </a:r>
            <a:r>
              <a:rPr lang="en-US" sz="1700" dirty="0">
                <a:effectLst/>
              </a:rPr>
              <a:t> o </a:t>
            </a:r>
            <a:r>
              <a:rPr lang="en-US" sz="1700" dirty="0" err="1">
                <a:effectLst/>
              </a:rPr>
              <a:t>svém</a:t>
            </a:r>
            <a:r>
              <a:rPr lang="en-US" sz="1700" dirty="0">
                <a:effectLst/>
              </a:rPr>
              <a:t> </a:t>
            </a:r>
            <a:r>
              <a:rPr lang="en-US" sz="1700" dirty="0" err="1">
                <a:effectLst/>
              </a:rPr>
              <a:t>životě</a:t>
            </a:r>
            <a:r>
              <a:rPr lang="en-US" sz="1700" dirty="0">
                <a:effectLst/>
              </a:rPr>
              <a:t>. V </a:t>
            </a:r>
            <a:r>
              <a:rPr lang="en-US" sz="1700" dirty="0" err="1">
                <a:effectLst/>
              </a:rPr>
              <a:t>roce</a:t>
            </a:r>
            <a:r>
              <a:rPr lang="en-US" sz="1700" dirty="0">
                <a:effectLst/>
              </a:rPr>
              <a:t> 1960 ji </a:t>
            </a:r>
            <a:r>
              <a:rPr lang="en-US" sz="1700" dirty="0" err="1">
                <a:effectLst/>
              </a:rPr>
              <a:t>náhodou</a:t>
            </a:r>
            <a:r>
              <a:rPr lang="en-US" sz="1700" dirty="0">
                <a:effectLst/>
              </a:rPr>
              <a:t> </a:t>
            </a:r>
            <a:r>
              <a:rPr lang="en-US" sz="1700" dirty="0" err="1">
                <a:effectLst/>
              </a:rPr>
              <a:t>objevil</a:t>
            </a:r>
            <a:r>
              <a:rPr lang="en-US" sz="1700" dirty="0">
                <a:effectLst/>
              </a:rPr>
              <a:t> </a:t>
            </a:r>
            <a:r>
              <a:rPr lang="en-US" sz="1700" dirty="0" err="1">
                <a:effectLst/>
              </a:rPr>
              <a:t>mladý</a:t>
            </a:r>
            <a:r>
              <a:rPr lang="en-US" sz="1700" dirty="0">
                <a:effectLst/>
              </a:rPr>
              <a:t> </a:t>
            </a:r>
            <a:r>
              <a:rPr lang="en-US" sz="1700" dirty="0" err="1">
                <a:effectLst/>
              </a:rPr>
              <a:t>novinář</a:t>
            </a:r>
            <a:r>
              <a:rPr lang="en-US" sz="1700" dirty="0">
                <a:effectLst/>
              </a:rPr>
              <a:t> a </a:t>
            </a:r>
            <a:r>
              <a:rPr lang="en-US" sz="1700" dirty="0" err="1">
                <a:effectLst/>
              </a:rPr>
              <a:t>rozhodl</a:t>
            </a:r>
            <a:r>
              <a:rPr lang="en-US" sz="1700" dirty="0">
                <a:effectLst/>
              </a:rPr>
              <a:t> se </a:t>
            </a:r>
            <a:r>
              <a:rPr lang="en-US" sz="1700" dirty="0" err="1">
                <a:effectLst/>
              </a:rPr>
              <a:t>její</a:t>
            </a:r>
            <a:r>
              <a:rPr lang="en-US" sz="1700" dirty="0">
                <a:effectLst/>
              </a:rPr>
              <a:t> </a:t>
            </a:r>
            <a:r>
              <a:rPr lang="en-US" sz="1700" dirty="0" err="1">
                <a:effectLst/>
              </a:rPr>
              <a:t>deník</a:t>
            </a:r>
            <a:r>
              <a:rPr lang="en-US" sz="1700" dirty="0">
                <a:effectLst/>
              </a:rPr>
              <a:t> </a:t>
            </a:r>
            <a:r>
              <a:rPr lang="en-US" sz="1700" dirty="0" err="1">
                <a:effectLst/>
              </a:rPr>
              <a:t>publikovat</a:t>
            </a:r>
            <a:r>
              <a:rPr lang="en-US" sz="1700" dirty="0">
                <a:effectLst/>
              </a:rPr>
              <a:t>: </a:t>
            </a:r>
            <a:r>
              <a:rPr lang="en-US" sz="1700" b="1" i="1" dirty="0">
                <a:effectLst/>
              </a:rPr>
              <a:t>Quarto de </a:t>
            </a:r>
            <a:r>
              <a:rPr lang="en-US" sz="1700" b="1" i="1" dirty="0" err="1">
                <a:effectLst/>
              </a:rPr>
              <a:t>despejo</a:t>
            </a:r>
            <a:r>
              <a:rPr lang="en-US" sz="1700" b="1" i="1" dirty="0">
                <a:effectLst/>
              </a:rPr>
              <a:t> / </a:t>
            </a:r>
            <a:r>
              <a:rPr lang="en-US" sz="1700" b="1" i="1" dirty="0" err="1">
                <a:effectLst/>
              </a:rPr>
              <a:t>Smetiště</a:t>
            </a:r>
            <a:r>
              <a:rPr lang="en-US" sz="1700" b="1" dirty="0">
                <a:effectLst/>
              </a:rPr>
              <a:t> </a:t>
            </a:r>
            <a:r>
              <a:rPr lang="en-US" sz="1700" dirty="0">
                <a:effectLst/>
              </a:rPr>
              <a:t>(1960) </a:t>
            </a:r>
          </a:p>
          <a:p>
            <a:pPr marL="0" indent="0">
              <a:spcAft>
                <a:spcPts val="800"/>
              </a:spcAft>
              <a:buNone/>
            </a:pPr>
            <a:r>
              <a:rPr lang="en-US" sz="1700" dirty="0">
                <a:effectLst/>
              </a:rPr>
              <a:t>	</a:t>
            </a:r>
            <a:r>
              <a:rPr lang="en-US" sz="1700" dirty="0" err="1">
                <a:effectLst/>
              </a:rPr>
              <a:t>kniha</a:t>
            </a:r>
            <a:r>
              <a:rPr lang="en-US" sz="1700" dirty="0">
                <a:effectLst/>
              </a:rPr>
              <a:t> </a:t>
            </a:r>
            <a:r>
              <a:rPr lang="en-US" sz="1700" dirty="0" err="1">
                <a:effectLst/>
              </a:rPr>
              <a:t>byla</a:t>
            </a:r>
            <a:r>
              <a:rPr lang="en-US" sz="1700" dirty="0">
                <a:effectLst/>
              </a:rPr>
              <a:t> </a:t>
            </a:r>
            <a:r>
              <a:rPr lang="en-US" sz="1700" dirty="0" err="1">
                <a:effectLst/>
              </a:rPr>
              <a:t>přeložena</a:t>
            </a:r>
            <a:r>
              <a:rPr lang="en-US" sz="1700" dirty="0">
                <a:effectLst/>
              </a:rPr>
              <a:t> do </a:t>
            </a:r>
            <a:r>
              <a:rPr lang="en-US" sz="1700" dirty="0" err="1">
                <a:effectLst/>
              </a:rPr>
              <a:t>mnoha</a:t>
            </a:r>
            <a:r>
              <a:rPr lang="en-US" sz="1700" dirty="0">
                <a:effectLst/>
              </a:rPr>
              <a:t> </a:t>
            </a:r>
            <a:r>
              <a:rPr lang="en-US" sz="1700" dirty="0" err="1">
                <a:effectLst/>
              </a:rPr>
              <a:t>jazyků</a:t>
            </a:r>
            <a:r>
              <a:rPr lang="en-US" sz="1700" dirty="0">
                <a:effectLst/>
              </a:rPr>
              <a:t> 	a </a:t>
            </a:r>
            <a:r>
              <a:rPr lang="en-US" sz="1700" dirty="0" err="1">
                <a:effectLst/>
              </a:rPr>
              <a:t>stala</a:t>
            </a:r>
            <a:r>
              <a:rPr lang="en-US" sz="1700" dirty="0">
                <a:effectLst/>
              </a:rPr>
              <a:t> se </a:t>
            </a:r>
            <a:r>
              <a:rPr lang="en-US" sz="1700" dirty="0" err="1">
                <a:effectLst/>
              </a:rPr>
              <a:t>mezinárodním</a:t>
            </a:r>
            <a:r>
              <a:rPr lang="en-US" sz="1700" dirty="0">
                <a:effectLst/>
              </a:rPr>
              <a:t> </a:t>
            </a:r>
            <a:r>
              <a:rPr lang="en-US" sz="1700" dirty="0" err="1">
                <a:effectLst/>
              </a:rPr>
              <a:t>bestsellerem</a:t>
            </a:r>
            <a:r>
              <a:rPr lang="en-US" sz="1700" dirty="0">
                <a:effectLst/>
              </a:rPr>
              <a:t>.</a:t>
            </a:r>
          </a:p>
          <a:p>
            <a:pPr marL="0" indent="0">
              <a:spcAft>
                <a:spcPts val="800"/>
              </a:spcAft>
              <a:buNone/>
            </a:pPr>
            <a:endParaRPr lang="cs-CZ" sz="1700" dirty="0">
              <a:effectLst/>
            </a:endParaRPr>
          </a:p>
          <a:p>
            <a:pPr marL="0" indent="0">
              <a:spcAft>
                <a:spcPts val="800"/>
              </a:spcAft>
              <a:buNone/>
            </a:pPr>
            <a:r>
              <a:rPr lang="en-US" sz="1700" dirty="0" err="1">
                <a:effectLst/>
              </a:rPr>
              <a:t>Přestože</a:t>
            </a:r>
            <a:r>
              <a:rPr lang="en-US" sz="1700" dirty="0">
                <a:effectLst/>
              </a:rPr>
              <a:t> </a:t>
            </a:r>
            <a:r>
              <a:rPr lang="en-US" sz="1700" dirty="0" err="1">
                <a:effectLst/>
              </a:rPr>
              <a:t>autorka</a:t>
            </a:r>
            <a:r>
              <a:rPr lang="en-US" sz="1700" dirty="0">
                <a:effectLst/>
              </a:rPr>
              <a:t> </a:t>
            </a:r>
            <a:r>
              <a:rPr lang="en-US" sz="1700" dirty="0" err="1">
                <a:effectLst/>
              </a:rPr>
              <a:t>napsala</a:t>
            </a:r>
            <a:r>
              <a:rPr lang="en-US" sz="1700" dirty="0">
                <a:effectLst/>
              </a:rPr>
              <a:t> </a:t>
            </a:r>
            <a:r>
              <a:rPr lang="en-US" sz="1700" dirty="0" err="1">
                <a:effectLst/>
              </a:rPr>
              <a:t>ještě</a:t>
            </a:r>
            <a:r>
              <a:rPr lang="en-US" sz="1700" dirty="0">
                <a:effectLst/>
              </a:rPr>
              <a:t> </a:t>
            </a:r>
            <a:r>
              <a:rPr lang="en-US" sz="1700" dirty="0" err="1">
                <a:effectLst/>
              </a:rPr>
              <a:t>řadu</a:t>
            </a:r>
            <a:r>
              <a:rPr lang="en-US" sz="1700" dirty="0">
                <a:effectLst/>
              </a:rPr>
              <a:t> </a:t>
            </a:r>
            <a:r>
              <a:rPr lang="en-US" sz="1700" dirty="0" err="1">
                <a:effectLst/>
              </a:rPr>
              <a:t>textů</a:t>
            </a:r>
            <a:r>
              <a:rPr lang="en-US" sz="1700" dirty="0">
                <a:effectLst/>
              </a:rPr>
              <a:t>, </a:t>
            </a:r>
            <a:r>
              <a:rPr lang="en-US" sz="1700" dirty="0" err="1">
                <a:effectLst/>
              </a:rPr>
              <a:t>žádný</a:t>
            </a:r>
            <a:r>
              <a:rPr lang="en-US" sz="1700" dirty="0">
                <a:effectLst/>
              </a:rPr>
              <a:t> z </a:t>
            </a:r>
            <a:r>
              <a:rPr lang="en-US" sz="1700" dirty="0" err="1">
                <a:effectLst/>
              </a:rPr>
              <a:t>nich</a:t>
            </a:r>
            <a:r>
              <a:rPr lang="en-US" sz="1700" dirty="0">
                <a:effectLst/>
              </a:rPr>
              <a:t> </a:t>
            </a:r>
            <a:r>
              <a:rPr lang="en-US" sz="1700" dirty="0" err="1">
                <a:effectLst/>
              </a:rPr>
              <a:t>již</a:t>
            </a:r>
            <a:r>
              <a:rPr lang="en-US" sz="1700" dirty="0">
                <a:effectLst/>
              </a:rPr>
              <a:t> </a:t>
            </a:r>
            <a:r>
              <a:rPr lang="en-US" sz="1700" dirty="0" err="1">
                <a:effectLst/>
              </a:rPr>
              <a:t>nedosáhl</a:t>
            </a:r>
            <a:r>
              <a:rPr lang="en-US" sz="1700" dirty="0">
                <a:effectLst/>
              </a:rPr>
              <a:t> </a:t>
            </a:r>
            <a:r>
              <a:rPr lang="en-US" sz="1700" dirty="0" err="1">
                <a:effectLst/>
              </a:rPr>
              <a:t>takové</a:t>
            </a:r>
            <a:r>
              <a:rPr lang="en-US" sz="1700" dirty="0">
                <a:effectLst/>
              </a:rPr>
              <a:t> popularity.</a:t>
            </a:r>
          </a:p>
          <a:p>
            <a:pPr marL="0">
              <a:spcAft>
                <a:spcPts val="800"/>
              </a:spcAft>
            </a:pPr>
            <a:endParaRPr lang="en-US" sz="1700" dirty="0">
              <a:effectLst/>
            </a:endParaRPr>
          </a:p>
          <a:p>
            <a:pPr marL="0">
              <a:spcAft>
                <a:spcPts val="800"/>
              </a:spcAft>
            </a:pPr>
            <a:endParaRPr lang="en-US" sz="1700" dirty="0">
              <a:effectLst/>
            </a:endParaRPr>
          </a:p>
          <a:p>
            <a:endParaRPr lang="en-US" sz="1700" dirty="0"/>
          </a:p>
        </p:txBody>
      </p:sp>
    </p:spTree>
    <p:extLst>
      <p:ext uri="{BB962C8B-B14F-4D97-AF65-F5344CB8AC3E}">
        <p14:creationId xmlns:p14="http://schemas.microsoft.com/office/powerpoint/2010/main" val="2604561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C9186B9-160B-46EC-8BE2-A463E74AC22E}"/>
              </a:ext>
            </a:extLst>
          </p:cNvPr>
          <p:cNvSpPr>
            <a:spLocks noGrp="1"/>
          </p:cNvSpPr>
          <p:nvPr>
            <p:ph type="title"/>
          </p:nvPr>
        </p:nvSpPr>
        <p:spPr>
          <a:xfrm>
            <a:off x="841248" y="548640"/>
            <a:ext cx="3600860" cy="5431536"/>
          </a:xfrm>
        </p:spPr>
        <p:txBody>
          <a:bodyPr>
            <a:normAutofit/>
          </a:bodyPr>
          <a:lstStyle/>
          <a:p>
            <a:r>
              <a:rPr lang="cs-CZ" sz="5400"/>
              <a:t>José J. Veiga (1915-1999)</a:t>
            </a:r>
          </a:p>
        </p:txBody>
      </p:sp>
      <p:sp>
        <p:nvSpPr>
          <p:cNvPr id="13"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1B855C59-F3F3-4AF0-A0B3-FC9B6F72D2F6}"/>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Narodil se na venkově ve státu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Goiás</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což jeho tvorbu velice ovlivnilo. </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Mudou</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-se para o Rio de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Janeiro</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onde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estudou</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na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Faculdade</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Nacional</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Direito</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Foi</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comentarista</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na BBC de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Londres</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e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trabalhou</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como</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jornalista</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O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Globo</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e Tribuna da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Imprensa</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entre</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outros</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veículos</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Svou první knihu vydal v roce 1959</a:t>
            </a:r>
          </a:p>
          <a:p>
            <a:pPr marL="0" indent="0">
              <a:spcAft>
                <a:spcPts val="800"/>
              </a:spcAft>
              <a:buNone/>
            </a:pPr>
            <a:r>
              <a:rPr lang="cs-CZ" sz="2200" dirty="0">
                <a:latin typeface="Times New Roman" panose="02020603050405020304" pitchFamily="18" charset="0"/>
                <a:ea typeface="Calibri" panose="020F0502020204030204" pitchFamily="34" charset="0"/>
                <a:cs typeface="Times New Roman" panose="02020603050405020304" pitchFamily="18" charset="0"/>
              </a:rPr>
              <a:t>	</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Os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cavalinhos</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Platiplanto</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 Koníčci ze 	země nezemě </a:t>
            </a: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 sbírka lyrických povídek, která čerpá ze 	zážitků z jeho dětství.</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2200" dirty="0"/>
          </a:p>
        </p:txBody>
      </p:sp>
    </p:spTree>
    <p:extLst>
      <p:ext uri="{BB962C8B-B14F-4D97-AF65-F5344CB8AC3E}">
        <p14:creationId xmlns:p14="http://schemas.microsoft.com/office/powerpoint/2010/main" val="3072038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823766A-79ED-4B44-9A30-A781081BC3C2}"/>
              </a:ext>
            </a:extLst>
          </p:cNvPr>
          <p:cNvSpPr>
            <a:spLocks noGrp="1"/>
          </p:cNvSpPr>
          <p:nvPr>
            <p:ph type="title"/>
          </p:nvPr>
        </p:nvSpPr>
        <p:spPr>
          <a:xfrm>
            <a:off x="838200" y="365125"/>
            <a:ext cx="10515600" cy="1325563"/>
          </a:xfrm>
        </p:spPr>
        <p:txBody>
          <a:bodyPr>
            <a:normAutofit/>
          </a:bodyPr>
          <a:lstStyle/>
          <a:p>
            <a:endParaRPr lang="cs-CZ"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E25AE1DB-542A-4598-91C8-C9FB24C67DAD}"/>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cs-CZ" sz="2000" b="1" i="1" dirty="0">
                <a:effectLst/>
                <a:latin typeface="Times New Roman" panose="02020603050405020304" pitchFamily="18" charset="0"/>
                <a:ea typeface="Calibri" panose="020F0502020204030204" pitchFamily="34" charset="0"/>
                <a:cs typeface="Times New Roman" panose="02020603050405020304" pitchFamily="18" charset="0"/>
              </a:rPr>
              <a:t>A Hora </a:t>
            </a:r>
            <a:r>
              <a:rPr lang="cs-CZ" sz="2000" b="1" i="1" dirty="0" err="1">
                <a:effectLst/>
                <a:latin typeface="Times New Roman" panose="02020603050405020304" pitchFamily="18" charset="0"/>
                <a:ea typeface="Calibri" panose="020F0502020204030204" pitchFamily="34" charset="0"/>
                <a:cs typeface="Times New Roman" panose="02020603050405020304" pitchFamily="18" charset="0"/>
              </a:rPr>
              <a:t>dos</a:t>
            </a:r>
            <a:r>
              <a:rPr lang="cs-CZ" sz="2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b="1" i="1" dirty="0" err="1">
                <a:effectLst/>
                <a:latin typeface="Times New Roman" panose="02020603050405020304" pitchFamily="18" charset="0"/>
                <a:ea typeface="Calibri" panose="020F0502020204030204" pitchFamily="34" charset="0"/>
                <a:cs typeface="Times New Roman" panose="02020603050405020304" pitchFamily="18" charset="0"/>
              </a:rPr>
              <a:t>Ruminantes</a:t>
            </a:r>
            <a:r>
              <a:rPr lang="cs-CZ" sz="2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b="1" i="1" dirty="0">
                <a:latin typeface="Times New Roman" panose="02020603050405020304" pitchFamily="18" charset="0"/>
                <a:ea typeface="Calibri" panose="020F0502020204030204" pitchFamily="34" charset="0"/>
                <a:cs typeface="Times New Roman" panose="02020603050405020304" pitchFamily="18" charset="0"/>
              </a:rPr>
              <a:t>Hodina přežvýkavců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(1966)</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 nejvýznamnější autorovo dílo, které tematizuje diktaturu</a:t>
            </a:r>
          </a:p>
          <a:p>
            <a:pPr marL="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	- řád poklidného městečka je narušen cizími lidmi a zvířaty, kteří jsou arogantní a násilničtí; zabývá 	se reakcemi lidí na toto násilí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Os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Pecados</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 da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Tribo</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2000" b="1" i="1" dirty="0">
                <a:effectLst/>
                <a:latin typeface="Times New Roman" panose="02020603050405020304" pitchFamily="18" charset="0"/>
                <a:ea typeface="Calibri" panose="020F0502020204030204" pitchFamily="34" charset="0"/>
                <a:cs typeface="Times New Roman" panose="02020603050405020304" pitchFamily="18" charset="0"/>
              </a:rPr>
              <a:t>Hříchy kmene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(1976) </a:t>
            </a: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 novela přeložena do češtiny, opět se zabývá tématem autoritativní společnosti a to, jak se 	podepisuje na životě obyčejných lidí.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Jeho styl je spojován s fantastickým/magickým realismem.</a:t>
            </a:r>
          </a:p>
          <a:p>
            <a:pPr marL="0" indent="0">
              <a:spcAft>
                <a:spcPts val="800"/>
              </a:spcAft>
              <a:buNone/>
            </a:pPr>
            <a:r>
              <a:rPr lang="cs-CZ" sz="2000" dirty="0">
                <a:latin typeface="Times New Roman" panose="02020603050405020304" pitchFamily="18" charset="0"/>
                <a:ea typeface="Calibri" panose="020F0502020204030204" pitchFamily="34" charset="0"/>
                <a:cs typeface="Times New Roman" panose="02020603050405020304" pitchFamily="18" charset="0"/>
              </a:rPr>
              <a:t>Získal řadu literárních ocenění a jeho knihy byly přeloženy do mnoha jazyků.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2736354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B0D65C5-C93F-4387-9BE3-0ECB1938517D}"/>
              </a:ext>
            </a:extLst>
          </p:cNvPr>
          <p:cNvSpPr>
            <a:spLocks noGrp="1"/>
          </p:cNvSpPr>
          <p:nvPr>
            <p:ph type="title"/>
          </p:nvPr>
        </p:nvSpPr>
        <p:spPr>
          <a:xfrm>
            <a:off x="841248" y="548640"/>
            <a:ext cx="3600860" cy="5431536"/>
          </a:xfrm>
        </p:spPr>
        <p:txBody>
          <a:bodyPr>
            <a:normAutofit/>
          </a:bodyPr>
          <a:lstStyle/>
          <a:p>
            <a:r>
              <a:rPr lang="cs-CZ" sz="5400"/>
              <a:t>Milton Hatoum (1952)</a:t>
            </a:r>
          </a:p>
        </p:txBody>
      </p:sp>
      <p:sp>
        <p:nvSpPr>
          <p:cNvPr id="6"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BAD72F73-3410-4FEB-A75B-D2CC5178AA91}"/>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Amazonský spisovatel, autor románů, povídek, univerzitní profesor a překladatel.</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Ve svých románech se zaměřuje na zobrazení osobních a rodinných konfliktů v geografickém, historickém a sociokulturním kontextu Amazonie. Inspiruje se svou vlastní zkušeností potomka libanonských přistěhovalců a migranta v rámci Brazílie.</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V roce 1967 se stěhuje z Amazonie do Brazílie a v roce 1970 do São Paula, kde studuje architekturu a urbanismus a pracuje jako novinář a univerzitní profesor. Na počátku 80. let odjíždí do Evropy a studuje komparativní literaturu na Sorbonně. Po návratu vyučuje francouzskou literaturu na Federální Univerzitě Amazonie.   </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2200" dirty="0"/>
          </a:p>
        </p:txBody>
      </p:sp>
    </p:spTree>
    <p:extLst>
      <p:ext uri="{BB962C8B-B14F-4D97-AF65-F5344CB8AC3E}">
        <p14:creationId xmlns:p14="http://schemas.microsoft.com/office/powerpoint/2010/main" val="4126245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CF44156-D312-48C4-934B-E07F6BEA738A}"/>
              </a:ext>
            </a:extLst>
          </p:cNvPr>
          <p:cNvSpPr>
            <a:spLocks noGrp="1"/>
          </p:cNvSpPr>
          <p:nvPr>
            <p:ph type="title"/>
          </p:nvPr>
        </p:nvSpPr>
        <p:spPr>
          <a:xfrm>
            <a:off x="838200" y="365125"/>
            <a:ext cx="10515600" cy="1325563"/>
          </a:xfrm>
        </p:spPr>
        <p:txBody>
          <a:bodyPr>
            <a:normAutofit/>
          </a:bodyPr>
          <a:lstStyle/>
          <a:p>
            <a:endParaRPr lang="cs-CZ"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7F6C41D6-CE39-4D6C-9146-352155D66516}"/>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cs-CZ" sz="2200" i="1">
                <a:effectLst/>
                <a:latin typeface="Times New Roman" panose="02020603050405020304" pitchFamily="18" charset="0"/>
                <a:ea typeface="Calibri" panose="020F0502020204030204" pitchFamily="34" charset="0"/>
                <a:cs typeface="Times New Roman" panose="02020603050405020304" pitchFamily="18" charset="0"/>
              </a:rPr>
              <a:t>Relato de um certo Oriente</a:t>
            </a:r>
            <a:r>
              <a:rPr lang="cs-CZ" sz="2200">
                <a:effectLst/>
                <a:latin typeface="Times New Roman" panose="02020603050405020304" pitchFamily="18" charset="0"/>
                <a:ea typeface="Calibri" panose="020F0502020204030204" pitchFamily="34" charset="0"/>
                <a:cs typeface="Times New Roman" panose="02020603050405020304" pitchFamily="18" charset="0"/>
              </a:rPr>
              <a:t> (1989)</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Calibri" panose="020F0502020204030204" pitchFamily="34" charset="0"/>
              <a:buChar char="-"/>
            </a:pPr>
            <a:r>
              <a:rPr lang="cs-CZ" sz="2200">
                <a:effectLst/>
                <a:latin typeface="Times New Roman" panose="02020603050405020304" pitchFamily="18" charset="0"/>
                <a:ea typeface="Calibri" panose="020F0502020204030204" pitchFamily="34" charset="0"/>
                <a:cs typeface="Times New Roman" panose="02020603050405020304" pitchFamily="18" charset="0"/>
              </a:rPr>
              <a:t>Život měšťanské rodiny arabského původu usazené v Manaus, představovaný formou vzpomínek a někdy až fantasmagorických sekvencí stavů duše; připomíná tradiční brazilské intimní romány.</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Postava imigranta mu otevírá cestu k problematice identity, místa jako změny, paměti.</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i="1">
                <a:effectLst/>
                <a:latin typeface="Times New Roman" panose="02020603050405020304" pitchFamily="18" charset="0"/>
                <a:ea typeface="Calibri" panose="020F0502020204030204" pitchFamily="34" charset="0"/>
                <a:cs typeface="Times New Roman" panose="02020603050405020304" pitchFamily="18" charset="0"/>
              </a:rPr>
              <a:t>Cinzas do Norte</a:t>
            </a:r>
            <a:r>
              <a:rPr lang="cs-CZ" sz="2200">
                <a:effectLst/>
                <a:latin typeface="Times New Roman" panose="02020603050405020304" pitchFamily="18" charset="0"/>
                <a:ea typeface="Calibri" panose="020F0502020204030204" pitchFamily="34" charset="0"/>
                <a:cs typeface="Times New Roman" panose="02020603050405020304" pitchFamily="18" charset="0"/>
              </a:rPr>
              <a:t> (2005)</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Calibri" panose="020F0502020204030204" pitchFamily="34" charset="0"/>
              <a:buChar char="-"/>
            </a:pPr>
            <a:r>
              <a:rPr lang="cs-CZ" sz="2200">
                <a:effectLst/>
                <a:latin typeface="Times New Roman" panose="02020603050405020304" pitchFamily="18" charset="0"/>
                <a:ea typeface="Calibri" panose="020F0502020204030204" pitchFamily="34" charset="0"/>
                <a:cs typeface="Times New Roman" panose="02020603050405020304" pitchFamily="18" charset="0"/>
              </a:rPr>
              <a:t>Hatoumův v pořadí třetí román, ve kterém tematizuje vojenskou diktaturu v Brazílii a vytváří morální příběh své generace.</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a:p>
        </p:txBody>
      </p:sp>
    </p:spTree>
    <p:extLst>
      <p:ext uri="{BB962C8B-B14F-4D97-AF65-F5344CB8AC3E}">
        <p14:creationId xmlns:p14="http://schemas.microsoft.com/office/powerpoint/2010/main" val="1819622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2C28C62-142A-4FCD-B891-26C541551F8F}"/>
              </a:ext>
            </a:extLst>
          </p:cNvPr>
          <p:cNvSpPr>
            <a:spLocks noGrp="1"/>
          </p:cNvSpPr>
          <p:nvPr>
            <p:ph type="title"/>
          </p:nvPr>
        </p:nvSpPr>
        <p:spPr>
          <a:xfrm>
            <a:off x="838200" y="365125"/>
            <a:ext cx="10515600" cy="1325563"/>
          </a:xfrm>
        </p:spPr>
        <p:txBody>
          <a:bodyPr>
            <a:normAutofit/>
          </a:bodyPr>
          <a:lstStyle/>
          <a:p>
            <a:endParaRPr lang="cs-CZ" sz="5400"/>
          </a:p>
        </p:txBody>
      </p:sp>
      <p:sp>
        <p:nvSpPr>
          <p:cNvPr id="6"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7A51318E-1613-401A-AE17-9CA95977A873}"/>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Charakteristickým rysem výstavby jeho románů je spojení společenské dimenze s existenciální. </a:t>
            </a: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Přestože vypráví osobní, soukromé příběhy postav, neodhlíží od společenského a historického kontextu, ve kterém žijí. Tento kontext se obvykle točí kolem procesu integrace přistěhovalců ze Středního východu v oblasti brazilské Amazonie a ozvěn vojenské diktatury.</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a:p>
        </p:txBody>
      </p:sp>
    </p:spTree>
    <p:extLst>
      <p:ext uri="{BB962C8B-B14F-4D97-AF65-F5344CB8AC3E}">
        <p14:creationId xmlns:p14="http://schemas.microsoft.com/office/powerpoint/2010/main" val="3256266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B0D65C5-C93F-4387-9BE3-0ECB1938517D}"/>
              </a:ext>
            </a:extLst>
          </p:cNvPr>
          <p:cNvSpPr>
            <a:spLocks noGrp="1"/>
          </p:cNvSpPr>
          <p:nvPr>
            <p:ph type="title"/>
          </p:nvPr>
        </p:nvSpPr>
        <p:spPr>
          <a:xfrm>
            <a:off x="841248" y="548640"/>
            <a:ext cx="3600860" cy="5431536"/>
          </a:xfrm>
        </p:spPr>
        <p:txBody>
          <a:bodyPr>
            <a:normAutofit/>
          </a:bodyPr>
          <a:lstStyle/>
          <a:p>
            <a:r>
              <a:rPr lang="cs-CZ" sz="5400"/>
              <a:t>Darcy</a:t>
            </a:r>
            <a:r>
              <a:rPr lang="cs-CZ" sz="5400" dirty="0"/>
              <a:t> </a:t>
            </a:r>
            <a:r>
              <a:rPr lang="cs-CZ" sz="5400"/>
              <a:t>Ribeiro</a:t>
            </a:r>
            <a:r>
              <a:rPr lang="cs-CZ" sz="5400" dirty="0"/>
              <a:t> (1922-1997)</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BAD72F73-3410-4FEB-A75B-D2CC5178AA91}"/>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Narodil se v malém městě v Minas Gerais, v Belo Horizonte potom studoval lékařství a společenské vědy.</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Věnoval se etnologickému studiu indiánů jak brazilského vnitrozemí, tak Amazonie.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Angažoval se politicky v oblastech výuky, sociologie a antropologie, byl jedním ze zakládajících členů University v hl. městě Brasília. Podílel se na projektech na ochranu domorodců. Napsal několik etnologických knih o nich.</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Z vlády prezidenta Goularta byl ministrem školství (1962, 1963).V době vojenské diktatury žil v exilu v Uruguayi. Po jejím skončení se vrátil do politiky a mezi lety 1991-1997 byl senátorem za stát Rio de Janeiro.</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Byl členem Brazilské literární akademie.</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900">
                <a:effectLst/>
                <a:latin typeface="Times New Roman" panose="02020603050405020304" pitchFamily="18" charset="0"/>
                <a:ea typeface="Calibri" panose="020F0502020204030204" pitchFamily="34" charset="0"/>
                <a:cs typeface="Times New Roman" panose="02020603050405020304" pitchFamily="18" charset="0"/>
              </a:rPr>
              <a:t>Napsal řadu odborných knih a několik románů: např. </a:t>
            </a:r>
            <a:r>
              <a:rPr lang="cs-CZ" sz="1900" b="1" i="1">
                <a:effectLst/>
                <a:latin typeface="Times New Roman" panose="02020603050405020304" pitchFamily="18" charset="0"/>
                <a:ea typeface="Calibri" panose="020F0502020204030204" pitchFamily="34" charset="0"/>
                <a:cs typeface="Times New Roman" panose="02020603050405020304" pitchFamily="18" charset="0"/>
              </a:rPr>
              <a:t>Maíra</a:t>
            </a:r>
            <a:r>
              <a:rPr lang="cs-CZ" sz="1900">
                <a:effectLst/>
                <a:latin typeface="Times New Roman" panose="02020603050405020304" pitchFamily="18" charset="0"/>
                <a:ea typeface="Calibri" panose="020F0502020204030204" pitchFamily="34" charset="0"/>
                <a:cs typeface="Times New Roman" panose="02020603050405020304" pitchFamily="18" charset="0"/>
              </a:rPr>
              <a:t> (1976) a </a:t>
            </a:r>
            <a:r>
              <a:rPr lang="cs-CZ" sz="1900" b="1" i="1">
                <a:effectLst/>
                <a:latin typeface="Times New Roman" panose="02020603050405020304" pitchFamily="18" charset="0"/>
                <a:ea typeface="Calibri" panose="020F0502020204030204" pitchFamily="34" charset="0"/>
                <a:cs typeface="Times New Roman" panose="02020603050405020304" pitchFamily="18" charset="0"/>
              </a:rPr>
              <a:t>Divošská utopie </a:t>
            </a:r>
            <a:r>
              <a:rPr lang="cs-CZ" sz="1900">
                <a:effectLst/>
                <a:latin typeface="Times New Roman" panose="02020603050405020304" pitchFamily="18" charset="0"/>
                <a:ea typeface="Calibri" panose="020F0502020204030204" pitchFamily="34" charset="0"/>
                <a:cs typeface="Times New Roman" panose="02020603050405020304" pitchFamily="18" charset="0"/>
              </a:rPr>
              <a:t>(1982)</a:t>
            </a:r>
            <a:endParaRPr lang="cs-CZ" sz="19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900"/>
          </a:p>
        </p:txBody>
      </p:sp>
    </p:spTree>
    <p:extLst>
      <p:ext uri="{BB962C8B-B14F-4D97-AF65-F5344CB8AC3E}">
        <p14:creationId xmlns:p14="http://schemas.microsoft.com/office/powerpoint/2010/main" val="3664640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2A026AD-C91B-4FA5-BDDA-3874345DA713}"/>
              </a:ext>
            </a:extLst>
          </p:cNvPr>
          <p:cNvSpPr>
            <a:spLocks noGrp="1"/>
          </p:cNvSpPr>
          <p:nvPr>
            <p:ph type="title"/>
          </p:nvPr>
        </p:nvSpPr>
        <p:spPr>
          <a:xfrm>
            <a:off x="841248" y="548640"/>
            <a:ext cx="3600860" cy="5431536"/>
          </a:xfrm>
        </p:spPr>
        <p:txBody>
          <a:bodyPr>
            <a:normAutofit/>
          </a:bodyPr>
          <a:lstStyle/>
          <a:p>
            <a:r>
              <a:rPr lang="cs-CZ" sz="5400"/>
              <a:t>Moacyr Scliar (1937-2011)</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EC59876D-D782-4652-AF8F-4A59F6727EDD}"/>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Lékař a spisovatel, člen Brazilské literární akademie a držitel řady literárních ocenění. </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Jeho příběhy často tematizují osudy židovských imigrantů v Brazílii, které jsou situovány do Porto Alegre.</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200" i="1">
                <a:effectLst/>
                <a:latin typeface="Times New Roman" panose="02020603050405020304" pitchFamily="18" charset="0"/>
                <a:ea typeface="Calibri" panose="020F0502020204030204" pitchFamily="34" charset="0"/>
                <a:cs typeface="Times New Roman" panose="02020603050405020304" pitchFamily="18" charset="0"/>
              </a:rPr>
              <a:t>O ciclo das águas</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200" i="1">
                <a:effectLst/>
                <a:latin typeface="Times New Roman" panose="02020603050405020304" pitchFamily="18" charset="0"/>
                <a:ea typeface="Calibri" panose="020F0502020204030204" pitchFamily="34" charset="0"/>
                <a:cs typeface="Times New Roman" panose="02020603050405020304" pitchFamily="18" charset="0"/>
              </a:rPr>
              <a:t>O centauro no jardim </a:t>
            </a:r>
          </a:p>
          <a:p>
            <a:pPr indent="0">
              <a:spcAft>
                <a:spcPts val="800"/>
              </a:spcAft>
              <a:buNone/>
            </a:pPr>
            <a:r>
              <a:rPr lang="cs-CZ" sz="2200" b="1" i="1">
                <a:effectLst/>
                <a:latin typeface="Times New Roman" panose="02020603050405020304" pitchFamily="18" charset="0"/>
                <a:ea typeface="Calibri" panose="020F0502020204030204" pitchFamily="34" charset="0"/>
                <a:cs typeface="Times New Roman" panose="02020603050405020304" pitchFamily="18" charset="0"/>
              </a:rPr>
              <a:t>Leopardi Franze Kafky – </a:t>
            </a:r>
            <a:r>
              <a:rPr lang="cs-CZ" sz="2200">
                <a:effectLst/>
                <a:latin typeface="Times New Roman" panose="02020603050405020304" pitchFamily="18" charset="0"/>
                <a:ea typeface="Calibri" panose="020F0502020204030204" pitchFamily="34" charset="0"/>
                <a:cs typeface="Times New Roman" panose="02020603050405020304" pitchFamily="18" charset="0"/>
              </a:rPr>
              <a:t>novela přeložena do češtiny</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cs-CZ" sz="2200"/>
              <a:t>   </a:t>
            </a:r>
          </a:p>
        </p:txBody>
      </p:sp>
    </p:spTree>
    <p:extLst>
      <p:ext uri="{BB962C8B-B14F-4D97-AF65-F5344CB8AC3E}">
        <p14:creationId xmlns:p14="http://schemas.microsoft.com/office/powerpoint/2010/main" val="20511134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67AB29E-62C7-4359-8EDF-BFE560CC0D16}"/>
              </a:ext>
            </a:extLst>
          </p:cNvPr>
          <p:cNvSpPr>
            <a:spLocks noGrp="1"/>
          </p:cNvSpPr>
          <p:nvPr>
            <p:ph type="title"/>
          </p:nvPr>
        </p:nvSpPr>
        <p:spPr>
          <a:xfrm>
            <a:off x="841248" y="548640"/>
            <a:ext cx="3600860" cy="5431536"/>
          </a:xfrm>
        </p:spPr>
        <p:txBody>
          <a:bodyPr>
            <a:normAutofit/>
          </a:bodyPr>
          <a:lstStyle/>
          <a:p>
            <a:r>
              <a:rPr lang="cs-CZ" sz="5400"/>
              <a:t>João Ubaldo Ribeiro (1941-2014)</a:t>
            </a:r>
          </a:p>
        </p:txBody>
      </p:sp>
      <p:sp>
        <p:nvSpPr>
          <p:cNvPr id="6"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9D9350FC-4E92-4634-B41D-3761F8FFE2A7}"/>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V roce 2008 získal literární cenu Luise de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Camõese</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 několik jeho děl se dočkalo televizní či filmové adaptace.</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Sargento</a:t>
            </a:r>
            <a:r>
              <a:rPr lang="cs-CZ" sz="2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Getúlio</a:t>
            </a:r>
            <a:endParaRPr lang="cs-CZ" sz="2200" b="1"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 tragikomické vyprávění z extrémně 	násilnického severovýchodu.</a:t>
            </a:r>
            <a:endParaRPr lang="cs-CZ" sz="2200" dirty="0">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200" b="1" i="1" dirty="0">
                <a:latin typeface="Times New Roman" panose="02020603050405020304" pitchFamily="18" charset="0"/>
                <a:ea typeface="Calibri" panose="020F0502020204030204" pitchFamily="34" charset="0"/>
                <a:cs typeface="Times New Roman" panose="02020603050405020304" pitchFamily="18" charset="0"/>
              </a:rPr>
              <a:t>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Viva</a:t>
            </a:r>
            <a:r>
              <a:rPr lang="cs-CZ" sz="2200" b="1" i="1" dirty="0">
                <a:effectLst/>
                <a:latin typeface="Times New Roman" panose="02020603050405020304" pitchFamily="18" charset="0"/>
                <a:ea typeface="Calibri" panose="020F0502020204030204" pitchFamily="34" charset="0"/>
                <a:cs typeface="Times New Roman" panose="02020603050405020304" pitchFamily="18" charset="0"/>
              </a:rPr>
              <a:t> o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Povo</a:t>
            </a:r>
            <a:r>
              <a:rPr lang="cs-CZ" sz="2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b="1" i="1" dirty="0" err="1">
                <a:effectLst/>
                <a:latin typeface="Times New Roman" panose="02020603050405020304" pitchFamily="18" charset="0"/>
                <a:ea typeface="Calibri" panose="020F0502020204030204" pitchFamily="34" charset="0"/>
                <a:cs typeface="Times New Roman" panose="02020603050405020304" pitchFamily="18" charset="0"/>
              </a:rPr>
              <a:t>Brasileiro</a:t>
            </a:r>
            <a:endParaRPr lang="cs-CZ"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2200" dirty="0"/>
          </a:p>
        </p:txBody>
      </p:sp>
    </p:spTree>
    <p:extLst>
      <p:ext uri="{BB962C8B-B14F-4D97-AF65-F5344CB8AC3E}">
        <p14:creationId xmlns:p14="http://schemas.microsoft.com/office/powerpoint/2010/main" val="2035392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1855D44-368E-48FC-9B06-CBEB50871DD3}"/>
              </a:ext>
            </a:extLst>
          </p:cNvPr>
          <p:cNvSpPr>
            <a:spLocks noGrp="1"/>
          </p:cNvSpPr>
          <p:nvPr>
            <p:ph type="title"/>
          </p:nvPr>
        </p:nvSpPr>
        <p:spPr>
          <a:xfrm>
            <a:off x="841248" y="548640"/>
            <a:ext cx="3600860" cy="5431536"/>
          </a:xfrm>
        </p:spPr>
        <p:txBody>
          <a:bodyPr>
            <a:normAutofit/>
          </a:bodyPr>
          <a:lstStyle/>
          <a:p>
            <a:r>
              <a:rPr lang="cs-CZ" sz="5400"/>
              <a:t>Poezie</a:t>
            </a:r>
          </a:p>
        </p:txBody>
      </p:sp>
      <p:sp>
        <p:nvSpPr>
          <p:cNvPr id="2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A05AFF99-219B-404D-9351-E261C35BA4B4}"/>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Po roce 1945 se brazilská poezie snaží být především angažovaná. Někteří autoři se inspirují společensko-kritickými básněmi Joãa Cabrala de Melo Neto („Opelichaný pes“, „Život a smrt Severina“). </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Jedním z těch, kteří se vymykají, je: </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spcAft>
                <a:spcPts val="800"/>
              </a:spcAft>
              <a:buNone/>
            </a:pPr>
            <a:r>
              <a:rPr lang="cs-CZ" sz="2200" b="1">
                <a:effectLst/>
                <a:latin typeface="Times New Roman" panose="02020603050405020304" pitchFamily="18" charset="0"/>
                <a:ea typeface="Calibri" panose="020F0502020204030204" pitchFamily="34" charset="0"/>
                <a:cs typeface="Times New Roman" panose="02020603050405020304" pitchFamily="18" charset="0"/>
              </a:rPr>
              <a:t>FERREIRA GULLAR </a:t>
            </a:r>
            <a:r>
              <a:rPr lang="cs-CZ" sz="2200">
                <a:effectLst/>
                <a:latin typeface="Times New Roman" panose="02020603050405020304" pitchFamily="18" charset="0"/>
                <a:ea typeface="Calibri" panose="020F0502020204030204" pitchFamily="34" charset="0"/>
                <a:cs typeface="Times New Roman" panose="02020603050405020304" pitchFamily="18" charset="0"/>
              </a:rPr>
              <a:t>(1930-2016)</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Prošel fází angažované poezie, konkrétní poezie a ve své poslední fázi je nazýván „lidovým básníkem“.</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Podívejme se na jeho kritiku války ve Vietnamu:</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a:p>
        </p:txBody>
      </p:sp>
    </p:spTree>
    <p:extLst>
      <p:ext uri="{BB962C8B-B14F-4D97-AF65-F5344CB8AC3E}">
        <p14:creationId xmlns:p14="http://schemas.microsoft.com/office/powerpoint/2010/main" val="1803793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A87CD7-A6A9-42F3-863A-AA40BA8DDAF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34EF5C0-EF2E-4C9D-9D18-605CA20F172B}"/>
              </a:ext>
            </a:extLst>
          </p:cNvPr>
          <p:cNvSpPr>
            <a:spLocks noGrp="1"/>
          </p:cNvSpPr>
          <p:nvPr>
            <p:ph idx="1"/>
          </p:nvPr>
        </p:nvSpPr>
        <p:spPr/>
        <p:txBody>
          <a:bodyPr numCol="3">
            <a:normAutofit fontScale="92500" lnSpcReduction="20000"/>
          </a:bodyPr>
          <a:lstStyle/>
          <a:p>
            <a:pPr indent="0">
              <a:lnSpc>
                <a:spcPct val="107000"/>
              </a:lnSpc>
              <a:buNone/>
            </a:pP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Próximo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à base de Da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Nang</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que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tudo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escuta</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tudo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vê</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próximo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à base de Da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Nang</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esgueira</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-se</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entre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árvores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um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homem</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próximo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à base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cheia</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de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soldados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metralhadoras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bombas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aviões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cheia</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de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ouvidos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e de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olhos</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eletrônicos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um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homem</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chamado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Tram,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entre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as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folhas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e os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troncos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que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cheiram</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noite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cauteloso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se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move</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entre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as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folhas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da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noite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Tram Van Dam,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cauteloso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se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move</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entre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as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flores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da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morte</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Tram Van Dam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quinze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anos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se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move</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entre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as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águas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da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noite</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dentro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da lama</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onde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bate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 aurora</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Tram Van Dam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onde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bate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 aurora</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Tram Van Dam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com</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 sua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granada</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entre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cercas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de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arame</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entre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as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minas</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no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chão</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Tram Van Dam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com</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seu</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coração</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Tram Van Dam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onde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bate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 aurora</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por</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você</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por</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mim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sob o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fogo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inimigo</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com</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o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grampo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no dente</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com</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o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braço</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no ar</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por</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você</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por</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mim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Tram Van Dam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onde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bate</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 aurora</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por</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você</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por</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mim</a:t>
            </a:r>
            <a:b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no Vietnam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endParaRPr lang="cs-CZ" sz="1800" i="1" dirty="0">
              <a:solidFill>
                <a:srgbClr val="0A0A0A"/>
              </a:solidFill>
              <a:latin typeface="Times New Roman" panose="02020603050405020304" pitchFamily="18" charset="0"/>
              <a:ea typeface="Times New Roman" panose="02020603050405020304" pitchFamily="18" charset="0"/>
              <a:cs typeface="Times New Roman" panose="02020603050405020304" pitchFamily="18" charset="0"/>
            </a:endParaRPr>
          </a:p>
          <a:p>
            <a:pPr indent="0">
              <a:lnSpc>
                <a:spcPct val="107000"/>
              </a:lnSpc>
              <a:spcAft>
                <a:spcPts val="800"/>
              </a:spcAft>
              <a:buNone/>
            </a:pP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Ferreira</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Gullar</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Toda</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Poesia</a:t>
            </a:r>
            <a:r>
              <a:rPr lang="cs-CZ" sz="1800" i="1" dirty="0">
                <a:solidFill>
                  <a:srgbClr val="0A0A0A"/>
                </a:solidFill>
                <a:effectLst/>
                <a:latin typeface="Times New Roman" panose="02020603050405020304" pitchFamily="18" charset="0"/>
                <a:ea typeface="Times New Roman" panose="02020603050405020304" pitchFamily="18" charset="0"/>
                <a:cs typeface="Times New Roman" panose="02020603050405020304" pitchFamily="18" charset="0"/>
              </a:rPr>
              <a:t> (1950/1980)</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133147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1786391-A432-4A30-B672-C55D04C02820}"/>
              </a:ext>
            </a:extLst>
          </p:cNvPr>
          <p:cNvSpPr>
            <a:spLocks noGrp="1"/>
          </p:cNvSpPr>
          <p:nvPr>
            <p:ph type="title"/>
          </p:nvPr>
        </p:nvSpPr>
        <p:spPr>
          <a:xfrm>
            <a:off x="841248" y="548640"/>
            <a:ext cx="3600860" cy="5431536"/>
          </a:xfrm>
        </p:spPr>
        <p:txBody>
          <a:bodyPr>
            <a:normAutofit/>
          </a:bodyPr>
          <a:lstStyle/>
          <a:p>
            <a:r>
              <a:rPr lang="cs-CZ" sz="5400"/>
              <a:t>Konkrétní poezie</a:t>
            </a:r>
          </a:p>
        </p:txBody>
      </p:sp>
      <p:sp>
        <p:nvSpPr>
          <p:cNvPr id="6"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AE9F4138-6C6E-4A0D-85D1-E47ABEC475FA}"/>
              </a:ext>
            </a:extLst>
          </p:cNvPr>
          <p:cNvSpPr>
            <a:spLocks noGrp="1"/>
          </p:cNvSpPr>
          <p:nvPr>
            <p:ph idx="1"/>
          </p:nvPr>
        </p:nvSpPr>
        <p:spPr>
          <a:xfrm>
            <a:off x="5126418" y="552091"/>
            <a:ext cx="6224335" cy="5431536"/>
          </a:xfrm>
        </p:spPr>
        <p:txBody>
          <a:bodyPr anchor="ctr">
            <a:normAutofit/>
          </a:bodyPr>
          <a:lstStyle/>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První díla konkrétní poezie byla v Brazílii publikována v roce 1956.</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Konkrétní poezie se stavěla proti tendencím poezie intimní, národní a estetizující ze 40. let a znovu probudila zájem o témata, formy i postoje první modernistické generace z roku 1922.</a:t>
            </a:r>
            <a:endParaRPr lang="cs-CZ" sz="22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Konkrétní básníci se snažili rozvinout strukturální procesy italského a ruského futurismu, dadaismu a surrealismu (exaltace fantazie a poetického procesu).</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Jejich tvůrčí proces se snaží postihnout a prozkoumat materiální dimenze slov (zvuk, tištěnou podobu, řádek a povrch stránky, popřípadě barvu a tloušťku písma) – odmítají koncepční poezii, která se realizuje v konkrétních tématech a v psychické realitě básníka. Konkrétní poezie je otevřeně anti-expresionistická.</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dirty="0"/>
          </a:p>
        </p:txBody>
      </p:sp>
    </p:spTree>
    <p:extLst>
      <p:ext uri="{BB962C8B-B14F-4D97-AF65-F5344CB8AC3E}">
        <p14:creationId xmlns:p14="http://schemas.microsoft.com/office/powerpoint/2010/main" val="3090488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39DB8A3D-5225-4A64-8247-7BA016830245}"/>
              </a:ext>
            </a:extLst>
          </p:cNvPr>
          <p:cNvSpPr>
            <a:spLocks noGrp="1"/>
          </p:cNvSpPr>
          <p:nvPr>
            <p:ph type="title"/>
          </p:nvPr>
        </p:nvSpPr>
        <p:spPr>
          <a:xfrm>
            <a:off x="841246" y="673770"/>
            <a:ext cx="3644489" cy="2414488"/>
          </a:xfrm>
        </p:spPr>
        <p:txBody>
          <a:bodyPr anchor="t">
            <a:normAutofit/>
          </a:bodyPr>
          <a:lstStyle/>
          <a:p>
            <a:endParaRPr lang="cs-CZ" sz="5400">
              <a:solidFill>
                <a:srgbClr val="FFFFFF"/>
              </a:solidFill>
            </a:endParaRPr>
          </a:p>
        </p:txBody>
      </p:sp>
      <p:sp>
        <p:nvSpPr>
          <p:cNvPr id="3" name="Zástupný obsah 2">
            <a:extLst>
              <a:ext uri="{FF2B5EF4-FFF2-40B4-BE49-F238E27FC236}">
                <a16:creationId xmlns:a16="http://schemas.microsoft.com/office/drawing/2014/main" id="{CE3BDDAC-4080-4580-8DE9-A76C96CC87FA}"/>
              </a:ext>
            </a:extLst>
          </p:cNvPr>
          <p:cNvSpPr>
            <a:spLocks noGrp="1"/>
          </p:cNvSpPr>
          <p:nvPr>
            <p:ph idx="1"/>
          </p:nvPr>
        </p:nvSpPr>
        <p:spPr>
          <a:xfrm>
            <a:off x="6095999" y="882315"/>
            <a:ext cx="5254754" cy="5294647"/>
          </a:xfrm>
        </p:spPr>
        <p:txBody>
          <a:bodyPr>
            <a:normAutofit/>
          </a:bodyPr>
          <a:lstStyle/>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„O poema concreto é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uma</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realidade</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si,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não</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um poema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sobre</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spcAft>
                <a:spcPts val="800"/>
              </a:spcAft>
              <a:buNone/>
            </a:pP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„Konkrétní báseň je realitou sama o sobě, není básní o něčem.“</a:t>
            </a:r>
          </a:p>
          <a:p>
            <a:pPr marL="0" indent="0">
              <a:spcAft>
                <a:spcPts val="800"/>
              </a:spcAft>
              <a:buNone/>
            </a:pP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(Eugen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Gomringer</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Teoria</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da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Poesia</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Concreta</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s. 71)</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dirty="0"/>
          </a:p>
        </p:txBody>
      </p:sp>
    </p:spTree>
    <p:extLst>
      <p:ext uri="{BB962C8B-B14F-4D97-AF65-F5344CB8AC3E}">
        <p14:creationId xmlns:p14="http://schemas.microsoft.com/office/powerpoint/2010/main" val="2685289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F2F7E2C-9B2E-42C6-AFF3-7A19763D9E64}"/>
              </a:ext>
            </a:extLst>
          </p:cNvPr>
          <p:cNvSpPr>
            <a:spLocks noGrp="1"/>
          </p:cNvSpPr>
          <p:nvPr>
            <p:ph type="title"/>
          </p:nvPr>
        </p:nvSpPr>
        <p:spPr>
          <a:xfrm>
            <a:off x="838200" y="365125"/>
            <a:ext cx="10515600" cy="1325563"/>
          </a:xfrm>
        </p:spPr>
        <p:txBody>
          <a:bodyPr>
            <a:normAutofit/>
          </a:bodyPr>
          <a:lstStyle/>
          <a:p>
            <a:endParaRPr lang="cs-CZ" sz="5400"/>
          </a:p>
        </p:txBody>
      </p:sp>
      <p:sp>
        <p:nvSpPr>
          <p:cNvPr id="1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5CF1758B-C327-4C10-801F-1CDA793B2A0B}"/>
              </a:ext>
            </a:extLst>
          </p:cNvPr>
          <p:cNvSpPr>
            <a:spLocks noGrp="1"/>
          </p:cNvSpPr>
          <p:nvPr>
            <p:ph idx="1"/>
          </p:nvPr>
        </p:nvSpPr>
        <p:spPr>
          <a:xfrm>
            <a:off x="838200" y="1929384"/>
            <a:ext cx="10515600" cy="4251960"/>
          </a:xfrm>
        </p:spPr>
        <p:txBody>
          <a:bodyPr>
            <a:normAutofit/>
          </a:bodyPr>
          <a:lstStyle/>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V antologiích </a:t>
            </a:r>
            <a:r>
              <a:rPr lang="cs-CZ" sz="2200" i="1">
                <a:effectLst/>
                <a:latin typeface="Times New Roman" panose="02020603050405020304" pitchFamily="18" charset="0"/>
                <a:ea typeface="Calibri" panose="020F0502020204030204" pitchFamily="34" charset="0"/>
                <a:cs typeface="Times New Roman" panose="02020603050405020304" pitchFamily="18" charset="0"/>
              </a:rPr>
              <a:t>Noigandres</a:t>
            </a:r>
            <a:r>
              <a:rPr lang="cs-CZ" sz="2200">
                <a:effectLst/>
                <a:latin typeface="Times New Roman" panose="02020603050405020304" pitchFamily="18" charset="0"/>
                <a:ea typeface="Calibri" panose="020F0502020204030204" pitchFamily="34" charset="0"/>
                <a:cs typeface="Times New Roman" panose="02020603050405020304" pitchFamily="18" charset="0"/>
              </a:rPr>
              <a:t> č. 2 a 3 (1955 a 1956) skupina básníků stejného jména hledá novou syntaxi a hlásá opuštění verše. </a:t>
            </a: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V antologii </a:t>
            </a:r>
            <a:r>
              <a:rPr lang="cs-CZ" sz="2200" i="1">
                <a:effectLst/>
                <a:latin typeface="Times New Roman" panose="02020603050405020304" pitchFamily="18" charset="0"/>
                <a:ea typeface="Calibri" panose="020F0502020204030204" pitchFamily="34" charset="0"/>
                <a:cs typeface="Times New Roman" panose="02020603050405020304" pitchFamily="18" charset="0"/>
              </a:rPr>
              <a:t>Niogandres</a:t>
            </a:r>
            <a:r>
              <a:rPr lang="cs-CZ" sz="2200">
                <a:effectLst/>
                <a:latin typeface="Times New Roman" panose="02020603050405020304" pitchFamily="18" charset="0"/>
                <a:ea typeface="Calibri" panose="020F0502020204030204" pitchFamily="34" charset="0"/>
                <a:cs typeface="Times New Roman" panose="02020603050405020304" pitchFamily="18" charset="0"/>
              </a:rPr>
              <a:t> číslo 4 (1958) vychází text </a:t>
            </a:r>
            <a:r>
              <a:rPr lang="cs-CZ" sz="2200" i="1">
                <a:effectLst/>
                <a:latin typeface="Times New Roman" panose="02020603050405020304" pitchFamily="18" charset="0"/>
                <a:ea typeface="Calibri" panose="020F0502020204030204" pitchFamily="34" charset="0"/>
                <a:cs typeface="Times New Roman" panose="02020603050405020304" pitchFamily="18" charset="0"/>
              </a:rPr>
              <a:t>Plano-Piloto para Poesia Concreta</a:t>
            </a:r>
            <a:r>
              <a:rPr lang="cs-CZ" sz="2200">
                <a:effectLst/>
                <a:latin typeface="Times New Roman" panose="02020603050405020304" pitchFamily="18" charset="0"/>
                <a:ea typeface="Calibri" panose="020F0502020204030204" pitchFamily="34" charset="0"/>
                <a:cs typeface="Times New Roman" panose="02020603050405020304" pitchFamily="18" charset="0"/>
              </a:rPr>
              <a:t> podepsaný Déciem Pignatari, Haroldem de Campus a jeho bratrem Augustem de Campos, zakládajícími členy skupiny Niogandres. Tento text spolu s prací Décia Pignatariho </a:t>
            </a:r>
            <a:r>
              <a:rPr lang="cs-CZ" sz="2200" i="1">
                <a:effectLst/>
                <a:latin typeface="Times New Roman" panose="02020603050405020304" pitchFamily="18" charset="0"/>
                <a:ea typeface="Calibri" panose="020F0502020204030204" pitchFamily="34" charset="0"/>
                <a:cs typeface="Times New Roman" panose="02020603050405020304" pitchFamily="18" charset="0"/>
              </a:rPr>
              <a:t>Sitaução Atual da Poesia no Brasil</a:t>
            </a:r>
            <a:r>
              <a:rPr lang="cs-CZ" sz="2200">
                <a:effectLst/>
                <a:latin typeface="Times New Roman" panose="02020603050405020304" pitchFamily="18" charset="0"/>
                <a:ea typeface="Calibri" panose="020F0502020204030204" pitchFamily="34" charset="0"/>
                <a:cs typeface="Times New Roman" panose="02020603050405020304" pitchFamily="18" charset="0"/>
              </a:rPr>
              <a:t>, je nejlepším úvodem k logice nové poezie.</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a:effectLst/>
                <a:latin typeface="Times New Roman" panose="02020603050405020304" pitchFamily="18" charset="0"/>
                <a:ea typeface="Calibri" panose="020F0502020204030204" pitchFamily="34" charset="0"/>
                <a:cs typeface="Times New Roman" panose="02020603050405020304" pitchFamily="18" charset="0"/>
              </a:rPr>
              <a:t>V časopise </a:t>
            </a:r>
            <a:r>
              <a:rPr lang="cs-CZ" sz="2200" i="1">
                <a:effectLst/>
                <a:latin typeface="Times New Roman" panose="02020603050405020304" pitchFamily="18" charset="0"/>
                <a:ea typeface="Calibri" panose="020F0502020204030204" pitchFamily="34" charset="0"/>
                <a:cs typeface="Times New Roman" panose="02020603050405020304" pitchFamily="18" charset="0"/>
              </a:rPr>
              <a:t>Invenção</a:t>
            </a:r>
            <a:r>
              <a:rPr lang="cs-CZ" sz="2200">
                <a:effectLst/>
                <a:latin typeface="Times New Roman" panose="02020603050405020304" pitchFamily="18" charset="0"/>
                <a:ea typeface="Calibri" panose="020F0502020204030204" pitchFamily="34" charset="0"/>
                <a:cs typeface="Times New Roman" panose="02020603050405020304" pitchFamily="18" charset="0"/>
              </a:rPr>
              <a:t> vydávaném od roku 1962 byl publikován rovněž teoretický materiál k tomuto novému poetickému stylu.</a:t>
            </a:r>
            <a:endParaRPr lang="cs-CZ" sz="220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a:p>
        </p:txBody>
      </p:sp>
    </p:spTree>
    <p:extLst>
      <p:ext uri="{BB962C8B-B14F-4D97-AF65-F5344CB8AC3E}">
        <p14:creationId xmlns:p14="http://schemas.microsoft.com/office/powerpoint/2010/main" val="1915000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2E7C1E-2B5A-4BBA-AE51-1CD8C1930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6">
            <a:extLst>
              <a:ext uri="{FF2B5EF4-FFF2-40B4-BE49-F238E27FC236}">
                <a16:creationId xmlns:a16="http://schemas.microsoft.com/office/drawing/2014/main" id="{43DF76B1-5174-4FAF-9D19-FFEE98426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E5E2D95B-BB6E-4D7D-B468-4B7A5C6F8630}"/>
              </a:ext>
            </a:extLst>
          </p:cNvPr>
          <p:cNvSpPr>
            <a:spLocks noGrp="1"/>
          </p:cNvSpPr>
          <p:nvPr>
            <p:ph sz="half" idx="1"/>
          </p:nvPr>
        </p:nvSpPr>
        <p:spPr>
          <a:xfrm>
            <a:off x="5930840" y="1609568"/>
            <a:ext cx="5194360" cy="3989394"/>
          </a:xfrm>
        </p:spPr>
        <p:txBody>
          <a:bodyPr vert="horz" lIns="91440" tIns="45720" rIns="91440" bIns="45720" rtlCol="0">
            <a:normAutofit/>
          </a:bodyPr>
          <a:lstStyle/>
          <a:p>
            <a:pPr marL="0" indent="0" defTabSz="868680">
              <a:spcBef>
                <a:spcPts val="950"/>
              </a:spcBef>
              <a:spcAft>
                <a:spcPts val="760"/>
              </a:spcAft>
              <a:buNone/>
            </a:pPr>
            <a:r>
              <a:rPr lang="en-US" sz="2660" b="1" kern="1200" dirty="0" err="1">
                <a:solidFill>
                  <a:schemeClr val="tx1"/>
                </a:solidFill>
                <a:latin typeface="+mn-lt"/>
                <a:ea typeface="+mn-ea"/>
                <a:cs typeface="+mn-cs"/>
              </a:rPr>
              <a:t>Haroldo</a:t>
            </a:r>
            <a:r>
              <a:rPr lang="en-US" sz="2660" b="1" kern="1200" dirty="0">
                <a:solidFill>
                  <a:schemeClr val="tx1"/>
                </a:solidFill>
                <a:latin typeface="+mn-lt"/>
                <a:ea typeface="+mn-ea"/>
                <a:cs typeface="+mn-cs"/>
              </a:rPr>
              <a:t> de Campos </a:t>
            </a:r>
            <a:r>
              <a:rPr lang="en-US" sz="2660" kern="1200" dirty="0">
                <a:solidFill>
                  <a:schemeClr val="tx1"/>
                </a:solidFill>
                <a:latin typeface="+mn-lt"/>
                <a:ea typeface="+mn-ea"/>
                <a:cs typeface="+mn-cs"/>
              </a:rPr>
              <a:t>(1929-2003) </a:t>
            </a:r>
            <a:r>
              <a:rPr lang="en-US" sz="2660" b="1" kern="1200" dirty="0" err="1">
                <a:solidFill>
                  <a:schemeClr val="tx1"/>
                </a:solidFill>
                <a:latin typeface="+mn-lt"/>
                <a:ea typeface="+mn-ea"/>
                <a:cs typeface="+mn-cs"/>
              </a:rPr>
              <a:t>Décio</a:t>
            </a:r>
            <a:r>
              <a:rPr lang="en-US" sz="2660" b="1" kern="1200" dirty="0">
                <a:solidFill>
                  <a:schemeClr val="tx1"/>
                </a:solidFill>
                <a:latin typeface="+mn-lt"/>
                <a:ea typeface="+mn-ea"/>
                <a:cs typeface="+mn-cs"/>
              </a:rPr>
              <a:t> </a:t>
            </a:r>
            <a:r>
              <a:rPr lang="en-US" sz="2660" b="1" kern="1200" dirty="0" err="1">
                <a:solidFill>
                  <a:schemeClr val="tx1"/>
                </a:solidFill>
                <a:latin typeface="+mn-lt"/>
                <a:ea typeface="+mn-ea"/>
                <a:cs typeface="+mn-cs"/>
              </a:rPr>
              <a:t>Pignatari</a:t>
            </a:r>
            <a:r>
              <a:rPr lang="en-US" sz="2660" b="1" kern="1200" dirty="0">
                <a:solidFill>
                  <a:schemeClr val="tx1"/>
                </a:solidFill>
                <a:latin typeface="+mn-lt"/>
                <a:ea typeface="+mn-ea"/>
                <a:cs typeface="+mn-cs"/>
              </a:rPr>
              <a:t> </a:t>
            </a:r>
            <a:r>
              <a:rPr lang="en-US" sz="2660" kern="1200" dirty="0">
                <a:solidFill>
                  <a:schemeClr val="tx1"/>
                </a:solidFill>
                <a:latin typeface="+mn-lt"/>
                <a:ea typeface="+mn-ea"/>
                <a:cs typeface="+mn-cs"/>
              </a:rPr>
              <a:t>(1927-2012), </a:t>
            </a:r>
            <a:r>
              <a:rPr lang="en-US" sz="2660" b="1" kern="1200" dirty="0">
                <a:solidFill>
                  <a:schemeClr val="tx1"/>
                </a:solidFill>
                <a:latin typeface="+mn-lt"/>
                <a:ea typeface="+mn-ea"/>
                <a:cs typeface="+mn-cs"/>
              </a:rPr>
              <a:t>Augusto de Campos </a:t>
            </a:r>
            <a:r>
              <a:rPr lang="en-US" sz="2660" kern="1200" dirty="0">
                <a:solidFill>
                  <a:schemeClr val="tx1"/>
                </a:solidFill>
                <a:latin typeface="+mn-lt"/>
                <a:ea typeface="+mn-ea"/>
                <a:cs typeface="+mn-cs"/>
              </a:rPr>
              <a:t>(1931)</a:t>
            </a:r>
            <a:endParaRPr lang="cs-CZ" sz="2660" kern="1200" dirty="0">
              <a:solidFill>
                <a:schemeClr val="tx1"/>
              </a:solidFill>
              <a:latin typeface="+mn-lt"/>
              <a:ea typeface="+mn-ea"/>
              <a:cs typeface="+mn-cs"/>
            </a:endParaRPr>
          </a:p>
          <a:p>
            <a:pPr marL="0" indent="0" defTabSz="868680">
              <a:spcBef>
                <a:spcPts val="950"/>
              </a:spcBef>
              <a:spcAft>
                <a:spcPts val="760"/>
              </a:spcAft>
              <a:buNone/>
            </a:pPr>
            <a:r>
              <a:rPr lang="en-US" sz="2660" kern="1200" dirty="0" err="1">
                <a:solidFill>
                  <a:schemeClr val="tx1"/>
                </a:solidFill>
                <a:latin typeface="+mn-lt"/>
                <a:ea typeface="+mn-ea"/>
                <a:cs typeface="+mn-cs"/>
              </a:rPr>
              <a:t>jsou</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zakladateli</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brazilské</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konkrétní</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poezie</a:t>
            </a:r>
            <a:r>
              <a:rPr lang="en-US" sz="2660" kern="1200" dirty="0">
                <a:solidFill>
                  <a:schemeClr val="tx1"/>
                </a:solidFill>
                <a:latin typeface="+mn-lt"/>
                <a:ea typeface="+mn-ea"/>
                <a:cs typeface="+mn-cs"/>
              </a:rPr>
              <a:t> a </a:t>
            </a:r>
            <a:r>
              <a:rPr lang="en-US" sz="2660" kern="1200" dirty="0" err="1">
                <a:solidFill>
                  <a:schemeClr val="tx1"/>
                </a:solidFill>
                <a:latin typeface="+mn-lt"/>
                <a:ea typeface="+mn-ea"/>
                <a:cs typeface="+mn-cs"/>
              </a:rPr>
              <a:t>zároveň</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jejími</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nejdůležitějšími</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teoretiky</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i</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hlavními</a:t>
            </a:r>
            <a:r>
              <a:rPr lang="en-US" sz="2660" kern="1200" dirty="0">
                <a:solidFill>
                  <a:schemeClr val="tx1"/>
                </a:solidFill>
                <a:latin typeface="+mn-lt"/>
                <a:ea typeface="+mn-ea"/>
                <a:cs typeface="+mn-cs"/>
              </a:rPr>
              <a:t> </a:t>
            </a:r>
            <a:r>
              <a:rPr lang="en-US" sz="2660" kern="1200" dirty="0" err="1">
                <a:solidFill>
                  <a:schemeClr val="tx1"/>
                </a:solidFill>
                <a:latin typeface="+mn-lt"/>
                <a:ea typeface="+mn-ea"/>
                <a:cs typeface="+mn-cs"/>
              </a:rPr>
              <a:t>tvůrci</a:t>
            </a:r>
            <a:r>
              <a:rPr lang="en-US" sz="2660" kern="1200" dirty="0">
                <a:solidFill>
                  <a:schemeClr val="tx1"/>
                </a:solidFill>
                <a:latin typeface="+mn-lt"/>
                <a:ea typeface="+mn-ea"/>
                <a:cs typeface="+mn-cs"/>
              </a:rPr>
              <a:t>. </a:t>
            </a:r>
          </a:p>
          <a:p>
            <a:pPr marL="0" indent="0" defTabSz="868680">
              <a:spcBef>
                <a:spcPts val="950"/>
              </a:spcBef>
              <a:spcAft>
                <a:spcPts val="760"/>
              </a:spcAft>
              <a:buNone/>
            </a:pPr>
            <a:endParaRPr lang="en-US" sz="2660" kern="1200" dirty="0">
              <a:solidFill>
                <a:schemeClr val="tx1"/>
              </a:solidFill>
              <a:latin typeface="+mn-lt"/>
              <a:ea typeface="+mn-ea"/>
              <a:cs typeface="+mn-cs"/>
            </a:endParaRPr>
          </a:p>
          <a:p>
            <a:endParaRPr lang="en-US" dirty="0"/>
          </a:p>
        </p:txBody>
      </p:sp>
      <p:pic>
        <p:nvPicPr>
          <p:cNvPr id="5" name="Zástupný obsah 4">
            <a:extLst>
              <a:ext uri="{FF2B5EF4-FFF2-40B4-BE49-F238E27FC236}">
                <a16:creationId xmlns:a16="http://schemas.microsoft.com/office/drawing/2014/main" id="{793A29BE-AD8D-4098-A95A-686CF8AB2F0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990600" y="1198657"/>
            <a:ext cx="4545919" cy="3409438"/>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Tree>
    <p:extLst>
      <p:ext uri="{BB962C8B-B14F-4D97-AF65-F5344CB8AC3E}">
        <p14:creationId xmlns:p14="http://schemas.microsoft.com/office/powerpoint/2010/main" val="644587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DC04D0-0ECC-4D86-A4E9-F72A56406AAD}"/>
              </a:ext>
            </a:extLst>
          </p:cNvPr>
          <p:cNvSpPr>
            <a:spLocks noGrp="1"/>
          </p:cNvSpPr>
          <p:nvPr>
            <p:ph type="title"/>
          </p:nvPr>
        </p:nvSpPr>
        <p:spPr>
          <a:xfrm>
            <a:off x="589560" y="856180"/>
            <a:ext cx="4560584" cy="1128068"/>
          </a:xfrm>
        </p:spPr>
        <p:txBody>
          <a:bodyPr vert="horz" lIns="91440" tIns="45720" rIns="91440" bIns="45720" rtlCol="0" anchor="ctr">
            <a:normAutofit/>
          </a:bodyPr>
          <a:lstStyle/>
          <a:p>
            <a:endParaRPr lang="en-US" sz="4000"/>
          </a:p>
        </p:txBody>
      </p:sp>
      <p:pic>
        <p:nvPicPr>
          <p:cNvPr id="5" name="Zástupný obsah 4">
            <a:extLst>
              <a:ext uri="{FF2B5EF4-FFF2-40B4-BE49-F238E27FC236}">
                <a16:creationId xmlns:a16="http://schemas.microsoft.com/office/drawing/2014/main" id="{A268A8A3-394B-488D-B290-122D2DC2B6F5}"/>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r="4" b="2822"/>
          <a:stretch/>
        </p:blipFill>
        <p:spPr bwMode="auto">
          <a:xfrm>
            <a:off x="5977788" y="799352"/>
            <a:ext cx="5425410" cy="5259296"/>
          </a:xfrm>
          <a:prstGeom prst="rect">
            <a:avLst/>
          </a:prstGeom>
          <a:noFill/>
        </p:spPr>
      </p:pic>
      <p:sp>
        <p:nvSpPr>
          <p:cNvPr id="4" name="Zástupný obsah 3">
            <a:extLst>
              <a:ext uri="{FF2B5EF4-FFF2-40B4-BE49-F238E27FC236}">
                <a16:creationId xmlns:a16="http://schemas.microsoft.com/office/drawing/2014/main" id="{123CB00D-7583-4E99-8C82-F2F3AB556BD5}"/>
              </a:ext>
            </a:extLst>
          </p:cNvPr>
          <p:cNvSpPr>
            <a:spLocks noGrp="1"/>
          </p:cNvSpPr>
          <p:nvPr>
            <p:ph sz="half" idx="2"/>
          </p:nvPr>
        </p:nvSpPr>
        <p:spPr>
          <a:xfrm>
            <a:off x="590719" y="2330505"/>
            <a:ext cx="4559425" cy="3979585"/>
          </a:xfrm>
        </p:spPr>
        <p:txBody>
          <a:bodyPr vert="horz" lIns="91440" tIns="45720" rIns="91440" bIns="45720" rtlCol="0" anchor="ctr">
            <a:normAutofit/>
          </a:bodyPr>
          <a:lstStyle/>
          <a:p>
            <a:pPr marL="0" indent="0">
              <a:buNone/>
            </a:pPr>
            <a:r>
              <a:rPr lang="en-US" sz="2000" i="1" dirty="0" err="1">
                <a:effectLst/>
              </a:rPr>
              <a:t>Báseň</a:t>
            </a:r>
            <a:r>
              <a:rPr lang="en-US" sz="2000" i="1" dirty="0">
                <a:effectLst/>
              </a:rPr>
              <a:t> </a:t>
            </a:r>
            <a:r>
              <a:rPr lang="en-US" sz="2000" i="1" dirty="0" err="1">
                <a:effectLst/>
              </a:rPr>
              <a:t>Décia</a:t>
            </a:r>
            <a:r>
              <a:rPr lang="en-US" sz="2000" i="1" dirty="0">
                <a:effectLst/>
              </a:rPr>
              <a:t> </a:t>
            </a:r>
            <a:r>
              <a:rPr lang="en-US" sz="2000" i="1" dirty="0" err="1">
                <a:effectLst/>
              </a:rPr>
              <a:t>Pignatariho</a:t>
            </a:r>
            <a:r>
              <a:rPr lang="en-US" sz="2000" i="1" dirty="0">
                <a:effectLst/>
              </a:rPr>
              <a:t> </a:t>
            </a:r>
            <a:r>
              <a:rPr lang="en-US" sz="2000" i="1" dirty="0" err="1">
                <a:effectLst/>
              </a:rPr>
              <a:t>napsaná</a:t>
            </a:r>
            <a:r>
              <a:rPr lang="en-US" sz="2000" i="1" dirty="0">
                <a:effectLst/>
              </a:rPr>
              <a:t> v </a:t>
            </a:r>
            <a:r>
              <a:rPr lang="en-US" sz="2000" i="1" dirty="0" err="1">
                <a:effectLst/>
              </a:rPr>
              <a:t>roce</a:t>
            </a:r>
            <a:r>
              <a:rPr lang="en-US" sz="2000" i="1" dirty="0">
                <a:effectLst/>
              </a:rPr>
              <a:t> 1956, </a:t>
            </a:r>
            <a:r>
              <a:rPr lang="en-US" sz="2000" i="1" dirty="0" err="1">
                <a:effectLst/>
              </a:rPr>
              <a:t>jedna</a:t>
            </a:r>
            <a:r>
              <a:rPr lang="en-US" sz="2000" i="1" dirty="0">
                <a:effectLst/>
              </a:rPr>
              <a:t> z </a:t>
            </a:r>
            <a:r>
              <a:rPr lang="en-US" sz="2000" i="1" dirty="0" err="1">
                <a:effectLst/>
              </a:rPr>
              <a:t>nejznámějších</a:t>
            </a:r>
            <a:r>
              <a:rPr lang="en-US" sz="2000" i="1" dirty="0">
                <a:effectLst/>
              </a:rPr>
              <a:t> </a:t>
            </a:r>
            <a:r>
              <a:rPr lang="en-US" sz="2000" i="1" dirty="0" err="1">
                <a:effectLst/>
              </a:rPr>
              <a:t>básní</a:t>
            </a:r>
            <a:r>
              <a:rPr lang="en-US" sz="2000" i="1" dirty="0">
                <a:effectLst/>
              </a:rPr>
              <a:t> </a:t>
            </a:r>
            <a:r>
              <a:rPr lang="en-US" sz="2000" i="1" dirty="0" err="1">
                <a:effectLst/>
              </a:rPr>
              <a:t>brazilské</a:t>
            </a:r>
            <a:r>
              <a:rPr lang="en-US" sz="2000" i="1" dirty="0">
                <a:effectLst/>
              </a:rPr>
              <a:t> </a:t>
            </a:r>
            <a:r>
              <a:rPr lang="en-US" sz="2000" i="1" dirty="0" err="1">
                <a:effectLst/>
              </a:rPr>
              <a:t>konkrétní</a:t>
            </a:r>
            <a:r>
              <a:rPr lang="en-US" sz="2000" i="1" dirty="0">
                <a:effectLst/>
              </a:rPr>
              <a:t> </a:t>
            </a:r>
            <a:r>
              <a:rPr lang="en-US" sz="2000" i="1" dirty="0" err="1">
                <a:effectLst/>
              </a:rPr>
              <a:t>poezie</a:t>
            </a:r>
            <a:r>
              <a:rPr lang="en-US" sz="2000" i="1" dirty="0">
                <a:effectLst/>
              </a:rPr>
              <a:t>.</a:t>
            </a:r>
            <a:endParaRPr lang="en-US" sz="2000" dirty="0">
              <a:effectLst/>
            </a:endParaRPr>
          </a:p>
          <a:p>
            <a:endParaRPr lang="en-US" sz="2000" dirty="0"/>
          </a:p>
        </p:txBody>
      </p:sp>
    </p:spTree>
    <p:extLst>
      <p:ext uri="{BB962C8B-B14F-4D97-AF65-F5344CB8AC3E}">
        <p14:creationId xmlns:p14="http://schemas.microsoft.com/office/powerpoint/2010/main" val="2796248571"/>
      </p:ext>
    </p:extLst>
  </p:cSld>
  <p:clrMapOvr>
    <a:masterClrMapping/>
  </p:clrMapOvr>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2364</Words>
  <Application>Microsoft Office PowerPoint</Application>
  <PresentationFormat>Širokoúhlá obrazovka</PresentationFormat>
  <Paragraphs>123</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Calibri Light</vt:lpstr>
      <vt:lpstr>Times New Roman</vt:lpstr>
      <vt:lpstr>Motiv Office</vt:lpstr>
      <vt:lpstr>POEZIE A PRÓZA VE DRUHÉ POLOVINĚ 20. STOLETÍ </vt:lpstr>
      <vt:lpstr>Historický kontext</vt:lpstr>
      <vt:lpstr>Poezie</vt:lpstr>
      <vt:lpstr>Prezentace aplikace PowerPoint</vt:lpstr>
      <vt:lpstr>Konkrétní poezie</vt:lpstr>
      <vt:lpstr>Prezentace aplikace PowerPoint</vt:lpstr>
      <vt:lpstr>Prezentace aplikace PowerPoint</vt:lpstr>
      <vt:lpstr>Prezentace aplikace PowerPoint</vt:lpstr>
      <vt:lpstr>Prezentace aplikace PowerPoint</vt:lpstr>
      <vt:lpstr>Haroldo de Campos </vt:lpstr>
      <vt:lpstr>Prezentace aplikace PowerPoint</vt:lpstr>
      <vt:lpstr>Augusto de Campos</vt:lpstr>
      <vt:lpstr>Prezentace aplikace PowerPoint</vt:lpstr>
      <vt:lpstr>Próza 2. poloviny 20. století</vt:lpstr>
      <vt:lpstr>Prezentace aplikace PowerPoint</vt:lpstr>
      <vt:lpstr>Prezentace aplikace PowerPoint</vt:lpstr>
      <vt:lpstr>Rubem Fonseca (1925-2020)</vt:lpstr>
      <vt:lpstr>Prezentace aplikace PowerPoint</vt:lpstr>
      <vt:lpstr>Prezentace aplikace PowerPoint</vt:lpstr>
      <vt:lpstr>Prezentace aplikace PowerPoint</vt:lpstr>
      <vt:lpstr>Carolina Maria de Jesus  (1914-1977)</vt:lpstr>
      <vt:lpstr>José J. Veiga (1915-1999)</vt:lpstr>
      <vt:lpstr>Prezentace aplikace PowerPoint</vt:lpstr>
      <vt:lpstr>Milton Hatoum (1952)</vt:lpstr>
      <vt:lpstr>Prezentace aplikace PowerPoint</vt:lpstr>
      <vt:lpstr>Prezentace aplikace PowerPoint</vt:lpstr>
      <vt:lpstr>Darcy Ribeiro (1922-1997)</vt:lpstr>
      <vt:lpstr>Moacyr Scliar (1937-2011)</vt:lpstr>
      <vt:lpstr>João Ubaldo Ribeiro (1941-2014)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POEZIE A PRÓZA VE DRUHÉ POLOVINĚ 20. STOLETÍ</dc:title>
  <dc:creator>Eva Batlickova</dc:creator>
  <cp:lastModifiedBy>Eva Batličková</cp:lastModifiedBy>
  <cp:revision>12</cp:revision>
  <dcterms:created xsi:type="dcterms:W3CDTF">2022-04-11T10:46:03Z</dcterms:created>
  <dcterms:modified xsi:type="dcterms:W3CDTF">2023-04-27T10:44:04Z</dcterms:modified>
</cp:coreProperties>
</file>