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6" r:id="rId18"/>
    <p:sldId id="272" r:id="rId19"/>
    <p:sldId id="273" r:id="rId20"/>
    <p:sldId id="274" r:id="rId21"/>
    <p:sldId id="275" r:id="rId22"/>
    <p:sldId id="277" r:id="rId23"/>
    <p:sldId id="278" r:id="rId24"/>
    <p:sldId id="279"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A79347-D839-6661-0224-FBB57C918F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8D443C6-DBAF-33B9-1BEF-040ECF5A69D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6FCBB16B-B457-5153-88B6-1D7548EFF268}"/>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5" name="Zástupný symbol pro zápatí 4">
            <a:extLst>
              <a:ext uri="{FF2B5EF4-FFF2-40B4-BE49-F238E27FC236}">
                <a16:creationId xmlns:a16="http://schemas.microsoft.com/office/drawing/2014/main" id="{5E941CE5-6A46-A680-C3FD-B7F044208FA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E988BDF-EDE0-2B7D-FFF6-CAED3E9E5259}"/>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239255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3AA7A0-449E-BCE7-6F88-67504EF38F8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686809A-8B53-5C50-4717-E2A4F2C338E0}"/>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D052FD4-ED3F-A744-3088-74C986A17473}"/>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5" name="Zástupný symbol pro zápatí 4">
            <a:extLst>
              <a:ext uri="{FF2B5EF4-FFF2-40B4-BE49-F238E27FC236}">
                <a16:creationId xmlns:a16="http://schemas.microsoft.com/office/drawing/2014/main" id="{6A6BF61D-448C-5623-0B8B-8264132E220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1192F8A-629C-86D4-9DCF-B74046E5B268}"/>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641071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9EBAEC4-8579-A611-890A-45811A4D6E5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A5B56B29-D9F7-CDB5-0FE0-31C96B0D292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E18396-E307-2AC5-D297-F907AE3DDD69}"/>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5" name="Zástupný symbol pro zápatí 4">
            <a:extLst>
              <a:ext uri="{FF2B5EF4-FFF2-40B4-BE49-F238E27FC236}">
                <a16:creationId xmlns:a16="http://schemas.microsoft.com/office/drawing/2014/main" id="{19B9CBD3-0BF8-7060-D481-5BD98B223CB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D9282A-4E45-C525-97B2-6FF1DAF5D3B4}"/>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101595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388A92-FBE9-9A6E-670E-56F508779FF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B107102-C6B5-C0E3-676F-6C370261514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F3A38FC-F2CD-D32C-B02D-305960E9968F}"/>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5" name="Zástupný symbol pro zápatí 4">
            <a:extLst>
              <a:ext uri="{FF2B5EF4-FFF2-40B4-BE49-F238E27FC236}">
                <a16:creationId xmlns:a16="http://schemas.microsoft.com/office/drawing/2014/main" id="{97891652-B689-B05E-7BE1-F194A21812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3BC8B54-CE88-124C-087F-03A976781C68}"/>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87978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9C9392-82BE-523C-EA26-816B737E032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A9F1AA56-45B5-2AAE-B12C-3484D97A86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51DD1D45-5D43-EA3F-E1D0-806D88ADC5D2}"/>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5" name="Zástupný symbol pro zápatí 4">
            <a:extLst>
              <a:ext uri="{FF2B5EF4-FFF2-40B4-BE49-F238E27FC236}">
                <a16:creationId xmlns:a16="http://schemas.microsoft.com/office/drawing/2014/main" id="{016F7CB6-A949-1D0C-A4CE-9A55FE29CE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DD69310-9AB2-5172-DFEA-E97B4E6C0D5B}"/>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407298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E54D7F-52DD-0F52-7AA1-12A99F183F08}"/>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F799AB6D-C8A8-1020-8200-4D17761FBB6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581FDB38-7A6A-9EFC-DCC7-8822930A46A9}"/>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4E6A00C-F45C-2FE1-175F-8E47DFF8C241}"/>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6" name="Zástupný symbol pro zápatí 5">
            <a:extLst>
              <a:ext uri="{FF2B5EF4-FFF2-40B4-BE49-F238E27FC236}">
                <a16:creationId xmlns:a16="http://schemas.microsoft.com/office/drawing/2014/main" id="{40AD9BB6-D193-7BA3-B978-1FC4AC7A32A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85C7BB6-7D6E-DD3C-A8FD-A51420D91456}"/>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4011057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E4ECFB-A154-B80F-66D6-AF2A46E4CA6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B78BA11-961E-1C63-E0EB-6AF430EA270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DF904B83-4649-0DA4-6F10-97C56EEE288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7016F0D-3231-9FCF-0F6C-DB42AC883F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F9BEB08-4A46-6073-9498-3D9DCF3340AD}"/>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AD12BD8-29AD-C821-044A-B6B6727201D8}"/>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8" name="Zástupný symbol pro zápatí 7">
            <a:extLst>
              <a:ext uri="{FF2B5EF4-FFF2-40B4-BE49-F238E27FC236}">
                <a16:creationId xmlns:a16="http://schemas.microsoft.com/office/drawing/2014/main" id="{DDAEC543-E8FB-454E-7CCB-B158004B38F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986C3047-6556-B9DD-5E9A-E2B684B376A8}"/>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4133218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FE2AE2-6AC8-283D-4BCE-4C56320F9B4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43E8B4D-EDCA-D2C4-DC94-AA7785859A48}"/>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4" name="Zástupný symbol pro zápatí 3">
            <a:extLst>
              <a:ext uri="{FF2B5EF4-FFF2-40B4-BE49-F238E27FC236}">
                <a16:creationId xmlns:a16="http://schemas.microsoft.com/office/drawing/2014/main" id="{D9F3B096-990A-7C6A-B6F0-2BD7B6F082F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C92BD292-2A08-A4AB-D04F-402FE698EDF5}"/>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397936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AEAE6AD-1598-FDF0-0BEA-C953DA96807B}"/>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3" name="Zástupný symbol pro zápatí 2">
            <a:extLst>
              <a:ext uri="{FF2B5EF4-FFF2-40B4-BE49-F238E27FC236}">
                <a16:creationId xmlns:a16="http://schemas.microsoft.com/office/drawing/2014/main" id="{CF647486-452A-3953-39DB-C1BC497B158A}"/>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3CBBB0F-5E45-0073-A04E-E7289E1FD185}"/>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1151567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20CBE1-44A1-6452-3837-70B94EDCAF1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B195B25B-BDDE-5B11-B990-17E8AABA54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58B1D173-B274-299E-375A-BE6E2379FE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6BA73C7-AF78-B39B-7A29-9A6EEB3B930A}"/>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6" name="Zástupný symbol pro zápatí 5">
            <a:extLst>
              <a:ext uri="{FF2B5EF4-FFF2-40B4-BE49-F238E27FC236}">
                <a16:creationId xmlns:a16="http://schemas.microsoft.com/office/drawing/2014/main" id="{6AB0D8F4-5F85-6551-58B0-8C4E62FD3BD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C281B11-2DFE-31D6-4A0C-4637E02D3DE4}"/>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3459464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C88D2A-4A47-B489-B21D-673D124CED8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C44C3A-5576-2096-0E0C-6382B95254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B48DC02C-2545-13AB-7424-DFBE0617B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09967C2C-67F1-28C6-BF8E-1113D948B358}"/>
              </a:ext>
            </a:extLst>
          </p:cNvPr>
          <p:cNvSpPr>
            <a:spLocks noGrp="1"/>
          </p:cNvSpPr>
          <p:nvPr>
            <p:ph type="dt" sz="half" idx="10"/>
          </p:nvPr>
        </p:nvSpPr>
        <p:spPr/>
        <p:txBody>
          <a:bodyPr/>
          <a:lstStyle/>
          <a:p>
            <a:fld id="{938FEB81-A4FE-4DCD-9AF4-45B581474BC4}" type="datetimeFigureOut">
              <a:rPr lang="cs-CZ" smtClean="0"/>
              <a:t>11.05.2023</a:t>
            </a:fld>
            <a:endParaRPr lang="cs-CZ"/>
          </a:p>
        </p:txBody>
      </p:sp>
      <p:sp>
        <p:nvSpPr>
          <p:cNvPr id="6" name="Zástupný symbol pro zápatí 5">
            <a:extLst>
              <a:ext uri="{FF2B5EF4-FFF2-40B4-BE49-F238E27FC236}">
                <a16:creationId xmlns:a16="http://schemas.microsoft.com/office/drawing/2014/main" id="{434BD85C-6617-E5AD-BE99-13B6BB8A25C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F6D347E-9A1E-34B7-44CD-3F594B388189}"/>
              </a:ext>
            </a:extLst>
          </p:cNvPr>
          <p:cNvSpPr>
            <a:spLocks noGrp="1"/>
          </p:cNvSpPr>
          <p:nvPr>
            <p:ph type="sldNum" sz="quarter" idx="12"/>
          </p:nvPr>
        </p:nvSpPr>
        <p:spPr/>
        <p:txBody>
          <a:bodyPr/>
          <a:lstStyle/>
          <a:p>
            <a:fld id="{26E619C1-775B-45F8-8E73-80E459F31893}" type="slidenum">
              <a:rPr lang="cs-CZ" smtClean="0"/>
              <a:t>‹#›</a:t>
            </a:fld>
            <a:endParaRPr lang="cs-CZ"/>
          </a:p>
        </p:txBody>
      </p:sp>
    </p:spTree>
    <p:extLst>
      <p:ext uri="{BB962C8B-B14F-4D97-AF65-F5344CB8AC3E}">
        <p14:creationId xmlns:p14="http://schemas.microsoft.com/office/powerpoint/2010/main" val="375746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0DCCD38-7917-76B3-C1B0-F6598BDC4E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E76A988-7660-3DBE-35A2-E4025A6049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B3851FC-EC8A-9627-CA46-DEB0760645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FEB81-A4FE-4DCD-9AF4-45B581474BC4}" type="datetimeFigureOut">
              <a:rPr lang="cs-CZ" smtClean="0"/>
              <a:t>11.05.2023</a:t>
            </a:fld>
            <a:endParaRPr lang="cs-CZ"/>
          </a:p>
        </p:txBody>
      </p:sp>
      <p:sp>
        <p:nvSpPr>
          <p:cNvPr id="5" name="Zástupný symbol pro zápatí 4">
            <a:extLst>
              <a:ext uri="{FF2B5EF4-FFF2-40B4-BE49-F238E27FC236}">
                <a16:creationId xmlns:a16="http://schemas.microsoft.com/office/drawing/2014/main" id="{693E1A7C-7921-D8DE-748C-378839A2A8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C3A1944-3EB4-941E-36EC-CE422664F1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619C1-775B-45F8-8E73-80E459F31893}" type="slidenum">
              <a:rPr lang="cs-CZ" smtClean="0"/>
              <a:t>‹#›</a:t>
            </a:fld>
            <a:endParaRPr lang="cs-CZ"/>
          </a:p>
        </p:txBody>
      </p:sp>
    </p:spTree>
    <p:extLst>
      <p:ext uri="{BB962C8B-B14F-4D97-AF65-F5344CB8AC3E}">
        <p14:creationId xmlns:p14="http://schemas.microsoft.com/office/powerpoint/2010/main" val="2905540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1">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23">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25">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551962"/>
            <a:ext cx="10999072"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3BF8061-3411-2D5B-003B-B46FCB4A2321}"/>
              </a:ext>
            </a:extLst>
          </p:cNvPr>
          <p:cNvSpPr>
            <a:spLocks noGrp="1"/>
          </p:cNvSpPr>
          <p:nvPr>
            <p:ph type="ctrTitle"/>
          </p:nvPr>
        </p:nvSpPr>
        <p:spPr>
          <a:xfrm>
            <a:off x="1524000" y="1293338"/>
            <a:ext cx="9144000" cy="3274592"/>
          </a:xfrm>
        </p:spPr>
        <p:txBody>
          <a:bodyPr anchor="ctr">
            <a:normAutofit/>
          </a:bodyPr>
          <a:lstStyle/>
          <a:p>
            <a:r>
              <a:rPr lang="cs-CZ" sz="7200" dirty="0"/>
              <a:t>DĚJINY BRAZILSKÉHO DIVADLA</a:t>
            </a:r>
          </a:p>
        </p:txBody>
      </p:sp>
      <p:sp>
        <p:nvSpPr>
          <p:cNvPr id="3" name="Podnadpis 2">
            <a:extLst>
              <a:ext uri="{FF2B5EF4-FFF2-40B4-BE49-F238E27FC236}">
                <a16:creationId xmlns:a16="http://schemas.microsoft.com/office/drawing/2014/main" id="{6B01E849-B145-BA20-6602-68E2EEDBC14A}"/>
              </a:ext>
            </a:extLst>
          </p:cNvPr>
          <p:cNvSpPr>
            <a:spLocks noGrp="1"/>
          </p:cNvSpPr>
          <p:nvPr>
            <p:ph type="subTitle" idx="1"/>
          </p:nvPr>
        </p:nvSpPr>
        <p:spPr>
          <a:xfrm>
            <a:off x="1524000" y="5514052"/>
            <a:ext cx="9144000" cy="651910"/>
          </a:xfrm>
        </p:spPr>
        <p:txBody>
          <a:bodyPr anchor="ctr">
            <a:normAutofit/>
          </a:bodyPr>
          <a:lstStyle/>
          <a:p>
            <a:endParaRPr lang="cs-CZ"/>
          </a:p>
        </p:txBody>
      </p:sp>
      <p:cxnSp>
        <p:nvCxnSpPr>
          <p:cNvPr id="28" name="Straight Connector 27">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6464" y="6354708"/>
            <a:ext cx="11000232"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33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204B727-4B67-3737-C29A-F186FCBDBAC5}"/>
              </a:ext>
            </a:extLst>
          </p:cNvPr>
          <p:cNvSpPr>
            <a:spLocks noGrp="1"/>
          </p:cNvSpPr>
          <p:nvPr>
            <p:ph type="title"/>
          </p:nvPr>
        </p:nvSpPr>
        <p:spPr>
          <a:xfrm>
            <a:off x="808638" y="386930"/>
            <a:ext cx="9236700" cy="1188950"/>
          </a:xfrm>
        </p:spPr>
        <p:txBody>
          <a:bodyPr anchor="b">
            <a:normAutofit/>
          </a:bodyPr>
          <a:lstStyle/>
          <a:p>
            <a:r>
              <a:rPr lang="cs-CZ" sz="5400"/>
              <a:t>ROMANTISMUS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6CFA043C-B735-3D69-00AE-97685883860F}"/>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Po dosažení nezávislosti (1822) se brazilský kulturní svět oddal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národnímu cítění</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což se projevovalo i na divadelní produkci.</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Od roku 1938 se v Brazílii objevuje romantismus a s ním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opěvování národních mýtů</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územní rozlehlost země, velkolepá příroda, rovnost všech Brazilců, přívětivost lidí atd. – tímto zidealizovaným přístupem ke všemu brazilskému se romantičtí umělci nechávali inspirovat.</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Datem, které je považováno za oficiální vznik skutečně brazilského divadla je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13. březen</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1838</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spcAft>
                <a:spcPts val="800"/>
              </a:spcAft>
              <a:buNone/>
            </a:pPr>
            <a:r>
              <a:rPr lang="cs-CZ" sz="1700" dirty="0">
                <a:latin typeface="Times New Roman" panose="02020603050405020304" pitchFamily="18" charset="0"/>
                <a:ea typeface="Calibri" panose="020F0502020204030204" pitchFamily="34" charset="0"/>
                <a:cs typeface="Times New Roman" panose="02020603050405020304" pitchFamily="18" charset="0"/>
              </a:rPr>
              <a:t>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kdy byla uvedena premiéra hry </a:t>
            </a:r>
            <a:r>
              <a:rPr lang="cs-CZ" sz="1700" b="1" i="1" dirty="0">
                <a:effectLst/>
                <a:latin typeface="Times New Roman" panose="02020603050405020304" pitchFamily="18" charset="0"/>
                <a:ea typeface="Calibri" panose="020F0502020204030204" pitchFamily="34" charset="0"/>
                <a:cs typeface="Times New Roman" panose="02020603050405020304" pitchFamily="18" charset="0"/>
              </a:rPr>
              <a:t>Antonio José čili Básník a inkvizice</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napsaná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GONÇALVESEM DE 	MAGALHÃES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Byla uvedena v divadle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Teatro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Constitucional</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Fluminense</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v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Riude</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Janeiru</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divadelní společností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Joãa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Caetana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2490235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49F6B20-788E-DB75-81A5-C1568624CD9A}"/>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EB1B1F02-326D-3D3C-782A-6C4985A31200}"/>
              </a:ext>
            </a:extLst>
          </p:cNvPr>
          <p:cNvSpPr>
            <a:spLocks noGrp="1"/>
          </p:cNvSpPr>
          <p:nvPr>
            <p:ph idx="1"/>
          </p:nvPr>
        </p:nvSpPr>
        <p:spPr>
          <a:xfrm>
            <a:off x="793660" y="2599509"/>
            <a:ext cx="10143668" cy="3751415"/>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Téhož roku, 4. října, byla v tomtéž divadle a tou samou společností uvedena komedie </a:t>
            </a:r>
          </a:p>
          <a:p>
            <a:pPr marL="0" indent="0">
              <a:spcAft>
                <a:spcPts val="800"/>
              </a:spcAft>
              <a:buNone/>
            </a:pPr>
            <a:r>
              <a:rPr lang="cs-CZ" sz="2000" b="1" i="1" dirty="0">
                <a:latin typeface="Times New Roman" panose="02020603050405020304" pitchFamily="18" charset="0"/>
                <a:ea typeface="Calibri" panose="020F0502020204030204" pitchFamily="34" charset="0"/>
                <a:cs typeface="Times New Roman" panose="02020603050405020304" pitchFamily="18" charset="0"/>
              </a:rPr>
              <a:t>	</a:t>
            </a:r>
            <a:r>
              <a:rPr lang="cs-CZ" sz="2000" b="1" i="1" dirty="0">
                <a:effectLst/>
                <a:latin typeface="Times New Roman" panose="02020603050405020304" pitchFamily="18" charset="0"/>
                <a:ea typeface="Calibri" panose="020F0502020204030204" pitchFamily="34" charset="0"/>
                <a:cs typeface="Times New Roman" panose="02020603050405020304" pitchFamily="18" charset="0"/>
              </a:rPr>
              <a:t>Smírčí soudce z venkova</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O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juíz</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paz</a:t>
            </a:r>
            <a:r>
              <a:rPr lang="cs-CZ" sz="2000" i="1" dirty="0">
                <a:effectLst/>
                <a:latin typeface="Times New Roman" panose="02020603050405020304" pitchFamily="18" charset="0"/>
                <a:ea typeface="Calibri" panose="020F0502020204030204" pitchFamily="34" charset="0"/>
                <a:cs typeface="Times New Roman" panose="02020603050405020304" pitchFamily="18" charset="0"/>
              </a:rPr>
              <a:t> da </a:t>
            </a:r>
            <a:r>
              <a:rPr lang="cs-CZ" sz="2000" i="1" dirty="0" err="1">
                <a:effectLst/>
                <a:latin typeface="Times New Roman" panose="02020603050405020304" pitchFamily="18" charset="0"/>
                <a:ea typeface="Calibri" panose="020F0502020204030204" pitchFamily="34" charset="0"/>
                <a:cs typeface="Times New Roman" panose="02020603050405020304" pitchFamily="18" charset="0"/>
              </a:rPr>
              <a:t>roça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autora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MARTINSE PENY</a:t>
            </a:r>
          </a:p>
          <a:p>
            <a:pPr marL="0" indent="0">
              <a:spcAft>
                <a:spcPts val="800"/>
              </a:spcAft>
              <a:buNone/>
            </a:pPr>
            <a:r>
              <a:rPr lang="cs-CZ" sz="2000" b="1" dirty="0">
                <a:latin typeface="Times New Roman" panose="02020603050405020304" pitchFamily="18" charset="0"/>
                <a:ea typeface="Calibri" panose="020F0502020204030204" pitchFamily="34" charset="0"/>
                <a:cs typeface="Times New Roman" panose="02020603050405020304" pitchFamily="18" charset="0"/>
              </a:rPr>
              <a:t>	</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Tato hra byla prvním krokem ke konsolidaci žánru tzv. „</a:t>
            </a:r>
            <a:r>
              <a:rPr lang="cs-CZ" sz="2000" b="1" dirty="0">
                <a:effectLst/>
                <a:latin typeface="Times New Roman" panose="02020603050405020304" pitchFamily="18" charset="0"/>
                <a:ea typeface="Calibri" panose="020F0502020204030204" pitchFamily="34" charset="0"/>
                <a:cs typeface="Times New Roman" panose="02020603050405020304" pitchFamily="18" charset="0"/>
              </a:rPr>
              <a:t>komedie mravů</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comédia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costumes</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u tehdejších diváků velice oblíbeného.</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Hry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Martinse</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Peny</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psané v duchu romantismu odpovídaly vkusu tehdejšího publika, které bylo již unavené z formalisticky klasicistních her z předchozího obdob.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Pena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je považován za jednoho ze zakladatelů národního brazilského divadla, a to jak díky kvantitě svých děl (během 10 let jich napsal 28), tak samozřejmě díky jejich kvalitě. Právě kvalita představení  se zasloužila o to, že se divadlo stalo v Brazílii nedílnou součásti kulturního života.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1504333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C67BC9F-79AE-5518-029F-4C62803F5C27}"/>
              </a:ext>
            </a:extLst>
          </p:cNvPr>
          <p:cNvSpPr>
            <a:spLocks noGrp="1"/>
          </p:cNvSpPr>
          <p:nvPr>
            <p:ph type="title"/>
          </p:nvPr>
        </p:nvSpPr>
        <p:spPr>
          <a:xfrm>
            <a:off x="808638" y="386930"/>
            <a:ext cx="9236700" cy="1188950"/>
          </a:xfrm>
        </p:spPr>
        <p:txBody>
          <a:bodyPr anchor="b">
            <a:normAutofit/>
          </a:bodyPr>
          <a:lstStyle/>
          <a:p>
            <a:r>
              <a:rPr lang="cs-CZ" sz="5400"/>
              <a:t>REALISMUS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40C6D0CD-2607-4AC7-E2E1-0687150C3739}"/>
              </a:ext>
            </a:extLst>
          </p:cNvPr>
          <p:cNvSpPr>
            <a:spLocks noGrp="1"/>
          </p:cNvSpPr>
          <p:nvPr>
            <p:ph idx="1"/>
          </p:nvPr>
        </p:nvSpPr>
        <p:spPr>
          <a:xfrm>
            <a:off x="793660" y="2599509"/>
            <a:ext cx="10143668" cy="3435531"/>
          </a:xfrm>
        </p:spPr>
        <p:txBody>
          <a:bodyPr anchor="ctr">
            <a:normAutofit/>
          </a:bodyPr>
          <a:lstStyle/>
          <a:p>
            <a:pPr marL="0" indent="0">
              <a:buNone/>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Realistické drama je spojeno s rokem 1855 a aktivitou podnikatele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Joaquima</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Heliodora</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Založil divadelní společnost, pro níž nechal vybudovat divadlo, které 	pojmenoval </a:t>
            </a:r>
            <a:r>
              <a:rPr lang="cs-CZ" sz="2400" b="1" dirty="0" err="1">
                <a:effectLst/>
                <a:latin typeface="Times New Roman" panose="02020603050405020304" pitchFamily="18" charset="0"/>
                <a:ea typeface="Calibri" panose="020F0502020204030204" pitchFamily="34" charset="0"/>
                <a:cs typeface="Times New Roman" panose="02020603050405020304" pitchFamily="18" charset="0"/>
              </a:rPr>
              <a:t>Ginásio</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400" b="1" dirty="0" err="1">
                <a:effectLst/>
                <a:latin typeface="Times New Roman" panose="02020603050405020304" pitchFamily="18" charset="0"/>
                <a:ea typeface="Calibri" panose="020F0502020204030204" pitchFamily="34" charset="0"/>
                <a:cs typeface="Times New Roman" panose="02020603050405020304" pitchFamily="18" charset="0"/>
              </a:rPr>
              <a:t>Dramático</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(Divadelní tělocvična). </a:t>
            </a:r>
          </a:p>
          <a:p>
            <a:pPr marL="0" indent="0">
              <a:buNone/>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Uváděly se v něm komedie, u publika stále velice oblíbené. </a:t>
            </a:r>
          </a:p>
          <a:p>
            <a:pPr marL="0" indent="0">
              <a:buNone/>
            </a:pPr>
            <a:r>
              <a:rPr lang="cs-CZ" sz="2400" dirty="0">
                <a:latin typeface="Times New Roman" panose="02020603050405020304" pitchFamily="18" charset="0"/>
                <a:ea typeface="Calibri" panose="020F0502020204030204" pitchFamily="34" charset="0"/>
                <a:cs typeface="Times New Roman" panose="02020603050405020304" pitchFamily="18" charset="0"/>
              </a:rPr>
              <a:t>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Ředitelem divadla se stal Francouz Emílio </a:t>
            </a:r>
            <a:r>
              <a:rPr lang="cs-CZ" sz="2400" dirty="0" err="1">
                <a:effectLst/>
                <a:latin typeface="Times New Roman" panose="02020603050405020304" pitchFamily="18" charset="0"/>
                <a:ea typeface="Calibri" panose="020F0502020204030204" pitchFamily="34" charset="0"/>
                <a:cs typeface="Times New Roman" panose="02020603050405020304" pitchFamily="18" charset="0"/>
              </a:rPr>
              <a:t>Doux</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který do Brazílie přivezl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dobové francouzské hry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S nimi se dostaly na jeviště společenská témata 	i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psychologické analýzy postav</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400" dirty="0"/>
          </a:p>
        </p:txBody>
      </p:sp>
    </p:spTree>
    <p:extLst>
      <p:ext uri="{BB962C8B-B14F-4D97-AF65-F5344CB8AC3E}">
        <p14:creationId xmlns:p14="http://schemas.microsoft.com/office/powerpoint/2010/main" val="606230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ADE3979-6F37-05C6-CA4A-D8CDAFAB418F}"/>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D577937F-3EAB-3D5A-91CE-801CE6C34AC5}"/>
              </a:ext>
            </a:extLst>
          </p:cNvPr>
          <p:cNvSpPr>
            <a:spLocks noGrp="1"/>
          </p:cNvSpPr>
          <p:nvPr>
            <p:ph idx="1"/>
          </p:nvPr>
        </p:nvSpPr>
        <p:spPr>
          <a:xfrm>
            <a:off x="793660" y="2599509"/>
            <a:ext cx="10143668" cy="3642671"/>
          </a:xfrm>
        </p:spPr>
        <p:txBody>
          <a:bodyPr anchor="ctr">
            <a:normAutofit/>
          </a:bodyPr>
          <a:lstStyle/>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Nejproslulejším brazilským autorem dramat té doby byl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ARTUR AZEVEDO</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(1855-1908)</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V roce 1884 byla uvedena jeho hra </a:t>
            </a:r>
            <a:r>
              <a:rPr lang="cs-CZ" sz="1500" b="1" i="1" dirty="0" err="1">
                <a:effectLst/>
                <a:latin typeface="Times New Roman" panose="02020603050405020304" pitchFamily="18" charset="0"/>
                <a:ea typeface="Calibri" panose="020F0502020204030204" pitchFamily="34" charset="0"/>
                <a:cs typeface="Times New Roman" panose="02020603050405020304" pitchFamily="18" charset="0"/>
              </a:rPr>
              <a:t>Mandarim</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se kterou je spojena konsolidace žánru, tzv „</a:t>
            </a:r>
            <a:r>
              <a:rPr lang="cs-CZ" sz="1500" b="1" dirty="0" err="1">
                <a:effectLst/>
                <a:latin typeface="Times New Roman" panose="02020603050405020304" pitchFamily="18" charset="0"/>
                <a:ea typeface="Calibri" panose="020F0502020204030204" pitchFamily="34" charset="0"/>
                <a:cs typeface="Times New Roman" panose="02020603050405020304" pitchFamily="18" charset="0"/>
              </a:rPr>
              <a:t>teatro</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1500" b="1" dirty="0" err="1">
                <a:effectLst/>
                <a:latin typeface="Times New Roman" panose="02020603050405020304" pitchFamily="18" charset="0"/>
                <a:ea typeface="Calibri" panose="020F0502020204030204" pitchFamily="34" charset="0"/>
                <a:cs typeface="Times New Roman" panose="02020603050405020304" pitchFamily="18" charset="0"/>
              </a:rPr>
              <a:t>revista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(„divadelní revue“). Žánr měl svůj původ ve Francii ve 2. polovině 19. století a jeho účelem bylo protestovat proti autoritativní moci státu. Byl v něm kladen důraz na smyslnost a na společenskou a politickou satiru. Představení se většinou skládala z jednotlivých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skečů prokládaných hudebními a tanečními čísly.</a:t>
            </a:r>
            <a:endParaRPr lang="cs-CZ" sz="15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Druhým oblíbeným žánrem jak publika, tak Artura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Azeveda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bylo tzv.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drama de </a:t>
            </a:r>
            <a:r>
              <a:rPr lang="cs-CZ" sz="1500" b="1" dirty="0" err="1">
                <a:effectLst/>
                <a:latin typeface="Times New Roman" panose="02020603050405020304" pitchFamily="18" charset="0"/>
                <a:ea typeface="Calibri" panose="020F0502020204030204" pitchFamily="34" charset="0"/>
                <a:cs typeface="Times New Roman" panose="02020603050405020304" pitchFamily="18" charset="0"/>
              </a:rPr>
              <a:t>casaca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 označení pro francouzský divadelní realismus (název vychází z moderního oblečení herců,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casaca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Jednalo se o hry, které popisovaly dobové zvyklosti. Diskutovaly se jejich prostřednictvím některé společenské otázky, které byly blízké městským vrstvám. Právě na tuto vrstvu se tehdejší divadelní produkce orientovala. Otázky se týkaly rodiny, manželství, práce, peněz či prostituce.  </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Talent Artura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Azeveda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se uplatňoval více v nenáročných programech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teatro</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revista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díky jeho talentu pro přirozenou, nenucenou improvizaci než v hlubších uměleckých projektech.</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500" dirty="0"/>
          </a:p>
        </p:txBody>
      </p:sp>
    </p:spTree>
    <p:extLst>
      <p:ext uri="{BB962C8B-B14F-4D97-AF65-F5344CB8AC3E}">
        <p14:creationId xmlns:p14="http://schemas.microsoft.com/office/powerpoint/2010/main" val="3122474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AF2FF78-2471-BA25-2801-593B0D6C7C29}"/>
              </a:ext>
            </a:extLst>
          </p:cNvPr>
          <p:cNvSpPr>
            <a:spLocks noGrp="1"/>
          </p:cNvSpPr>
          <p:nvPr>
            <p:ph type="title"/>
          </p:nvPr>
        </p:nvSpPr>
        <p:spPr>
          <a:xfrm>
            <a:off x="808638" y="386930"/>
            <a:ext cx="9236700" cy="1188950"/>
          </a:xfrm>
        </p:spPr>
        <p:txBody>
          <a:bodyPr anchor="b">
            <a:normAutofit/>
          </a:bodyPr>
          <a:lstStyle/>
          <a:p>
            <a:r>
              <a:rPr lang="cs-CZ" sz="5400"/>
              <a:t>MODERNISMUS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3EB964F9-1407-8427-BB33-2B126E667963}"/>
              </a:ext>
            </a:extLst>
          </p:cNvPr>
          <p:cNvSpPr>
            <a:spLocks noGrp="1"/>
          </p:cNvSpPr>
          <p:nvPr>
            <p:ph idx="1"/>
          </p:nvPr>
        </p:nvSpPr>
        <p:spPr>
          <a:xfrm>
            <a:off x="793660" y="2599509"/>
            <a:ext cx="10143668" cy="3871561"/>
          </a:xfrm>
        </p:spPr>
        <p:txBody>
          <a:bodyPr anchor="ctr">
            <a:normAutofit/>
          </a:bodyPr>
          <a:lstStyle/>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Zásadním momentem v brazilském divadle a kultuře vůbec byl nástup modernismu. Jeho počátky jsou spojeny s Týdnem moderního umění z roku 1922, kulturní události, která proběhla v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São</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Paulu.</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Charakteristickým rysem je odklon od primárního zaměření na finanční elity, a snahou je naopak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zpřístupnění divadelních představení širokým vrstvám.</a:t>
            </a:r>
            <a:endParaRPr lang="cs-CZ" sz="1500" b="1"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V rámci hledání národní kulturní identity se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tematizuje vše, co je brazilské.</a:t>
            </a:r>
            <a:endParaRPr lang="cs-CZ" sz="15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Oproti literatuře a výtvarnému umění, se modernismus v brazilské dramaturgii začal projevovat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až od 40. let</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Teprve tehdy byla překonána dlouhá fáze „komedií mravů“ a divadlo se začalo věnovat aktuálním problémům země.</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Umělci byli ovlivněni četbou Freuda a Marxe a na scénu byly uvedeny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psychologické a společenské problémy</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Významní brazilští dramaturgové</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JORACY CAMARGO, RENATO VIANNA, ODUVALDO VIANNA, ÁLVARO MOREYRA, MÁRIO DE ANDRADE, OSWALD DE ANDRADE.</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500" dirty="0"/>
          </a:p>
        </p:txBody>
      </p:sp>
    </p:spTree>
    <p:extLst>
      <p:ext uri="{BB962C8B-B14F-4D97-AF65-F5344CB8AC3E}">
        <p14:creationId xmlns:p14="http://schemas.microsoft.com/office/powerpoint/2010/main" val="3025666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76789AB-737B-85A8-D9B4-064FC4F4E57C}"/>
              </a:ext>
            </a:extLst>
          </p:cNvPr>
          <p:cNvSpPr>
            <a:spLocks noGrp="1"/>
          </p:cNvSpPr>
          <p:nvPr>
            <p:ph type="title"/>
          </p:nvPr>
        </p:nvSpPr>
        <p:spPr>
          <a:xfrm>
            <a:off x="808638" y="386930"/>
            <a:ext cx="9236700" cy="1188950"/>
          </a:xfrm>
        </p:spPr>
        <p:txBody>
          <a:bodyPr anchor="b">
            <a:normAutofit/>
          </a:bodyPr>
          <a:lstStyle/>
          <a:p>
            <a:r>
              <a:rPr lang="cs-CZ" dirty="0"/>
              <a:t>MODERNIZACE BRAZILSKÉHO DIVADLA</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BC32B4AE-CD23-CD0A-1E35-F0EBCE5A9CC6}"/>
              </a:ext>
            </a:extLst>
          </p:cNvPr>
          <p:cNvSpPr>
            <a:spLocks noGrp="1"/>
          </p:cNvSpPr>
          <p:nvPr>
            <p:ph idx="1"/>
          </p:nvPr>
        </p:nvSpPr>
        <p:spPr>
          <a:xfrm>
            <a:off x="793660" y="2407640"/>
            <a:ext cx="10143668" cy="4244829"/>
          </a:xfrm>
        </p:spPr>
        <p:txBody>
          <a:bodyPr anchor="ctr">
            <a:normAutofit/>
          </a:bodyPr>
          <a:lstStyle/>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Samotná estetika a funkce divadla se začaly měnit až díky amatérskému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ochotnickému divadlu</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Jeho výhodou bylo, že nezáviselo na tržbě a dokázalo tak prosadit novinky z divadelního světa. Dramaturgové pracovali např. s teoriemi ruského divadelníka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Stanislavského</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 amerického teoretika divadla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O´Neila</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indent="0">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Mezi umělci, kteří v zavádění těchto nových teorií na brazilskou scénu vynikali, byl polský přistěhovalec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ZBIGNIEW ZIEMBINSKI</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který v roce 1943 založil divadelní skupinu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Os </a:t>
            </a:r>
            <a:r>
              <a:rPr lang="cs-CZ" sz="1600" b="1" dirty="0" err="1">
                <a:effectLst/>
                <a:latin typeface="Times New Roman" panose="02020603050405020304" pitchFamily="18" charset="0"/>
                <a:ea typeface="Calibri" panose="020F0502020204030204" pitchFamily="34" charset="0"/>
                <a:cs typeface="Times New Roman" panose="02020603050405020304" pitchFamily="18" charset="0"/>
              </a:rPr>
              <a:t>Comediantes</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Ziembinski</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je považován za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modernizátora brazilského divadla</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díky svým inovačním technikám, které se zakládaly na zkušenostech s modernistickými evropskými divadelními směry. </a:t>
            </a:r>
          </a:p>
          <a:p>
            <a:pPr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Zásadní změnou bylo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zviditelnění celého kolektivu herců</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 ne již upírání pozornosti na herecké hvězdy, jak tomu bylo u tradičních komedií.</a:t>
            </a:r>
          </a:p>
          <a:p>
            <a:pPr indent="0">
              <a:spcAft>
                <a:spcPts val="800"/>
              </a:spcAft>
              <a:buNone/>
            </a:pPr>
            <a:r>
              <a:rPr lang="cs-CZ" sz="1600" dirty="0">
                <a:effectLst/>
                <a:latin typeface="Times New Roman" panose="02020603050405020304" pitchFamily="18" charset="0"/>
                <a:ea typeface="Calibri" panose="020F0502020204030204" pitchFamily="34" charset="0"/>
              </a:rPr>
              <a:t>Brazilské divadlo hluboce ovlivnil také Francouz Louis </a:t>
            </a:r>
            <a:r>
              <a:rPr lang="cs-CZ" sz="1600" dirty="0" err="1">
                <a:effectLst/>
                <a:latin typeface="Times New Roman" panose="02020603050405020304" pitchFamily="18" charset="0"/>
                <a:ea typeface="Calibri" panose="020F0502020204030204" pitchFamily="34" charset="0"/>
              </a:rPr>
              <a:t>Jouvet</a:t>
            </a:r>
            <a:r>
              <a:rPr lang="cs-CZ" sz="1600" dirty="0">
                <a:effectLst/>
                <a:latin typeface="Times New Roman" panose="02020603050405020304" pitchFamily="18" charset="0"/>
                <a:ea typeface="Calibri" panose="020F0502020204030204" pitchFamily="34" charset="0"/>
              </a:rPr>
              <a:t>, který se do Brazílie uchýlil před eskalací Druhé světové války v Evropě. Členové souboru byli jak Francouzi, tak Brazilci</a:t>
            </a:r>
            <a:endParaRPr lang="cs-CZ" sz="1600" dirty="0"/>
          </a:p>
          <a:p>
            <a:pPr indent="0">
              <a:spcAft>
                <a:spcPts val="800"/>
              </a:spcAft>
              <a:buNone/>
            </a:pP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900" dirty="0"/>
          </a:p>
        </p:txBody>
      </p:sp>
    </p:spTree>
    <p:extLst>
      <p:ext uri="{BB962C8B-B14F-4D97-AF65-F5344CB8AC3E}">
        <p14:creationId xmlns:p14="http://schemas.microsoft.com/office/powerpoint/2010/main" val="812532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1FB79D9A-FF3E-E0AA-DF55-752E9D7EF846}"/>
              </a:ext>
            </a:extLst>
          </p:cNvPr>
          <p:cNvSpPr>
            <a:spLocks noGrp="1"/>
          </p:cNvSpPr>
          <p:nvPr>
            <p:ph type="title"/>
          </p:nvPr>
        </p:nvSpPr>
        <p:spPr>
          <a:xfrm>
            <a:off x="808638" y="386930"/>
            <a:ext cx="9236700" cy="1188950"/>
          </a:xfrm>
        </p:spPr>
        <p:txBody>
          <a:bodyPr anchor="b">
            <a:normAutofit/>
          </a:bodyPr>
          <a:lstStyle/>
          <a:p>
            <a:r>
              <a:rPr lang="cs-CZ" sz="4200" dirty="0"/>
              <a:t>NELSON RODRIGUES (1912-1980)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D9FEF68D-940B-E88F-6DE2-0FFBFACFF760}"/>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Nejvýznamnější hrou uvedenou divadelní společností Os </a:t>
            </a:r>
            <a:r>
              <a:rPr lang="cs-CZ" sz="1900" dirty="0" err="1">
                <a:effectLst/>
                <a:latin typeface="Times New Roman" panose="02020603050405020304" pitchFamily="18" charset="0"/>
                <a:ea typeface="Calibri" panose="020F0502020204030204" pitchFamily="34" charset="0"/>
                <a:cs typeface="Times New Roman" panose="02020603050405020304" pitchFamily="18" charset="0"/>
              </a:rPr>
              <a:t>Comediantes</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 byla </a:t>
            </a:r>
            <a:r>
              <a:rPr lang="cs-CZ" sz="1900" b="1" i="1" dirty="0" err="1">
                <a:effectLst/>
                <a:latin typeface="Times New Roman" panose="02020603050405020304" pitchFamily="18" charset="0"/>
                <a:ea typeface="Calibri" panose="020F0502020204030204" pitchFamily="34" charset="0"/>
                <a:cs typeface="Times New Roman" panose="02020603050405020304" pitchFamily="18" charset="0"/>
              </a:rPr>
              <a:t>Vestido</a:t>
            </a:r>
            <a:r>
              <a:rPr lang="cs-CZ" sz="1900" b="1"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1900" b="1" i="1" dirty="0" err="1">
                <a:effectLst/>
                <a:latin typeface="Times New Roman" panose="02020603050405020304" pitchFamily="18" charset="0"/>
                <a:ea typeface="Calibri" panose="020F0502020204030204" pitchFamily="34" charset="0"/>
                <a:cs typeface="Times New Roman" panose="02020603050405020304" pitchFamily="18" charset="0"/>
              </a:rPr>
              <a:t>Noiva</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900" i="1" dirty="0">
                <a:effectLst/>
                <a:latin typeface="Times New Roman" panose="02020603050405020304" pitchFamily="18" charset="0"/>
                <a:ea typeface="Calibri" panose="020F0502020204030204" pitchFamily="34" charset="0"/>
                <a:cs typeface="Times New Roman" panose="02020603050405020304" pitchFamily="18" charset="0"/>
              </a:rPr>
              <a:t>Svatební šaty</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 od </a:t>
            </a:r>
            <a:r>
              <a:rPr lang="cs-CZ" sz="1900" b="1" dirty="0">
                <a:effectLst/>
                <a:latin typeface="Times New Roman" panose="02020603050405020304" pitchFamily="18" charset="0"/>
                <a:ea typeface="Calibri" panose="020F0502020204030204" pitchFamily="34" charset="0"/>
                <a:cs typeface="Times New Roman" panose="02020603050405020304" pitchFamily="18" charset="0"/>
              </a:rPr>
              <a:t>NELSONA RODRIGUESE</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 roku 1943. Uvedením této hry je považováno za </a:t>
            </a:r>
            <a:r>
              <a:rPr lang="cs-CZ" sz="1900" b="1" dirty="0">
                <a:effectLst/>
                <a:latin typeface="Times New Roman" panose="02020603050405020304" pitchFamily="18" charset="0"/>
                <a:ea typeface="Calibri" panose="020F0502020204030204" pitchFamily="34" charset="0"/>
                <a:cs typeface="Times New Roman" panose="02020603050405020304" pitchFamily="18" charset="0"/>
              </a:rPr>
              <a:t>počátek modernismu v brazilském dramatu</a:t>
            </a: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9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1900" dirty="0">
                <a:effectLst/>
                <a:latin typeface="Times New Roman" panose="02020603050405020304" pitchFamily="18" charset="0"/>
                <a:ea typeface="Calibri" panose="020F0502020204030204" pitchFamily="34" charset="0"/>
                <a:cs typeface="Times New Roman" panose="02020603050405020304" pitchFamily="18" charset="0"/>
              </a:rPr>
              <a:t>V této hře se ukázal nový přístup k realitě, který neměl nic společného s jejím tradičním naturalistickým pojetím. Herci na jevišti chodili, mluvili a gestikulovali jinak než v běžném životě. Realita byla do her vtělována prostřednictvím reprezentace, fantazie a halucinací. Představení ztratilo svou tradiční průzračnost a divákovi se nabízelo jako čistě scénická tvorba, naprosto originální a intenzivní. Důraz se kladl i na samotné pódium se scénografií, protože to se stalo nedílnou součástí děje.</a:t>
            </a:r>
          </a:p>
          <a:p>
            <a:pPr indent="0">
              <a:spcAft>
                <a:spcPts val="800"/>
              </a:spcAft>
              <a:buNone/>
            </a:pPr>
            <a:r>
              <a:rPr lang="cs-CZ" sz="19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https://www.youtube.com/watch?v=PmA_gg9SriY&amp;t=689s</a:t>
            </a:r>
          </a:p>
        </p:txBody>
      </p:sp>
    </p:spTree>
    <p:extLst>
      <p:ext uri="{BB962C8B-B14F-4D97-AF65-F5344CB8AC3E}">
        <p14:creationId xmlns:p14="http://schemas.microsoft.com/office/powerpoint/2010/main" val="3090833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DC5B59D-5E1A-0868-40FA-CF92E4F4480B}"/>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A8854B7-E0A2-6386-1A96-708A7F1DB776}"/>
              </a:ext>
            </a:extLst>
          </p:cNvPr>
          <p:cNvSpPr>
            <a:spLocks noGrp="1"/>
          </p:cNvSpPr>
          <p:nvPr>
            <p:ph idx="1"/>
          </p:nvPr>
        </p:nvSpPr>
        <p:spPr>
          <a:xfrm>
            <a:off x="793660" y="2599509"/>
            <a:ext cx="10143668" cy="3435531"/>
          </a:xfrm>
        </p:spPr>
        <p:txBody>
          <a:bodyPr anchor="ctr">
            <a:normAutofit/>
          </a:bodyPr>
          <a:lstStyle/>
          <a:p>
            <a:pPr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Nejúspěšnější brazilský dramaturg. </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219075"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Jeho díla jsou velice experimentální a úmyslně provokují brazilskou společnost prostřednictvím tabuizovaných témat jako sexualita a náboženství. Bývá přirovnáván ke španělskému filmovému režisérovi Luisi </a:t>
            </a:r>
            <a:r>
              <a:rPr lang="cs-CZ" sz="2200" dirty="0" err="1">
                <a:effectLst/>
                <a:latin typeface="Times New Roman" panose="02020603050405020304" pitchFamily="18" charset="0"/>
                <a:ea typeface="Calibri" panose="020F0502020204030204" pitchFamily="34" charset="0"/>
                <a:cs typeface="Times New Roman" panose="02020603050405020304" pitchFamily="18" charset="0"/>
              </a:rPr>
              <a:t>Buňuelovi</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219075"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Své hry se pokouší osvobodit od tlaku katolické církve na vytváření vztahů v souladu se svými dogmaty: vztah k tělu, k sexu, ke hříchu, k trestu a smrti; v jeho dílech se často objevuje téma milenců, kteří spolu spáchají sebevraždu.</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dirty="0"/>
          </a:p>
        </p:txBody>
      </p:sp>
    </p:spTree>
    <p:extLst>
      <p:ext uri="{BB962C8B-B14F-4D97-AF65-F5344CB8AC3E}">
        <p14:creationId xmlns:p14="http://schemas.microsoft.com/office/powerpoint/2010/main" val="3130605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B3D90EA-63E0-53AA-028A-4825D34DC4EF}"/>
              </a:ext>
            </a:extLst>
          </p:cNvPr>
          <p:cNvSpPr>
            <a:spLocks noGrp="1"/>
          </p:cNvSpPr>
          <p:nvPr>
            <p:ph type="title"/>
          </p:nvPr>
        </p:nvSpPr>
        <p:spPr>
          <a:xfrm>
            <a:off x="808638" y="386930"/>
            <a:ext cx="9236700" cy="1188950"/>
          </a:xfrm>
        </p:spPr>
        <p:txBody>
          <a:bodyPr anchor="b">
            <a:normAutofit/>
          </a:bodyPr>
          <a:lstStyle/>
          <a:p>
            <a:r>
              <a:rPr lang="cs-CZ" sz="5000" dirty="0"/>
              <a:t>TBC, </a:t>
            </a:r>
            <a:r>
              <a:rPr lang="cs-CZ" sz="5000" dirty="0" err="1"/>
              <a:t>Teatro</a:t>
            </a:r>
            <a:r>
              <a:rPr lang="cs-CZ" sz="5000" dirty="0"/>
              <a:t> </a:t>
            </a:r>
            <a:r>
              <a:rPr lang="cs-CZ" sz="5000" dirty="0" err="1"/>
              <a:t>Brasileiro</a:t>
            </a:r>
            <a:r>
              <a:rPr lang="cs-CZ" sz="5000" dirty="0"/>
              <a:t> de </a:t>
            </a:r>
            <a:r>
              <a:rPr lang="cs-CZ" sz="5000" dirty="0" err="1"/>
              <a:t>Comédia</a:t>
            </a:r>
            <a:r>
              <a:rPr lang="cs-CZ" sz="5000" dirty="0"/>
              <a:t> </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A8D51DD3-A82E-5EE2-8AA1-21BFD332F57C}"/>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500">
                <a:effectLst/>
                <a:latin typeface="Times New Roman" panose="02020603050405020304" pitchFamily="18" charset="0"/>
                <a:ea typeface="Calibri" panose="020F0502020204030204" pitchFamily="34" charset="0"/>
                <a:cs typeface="Times New Roman" panose="02020603050405020304" pitchFamily="18" charset="0"/>
              </a:rPr>
              <a:t>V roce 1948 bylo založeno divadlo </a:t>
            </a:r>
            <a:r>
              <a:rPr lang="cs-CZ" sz="1500" b="1">
                <a:effectLst/>
                <a:latin typeface="Times New Roman" panose="02020603050405020304" pitchFamily="18" charset="0"/>
                <a:ea typeface="Calibri" panose="020F0502020204030204" pitchFamily="34" charset="0"/>
                <a:cs typeface="Times New Roman" panose="02020603050405020304" pitchFamily="18" charset="0"/>
              </a:rPr>
              <a:t>Teatro Brasileiro de Comédia</a:t>
            </a:r>
            <a:r>
              <a:rPr lang="cs-CZ" sz="1500">
                <a:effectLst/>
                <a:latin typeface="Times New Roman" panose="02020603050405020304" pitchFamily="18" charset="0"/>
                <a:ea typeface="Calibri" panose="020F0502020204030204" pitchFamily="34" charset="0"/>
                <a:cs typeface="Times New Roman" panose="02020603050405020304" pitchFamily="18" charset="0"/>
              </a:rPr>
              <a:t> (TBC) v São Paulu. Do té doby se většina divadelních aktivit koncentrovala v Riu de Janeiru. </a:t>
            </a:r>
            <a:endParaRPr lang="cs-CZ" sz="150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1500">
                <a:effectLst/>
                <a:latin typeface="Times New Roman" panose="02020603050405020304" pitchFamily="18" charset="0"/>
                <a:ea typeface="Calibri" panose="020F0502020204030204" pitchFamily="34" charset="0"/>
                <a:cs typeface="Times New Roman" panose="02020603050405020304" pitchFamily="18" charset="0"/>
              </a:rPr>
              <a:t>Divadlo TBC uvádělo hlavně aktuální americká a francouzská dramata a rovněž klasické autory, jejichž hry režírovali zahraniční režiséři. Ti byli zároveň i profesory a důležitým způsobem se podíleli na transformaci amatérských herců na profesionální.</a:t>
            </a:r>
            <a:endParaRPr lang="cs-CZ" sz="15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a:effectLst/>
                <a:latin typeface="Times New Roman" panose="02020603050405020304" pitchFamily="18" charset="0"/>
                <a:ea typeface="Calibri" panose="020F0502020204030204" pitchFamily="34" charset="0"/>
                <a:cs typeface="Times New Roman" panose="02020603050405020304" pitchFamily="18" charset="0"/>
              </a:rPr>
              <a:t>Mezinárodní charakter tohoto divadla na jedné straně odváděl pozornost od národních témat i umělců, na druhou stranu se ale zásadně zasloužil o profesionalizaci brazilského divadelního prostředí. </a:t>
            </a:r>
            <a:endParaRPr lang="cs-CZ" sz="15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a:effectLst/>
                <a:latin typeface="Times New Roman" panose="02020603050405020304" pitchFamily="18" charset="0"/>
                <a:ea typeface="Calibri" panose="020F0502020204030204" pitchFamily="34" charset="0"/>
                <a:cs typeface="Times New Roman" panose="02020603050405020304" pitchFamily="18" charset="0"/>
              </a:rPr>
              <a:t>Někteří autoři tohoto vlivu využili osobitým způsobem a hry se zahraniční tématikou přizpůsobili brazilskému prostředí: HENRIQUE PONGETTI, GUILHERME FIGUEIREDO, NELSON RODRIGUES.</a:t>
            </a:r>
            <a:endParaRPr lang="cs-CZ" sz="150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a:effectLst/>
                <a:latin typeface="Times New Roman" panose="02020603050405020304" pitchFamily="18" charset="0"/>
                <a:ea typeface="Calibri" panose="020F0502020204030204" pitchFamily="34" charset="0"/>
                <a:cs typeface="Times New Roman" panose="02020603050405020304" pitchFamily="18" charset="0"/>
              </a:rPr>
              <a:t>Jiní autoři se zaměřovali výhradně na témata brazilská: SILVEIRA SAMPAIO, ABÍLIO PEREIRA DE ALMEIDA a PEDRO BLOCH.</a:t>
            </a:r>
            <a:endParaRPr lang="cs-CZ" sz="1500">
              <a:effectLst/>
              <a:latin typeface="Calibri" panose="020F0502020204030204" pitchFamily="34" charset="0"/>
              <a:ea typeface="Calibri" panose="020F0502020204030204" pitchFamily="34" charset="0"/>
              <a:cs typeface="Times New Roman" panose="02020603050405020304" pitchFamily="18" charset="0"/>
            </a:endParaRPr>
          </a:p>
          <a:p>
            <a:endParaRPr lang="cs-CZ" sz="1500"/>
          </a:p>
        </p:txBody>
      </p:sp>
    </p:spTree>
    <p:extLst>
      <p:ext uri="{BB962C8B-B14F-4D97-AF65-F5344CB8AC3E}">
        <p14:creationId xmlns:p14="http://schemas.microsoft.com/office/powerpoint/2010/main" val="4166083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5A19465-EE94-A495-5CF1-2326C246CF15}"/>
              </a:ext>
            </a:extLst>
          </p:cNvPr>
          <p:cNvSpPr>
            <a:spLocks noGrp="1"/>
          </p:cNvSpPr>
          <p:nvPr>
            <p:ph type="title"/>
          </p:nvPr>
        </p:nvSpPr>
        <p:spPr>
          <a:xfrm>
            <a:off x="808638" y="386930"/>
            <a:ext cx="9236700" cy="1188950"/>
          </a:xfrm>
        </p:spPr>
        <p:txBody>
          <a:bodyPr anchor="b">
            <a:normAutofit/>
          </a:bodyPr>
          <a:lstStyle/>
          <a:p>
            <a:r>
              <a:rPr lang="cs-CZ" sz="4000" dirty="0"/>
              <a:t>VOJENSKÁ DIKTATURA </a:t>
            </a:r>
            <a:br>
              <a:rPr lang="cs-CZ" sz="4000" dirty="0"/>
            </a:br>
            <a:r>
              <a:rPr lang="cs-CZ" sz="4000" dirty="0"/>
              <a:t> - TEATRO ARENA</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189EB649-388E-B408-DCBD-4C80AF6D2100}"/>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Po roce 1964 došlo k dramatickým společenským změnám, které se výrazně projevily v kulturním životě Brazílie. Některé divadelní společnosti na útlak reagovaly politizací svých představení. V tomto směru byla zásadní činnost divadelního spolku, který ze svých představení učinil politické fórum:</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DIVADLO ARENA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Teatro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de Arena)</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Divadlo Aréna bylo založeno v roce 1953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Josém</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Renatem</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 původně bylo jakousi méně nákladnou verzí TBC. V prvních letech své činnosti se zaměřovalo na naturalistická dramata autorů, jakými byli např. Čechov a Ibsen.</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Calibri" panose="020F0502020204030204" pitchFamily="34" charset="0"/>
              <a:buChar char="-"/>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60 letech změnil směřování Arény divadelní teoretik a dramaturg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Augusto </a:t>
            </a:r>
            <a:r>
              <a:rPr lang="cs-CZ" sz="1700" b="1" dirty="0" err="1">
                <a:effectLst/>
                <a:latin typeface="Times New Roman" panose="02020603050405020304" pitchFamily="18" charset="0"/>
                <a:ea typeface="Calibri" panose="020F0502020204030204" pitchFamily="34" charset="0"/>
                <a:cs typeface="Times New Roman" panose="02020603050405020304" pitchFamily="18" charset="0"/>
              </a:rPr>
              <a:t>Boal</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vypracoval studii, ve které představil metodu newyorského divadla, tzv.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Melhod-Acting</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založenou na fotografickém realismu a politické angažovanosti a dokázal ji převést do praxe.  Jeho první hry byly fraškami, v těch dalších ale dokázal rozvinout brazilskou verzi Brechtovy estetiky, kterou nazval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Coringa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(Harlekýn).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3854906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BEACB5ED-F92E-FFBF-A9D7-A868C67CBEE0}"/>
              </a:ext>
            </a:extLst>
          </p:cNvPr>
          <p:cNvSpPr>
            <a:spLocks noGrp="1"/>
          </p:cNvSpPr>
          <p:nvPr>
            <p:ph type="title"/>
          </p:nvPr>
        </p:nvSpPr>
        <p:spPr>
          <a:xfrm>
            <a:off x="808638" y="386930"/>
            <a:ext cx="9236700" cy="1188950"/>
          </a:xfrm>
        </p:spPr>
        <p:txBody>
          <a:bodyPr anchor="b">
            <a:normAutofit/>
          </a:bodyPr>
          <a:lstStyle/>
          <a:p>
            <a:r>
              <a:rPr lang="cs-CZ" sz="5400" dirty="0"/>
              <a:t>POČÁTKY BRAZILSKÉHO DIVADLA</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0F4DFFFA-0CAD-FB63-DBE3-ACBCF85B70C8}"/>
              </a:ext>
            </a:extLst>
          </p:cNvPr>
          <p:cNvSpPr>
            <a:spLocks noGrp="1"/>
          </p:cNvSpPr>
          <p:nvPr>
            <p:ph idx="1"/>
          </p:nvPr>
        </p:nvSpPr>
        <p:spPr>
          <a:xfrm>
            <a:off x="793660" y="2599509"/>
            <a:ext cx="10143668" cy="3435531"/>
          </a:xfrm>
        </p:spPr>
        <p:txBody>
          <a:bodyPr anchor="ctr">
            <a:normAutofit/>
          </a:bodyPr>
          <a:lstStyle/>
          <a:p>
            <a:pPr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Počátky brazilského divadla jsou spojeny s příchodem jezuitů v polovině </a:t>
            </a:r>
            <a:r>
              <a:rPr lang="cs-CZ" sz="2200" b="1" dirty="0">
                <a:effectLst/>
                <a:latin typeface="Times New Roman" panose="02020603050405020304" pitchFamily="18" charset="0"/>
                <a:ea typeface="Calibri" panose="020F0502020204030204" pitchFamily="34" charset="0"/>
                <a:cs typeface="Times New Roman" panose="02020603050405020304" pitchFamily="18" charset="0"/>
              </a:rPr>
              <a:t>16. století</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Mělo </a:t>
            </a:r>
            <a:r>
              <a:rPr lang="cs-CZ" sz="2200" b="1" dirty="0">
                <a:effectLst/>
                <a:latin typeface="Times New Roman" panose="02020603050405020304" pitchFamily="18" charset="0"/>
                <a:ea typeface="Calibri" panose="020F0502020204030204" pitchFamily="34" charset="0"/>
                <a:cs typeface="Times New Roman" panose="02020603050405020304" pitchFamily="18" charset="0"/>
              </a:rPr>
              <a:t>původně čistě pedagogický záměr </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a jeho cílem bylo pokatoličťování indiánů. Témata divadelních her se omezovala na biblické motivy.</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Vzhledem k tomu, že brazilští domorodci přirozeně tíhli k hudbě, tanci a řečnění, ukázalo se být divadlo výborným pedagogickým prostředkem. Divadelní představení tak začala být oficiálně používána k „civilizování“ indiánů a jejich náboženské výuce, kromě toho, že se vždy jednalo o zábavnou aktivitu.</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2200" b="1" dirty="0">
                <a:effectLst/>
                <a:latin typeface="Times New Roman" panose="02020603050405020304" pitchFamily="18" charset="0"/>
                <a:ea typeface="Calibri" panose="020F0502020204030204" pitchFamily="34" charset="0"/>
                <a:cs typeface="Times New Roman" panose="02020603050405020304" pitchFamily="18" charset="0"/>
              </a:rPr>
              <a:t>Divadlo bylo v tomto směru daleko efektivnější než kázání</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dirty="0"/>
          </a:p>
        </p:txBody>
      </p:sp>
    </p:spTree>
    <p:extLst>
      <p:ext uri="{BB962C8B-B14F-4D97-AF65-F5344CB8AC3E}">
        <p14:creationId xmlns:p14="http://schemas.microsoft.com/office/powerpoint/2010/main" val="14246985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C923B89D-F597-8124-1AE4-2E446D841CF1}"/>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F178D9F0-8348-67C2-CA0E-97DBE3999850}"/>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Dramaturgové, kteří představovali své hry v rámci divadla Aréna, svá témata často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zaměřovali na brazilskou historii a na postavy z chudých vrstev</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I klasické hry, které byly v Aréně inscenovány, byly adaptovány tak, aby korespondovaly s problémy tehdejší Brazílie.</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Aréně se představovali i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zpěváci Bossa Novy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jako např.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Caetano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Veloso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Maria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Bethânia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Gal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Costa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sz="1700" dirty="0" err="1">
                <a:effectLst/>
                <a:latin typeface="Times New Roman" panose="02020603050405020304" pitchFamily="18" charset="0"/>
                <a:ea typeface="Calibri" panose="020F0502020204030204" pitchFamily="34" charset="0"/>
                <a:cs typeface="Times New Roman" panose="02020603050405020304" pitchFamily="18" charset="0"/>
              </a:rPr>
              <a:t>Gilberto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Gil – pořádali koncerty, během kterých diskutovali aktuální společenská témata. Jejich programy dosahovaly velké sledovanosti.</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Představení Arény nebyla určena intelektuálnímu publiku, ale orientovala se na široké vrstvy, které jejich záměr přijaly s nadšením.</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roce 1972 Aréna ukončila svou činnost, a to především z politických důvodů, díky zásahům cenzury a policejních represí.</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700" dirty="0"/>
          </a:p>
        </p:txBody>
      </p:sp>
    </p:spTree>
    <p:extLst>
      <p:ext uri="{BB962C8B-B14F-4D97-AF65-F5344CB8AC3E}">
        <p14:creationId xmlns:p14="http://schemas.microsoft.com/office/powerpoint/2010/main" val="4210682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D2907E3-A053-A3DB-F848-38FC383A5D83}"/>
              </a:ext>
            </a:extLst>
          </p:cNvPr>
          <p:cNvSpPr>
            <a:spLocks noGrp="1"/>
          </p:cNvSpPr>
          <p:nvPr>
            <p:ph type="title"/>
          </p:nvPr>
        </p:nvSpPr>
        <p:spPr>
          <a:xfrm>
            <a:off x="808638" y="386930"/>
            <a:ext cx="9236700" cy="1188950"/>
          </a:xfrm>
        </p:spPr>
        <p:txBody>
          <a:bodyPr anchor="b">
            <a:normAutofit/>
          </a:bodyPr>
          <a:lstStyle/>
          <a:p>
            <a:r>
              <a:rPr lang="cs-CZ" sz="5400" dirty="0"/>
              <a:t> - TEATRO OFICINA</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3CA1127B-5043-F99C-0695-4A03C0C07A9F}"/>
              </a:ext>
            </a:extLst>
          </p:cNvPr>
          <p:cNvSpPr>
            <a:spLocks noGrp="1"/>
          </p:cNvSpPr>
          <p:nvPr>
            <p:ph idx="1"/>
          </p:nvPr>
        </p:nvSpPr>
        <p:spPr>
          <a:xfrm>
            <a:off x="793660" y="2599509"/>
            <a:ext cx="10143668" cy="3751415"/>
          </a:xfrm>
        </p:spPr>
        <p:txBody>
          <a:bodyPr anchor="ctr">
            <a:normAutofit/>
          </a:bodyPr>
          <a:lstStyle/>
          <a:p>
            <a:pPr marL="0" indent="0">
              <a:spcAft>
                <a:spcPts val="800"/>
              </a:spcAft>
              <a:buNone/>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Další významnou divadelní společností, která se podílela na politizaci brazilského divadla bylo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DIVADLO OFICINA (</a:t>
            </a:r>
            <a:r>
              <a:rPr lang="cs-CZ" sz="1400" b="1" dirty="0" err="1">
                <a:effectLst/>
                <a:latin typeface="Times New Roman" panose="02020603050405020304" pitchFamily="18" charset="0"/>
                <a:ea typeface="Calibri" panose="020F0502020204030204" pitchFamily="34" charset="0"/>
                <a:cs typeface="Times New Roman" panose="02020603050405020304" pitchFamily="18" charset="0"/>
              </a:rPr>
              <a:t>Teatro</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b="1" dirty="0" err="1">
                <a:effectLst/>
                <a:latin typeface="Times New Roman" panose="02020603050405020304" pitchFamily="18" charset="0"/>
                <a:ea typeface="Calibri" panose="020F0502020204030204" pitchFamily="34" charset="0"/>
                <a:cs typeface="Times New Roman" panose="02020603050405020304" pitchFamily="18" charset="0"/>
              </a:rPr>
              <a:t>Oficina</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založené José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Celsem</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Martinezem</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Correou</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v roce 1958. I tato společnost prošla několika fázemi:</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Nejprve se ve svých inscenacích inspirovalo divadly TBC a Arénou a specializovalo se na hry se společenskou kritikou; jeho oblíbenými dramaturgy byli Maxim Gorkij a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Bertolt</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Brecht.</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V roce 1967 jako první představilo modernistickou hru </a:t>
            </a:r>
            <a:r>
              <a:rPr lang="cs-CZ" sz="1400" b="1" dirty="0">
                <a:effectLst/>
                <a:latin typeface="Times New Roman" panose="02020603050405020304" pitchFamily="18" charset="0"/>
                <a:ea typeface="Calibri" panose="020F0502020204030204" pitchFamily="34" charset="0"/>
                <a:cs typeface="Times New Roman" panose="02020603050405020304" pitchFamily="18" charset="0"/>
              </a:rPr>
              <a:t>Oswalda de </a:t>
            </a:r>
            <a:r>
              <a:rPr lang="cs-CZ" sz="1400" b="1" dirty="0" err="1">
                <a:effectLst/>
                <a:latin typeface="Times New Roman" panose="02020603050405020304" pitchFamily="18" charset="0"/>
                <a:ea typeface="Calibri" panose="020F0502020204030204" pitchFamily="34" charset="0"/>
                <a:cs typeface="Times New Roman" panose="02020603050405020304" pitchFamily="18" charset="0"/>
              </a:rPr>
              <a:t>Andrade</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b="1" i="1" dirty="0">
                <a:effectLst/>
                <a:latin typeface="Times New Roman" panose="02020603050405020304" pitchFamily="18" charset="0"/>
                <a:ea typeface="Calibri" panose="020F0502020204030204" pitchFamily="34" charset="0"/>
                <a:cs typeface="Times New Roman" panose="02020603050405020304" pitchFamily="18" charset="0"/>
              </a:rPr>
              <a:t>Rei da</a:t>
            </a:r>
            <a:r>
              <a:rPr lang="cs-CZ" sz="14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b="1" i="1" dirty="0">
                <a:effectLst/>
                <a:latin typeface="Times New Roman" panose="02020603050405020304" pitchFamily="18" charset="0"/>
                <a:ea typeface="Calibri" panose="020F0502020204030204" pitchFamily="34" charset="0"/>
                <a:cs typeface="Times New Roman" panose="02020603050405020304" pitchFamily="18" charset="0"/>
              </a:rPr>
              <a:t>Vela</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i="1" dirty="0">
                <a:effectLst/>
                <a:latin typeface="Times New Roman" panose="02020603050405020304" pitchFamily="18" charset="0"/>
                <a:ea typeface="Calibri" panose="020F0502020204030204" pitchFamily="34" charset="0"/>
                <a:cs typeface="Times New Roman" panose="02020603050405020304" pitchFamily="18" charset="0"/>
              </a:rPr>
              <a:t>Král svíčky</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původně napsanou v roce 1933. Tato inscenace může být považována za předchůdce stylu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tropicalismus</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který se později prosadil v hudbě;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tropicalismus</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byl návratem k modernismu Oswalda de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Andradeho</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který bojoval proti zidealizovaným národním mýtům a nahrazoval je kulturní dynamikou založenou na míšení textů, jazyků a tradic</a:t>
            </a:r>
            <a:r>
              <a:rPr lang="cs-CZ" sz="14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t>.    https://www.youtube.com/watch?v=B4TMPTGqMRE</a:t>
            </a:r>
            <a:endParaRPr lang="cs-CZ" sz="14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Calibri" panose="020F0502020204030204" pitchFamily="34" charset="0"/>
              <a:buChar char="-"/>
            </a:pPr>
            <a:r>
              <a:rPr lang="cs-CZ" sz="1400" b="1" dirty="0" err="1">
                <a:effectLst/>
                <a:latin typeface="Times New Roman" panose="02020603050405020304" pitchFamily="18" charset="0"/>
                <a:ea typeface="Calibri" panose="020F0502020204030204" pitchFamily="34" charset="0"/>
                <a:cs typeface="Times New Roman" panose="02020603050405020304" pitchFamily="18" charset="0"/>
              </a:rPr>
              <a:t>Tropicalismus</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v pojetí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Celsova</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Divadla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Oficina</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lze charakterizovat jako přijetí brazilských limitací jak na poli materiálním, tak i mentálním a uměleckém, a to veselým a divokým způsobem.</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Calibri" panose="020F0502020204030204" pitchFamily="34" charset="0"/>
              <a:buChar char="-"/>
            </a:pP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Toto veselí a euforie byly ale brzy potlačeny státními represemi.</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Divaldo</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Oficina</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bylo pokusem spojit divadlo a běžný život, stejně jako např. newyorský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Living</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Theater</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Činnost skupiny byla zakončena rovněž rokem 1972 vězněním a mučením jejího zakladatele José </a:t>
            </a:r>
            <a:r>
              <a:rPr lang="cs-CZ" sz="1400" dirty="0" err="1">
                <a:effectLst/>
                <a:latin typeface="Times New Roman" panose="02020603050405020304" pitchFamily="18" charset="0"/>
                <a:ea typeface="Calibri" panose="020F0502020204030204" pitchFamily="34" charset="0"/>
                <a:cs typeface="Times New Roman" panose="02020603050405020304" pitchFamily="18" charset="0"/>
              </a:rPr>
              <a:t>Celsa</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a neúspěchem poslední hry </a:t>
            </a:r>
            <a:r>
              <a:rPr lang="cs-CZ" sz="1400" i="1" dirty="0">
                <a:effectLst/>
                <a:latin typeface="Times New Roman" panose="02020603050405020304" pitchFamily="18" charset="0"/>
                <a:ea typeface="Calibri" panose="020F0502020204030204" pitchFamily="34" charset="0"/>
                <a:cs typeface="Times New Roman" panose="02020603050405020304" pitchFamily="18" charset="0"/>
              </a:rPr>
              <a:t>Tři sestry</a:t>
            </a:r>
            <a:r>
              <a:rPr lang="cs-CZ" sz="1400" dirty="0">
                <a:effectLst/>
                <a:latin typeface="Times New Roman" panose="02020603050405020304" pitchFamily="18" charset="0"/>
                <a:ea typeface="Calibri" panose="020F0502020204030204" pitchFamily="34" charset="0"/>
                <a:cs typeface="Times New Roman" panose="02020603050405020304" pitchFamily="18" charset="0"/>
              </a:rPr>
              <a:t> od Čechova. </a:t>
            </a:r>
            <a:endParaRPr lang="cs-CZ"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100" dirty="0"/>
          </a:p>
        </p:txBody>
      </p:sp>
    </p:spTree>
    <p:extLst>
      <p:ext uri="{BB962C8B-B14F-4D97-AF65-F5344CB8AC3E}">
        <p14:creationId xmlns:p14="http://schemas.microsoft.com/office/powerpoint/2010/main" val="2772726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606C1F7-9522-B5F2-BFB3-A3110051FA8C}"/>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BC596688-A01E-04A3-8148-3E099BE72501}"/>
              </a:ext>
            </a:extLst>
          </p:cNvPr>
          <p:cNvSpPr>
            <a:spLocks noGrp="1"/>
          </p:cNvSpPr>
          <p:nvPr>
            <p:ph idx="1"/>
          </p:nvPr>
        </p:nvSpPr>
        <p:spPr>
          <a:xfrm>
            <a:off x="793660" y="2599509"/>
            <a:ext cx="10143668" cy="3652001"/>
          </a:xfrm>
        </p:spPr>
        <p:txBody>
          <a:bodyPr anchor="ctr">
            <a:normAutofit fontScale="92500" lnSpcReduction="20000"/>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Jedním z důležitých dramaturgů této doby, který se nechal ovlivnit politizací divadelní scény:</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ARIANO SUASSUNA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(1927-2014), </a:t>
            </a: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v 50. a 60. letech psal hry o obtížné situaci v oblasti brazilského Severovýchodu.</a:t>
            </a:r>
          </a:p>
          <a:p>
            <a:pPr marL="0" indent="0">
              <a:spcAft>
                <a:spcPts val="800"/>
              </a:spcAft>
              <a:buNone/>
            </a:pP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Tento druh umění byl samozřejmě v době diktatury potírán</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Calibri" panose="020F0502020204030204" pitchFamily="34" charset="0"/>
              <a:buChar char="-"/>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hlavní ideologickou náplní diktatury byla modernizace země a cílem bylo vytvoření masové a konzumní společnosti;</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podporovala tak masovou kulturu a mnozí kulturní producenti s ní spolupracovali;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tendencí oficiálního umění bylo jeho depolitizování.</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70. léta jsou proto nazývána krizí brazilského divadla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3318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DC41B4D8-E8E1-C30C-53F3-593EA722821E}"/>
              </a:ext>
            </a:extLst>
          </p:cNvPr>
          <p:cNvSpPr>
            <a:spLocks noGrp="1"/>
          </p:cNvSpPr>
          <p:nvPr>
            <p:ph type="title"/>
          </p:nvPr>
        </p:nvSpPr>
        <p:spPr>
          <a:xfrm>
            <a:off x="808638" y="386930"/>
            <a:ext cx="9236700" cy="1188950"/>
          </a:xfrm>
        </p:spPr>
        <p:txBody>
          <a:bodyPr anchor="b">
            <a:normAutofit/>
          </a:bodyPr>
          <a:lstStyle/>
          <a:p>
            <a:r>
              <a:rPr lang="cs-CZ" sz="5400"/>
              <a:t>DEMOKRATIZACE SPOLEČNOSTI</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D21BF521-C5D8-5F8D-9DB0-67D379FC2B20}"/>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Teprve po roce 1985 se politická situace začala uvolňovat. Inscenovaly se zakázané cenzurované hry, ale nový potenciál se probouzel velmi pomalu, po dvaceti letech cenzury a represí. Autoři reagovali jen pozvolna na novou politickou situaci. Navíc ani složitá ekonomická situace země nepřispívala podpoře nových kulturních projektů.</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Teprve nová generace se s novou situací dokázala vyrovnat a do divadel vnést nového ducha:</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Byla založena nová významná divadelní společnost </a:t>
            </a:r>
            <a:r>
              <a:rPr lang="cs-CZ" sz="2000" b="1" dirty="0" err="1">
                <a:effectLst/>
                <a:latin typeface="Times New Roman" panose="02020603050405020304" pitchFamily="18" charset="0"/>
                <a:ea typeface="Calibri" panose="020F0502020204030204" pitchFamily="34" charset="0"/>
                <a:cs typeface="Times New Roman" panose="02020603050405020304" pitchFamily="18" charset="0"/>
              </a:rPr>
              <a:t>Macunaíma</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režisérem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Antunesem</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000" dirty="0" err="1">
                <a:effectLst/>
                <a:latin typeface="Times New Roman" panose="02020603050405020304" pitchFamily="18" charset="0"/>
                <a:ea typeface="Calibri" panose="020F0502020204030204" pitchFamily="34" charset="0"/>
                <a:cs typeface="Times New Roman" panose="02020603050405020304" pitchFamily="18" charset="0"/>
              </a:rPr>
              <a:t>Filho</a:t>
            </a: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36680178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0500EA53-EA3D-92D7-652C-ADAE19E6033D}"/>
              </a:ext>
            </a:extLst>
          </p:cNvPr>
          <p:cNvSpPr>
            <a:spLocks noGrp="1"/>
          </p:cNvSpPr>
          <p:nvPr>
            <p:ph type="title"/>
          </p:nvPr>
        </p:nvSpPr>
        <p:spPr>
          <a:xfrm>
            <a:off x="808638" y="386930"/>
            <a:ext cx="9236700" cy="1188950"/>
          </a:xfrm>
        </p:spPr>
        <p:txBody>
          <a:bodyPr anchor="b">
            <a:normAutofit/>
          </a:bodyPr>
          <a:lstStyle/>
          <a:p>
            <a:r>
              <a:rPr lang="cs-CZ" sz="5400" dirty="0"/>
              <a:t>80. A 90. léta</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EEDC07FC-8CB8-CF09-5A69-CB008CFF2649}"/>
              </a:ext>
            </a:extLst>
          </p:cNvPr>
          <p:cNvSpPr>
            <a:spLocks noGrp="1"/>
          </p:cNvSpPr>
          <p:nvPr>
            <p:ph idx="1"/>
          </p:nvPr>
        </p:nvSpPr>
        <p:spPr>
          <a:xfrm>
            <a:off x="793660" y="2599509"/>
            <a:ext cx="10143668" cy="3679993"/>
          </a:xfrm>
        </p:spPr>
        <p:txBody>
          <a:bodyPr anchor="ctr">
            <a:normAutofit/>
          </a:bodyPr>
          <a:lstStyle/>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Nejdůležitější dramaturgové 80. let: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LUÍS ALBERTO DE ABREU</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ALCIDES NOGUEIRA</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Reflektovali Brazílii, která prošla diktaturou, prostřednictvím her, které postrádaly časovou linearitou. Poukazovali tak na historickou cykličnost a přetrvávající represe mocenských struktur.</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Zavedli novou estetiku založenou na intertextualitě, dialogu mezi minulostí a současností a stíráním rozdílů mezi herci a publikem.</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V 90. letech se pak vrací na scénu i José </a:t>
            </a:r>
            <a:r>
              <a:rPr lang="cs-CZ" sz="1600" dirty="0" err="1">
                <a:effectLst/>
                <a:latin typeface="Times New Roman" panose="02020603050405020304" pitchFamily="18" charset="0"/>
                <a:ea typeface="Calibri" panose="020F0502020204030204" pitchFamily="34" charset="0"/>
                <a:cs typeface="Times New Roman" panose="02020603050405020304" pitchFamily="18" charset="0"/>
              </a:rPr>
              <a:t>Celso</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a jeho </a:t>
            </a: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Divadlo </a:t>
            </a:r>
            <a:r>
              <a:rPr lang="cs-CZ" sz="1600" b="1" dirty="0" err="1">
                <a:effectLst/>
                <a:latin typeface="Times New Roman" panose="02020603050405020304" pitchFamily="18" charset="0"/>
                <a:ea typeface="Calibri" panose="020F0502020204030204" pitchFamily="34" charset="0"/>
                <a:cs typeface="Times New Roman" panose="02020603050405020304" pitchFamily="18" charset="0"/>
              </a:rPr>
              <a:t>Oficina</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stále spojené s revoltou 60. let.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Populární byly i různé komerční produkce, které využívaly populárních herců z telenovel nebo se přeměňovaly v humoristická představení.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endParaRPr lang="cs-CZ" sz="13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541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2EBADDF-530D-27BC-CF40-9953FA588175}"/>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91B5FDCF-1D7A-E371-782B-7F09C395462F}"/>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První hry byly psány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jezuitskými duchovními</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kteří v nich používaly prvky domorodé kultury – využívaly především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fenomén posvátného</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o který se bylo možné opírat při katechizaci. Navíc bylo nutné indiány oslovit něčím, co jim bylo známé. Do scén blízkým jejich každodennímu životu byla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vkládána katolická dogmata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Divadelní hry byly psány buď v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upraveném jazyce tupí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1700" i="1" dirty="0" err="1">
                <a:effectLst/>
                <a:latin typeface="Times New Roman" panose="02020603050405020304" pitchFamily="18" charset="0"/>
                <a:ea typeface="Calibri" panose="020F0502020204030204" pitchFamily="34" charset="0"/>
                <a:cs typeface="Times New Roman" panose="02020603050405020304" pitchFamily="18" charset="0"/>
              </a:rPr>
              <a:t>língua</a:t>
            </a:r>
            <a:r>
              <a:rPr lang="cs-CZ" sz="17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i="1" dirty="0" err="1">
                <a:effectLst/>
                <a:latin typeface="Times New Roman" panose="02020603050405020304" pitchFamily="18" charset="0"/>
                <a:ea typeface="Calibri" panose="020F0502020204030204" pitchFamily="34" charset="0"/>
                <a:cs typeface="Times New Roman" panose="02020603050405020304" pitchFamily="18" charset="0"/>
              </a:rPr>
              <a:t>geral</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v portugalštině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nebo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ve španělštině. </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V roce 1584 přibyla ještě </a:t>
            </a:r>
            <a:r>
              <a:rPr lang="cs-CZ" sz="1700" b="1" dirty="0">
                <a:effectLst/>
                <a:latin typeface="Times New Roman" panose="02020603050405020304" pitchFamily="18" charset="0"/>
                <a:ea typeface="Calibri" panose="020F0502020204030204" pitchFamily="34" charset="0"/>
                <a:cs typeface="Times New Roman" panose="02020603050405020304" pitchFamily="18" charset="0"/>
              </a:rPr>
              <a:t>latina</a:t>
            </a: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 Hlavními postavami bývali svatí, ďáblové, králové a alegorické bytosti jako např. láska nebo bohabojnost. </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700" dirty="0">
                <a:effectLst/>
                <a:latin typeface="Times New Roman" panose="02020603050405020304" pitchFamily="18" charset="0"/>
                <a:ea typeface="Calibri" panose="020F0502020204030204" pitchFamily="34" charset="0"/>
                <a:cs typeface="Times New Roman" panose="02020603050405020304" pitchFamily="18" charset="0"/>
              </a:rPr>
              <a:t>Divadlo bylo v té době považováno za natolik důležitý pedagogický nástroj, že se stalo povinou disciplínou pro humanitně zaměřené studenty v jezuitských seminářích.</a:t>
            </a:r>
            <a:endParaRPr lang="cs-CZ" sz="17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cs-CZ" sz="1700" dirty="0">
                <a:effectLst/>
                <a:latin typeface="Times New Roman" panose="02020603050405020304" pitchFamily="18" charset="0"/>
                <a:ea typeface="Calibri" panose="020F0502020204030204" pitchFamily="34" charset="0"/>
              </a:rPr>
              <a:t>V divadelních hrách byly ovšem zakázány ženské postavy, s výjimkou svatých žen, aby se předešlo zbytečným emocím u mladých přihlížejících</a:t>
            </a:r>
            <a:endParaRPr lang="cs-CZ" sz="1700" dirty="0"/>
          </a:p>
        </p:txBody>
      </p:sp>
    </p:spTree>
    <p:extLst>
      <p:ext uri="{BB962C8B-B14F-4D97-AF65-F5344CB8AC3E}">
        <p14:creationId xmlns:p14="http://schemas.microsoft.com/office/powerpoint/2010/main" val="3790180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6832BB39-F70F-DC66-D14E-3DF9E54B3C33}"/>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88196E85-DCD3-C0B8-B64B-967E4D8A7040}"/>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Herci účinkující v představeních bývali „civilizovaní“ indiáni z jezuitských osad, budoucí duchovní, bílí osadníci a indiánští míšenci. Hry bývaly inscenovány v kostelích, na náměstích a jezuitských školách. Vždy se dávala přednost hrám tragickým před komediemi, protože právě tragédie byla vhodnější pro předávání základů katecheze. </a:t>
            </a:r>
          </a:p>
          <a:p>
            <a:pPr marL="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Nejvýznamnějším autorem her té doby byl duchovní španělského původu: </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600" b="1" dirty="0">
                <a:effectLst/>
                <a:latin typeface="Times New Roman" panose="02020603050405020304" pitchFamily="18" charset="0"/>
                <a:ea typeface="Calibri" panose="020F0502020204030204" pitchFamily="34" charset="0"/>
                <a:cs typeface="Times New Roman" panose="02020603050405020304" pitchFamily="18" charset="0"/>
              </a:rPr>
              <a:t>JOSÉ DE ANCHIETA</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(1534-1597).</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Jeho nejproslulejší hra, </a:t>
            </a:r>
            <a:r>
              <a:rPr lang="cs-CZ" sz="1600" i="1" dirty="0">
                <a:effectLst/>
                <a:latin typeface="Times New Roman" panose="02020603050405020304" pitchFamily="18" charset="0"/>
                <a:ea typeface="Calibri" panose="020F0502020204030204" pitchFamily="34" charset="0"/>
                <a:cs typeface="Times New Roman" panose="02020603050405020304" pitchFamily="18" charset="0"/>
              </a:rPr>
              <a:t>Auto de </a:t>
            </a:r>
            <a:r>
              <a:rPr lang="cs-CZ" sz="1600" i="1" dirty="0" err="1">
                <a:effectLst/>
                <a:latin typeface="Times New Roman" panose="02020603050405020304" pitchFamily="18" charset="0"/>
                <a:ea typeface="Calibri" panose="020F0502020204030204" pitchFamily="34" charset="0"/>
                <a:cs typeface="Times New Roman" panose="02020603050405020304" pitchFamily="18" charset="0"/>
              </a:rPr>
              <a:t>Pregação</a:t>
            </a:r>
            <a:r>
              <a:rPr lang="cs-CZ" sz="1600" i="1" dirty="0">
                <a:effectLst/>
                <a:latin typeface="Times New Roman" panose="02020603050405020304" pitchFamily="18" charset="0"/>
                <a:ea typeface="Calibri" panose="020F0502020204030204" pitchFamily="34" charset="0"/>
                <a:cs typeface="Times New Roman" panose="02020603050405020304" pitchFamily="18" charset="0"/>
              </a:rPr>
              <a:t> Universal </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1600" b="1" i="1" dirty="0">
                <a:effectLst/>
                <a:latin typeface="Times New Roman" panose="02020603050405020304" pitchFamily="18" charset="0"/>
                <a:ea typeface="Calibri" panose="020F0502020204030204" pitchFamily="34" charset="0"/>
                <a:cs typeface="Times New Roman" panose="02020603050405020304" pitchFamily="18" charset="0"/>
              </a:rPr>
              <a:t>Hra o všeobecném kázání</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napsaná mezi lety 1567-1570, byla po několik let představována na různých místech Brazílie.</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Druhou jeho významnou hrou je </a:t>
            </a:r>
            <a:r>
              <a:rPr lang="cs-CZ" sz="1600" i="1" dirty="0">
                <a:effectLst/>
                <a:latin typeface="Times New Roman" panose="02020603050405020304" pitchFamily="18" charset="0"/>
                <a:ea typeface="Calibri" panose="020F0502020204030204" pitchFamily="34" charset="0"/>
                <a:cs typeface="Times New Roman" panose="02020603050405020304" pitchFamily="18" charset="0"/>
              </a:rPr>
              <a:t>Na </a:t>
            </a:r>
            <a:r>
              <a:rPr lang="cs-CZ" sz="1600" i="1" dirty="0" err="1">
                <a:effectLst/>
                <a:latin typeface="Times New Roman" panose="02020603050405020304" pitchFamily="18" charset="0"/>
                <a:ea typeface="Calibri" panose="020F0502020204030204" pitchFamily="34" charset="0"/>
                <a:cs typeface="Times New Roman" panose="02020603050405020304" pitchFamily="18" charset="0"/>
              </a:rPr>
              <a:t>festa</a:t>
            </a:r>
            <a:r>
              <a:rPr lang="cs-CZ" sz="1600" i="1" dirty="0">
                <a:effectLst/>
                <a:latin typeface="Times New Roman" panose="02020603050405020304" pitchFamily="18" charset="0"/>
                <a:ea typeface="Calibri" panose="020F0502020204030204" pitchFamily="34" charset="0"/>
                <a:cs typeface="Times New Roman" panose="02020603050405020304" pitchFamily="18" charset="0"/>
              </a:rPr>
              <a:t> de </a:t>
            </a:r>
            <a:r>
              <a:rPr lang="cs-CZ" sz="1600" i="1" dirty="0" err="1">
                <a:effectLst/>
                <a:latin typeface="Times New Roman" panose="02020603050405020304" pitchFamily="18" charset="0"/>
                <a:ea typeface="Calibri" panose="020F0502020204030204" pitchFamily="34" charset="0"/>
                <a:cs typeface="Times New Roman" panose="02020603050405020304" pitchFamily="18" charset="0"/>
              </a:rPr>
              <a:t>São</a:t>
            </a:r>
            <a:r>
              <a:rPr lang="cs-CZ" sz="16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600" i="1" dirty="0" err="1">
                <a:effectLst/>
                <a:latin typeface="Times New Roman" panose="02020603050405020304" pitchFamily="18" charset="0"/>
                <a:ea typeface="Calibri" panose="020F0502020204030204" pitchFamily="34" charset="0"/>
                <a:cs typeface="Times New Roman" panose="02020603050405020304" pitchFamily="18" charset="0"/>
              </a:rPr>
              <a:t>Lourenço</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 známá také jako </a:t>
            </a:r>
            <a:r>
              <a:rPr lang="cs-CZ" sz="1600" b="1" i="1" dirty="0">
                <a:effectLst/>
                <a:latin typeface="Times New Roman" panose="02020603050405020304" pitchFamily="18" charset="0"/>
                <a:ea typeface="Calibri" panose="020F0502020204030204" pitchFamily="34" charset="0"/>
                <a:cs typeface="Times New Roman" panose="02020603050405020304" pitchFamily="18" charset="0"/>
              </a:rPr>
              <a:t>Ježíšovo mystérium</a:t>
            </a:r>
            <a:r>
              <a:rPr lang="cs-CZ" sz="16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300" dirty="0"/>
          </a:p>
        </p:txBody>
      </p:sp>
    </p:spTree>
    <p:extLst>
      <p:ext uri="{BB962C8B-B14F-4D97-AF65-F5344CB8AC3E}">
        <p14:creationId xmlns:p14="http://schemas.microsoft.com/office/powerpoint/2010/main" val="2839228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8AE7D3A2-4213-31B4-7DF2-D99DE5277BB5}"/>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24765AB0-9395-3F32-623B-5E0D17A6E5A1}"/>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V 17. století</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byla misionářská činnost v Brazílii v zásadě konsolidována a jezuitské divadlo, které pozbylo na důležitosti, pomalu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upadalo</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Země navíc procházela různými krizemi a boji.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Příležitosti k divadelním představením se omezovaly na různé slavnosti světské i církevní.</a:t>
            </a:r>
            <a:endParaRPr lang="cs-CZ" sz="15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Z těch významnějších můžeme zmínit komedie zinscenované u příležitosti korunovace portugalského krále Jana IV. v roce 1641 a představení pořádané františkány z Kláštera svatého Antonína v Riu de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Janeiru</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která sloužila k pobavení věřících.</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V tomto století mělo na brazilské půdě velký ohlas divadlo španělské.</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Prvním Brazilcem, jehož hry se dočkaly publikace byl</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220980" indent="0">
              <a:spcAft>
                <a:spcPts val="800"/>
              </a:spcAft>
              <a:buNone/>
            </a:pP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MANUEL BOTELHO DE OLIVEIRA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(1636 - 1711)</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800"/>
              </a:spcAft>
              <a:buFont typeface="Times New Roman" panose="02020603050405020304" pitchFamily="18" charset="0"/>
              <a:buChar char="-"/>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svá díla psal ve španělštině.</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500" dirty="0"/>
          </a:p>
        </p:txBody>
      </p:sp>
    </p:spTree>
    <p:extLst>
      <p:ext uri="{BB962C8B-B14F-4D97-AF65-F5344CB8AC3E}">
        <p14:creationId xmlns:p14="http://schemas.microsoft.com/office/powerpoint/2010/main" val="3785326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7DF1AADB-7DD4-9069-F384-4DCAEC3C6003}"/>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4336BCB3-9737-3DD3-741E-5C86B82EC718}"/>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Až ve druhé polovině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18. století</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začala být divadelní představení opět častější. Pódia se stavěla obvykle uprostřed náměstí. Další představení probíhala v kostelech a někdy v palácích guvernérů jednotlivých států.</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Divadlo si zachovávalo velice silný pedagogický charakter.</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V této době se začala zakládat stálá divadla, tzv.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Domy opery </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nebo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Domy komedie </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Casas</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da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Ópera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Casas</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da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Comédia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a to po celé zemi. Důsledkem bylo založení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prvních divadelních společností</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Herci začali být najímáni na určitý počet představení v divadlech, která hrála po celý rok nebo jen v některých měsících. </a:t>
            </a: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V 18. století a na počátku století 19., pocházeli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herci z nízkých společenských tříd </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a jednalo se převážně o mulaty. Ženám bylo zakázáno v představeních hrát a jejich role tak ztvárňovali mužští herci. Přestože bylo později účinkování žen povoleno, díky špatné pověsti hereckého prostředí a neplnoprávného postavení žen ve společnosti, se na jevišti objevovaly jen velice výjimečně.</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Hrály se hry zejména zahraničních autorů: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Moliére</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Voltaire,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Maffei</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Goldoni. </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5254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F185E3B-4E2B-C146-DDC2-34321F9FF0C6}"/>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C827C156-1101-6061-9B1F-C9F9FFE9DA18}"/>
              </a:ext>
            </a:extLst>
          </p:cNvPr>
          <p:cNvSpPr>
            <a:spLocks noGrp="1"/>
          </p:cNvSpPr>
          <p:nvPr>
            <p:ph idx="1"/>
          </p:nvPr>
        </p:nvSpPr>
        <p:spPr>
          <a:xfrm>
            <a:off x="793660" y="2481943"/>
            <a:ext cx="10143668" cy="3989127"/>
          </a:xfrm>
        </p:spPr>
        <p:txBody>
          <a:bodyPr anchor="ctr">
            <a:normAutofit/>
          </a:bodyPr>
          <a:lstStyle/>
          <a:p>
            <a:pPr marL="0" indent="0">
              <a:spcAft>
                <a:spcPts val="800"/>
              </a:spcAft>
              <a:buNone/>
            </a:pP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Z domácích autorů zmiňme:</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b="1" dirty="0">
                <a:effectLst/>
                <a:latin typeface="Times New Roman" panose="02020603050405020304" pitchFamily="18" charset="0"/>
                <a:ea typeface="Calibri" panose="020F0502020204030204" pitchFamily="34" charset="0"/>
                <a:cs typeface="Times New Roman" panose="02020603050405020304" pitchFamily="18" charset="0"/>
              </a:rPr>
              <a:t>LUÍS ALVES PINTO</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který napsal veršovanou komedii</a:t>
            </a:r>
          </a:p>
          <a:p>
            <a:pPr marL="0" indent="0">
              <a:spcAft>
                <a:spcPts val="800"/>
              </a:spcAft>
              <a:buNone/>
            </a:pPr>
            <a:r>
              <a:rPr lang="cs-CZ" sz="2200" i="1" dirty="0">
                <a:latin typeface="Times New Roman" panose="02020603050405020304" pitchFamily="18" charset="0"/>
                <a:ea typeface="Calibri" panose="020F0502020204030204" pitchFamily="34" charset="0"/>
                <a:cs typeface="Times New Roman" panose="02020603050405020304" pitchFamily="18" charset="0"/>
              </a:rPr>
              <a:t>	</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Amor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mal</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correspondido</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(Neopětovaná láska)</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b="1" dirty="0">
                <a:effectLst/>
                <a:latin typeface="Times New Roman" panose="02020603050405020304" pitchFamily="18" charset="0"/>
                <a:ea typeface="Calibri" panose="020F0502020204030204" pitchFamily="34" charset="0"/>
                <a:cs typeface="Times New Roman" panose="02020603050405020304" pitchFamily="18" charset="0"/>
              </a:rPr>
              <a:t>CLÁUDIO MANUEL DA COSTA</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napsal hru </a:t>
            </a:r>
          </a:p>
          <a:p>
            <a:pPr marL="0" indent="0">
              <a:spcAft>
                <a:spcPts val="800"/>
              </a:spcAft>
              <a:buNone/>
            </a:pP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O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Parnaso</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Obsequioso</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Přičinlivý Parnas</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která byla inscenována po celé zemi</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200" b="1" dirty="0">
                <a:effectLst/>
                <a:latin typeface="Times New Roman" panose="02020603050405020304" pitchFamily="18" charset="0"/>
                <a:ea typeface="Calibri" panose="020F0502020204030204" pitchFamily="34" charset="0"/>
                <a:cs typeface="Times New Roman" panose="02020603050405020304" pitchFamily="18" charset="0"/>
              </a:rPr>
              <a:t>INÁCIO JOSÉ ALVARENGA PEIXOTO</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drama </a:t>
            </a:r>
          </a:p>
          <a:p>
            <a:pPr marL="0" indent="0">
              <a:spcAft>
                <a:spcPts val="800"/>
              </a:spcAft>
              <a:buNone/>
            </a:pP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Enéias</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no </a:t>
            </a:r>
            <a:r>
              <a:rPr lang="cs-CZ" sz="2200" i="1" dirty="0" err="1">
                <a:effectLst/>
                <a:latin typeface="Times New Roman" panose="02020603050405020304" pitchFamily="18" charset="0"/>
                <a:ea typeface="Calibri" panose="020F0502020204030204" pitchFamily="34" charset="0"/>
                <a:cs typeface="Times New Roman" panose="02020603050405020304" pitchFamily="18" charset="0"/>
              </a:rPr>
              <a:t>Lácio</a:t>
            </a:r>
            <a:r>
              <a:rPr lang="cs-CZ" sz="2200" i="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2200" dirty="0">
                <a:effectLst/>
                <a:latin typeface="Times New Roman" panose="02020603050405020304" pitchFamily="18" charset="0"/>
                <a:ea typeface="Calibri" panose="020F0502020204030204" pitchFamily="34" charset="0"/>
                <a:cs typeface="Times New Roman" panose="02020603050405020304" pitchFamily="18" charset="0"/>
              </a:rPr>
              <a:t>– antické téma.</a:t>
            </a:r>
            <a:endParaRPr lang="cs-CZ"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200" dirty="0"/>
          </a:p>
        </p:txBody>
      </p:sp>
    </p:spTree>
    <p:extLst>
      <p:ext uri="{BB962C8B-B14F-4D97-AF65-F5344CB8AC3E}">
        <p14:creationId xmlns:p14="http://schemas.microsoft.com/office/powerpoint/2010/main" val="3687998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455E1BB-F12F-928A-1D5A-CDFDEE4B821F}"/>
              </a:ext>
            </a:extLst>
          </p:cNvPr>
          <p:cNvSpPr>
            <a:spLocks noGrp="1"/>
          </p:cNvSpPr>
          <p:nvPr>
            <p:ph type="title"/>
          </p:nvPr>
        </p:nvSpPr>
        <p:spPr>
          <a:xfrm>
            <a:off x="808638" y="386930"/>
            <a:ext cx="9236700" cy="1188950"/>
          </a:xfrm>
        </p:spPr>
        <p:txBody>
          <a:bodyPr anchor="b">
            <a:normAutofit fontScale="90000"/>
          </a:bodyPr>
          <a:lstStyle/>
          <a:p>
            <a:r>
              <a:rPr lang="cs-CZ" sz="5400" dirty="0"/>
              <a:t>PŘECHOD K NÁRODNÍMU DIVADLU</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E98F470D-F3C5-028A-9533-FDB19F17B1F1}"/>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19. století</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se neslo ve znamení přechodu k národnímu divadlu.</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S příchodem královské rodiny do Brazílie souvisí spousta pozitivních kulturních změn. Jednou z nich bylo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uznání důležitosti divadel</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28. května 1810 </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vydal princ regent Jan dekret, v němž vyjadřoval nutnost stavění důstojných divadel</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Tento dekret byl velice stimulující a divadelní společnosti i různé pěvecké a taneční skupiny začaly mít svá vlastní stálá divadla a díky tomu i čím dál početnější publikum.</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První skutečně brazilská divadelní společnost </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se představila v roce 1833 v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Niterói</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(Rio de </a:t>
            </a:r>
            <a:r>
              <a:rPr lang="cs-CZ" sz="1500" dirty="0" err="1">
                <a:effectLst/>
                <a:latin typeface="Times New Roman" panose="02020603050405020304" pitchFamily="18" charset="0"/>
                <a:ea typeface="Calibri" panose="020F0502020204030204" pitchFamily="34" charset="0"/>
                <a:cs typeface="Times New Roman" panose="02020603050405020304" pitchFamily="18" charset="0"/>
              </a:rPr>
              <a:t>Janeiro</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spcAft>
                <a:spcPts val="800"/>
              </a:spcAft>
              <a:buNone/>
            </a:pPr>
            <a:r>
              <a:rPr lang="cs-CZ" sz="1500" dirty="0">
                <a:latin typeface="Times New Roman" panose="02020603050405020304" pitchFamily="18" charset="0"/>
                <a:ea typeface="Calibri" panose="020F0502020204030204" pitchFamily="34" charset="0"/>
                <a:cs typeface="Times New Roman" panose="02020603050405020304" pitchFamily="18" charset="0"/>
              </a:rPr>
              <a:t>	</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Jejím ředitelem byl </a:t>
            </a:r>
            <a:r>
              <a:rPr lang="cs-CZ" sz="1500" b="1" dirty="0" err="1">
                <a:effectLst/>
                <a:latin typeface="Times New Roman" panose="02020603050405020304" pitchFamily="18" charset="0"/>
                <a:ea typeface="Calibri" panose="020F0502020204030204" pitchFamily="34" charset="0"/>
                <a:cs typeface="Times New Roman" panose="02020603050405020304" pitchFamily="18" charset="0"/>
              </a:rPr>
              <a:t>João</a:t>
            </a:r>
            <a:r>
              <a:rPr lang="cs-CZ" sz="1500"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500" b="1" dirty="0" err="1">
                <a:effectLst/>
                <a:latin typeface="Times New Roman" panose="02020603050405020304" pitchFamily="18" charset="0"/>
                <a:ea typeface="Calibri" panose="020F0502020204030204" pitchFamily="34" charset="0"/>
                <a:cs typeface="Times New Roman" panose="02020603050405020304" pitchFamily="18" charset="0"/>
              </a:rPr>
              <a:t>Caetano</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spcAft>
                <a:spcPts val="800"/>
              </a:spcAft>
              <a:buNone/>
            </a:pPr>
            <a:r>
              <a:rPr lang="cs-CZ" sz="1500" dirty="0">
                <a:latin typeface="Times New Roman" panose="02020603050405020304" pitchFamily="18" charset="0"/>
                <a:ea typeface="Calibri" panose="020F0502020204030204" pitchFamily="34" charset="0"/>
                <a:cs typeface="Times New Roman" panose="02020603050405020304" pitchFamily="18" charset="0"/>
              </a:rPr>
              <a:t>	</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Jejím významným představením byla hra s názvem </a:t>
            </a:r>
            <a:r>
              <a:rPr lang="cs-CZ" sz="1500" i="1" dirty="0">
                <a:effectLst/>
                <a:latin typeface="Times New Roman" panose="02020603050405020304" pitchFamily="18" charset="0"/>
                <a:ea typeface="Calibri" panose="020F0502020204030204" pitchFamily="34" charset="0"/>
                <a:cs typeface="Times New Roman" panose="02020603050405020304" pitchFamily="18" charset="0"/>
              </a:rPr>
              <a:t>O </a:t>
            </a:r>
            <a:r>
              <a:rPr lang="cs-CZ" sz="1500" i="1" dirty="0" err="1">
                <a:effectLst/>
                <a:latin typeface="Times New Roman" panose="02020603050405020304" pitchFamily="18" charset="0"/>
                <a:ea typeface="Calibri" panose="020F0502020204030204" pitchFamily="34" charset="0"/>
                <a:cs typeface="Times New Roman" panose="02020603050405020304" pitchFamily="18" charset="0"/>
              </a:rPr>
              <a:t>Príncipe</a:t>
            </a:r>
            <a:r>
              <a:rPr lang="cs-CZ" sz="1500" i="1" dirty="0">
                <a:effectLst/>
                <a:latin typeface="Times New Roman" panose="02020603050405020304" pitchFamily="18" charset="0"/>
                <a:ea typeface="Calibri" panose="020F0502020204030204" pitchFamily="34" charset="0"/>
                <a:cs typeface="Times New Roman" panose="02020603050405020304" pitchFamily="18" charset="0"/>
              </a:rPr>
              <a:t> Amante da </a:t>
            </a:r>
            <a:r>
              <a:rPr lang="cs-CZ" sz="1500" i="1" dirty="0" err="1">
                <a:effectLst/>
                <a:latin typeface="Times New Roman" panose="02020603050405020304" pitchFamily="18" charset="0"/>
                <a:ea typeface="Calibri" panose="020F0502020204030204" pitchFamily="34" charset="0"/>
                <a:cs typeface="Times New Roman" panose="02020603050405020304" pitchFamily="18" charset="0"/>
              </a:rPr>
              <a:t>Liberdade</a:t>
            </a:r>
            <a:r>
              <a:rPr lang="cs-CZ" sz="1500" i="1" dirty="0">
                <a:effectLst/>
                <a:latin typeface="Times New Roman" panose="02020603050405020304" pitchFamily="18" charset="0"/>
                <a:ea typeface="Calibri" panose="020F0502020204030204" pitchFamily="34" charset="0"/>
                <a:cs typeface="Times New Roman" panose="02020603050405020304" pitchFamily="18" charset="0"/>
              </a:rPr>
              <a:t> ou A </a:t>
            </a:r>
            <a:r>
              <a:rPr lang="cs-CZ" sz="1500" i="1" dirty="0" err="1">
                <a:effectLst/>
                <a:latin typeface="Times New Roman" panose="02020603050405020304" pitchFamily="18" charset="0"/>
                <a:ea typeface="Calibri" panose="020F0502020204030204" pitchFamily="34" charset="0"/>
                <a:cs typeface="Times New Roman" panose="02020603050405020304" pitchFamily="18" charset="0"/>
              </a:rPr>
              <a:t>Independência</a:t>
            </a:r>
            <a:r>
              <a:rPr lang="cs-CZ" sz="1500" i="1" dirty="0">
                <a:effectLst/>
                <a:latin typeface="Times New Roman" panose="02020603050405020304" pitchFamily="18" charset="0"/>
                <a:ea typeface="Calibri" panose="020F0502020204030204" pitchFamily="34" charset="0"/>
                <a:cs typeface="Times New Roman" panose="02020603050405020304" pitchFamily="18" charset="0"/>
              </a:rPr>
              <a:t> da </a:t>
            </a:r>
            <a:r>
              <a:rPr lang="cs-CZ" sz="1500" i="1" dirty="0" err="1">
                <a:effectLst/>
                <a:latin typeface="Times New Roman" panose="02020603050405020304" pitchFamily="18" charset="0"/>
                <a:ea typeface="Calibri" panose="020F0502020204030204" pitchFamily="34" charset="0"/>
                <a:cs typeface="Times New Roman" panose="02020603050405020304" pitchFamily="18" charset="0"/>
              </a:rPr>
              <a:t>Escócia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1500" i="1" dirty="0">
                <a:effectLst/>
                <a:latin typeface="Times New Roman" panose="02020603050405020304" pitchFamily="18" charset="0"/>
                <a:ea typeface="Calibri" panose="020F0502020204030204" pitchFamily="34" charset="0"/>
                <a:cs typeface="Times New Roman" panose="02020603050405020304" pitchFamily="18" charset="0"/>
              </a:rPr>
              <a:t>Princ milovník svobody čili Nezávislost Skotska</a:t>
            </a: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1500" dirty="0">
                <a:effectLst/>
                <a:latin typeface="Times New Roman" panose="02020603050405020304" pitchFamily="18" charset="0"/>
                <a:ea typeface="Calibri" panose="020F0502020204030204" pitchFamily="34" charset="0"/>
                <a:cs typeface="Times New Roman" panose="02020603050405020304" pitchFamily="18" charset="0"/>
              </a:rPr>
              <a:t>S tím, jak se divadelní společnosti profesionalizovaly, rostl i počet amatérských ochotnických spolků.</a:t>
            </a:r>
            <a:endParaRPr lang="cs-CZ" sz="15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500" dirty="0"/>
          </a:p>
        </p:txBody>
      </p:sp>
    </p:spTree>
    <p:extLst>
      <p:ext uri="{BB962C8B-B14F-4D97-AF65-F5344CB8AC3E}">
        <p14:creationId xmlns:p14="http://schemas.microsoft.com/office/powerpoint/2010/main" val="4129376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28015CE1-A2FB-6973-FDE0-1F16E0463086}"/>
              </a:ext>
            </a:extLst>
          </p:cNvPr>
          <p:cNvSpPr>
            <a:spLocks noGrp="1"/>
          </p:cNvSpPr>
          <p:nvPr>
            <p:ph type="title"/>
          </p:nvPr>
        </p:nvSpPr>
        <p:spPr>
          <a:xfrm>
            <a:off x="808638" y="386930"/>
            <a:ext cx="9236700" cy="1188950"/>
          </a:xfrm>
        </p:spPr>
        <p:txBody>
          <a:bodyPr anchor="b">
            <a:normAutofit/>
          </a:bodyPr>
          <a:lstStyle/>
          <a:p>
            <a:endParaRPr lang="cs-CZ" sz="5400"/>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Zástupný obsah 2">
            <a:extLst>
              <a:ext uri="{FF2B5EF4-FFF2-40B4-BE49-F238E27FC236}">
                <a16:creationId xmlns:a16="http://schemas.microsoft.com/office/drawing/2014/main" id="{96809D0A-8203-021C-EF5C-870422401FD6}"/>
              </a:ext>
            </a:extLst>
          </p:cNvPr>
          <p:cNvSpPr>
            <a:spLocks noGrp="1"/>
          </p:cNvSpPr>
          <p:nvPr>
            <p:ph idx="1"/>
          </p:nvPr>
        </p:nvSpPr>
        <p:spPr>
          <a:xfrm>
            <a:off x="793660" y="2599509"/>
            <a:ext cx="10143668" cy="3435531"/>
          </a:xfrm>
        </p:spPr>
        <p:txBody>
          <a:bodyPr anchor="ctr">
            <a:normAutofit/>
          </a:bodyPr>
          <a:lstStyle/>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Dosažení nezávislosti Brazílie v roce 1822 se odrazilo i na jevištích. Publikum bývalo velice rozvášněné a využívalo představení k manifestacím, na kterých křikem oslavovalo republiku. To vše zároveň znamenalo přípravu terénu ke skutečně národnímu kulturnímu životu. Jedním z důsledků bylo postupné nahrazování zahraničních herců herci domácími.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Aft>
                <a:spcPts val="800"/>
              </a:spcAft>
              <a:buNone/>
            </a:pPr>
            <a:r>
              <a:rPr lang="cs-CZ" sz="2000" dirty="0">
                <a:effectLst/>
                <a:latin typeface="Times New Roman" panose="02020603050405020304" pitchFamily="18" charset="0"/>
                <a:ea typeface="Calibri" panose="020F0502020204030204" pitchFamily="34" charset="0"/>
                <a:cs typeface="Times New Roman" panose="02020603050405020304" pitchFamily="18" charset="0"/>
              </a:rPr>
              <a:t>Představení, kterých se účastnil brazilský král Pedro mělo publikum odlišné – nemanifestovalo své emoce, ale svůj život v luxusu prostřednictvím drahých šatů a šperků. Divadlo začalo být spojováno se společenskými elitami na straně jedné a s předsudkem proti Afričanům na straně druhé. Těm byl přístup do divadel zakázán. Samotní herci byli většinou mulati, ale obličej si líčili bílou a červenou barvou.     </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spTree>
    <p:extLst>
      <p:ext uri="{BB962C8B-B14F-4D97-AF65-F5344CB8AC3E}">
        <p14:creationId xmlns:p14="http://schemas.microsoft.com/office/powerpoint/2010/main" val="186566132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2995</Words>
  <Application>Microsoft Office PowerPoint</Application>
  <PresentationFormat>Širokoúhlá obrazovka</PresentationFormat>
  <Paragraphs>122</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Calibri Light</vt:lpstr>
      <vt:lpstr>Times New Roman</vt:lpstr>
      <vt:lpstr>Motiv Office</vt:lpstr>
      <vt:lpstr>DĚJINY BRAZILSKÉHO DIVADLA</vt:lpstr>
      <vt:lpstr>POČÁTKY BRAZILSKÉHO DIVADLA</vt:lpstr>
      <vt:lpstr>Prezentace aplikace PowerPoint</vt:lpstr>
      <vt:lpstr>Prezentace aplikace PowerPoint</vt:lpstr>
      <vt:lpstr>Prezentace aplikace PowerPoint</vt:lpstr>
      <vt:lpstr>Prezentace aplikace PowerPoint</vt:lpstr>
      <vt:lpstr>Prezentace aplikace PowerPoint</vt:lpstr>
      <vt:lpstr>PŘECHOD K NÁRODNÍMU DIVADLU</vt:lpstr>
      <vt:lpstr>Prezentace aplikace PowerPoint</vt:lpstr>
      <vt:lpstr>ROMANTISMUS</vt:lpstr>
      <vt:lpstr>Prezentace aplikace PowerPoint</vt:lpstr>
      <vt:lpstr>REALISMUS</vt:lpstr>
      <vt:lpstr>Prezentace aplikace PowerPoint</vt:lpstr>
      <vt:lpstr>MODERNISMUS</vt:lpstr>
      <vt:lpstr>MODERNIZACE BRAZILSKÉHO DIVADLA</vt:lpstr>
      <vt:lpstr>NELSON RODRIGUES (1912-1980) </vt:lpstr>
      <vt:lpstr>Prezentace aplikace PowerPoint</vt:lpstr>
      <vt:lpstr>TBC, Teatro Brasileiro de Comédia </vt:lpstr>
      <vt:lpstr>VOJENSKÁ DIKTATURA   - TEATRO ARENA</vt:lpstr>
      <vt:lpstr>Prezentace aplikace PowerPoint</vt:lpstr>
      <vt:lpstr> - TEATRO OFICINA</vt:lpstr>
      <vt:lpstr>Prezentace aplikace PowerPoint</vt:lpstr>
      <vt:lpstr>DEMOKRATIZACE SPOLEČNOSTI</vt:lpstr>
      <vt:lpstr>80. A 90. léta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DĚJINY BRAZILSKÉHODIVADLA</dc:title>
  <dc:creator>Eva Batličková</dc:creator>
  <cp:lastModifiedBy>Eva Batličková</cp:lastModifiedBy>
  <cp:revision>5</cp:revision>
  <dcterms:created xsi:type="dcterms:W3CDTF">2023-05-11T10:30:07Z</dcterms:created>
  <dcterms:modified xsi:type="dcterms:W3CDTF">2023-05-11T14:53:37Z</dcterms:modified>
</cp:coreProperties>
</file>