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1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57223-1700-43BC-85EF-4CAFC61B6C10}" type="datetimeFigureOut">
              <a:rPr lang="cs-CZ" smtClean="0"/>
              <a:t>28.04.2020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34947-845D-461C-AF5C-38E5391FB6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4839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57223-1700-43BC-85EF-4CAFC61B6C10}" type="datetimeFigureOut">
              <a:rPr lang="cs-CZ" smtClean="0"/>
              <a:t>28.04.2020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34947-845D-461C-AF5C-38E5391FB6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1238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57223-1700-43BC-85EF-4CAFC61B6C10}" type="datetimeFigureOut">
              <a:rPr lang="cs-CZ" smtClean="0"/>
              <a:t>28.04.2020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34947-845D-461C-AF5C-38E5391FB6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0767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57223-1700-43BC-85EF-4CAFC61B6C10}" type="datetimeFigureOut">
              <a:rPr lang="cs-CZ" smtClean="0"/>
              <a:t>28.04.2020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34947-845D-461C-AF5C-38E5391FB6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83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57223-1700-43BC-85EF-4CAFC61B6C10}" type="datetimeFigureOut">
              <a:rPr lang="cs-CZ" smtClean="0"/>
              <a:t>28.04.2020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34947-845D-461C-AF5C-38E5391FB6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3638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57223-1700-43BC-85EF-4CAFC61B6C10}" type="datetimeFigureOut">
              <a:rPr lang="cs-CZ" smtClean="0"/>
              <a:t>28.04.2020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34947-845D-461C-AF5C-38E5391FB6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9692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57223-1700-43BC-85EF-4CAFC61B6C10}" type="datetimeFigureOut">
              <a:rPr lang="cs-CZ" smtClean="0"/>
              <a:t>28.04.2020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34947-845D-461C-AF5C-38E5391FB6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8867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57223-1700-43BC-85EF-4CAFC61B6C10}" type="datetimeFigureOut">
              <a:rPr lang="cs-CZ" smtClean="0"/>
              <a:t>28.04.2020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34947-845D-461C-AF5C-38E5391FB6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2543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57223-1700-43BC-85EF-4CAFC61B6C10}" type="datetimeFigureOut">
              <a:rPr lang="cs-CZ" smtClean="0"/>
              <a:t>28.04.2020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34947-845D-461C-AF5C-38E5391FB6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4621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57223-1700-43BC-85EF-4CAFC61B6C10}" type="datetimeFigureOut">
              <a:rPr lang="cs-CZ" smtClean="0"/>
              <a:t>28.04.2020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34947-845D-461C-AF5C-38E5391FB6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4781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57223-1700-43BC-85EF-4CAFC61B6C10}" type="datetimeFigureOut">
              <a:rPr lang="cs-CZ" smtClean="0"/>
              <a:t>28.04.2020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34947-845D-461C-AF5C-38E5391FB6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2762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57223-1700-43BC-85EF-4CAFC61B6C10}" type="datetimeFigureOut">
              <a:rPr lang="cs-CZ" smtClean="0"/>
              <a:t>28.04.2020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34947-845D-461C-AF5C-38E5391FB6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0795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700"/>
              <a:t>Zájmena tázací</a:t>
            </a:r>
            <a:br>
              <a:rPr lang="cs-CZ" sz="3700"/>
            </a:br>
            <a:r>
              <a:rPr lang="cs-CZ" sz="3700"/>
              <a:t>PRONOMES INTERROGATIVOS</a:t>
            </a:r>
          </a:p>
        </p:txBody>
      </p:sp>
      <p:pic>
        <p:nvPicPr>
          <p:cNvPr id="1026" name="Picture 2" descr="Interrogativo flashcards on Tinycards">
            <a:extLst>
              <a:ext uri="{FF2B5EF4-FFF2-40B4-BE49-F238E27FC236}">
                <a16:creationId xmlns:a16="http://schemas.microsoft.com/office/drawing/2014/main" id="{7D33CC5F-4B0F-421F-A980-FDEBAF2E6E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" y="1843881"/>
            <a:ext cx="4038600" cy="403860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3" name="Podnadpis 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/>
          <a:p>
            <a:r>
              <a:rPr lang="cs-CZ" dirty="0"/>
              <a:t>SVOBODOVÁ </a:t>
            </a:r>
          </a:p>
          <a:p>
            <a:r>
              <a:rPr lang="cs-CZ" dirty="0"/>
              <a:t>(2014, str. 132-137)</a:t>
            </a:r>
          </a:p>
          <a:p>
            <a:r>
              <a:rPr lang="cs-CZ" dirty="0"/>
              <a:t>datum: 4.5.2020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1466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3BF7FB-E122-4AAD-9D70-02892DEB4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Tázací zájmena s konstrukcí zvanou „</a:t>
            </a:r>
            <a:r>
              <a:rPr lang="cs-CZ" dirty="0" err="1"/>
              <a:t>clivagem</a:t>
            </a:r>
            <a:r>
              <a:rPr lang="cs-CZ" dirty="0"/>
              <a:t>“= </a:t>
            </a:r>
            <a:r>
              <a:rPr lang="cs-CZ" b="1" dirty="0"/>
              <a:t>é </a:t>
            </a:r>
            <a:r>
              <a:rPr lang="cs-CZ" b="1" dirty="0" err="1"/>
              <a:t>que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45ED25-AAB4-4377-A6B5-A6C286737C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cs-CZ" dirty="0"/>
          </a:p>
          <a:p>
            <a:pPr algn="just"/>
            <a:r>
              <a:rPr lang="cs-CZ" dirty="0"/>
              <a:t>Tázací zájmena jsou často doprovázena zdůrazňovacím výrazem </a:t>
            </a:r>
            <a:r>
              <a:rPr lang="cs-CZ" b="1" dirty="0"/>
              <a:t>É QUE. </a:t>
            </a:r>
            <a:r>
              <a:rPr lang="cs-CZ" dirty="0"/>
              <a:t>Jde o výrazy, kterým se říká „</a:t>
            </a:r>
            <a:r>
              <a:rPr lang="cs-CZ" b="1" dirty="0" err="1"/>
              <a:t>clivagem</a:t>
            </a:r>
            <a:r>
              <a:rPr lang="cs-CZ" dirty="0"/>
              <a:t>“. Tato vsuvka se klade před slovesa nebo po podstatném jménu, které doprovází tázací zájmeno: </a:t>
            </a:r>
          </a:p>
          <a:p>
            <a:pPr algn="just"/>
            <a:r>
              <a:rPr lang="cs-CZ" b="1" dirty="0"/>
              <a:t>Onde é </a:t>
            </a:r>
            <a:r>
              <a:rPr lang="cs-CZ" b="1" dirty="0" err="1"/>
              <a:t>que</a:t>
            </a:r>
            <a:r>
              <a:rPr lang="cs-CZ" b="1" dirty="0"/>
              <a:t> </a:t>
            </a:r>
            <a:r>
              <a:rPr lang="cs-CZ" dirty="0" err="1"/>
              <a:t>moras</a:t>
            </a:r>
            <a:r>
              <a:rPr lang="cs-CZ" dirty="0"/>
              <a:t>?		</a:t>
            </a:r>
          </a:p>
          <a:p>
            <a:pPr algn="just"/>
            <a:r>
              <a:rPr lang="cs-CZ" dirty="0"/>
              <a:t>Kdepak bydlíš?</a:t>
            </a:r>
          </a:p>
          <a:p>
            <a:pPr algn="just"/>
            <a:endParaRPr lang="cs-CZ" dirty="0"/>
          </a:p>
          <a:p>
            <a:pPr algn="just"/>
            <a:r>
              <a:rPr lang="cs-CZ" b="1" dirty="0" err="1"/>
              <a:t>Como</a:t>
            </a:r>
            <a:r>
              <a:rPr lang="cs-CZ" b="1" dirty="0"/>
              <a:t> é </a:t>
            </a:r>
            <a:r>
              <a:rPr lang="cs-CZ" b="1" dirty="0" err="1"/>
              <a:t>que</a:t>
            </a:r>
            <a:r>
              <a:rPr lang="cs-CZ" b="1" dirty="0"/>
              <a:t> </a:t>
            </a:r>
            <a:r>
              <a:rPr lang="cs-CZ" dirty="0" err="1"/>
              <a:t>te</a:t>
            </a:r>
            <a:r>
              <a:rPr lang="cs-CZ" dirty="0"/>
              <a:t> </a:t>
            </a:r>
            <a:r>
              <a:rPr lang="cs-CZ" dirty="0" err="1"/>
              <a:t>chamas</a:t>
            </a:r>
            <a:r>
              <a:rPr lang="cs-CZ" dirty="0"/>
              <a:t>?	</a:t>
            </a:r>
          </a:p>
          <a:p>
            <a:pPr algn="just"/>
            <a:r>
              <a:rPr lang="cs-CZ" dirty="0"/>
              <a:t>Jakpak se jmenuješ?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1515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25D948-880F-48B4-8BA7-B861771C6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Clivagem</a:t>
            </a:r>
            <a:r>
              <a:rPr lang="cs-CZ" dirty="0"/>
              <a:t> – přečti si a přelož 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6375BCA8-71FC-4981-BD82-C62BC51EB2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7698" y="2348880"/>
            <a:ext cx="8708604" cy="1490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4407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EF890B-FF6B-46DF-A073-3AF1B7ACA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Cvičení – doplň z nabídky a přelož si a zkontroluj </a:t>
            </a:r>
            <a:r>
              <a:rPr lang="cs-CZ" dirty="0">
                <a:highlight>
                  <a:srgbClr val="00FF00"/>
                </a:highlight>
              </a:rPr>
              <a:t>s klíčem 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083D6D49-A301-4BF5-BDF3-AED71D7A18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7584" y="1916832"/>
            <a:ext cx="7652785" cy="2379231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5EB32A5B-E50B-48AB-A4B0-8C28E16587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1920" y="5445224"/>
            <a:ext cx="5022761" cy="1004552"/>
          </a:xfrm>
          <a:prstGeom prst="rect">
            <a:avLst/>
          </a:prstGeom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01510213-2316-4FF0-954A-C9E0B47AAA18}"/>
              </a:ext>
            </a:extLst>
          </p:cNvPr>
          <p:cNvSpPr/>
          <p:nvPr/>
        </p:nvSpPr>
        <p:spPr>
          <a:xfrm>
            <a:off x="3851920" y="5075892"/>
            <a:ext cx="492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highlight>
                  <a:srgbClr val="00FF00"/>
                </a:highlight>
              </a:rPr>
              <a:t>klíč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92097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EF890B-FF6B-46DF-A073-3AF1B7ACA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Cvičení – doplň z nabídky a přelož si a zkontroluj s klíčem 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6945F27-30D0-45CB-BA41-3061D10C34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2294453"/>
            <a:ext cx="8410575" cy="2638425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80B75665-F030-4170-A672-960119A379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3823" y="5440361"/>
            <a:ext cx="4893972" cy="837127"/>
          </a:xfrm>
          <a:prstGeom prst="rect">
            <a:avLst/>
          </a:prstGeom>
        </p:spPr>
      </p:pic>
      <p:sp>
        <p:nvSpPr>
          <p:cNvPr id="8" name="Obdélník 7">
            <a:extLst>
              <a:ext uri="{FF2B5EF4-FFF2-40B4-BE49-F238E27FC236}">
                <a16:creationId xmlns:a16="http://schemas.microsoft.com/office/drawing/2014/main" id="{F6A7277B-23A1-45D9-A2C5-FB76A23C20FC}"/>
              </a:ext>
            </a:extLst>
          </p:cNvPr>
          <p:cNvSpPr/>
          <p:nvPr/>
        </p:nvSpPr>
        <p:spPr>
          <a:xfrm>
            <a:off x="3707904" y="5001953"/>
            <a:ext cx="6062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highlight>
                  <a:srgbClr val="00FF00"/>
                </a:highlight>
              </a:rPr>
              <a:t>klíč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86139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EF890B-FF6B-46DF-A073-3AF1B7ACA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4401649" cy="490066"/>
          </a:xfrm>
        </p:spPr>
        <p:txBody>
          <a:bodyPr>
            <a:noAutofit/>
          </a:bodyPr>
          <a:lstStyle/>
          <a:p>
            <a:r>
              <a:rPr lang="cs-CZ" sz="2400" dirty="0"/>
              <a:t>Cvičení – doplň z nabídky a přelož si a zkontroluj s klíčem </a:t>
            </a:r>
            <a:r>
              <a:rPr lang="cs-CZ" sz="2400" dirty="0">
                <a:highlight>
                  <a:srgbClr val="00FF00"/>
                </a:highlight>
              </a:rPr>
              <a:t>klíč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B71598-7627-4F61-BDAC-6C03E308F9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1999" y="1613552"/>
            <a:ext cx="7766270" cy="4805599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FEBD9E70-B390-466F-9F71-B781F8E20A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4048" y="208161"/>
            <a:ext cx="3889420" cy="1307206"/>
          </a:xfrm>
          <a:prstGeom prst="rect">
            <a:avLst/>
          </a:prstGeom>
        </p:spPr>
      </p:pic>
      <p:sp>
        <p:nvSpPr>
          <p:cNvPr id="8" name="Obdélník 7">
            <a:extLst>
              <a:ext uri="{FF2B5EF4-FFF2-40B4-BE49-F238E27FC236}">
                <a16:creationId xmlns:a16="http://schemas.microsoft.com/office/drawing/2014/main" id="{869C8D69-988E-4967-8B63-16D1CBC4B1F6}"/>
              </a:ext>
            </a:extLst>
          </p:cNvPr>
          <p:cNvSpPr/>
          <p:nvPr/>
        </p:nvSpPr>
        <p:spPr>
          <a:xfrm>
            <a:off x="6516216" y="512335"/>
            <a:ext cx="492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highlight>
                  <a:srgbClr val="00FF00"/>
                </a:highlight>
              </a:rPr>
              <a:t>klíč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1668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cs-CZ" dirty="0"/>
              <a:t>INTEROGATIVA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cs-CZ" sz="2000" dirty="0"/>
              <a:t>Zájmena tázací (portugalsky „</a:t>
            </a:r>
            <a:r>
              <a:rPr lang="cs-CZ" sz="2000" dirty="0" err="1"/>
              <a:t>pronomes</a:t>
            </a:r>
            <a:r>
              <a:rPr lang="cs-CZ" sz="2000" dirty="0"/>
              <a:t> </a:t>
            </a:r>
            <a:r>
              <a:rPr lang="cs-CZ" sz="2000" dirty="0" err="1"/>
              <a:t>interrogativos</a:t>
            </a:r>
            <a:r>
              <a:rPr lang="cs-CZ" sz="2000" dirty="0"/>
              <a:t>“, česky také interogativa) jsou zájmena relativně vymezovací VYSKYTUJÍCÍ SE V OTÁZCE</a:t>
            </a:r>
          </a:p>
          <a:p>
            <a:pPr algn="just">
              <a:lnSpc>
                <a:spcPct val="90000"/>
              </a:lnSpc>
            </a:pPr>
            <a:r>
              <a:rPr lang="cs-CZ" sz="2000" dirty="0"/>
              <a:t>Jsou povahy adjektivní i substantivní a jejich primární funkcí je identifikovat substance nebo jejich vlastnosti jako předmět otázky, tj. požadavku doplnění informace. </a:t>
            </a:r>
          </a:p>
          <a:p>
            <a:pPr algn="just">
              <a:lnSpc>
                <a:spcPct val="90000"/>
              </a:lnSpc>
            </a:pPr>
            <a:r>
              <a:rPr lang="cs-CZ" sz="2000" dirty="0"/>
              <a:t>K tázacím zájmenům patří </a:t>
            </a:r>
            <a:r>
              <a:rPr lang="cs-CZ" sz="2000" b="1" dirty="0" err="1"/>
              <a:t>quem</a:t>
            </a:r>
            <a:r>
              <a:rPr lang="cs-CZ" sz="2000" b="1" dirty="0"/>
              <a:t>? </a:t>
            </a:r>
            <a:r>
              <a:rPr lang="cs-CZ" sz="2000" b="1" dirty="0" err="1"/>
              <a:t>que</a:t>
            </a:r>
            <a:r>
              <a:rPr lang="cs-CZ" sz="2000" b="1" dirty="0"/>
              <a:t>? </a:t>
            </a:r>
            <a:r>
              <a:rPr lang="cs-CZ" sz="2000" b="1" dirty="0" err="1"/>
              <a:t>qual</a:t>
            </a:r>
            <a:r>
              <a:rPr lang="cs-CZ" sz="2000" b="1" dirty="0"/>
              <a:t>/</a:t>
            </a:r>
            <a:r>
              <a:rPr lang="cs-CZ" sz="2000" b="1" dirty="0" err="1"/>
              <a:t>quais</a:t>
            </a:r>
            <a:r>
              <a:rPr lang="cs-CZ" sz="2000" b="1" dirty="0"/>
              <a:t>? </a:t>
            </a:r>
            <a:r>
              <a:rPr lang="cs-CZ" sz="2000" b="1" dirty="0" err="1"/>
              <a:t>quanto</a:t>
            </a:r>
            <a:r>
              <a:rPr lang="cs-CZ" sz="2000" b="1" dirty="0"/>
              <a:t>,-a,-os,-as?</a:t>
            </a:r>
            <a:r>
              <a:rPr lang="cs-CZ" sz="2000" dirty="0"/>
              <a:t> </a:t>
            </a:r>
          </a:p>
        </p:txBody>
      </p:sp>
      <p:pic>
        <p:nvPicPr>
          <p:cNvPr id="2050" name="Picture 2" descr="Interrogativo flashcards on Tinycards">
            <a:extLst>
              <a:ext uri="{FF2B5EF4-FFF2-40B4-BE49-F238E27FC236}">
                <a16:creationId xmlns:a16="http://schemas.microsoft.com/office/drawing/2014/main" id="{A30FBCAE-6369-4157-831F-5B326C671F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48200" y="1843881"/>
            <a:ext cx="4038600" cy="4038600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3259105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cs-CZ" b="1" dirty="0" err="1"/>
              <a:t>QUEM</a:t>
            </a:r>
            <a:r>
              <a:rPr lang="cs-CZ" b="1" dirty="0"/>
              <a:t>? /KDO?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394720" cy="452596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90000"/>
              </a:lnSpc>
              <a:buNone/>
            </a:pPr>
            <a:r>
              <a:rPr lang="cs-CZ" sz="1800" b="1" dirty="0"/>
              <a:t>QUEM? /KDO?</a:t>
            </a:r>
            <a:r>
              <a:rPr lang="cs-CZ" sz="1800" dirty="0"/>
              <a:t> se vztahuje  jen k osobám. Pádové vazby vyjadřuje stejným způsobem jako ve funkci vztažného zájmena.  </a:t>
            </a:r>
          </a:p>
          <a:p>
            <a:pPr>
              <a:lnSpc>
                <a:spcPct val="90000"/>
              </a:lnSpc>
            </a:pPr>
            <a:endParaRPr lang="cs-CZ" sz="1800" dirty="0"/>
          </a:p>
          <a:p>
            <a:pPr marL="400050" lvl="1" indent="0">
              <a:lnSpc>
                <a:spcPct val="90000"/>
              </a:lnSpc>
              <a:buNone/>
            </a:pPr>
            <a:r>
              <a:rPr lang="cs-CZ" b="1" i="1" dirty="0" err="1"/>
              <a:t>Quem</a:t>
            </a:r>
            <a:r>
              <a:rPr lang="cs-CZ" i="1" dirty="0"/>
              <a:t> mora </a:t>
            </a:r>
            <a:r>
              <a:rPr lang="cs-CZ" i="1" dirty="0" err="1"/>
              <a:t>nesta</a:t>
            </a:r>
            <a:r>
              <a:rPr lang="cs-CZ" i="1" dirty="0"/>
              <a:t> </a:t>
            </a:r>
            <a:r>
              <a:rPr lang="cs-CZ" i="1" dirty="0" err="1"/>
              <a:t>casa</a:t>
            </a:r>
            <a:r>
              <a:rPr lang="cs-CZ" i="1" dirty="0"/>
              <a:t>?</a:t>
            </a:r>
          </a:p>
          <a:p>
            <a:pPr marL="400050" lvl="1" indent="0">
              <a:lnSpc>
                <a:spcPct val="90000"/>
              </a:lnSpc>
              <a:buNone/>
            </a:pPr>
            <a:r>
              <a:rPr lang="cs-CZ" i="1" dirty="0"/>
              <a:t>Kdo bydlí v tomto domě? </a:t>
            </a:r>
          </a:p>
          <a:p>
            <a:pPr marL="400050" lvl="1" indent="0">
              <a:lnSpc>
                <a:spcPct val="90000"/>
              </a:lnSpc>
              <a:buNone/>
            </a:pPr>
            <a:endParaRPr lang="cs-CZ" dirty="0"/>
          </a:p>
          <a:p>
            <a:pPr marL="400050" lvl="1" indent="0">
              <a:lnSpc>
                <a:spcPct val="90000"/>
              </a:lnSpc>
              <a:buNone/>
            </a:pPr>
            <a:r>
              <a:rPr lang="cs-CZ" b="1" i="1" dirty="0" err="1"/>
              <a:t>Com</a:t>
            </a:r>
            <a:r>
              <a:rPr lang="cs-CZ" b="1" i="1" dirty="0"/>
              <a:t> </a:t>
            </a:r>
            <a:r>
              <a:rPr lang="cs-CZ" b="1" i="1" dirty="0" err="1"/>
              <a:t>quem</a:t>
            </a:r>
            <a:r>
              <a:rPr lang="cs-CZ" b="1" i="1" dirty="0"/>
              <a:t> </a:t>
            </a:r>
            <a:r>
              <a:rPr lang="cs-CZ" i="1" dirty="0" err="1"/>
              <a:t>vais</a:t>
            </a:r>
            <a:r>
              <a:rPr lang="cs-CZ" i="1" dirty="0"/>
              <a:t> </a:t>
            </a:r>
            <a:r>
              <a:rPr lang="cs-CZ" i="1" dirty="0" err="1"/>
              <a:t>ao</a:t>
            </a:r>
            <a:r>
              <a:rPr lang="cs-CZ" i="1" dirty="0"/>
              <a:t> </a:t>
            </a:r>
            <a:r>
              <a:rPr lang="cs-CZ" i="1" dirty="0" err="1"/>
              <a:t>cinema</a:t>
            </a:r>
            <a:r>
              <a:rPr lang="cs-CZ" i="1" dirty="0"/>
              <a:t>? </a:t>
            </a:r>
          </a:p>
          <a:p>
            <a:pPr marL="400050" lvl="1" indent="0">
              <a:lnSpc>
                <a:spcPct val="90000"/>
              </a:lnSpc>
              <a:buNone/>
            </a:pPr>
            <a:r>
              <a:rPr lang="cs-CZ" i="1" dirty="0"/>
              <a:t>S kým jdeš do kina?</a:t>
            </a:r>
          </a:p>
          <a:p>
            <a:pPr marL="400050" lvl="1" indent="0">
              <a:lnSpc>
                <a:spcPct val="90000"/>
              </a:lnSpc>
              <a:buNone/>
            </a:pPr>
            <a:endParaRPr lang="cs-CZ" dirty="0"/>
          </a:p>
          <a:p>
            <a:pPr marL="400050" lvl="1" indent="0">
              <a:lnSpc>
                <a:spcPct val="90000"/>
              </a:lnSpc>
              <a:buNone/>
            </a:pPr>
            <a:r>
              <a:rPr lang="cs-CZ" b="1" i="1" dirty="0"/>
              <a:t>De </a:t>
            </a:r>
            <a:r>
              <a:rPr lang="cs-CZ" b="1" i="1" dirty="0" err="1"/>
              <a:t>quem</a:t>
            </a:r>
            <a:r>
              <a:rPr lang="cs-CZ" b="1" i="1" dirty="0"/>
              <a:t> </a:t>
            </a:r>
            <a:r>
              <a:rPr lang="cs-CZ" i="1" dirty="0" err="1"/>
              <a:t>estão</a:t>
            </a:r>
            <a:r>
              <a:rPr lang="cs-CZ" i="1" dirty="0"/>
              <a:t> a </a:t>
            </a:r>
            <a:r>
              <a:rPr lang="cs-CZ" i="1" dirty="0" err="1"/>
              <a:t>falar</a:t>
            </a:r>
            <a:r>
              <a:rPr lang="cs-CZ" i="1" dirty="0"/>
              <a:t>?</a:t>
            </a:r>
          </a:p>
          <a:p>
            <a:pPr marL="400050" lvl="1" indent="0">
              <a:lnSpc>
                <a:spcPct val="90000"/>
              </a:lnSpc>
              <a:buNone/>
            </a:pPr>
            <a:r>
              <a:rPr lang="cs-CZ" i="1" dirty="0"/>
              <a:t>O kom to mluvíte?</a:t>
            </a:r>
            <a:endParaRPr lang="cs-CZ" dirty="0"/>
          </a:p>
        </p:txBody>
      </p:sp>
      <p:pic>
        <p:nvPicPr>
          <p:cNvPr id="3074" name="Picture 2" descr="quem-somos – Ceará Games">
            <a:extLst>
              <a:ext uri="{FF2B5EF4-FFF2-40B4-BE49-F238E27FC236}">
                <a16:creationId xmlns:a16="http://schemas.microsoft.com/office/drawing/2014/main" id="{F8B33007-BE4F-495A-8887-ABFD843BDC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48200" y="2289081"/>
            <a:ext cx="4038600" cy="3148200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1303768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QUE</a:t>
            </a:r>
            <a:r>
              <a:rPr lang="cs-CZ" b="1" dirty="0"/>
              <a:t>?/CO?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4053" y="1742703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/>
              <a:t>QUE?/CO?</a:t>
            </a:r>
            <a:r>
              <a:rPr lang="cs-CZ" dirty="0"/>
              <a:t> se vztahuje jen k věcem, stojí-li samostatně nebo se členem nebo ve větě zvané „</a:t>
            </a:r>
            <a:r>
              <a:rPr lang="cs-CZ" dirty="0" err="1"/>
              <a:t>clivagem</a:t>
            </a:r>
            <a:r>
              <a:rPr lang="cs-CZ" dirty="0"/>
              <a:t>“ (o </a:t>
            </a:r>
            <a:r>
              <a:rPr lang="cs-CZ" dirty="0" err="1"/>
              <a:t>que</a:t>
            </a:r>
            <a:r>
              <a:rPr lang="cs-CZ" dirty="0"/>
              <a:t> é </a:t>
            </a:r>
            <a:r>
              <a:rPr lang="cs-CZ" dirty="0" err="1"/>
              <a:t>que</a:t>
            </a:r>
            <a:r>
              <a:rPr lang="cs-CZ" dirty="0"/>
              <a:t>..). Pádové vztahy se vyjadřují stejně jako ve funkci vztažného zájmena.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b="1" dirty="0" err="1"/>
              <a:t>Que</a:t>
            </a:r>
            <a:r>
              <a:rPr lang="cs-CZ" b="1" dirty="0"/>
              <a:t>/O </a:t>
            </a:r>
            <a:r>
              <a:rPr lang="cs-CZ" b="1" dirty="0" err="1"/>
              <a:t>que</a:t>
            </a:r>
            <a:r>
              <a:rPr lang="cs-CZ" b="1" dirty="0"/>
              <a:t>/ O </a:t>
            </a:r>
            <a:r>
              <a:rPr lang="cs-CZ" b="1" dirty="0" err="1"/>
              <a:t>que</a:t>
            </a:r>
            <a:r>
              <a:rPr lang="cs-CZ" b="1" dirty="0"/>
              <a:t> é </a:t>
            </a:r>
            <a:r>
              <a:rPr lang="cs-CZ" b="1" dirty="0" err="1"/>
              <a:t>que</a:t>
            </a:r>
            <a:r>
              <a:rPr lang="cs-CZ" b="1" dirty="0"/>
              <a:t> </a:t>
            </a:r>
            <a:r>
              <a:rPr lang="cs-CZ" dirty="0" err="1"/>
              <a:t>queres</a:t>
            </a:r>
            <a:r>
              <a:rPr lang="cs-CZ" dirty="0"/>
              <a:t>? 		Co chceš?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b="1" dirty="0"/>
              <a:t>De </a:t>
            </a:r>
            <a:r>
              <a:rPr lang="cs-CZ" b="1" dirty="0" err="1"/>
              <a:t>que</a:t>
            </a:r>
            <a:r>
              <a:rPr lang="cs-CZ" b="1" dirty="0"/>
              <a:t> </a:t>
            </a:r>
            <a:r>
              <a:rPr lang="cs-CZ" dirty="0" err="1"/>
              <a:t>falaram</a:t>
            </a:r>
            <a:r>
              <a:rPr lang="cs-CZ" dirty="0"/>
              <a:t>?		O čem jste mluvili?</a:t>
            </a:r>
          </a:p>
          <a:p>
            <a:endParaRPr lang="cs-CZ" dirty="0"/>
          </a:p>
          <a:p>
            <a:r>
              <a:rPr lang="cs-CZ" dirty="0"/>
              <a:t>V případě, že se pojí </a:t>
            </a:r>
            <a:r>
              <a:rPr lang="cs-CZ" b="1" dirty="0"/>
              <a:t>s  podstatným jménem</a:t>
            </a:r>
            <a:r>
              <a:rPr lang="cs-CZ" dirty="0"/>
              <a:t>, pak má adjektivní význam „jaký, který“, popřípadě „kolik“ a pádové vztahy opět je možno vyjádřit jako ve funkci vztažného zájmena: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b="1" i="1" dirty="0" err="1"/>
              <a:t>Que</a:t>
            </a:r>
            <a:r>
              <a:rPr lang="cs-CZ" b="1" i="1" dirty="0"/>
              <a:t> livro </a:t>
            </a:r>
            <a:r>
              <a:rPr lang="cs-CZ" i="1" dirty="0" err="1"/>
              <a:t>estás</a:t>
            </a:r>
            <a:r>
              <a:rPr lang="cs-CZ" i="1" dirty="0"/>
              <a:t> a </a:t>
            </a:r>
            <a:r>
              <a:rPr lang="cs-CZ" i="1" dirty="0" err="1"/>
              <a:t>ler</a:t>
            </a:r>
            <a:r>
              <a:rPr lang="cs-CZ" i="1" dirty="0"/>
              <a:t>? 		Jakou knihu čteš? 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b="1" i="1" dirty="0" err="1"/>
              <a:t>Que</a:t>
            </a:r>
            <a:r>
              <a:rPr lang="cs-CZ" b="1" i="1" dirty="0"/>
              <a:t> </a:t>
            </a:r>
            <a:r>
              <a:rPr lang="cs-CZ" b="1" i="1" dirty="0" err="1"/>
              <a:t>cidade</a:t>
            </a:r>
            <a:r>
              <a:rPr lang="cs-CZ" b="1" i="1" dirty="0"/>
              <a:t> </a:t>
            </a:r>
            <a:r>
              <a:rPr lang="cs-CZ" i="1" dirty="0" err="1"/>
              <a:t>vão</a:t>
            </a:r>
            <a:r>
              <a:rPr lang="cs-CZ" i="1" dirty="0"/>
              <a:t> </a:t>
            </a:r>
            <a:r>
              <a:rPr lang="cs-CZ" i="1" dirty="0" err="1"/>
              <a:t>visitar</a:t>
            </a:r>
            <a:r>
              <a:rPr lang="cs-CZ" i="1" dirty="0"/>
              <a:t>? 	Jaké město navštívit? 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b="1" i="1" dirty="0" err="1"/>
              <a:t>Com</a:t>
            </a:r>
            <a:r>
              <a:rPr lang="cs-CZ" b="1" i="1" dirty="0"/>
              <a:t> </a:t>
            </a:r>
            <a:r>
              <a:rPr lang="cs-CZ" b="1" i="1" dirty="0" err="1"/>
              <a:t>que</a:t>
            </a:r>
            <a:r>
              <a:rPr lang="cs-CZ" b="1" i="1" dirty="0"/>
              <a:t> </a:t>
            </a:r>
            <a:r>
              <a:rPr lang="cs-CZ" b="1" i="1" dirty="0" err="1"/>
              <a:t>rapaz</a:t>
            </a:r>
            <a:r>
              <a:rPr lang="cs-CZ" b="1" i="1" dirty="0"/>
              <a:t> </a:t>
            </a:r>
            <a:r>
              <a:rPr lang="cs-CZ" i="1" dirty="0" err="1"/>
              <a:t>falaste</a:t>
            </a:r>
            <a:r>
              <a:rPr lang="cs-CZ" i="1" dirty="0"/>
              <a:t>?		S jakým klukem jsi mluvil: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b="1" i="1" dirty="0" err="1"/>
              <a:t>Que</a:t>
            </a:r>
            <a:r>
              <a:rPr lang="cs-CZ" b="1" i="1" dirty="0"/>
              <a:t> </a:t>
            </a:r>
            <a:r>
              <a:rPr lang="cs-CZ" b="1" i="1" dirty="0" err="1"/>
              <a:t>horas</a:t>
            </a:r>
            <a:r>
              <a:rPr lang="cs-CZ" b="1" i="1" dirty="0"/>
              <a:t> </a:t>
            </a:r>
            <a:r>
              <a:rPr lang="cs-CZ" i="1" dirty="0" err="1"/>
              <a:t>são</a:t>
            </a:r>
            <a:r>
              <a:rPr lang="cs-CZ" i="1" dirty="0"/>
              <a:t>?			Kolik je hodin?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098" name="Picture 2" descr="Beginners Podcast | QUE in Spanish | LightSpeed Spanish">
            <a:extLst>
              <a:ext uri="{FF2B5EF4-FFF2-40B4-BE49-F238E27FC236}">
                <a16:creationId xmlns:a16="http://schemas.microsoft.com/office/drawing/2014/main" id="{460449DE-24D3-4537-A432-7D92AFC6E3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2175" y="55563"/>
            <a:ext cx="2886075" cy="1581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4800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AD5E82-261D-40D0-AD3D-37ABC48E3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QUAL?/QUAIS</a:t>
            </a:r>
            <a:endParaRPr 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D9BF495-16DF-4876-96B1-801115C2229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Otázka vyžadující odpověď klasifikační. Spona </a:t>
            </a:r>
            <a:r>
              <a:rPr lang="cs-CZ" i="1" dirty="0"/>
              <a:t>é, </a:t>
            </a:r>
            <a:r>
              <a:rPr lang="cs-CZ" i="1" dirty="0" err="1"/>
              <a:t>são</a:t>
            </a:r>
            <a:r>
              <a:rPr lang="cs-CZ" i="1" dirty="0"/>
              <a:t> </a:t>
            </a:r>
            <a:r>
              <a:rPr lang="cs-CZ" dirty="0"/>
              <a:t>se často vynechává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8A6ECD-7B08-4ECF-ABCE-BD72ADA0A07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/>
              <a:t>Tím chci říci, že na otázku: </a:t>
            </a:r>
          </a:p>
          <a:p>
            <a:r>
              <a:rPr lang="cs-CZ" dirty="0"/>
              <a:t> </a:t>
            </a:r>
            <a:r>
              <a:rPr lang="cs-CZ" sz="2900" b="1" i="1" dirty="0" err="1"/>
              <a:t>Qual</a:t>
            </a:r>
            <a:r>
              <a:rPr lang="cs-CZ" sz="2900" b="1" i="1" dirty="0"/>
              <a:t> é </a:t>
            </a:r>
            <a:r>
              <a:rPr lang="cs-CZ" sz="2900" i="1" dirty="0"/>
              <a:t>a </a:t>
            </a:r>
            <a:r>
              <a:rPr lang="cs-CZ" sz="2900" i="1" dirty="0" err="1"/>
              <a:t>profissão</a:t>
            </a:r>
            <a:r>
              <a:rPr lang="cs-CZ" sz="2900" i="1" dirty="0"/>
              <a:t> </a:t>
            </a:r>
            <a:r>
              <a:rPr lang="cs-CZ" sz="2900" i="1" dirty="0" err="1"/>
              <a:t>dele</a:t>
            </a:r>
            <a:r>
              <a:rPr lang="cs-CZ" sz="2900" i="1" dirty="0"/>
              <a:t>?</a:t>
            </a:r>
          </a:p>
          <a:p>
            <a:r>
              <a:rPr lang="cs-CZ" sz="2900" i="1" dirty="0"/>
              <a:t>Jaké je jeho zaměstnání?</a:t>
            </a:r>
            <a:endParaRPr lang="cs-CZ" sz="2900" dirty="0"/>
          </a:p>
          <a:p>
            <a:pPr marL="0" indent="0" algn="just">
              <a:buNone/>
            </a:pPr>
            <a:r>
              <a:rPr lang="cs-CZ" dirty="0"/>
              <a:t>Odpovíme, ne kvalitativními adjektivy (dobré, zajímavé), ale konkrétním jménem patřícím do sémantické skupiny povolání (lékař, učitel apod). </a:t>
            </a:r>
          </a:p>
          <a:p>
            <a:endParaRPr lang="cs-CZ" sz="2900" b="1" i="1" dirty="0"/>
          </a:p>
          <a:p>
            <a:pPr marL="0" indent="0">
              <a:buNone/>
            </a:pPr>
            <a:r>
              <a:rPr lang="cs-CZ" dirty="0"/>
              <a:t>Rovněž na otázku:</a:t>
            </a:r>
          </a:p>
          <a:p>
            <a:r>
              <a:rPr lang="cs-CZ" sz="2900" b="1" i="1" dirty="0" err="1"/>
              <a:t>Quais</a:t>
            </a:r>
            <a:r>
              <a:rPr lang="cs-CZ" sz="2900" b="1" i="1" dirty="0"/>
              <a:t> </a:t>
            </a:r>
            <a:r>
              <a:rPr lang="cs-CZ" sz="2900" b="1" i="1" dirty="0" err="1"/>
              <a:t>são</a:t>
            </a:r>
            <a:r>
              <a:rPr lang="cs-CZ" sz="2900" b="1" i="1" dirty="0"/>
              <a:t> </a:t>
            </a:r>
            <a:r>
              <a:rPr lang="cs-CZ" sz="2900" i="1" dirty="0"/>
              <a:t>os </a:t>
            </a:r>
            <a:r>
              <a:rPr lang="cs-CZ" sz="2900" i="1" dirty="0" err="1"/>
              <a:t>teus</a:t>
            </a:r>
            <a:r>
              <a:rPr lang="cs-CZ" sz="2900" i="1" dirty="0"/>
              <a:t> </a:t>
            </a:r>
            <a:r>
              <a:rPr lang="cs-CZ" sz="2900" i="1" dirty="0" err="1"/>
              <a:t>livros</a:t>
            </a:r>
            <a:r>
              <a:rPr lang="cs-CZ" sz="2900" i="1" dirty="0"/>
              <a:t>?</a:t>
            </a:r>
          </a:p>
          <a:p>
            <a:r>
              <a:rPr lang="cs-CZ" sz="2900" i="1" dirty="0"/>
              <a:t>Které knihy jsou tvoje?</a:t>
            </a:r>
          </a:p>
          <a:p>
            <a:pPr marL="0" indent="0" algn="just">
              <a:buNone/>
            </a:pPr>
            <a:r>
              <a:rPr lang="cs-CZ" sz="2900" dirty="0"/>
              <a:t>Odpovíme, ne kvalitativními adjektivy (dobré, zajímavé), ale konkrétním jménem patřícím do sémantické skupiny povolání (</a:t>
            </a:r>
            <a:r>
              <a:rPr lang="cs-CZ" sz="2900" dirty="0" err="1"/>
              <a:t>Saramagovy</a:t>
            </a:r>
            <a:r>
              <a:rPr lang="cs-CZ" sz="2900" dirty="0"/>
              <a:t> knihy, slovníky) anebo můžeme také použít ukazovací zájmeno (tamty, </a:t>
            </a:r>
            <a:r>
              <a:rPr lang="cs-CZ" sz="2900" dirty="0" err="1"/>
              <a:t>tamhlety</a:t>
            </a:r>
            <a:r>
              <a:rPr lang="cs-CZ" sz="2900" dirty="0"/>
              <a:t>).  </a:t>
            </a:r>
          </a:p>
          <a:p>
            <a:endParaRPr lang="cs-CZ" sz="2900" i="1" dirty="0"/>
          </a:p>
          <a:p>
            <a:endParaRPr lang="cs-CZ" sz="2900" dirty="0"/>
          </a:p>
          <a:p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D4C255C-8E97-45A3-9F54-E4E63B8941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možnost výběru mezi dvěma nebo více osobami či věcmi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76BBD04-99F4-4FC0-892A-4FE35449A8E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cs-CZ" sz="3700" b="1" i="1" dirty="0"/>
          </a:p>
          <a:p>
            <a:pPr marL="0" indent="0">
              <a:buNone/>
            </a:pPr>
            <a:r>
              <a:rPr lang="cs-CZ" sz="3700" b="1" i="1" dirty="0" err="1"/>
              <a:t>Qual</a:t>
            </a:r>
            <a:r>
              <a:rPr lang="cs-CZ" sz="3700" b="1" i="1" dirty="0"/>
              <a:t> </a:t>
            </a:r>
            <a:r>
              <a:rPr lang="cs-CZ" sz="3700" b="1" i="1" dirty="0" err="1"/>
              <a:t>dos</a:t>
            </a:r>
            <a:r>
              <a:rPr lang="cs-CZ" sz="3700" b="1" i="1" dirty="0"/>
              <a:t> </a:t>
            </a:r>
            <a:r>
              <a:rPr lang="cs-CZ" sz="3700" b="1" i="1" dirty="0" err="1"/>
              <a:t>livros</a:t>
            </a:r>
            <a:r>
              <a:rPr lang="cs-CZ" sz="3700" b="1" i="1" dirty="0"/>
              <a:t> é</a:t>
            </a:r>
            <a:r>
              <a:rPr lang="cs-CZ" sz="3700" i="1" dirty="0"/>
              <a:t> </a:t>
            </a:r>
            <a:r>
              <a:rPr lang="cs-CZ" sz="3700" i="1" dirty="0" err="1"/>
              <a:t>melhor</a:t>
            </a:r>
            <a:r>
              <a:rPr lang="cs-CZ" sz="3700" i="1" dirty="0"/>
              <a:t>?</a:t>
            </a:r>
          </a:p>
          <a:p>
            <a:pPr marL="0" indent="0">
              <a:buNone/>
            </a:pPr>
            <a:r>
              <a:rPr lang="cs-CZ" sz="3700" i="1" dirty="0"/>
              <a:t>Která z těch knih je lepší?</a:t>
            </a:r>
            <a:endParaRPr lang="cs-CZ" sz="3700" dirty="0"/>
          </a:p>
          <a:p>
            <a:pPr marL="0" indent="0">
              <a:buNone/>
            </a:pPr>
            <a:endParaRPr lang="cs-CZ" sz="3700" i="1" dirty="0"/>
          </a:p>
          <a:p>
            <a:pPr marL="0" indent="0">
              <a:buNone/>
            </a:pPr>
            <a:r>
              <a:rPr lang="cs-CZ" sz="3700" b="1" i="1" dirty="0" err="1"/>
              <a:t>Quais</a:t>
            </a:r>
            <a:r>
              <a:rPr lang="cs-CZ" sz="3700" b="1" i="1" dirty="0"/>
              <a:t> os </a:t>
            </a:r>
            <a:r>
              <a:rPr lang="cs-CZ" sz="3700" b="1" i="1" dirty="0" err="1"/>
              <a:t>defeitos</a:t>
            </a:r>
            <a:r>
              <a:rPr lang="cs-CZ" sz="3700" b="1" i="1" dirty="0"/>
              <a:t> </a:t>
            </a:r>
            <a:r>
              <a:rPr lang="cs-CZ" sz="3700" i="1" dirty="0"/>
              <a:t>do </a:t>
            </a:r>
            <a:r>
              <a:rPr lang="cs-CZ" sz="3700" i="1" dirty="0" err="1"/>
              <a:t>telemóvel</a:t>
            </a:r>
            <a:r>
              <a:rPr lang="cs-CZ" sz="3700" i="1" dirty="0"/>
              <a:t>	</a:t>
            </a:r>
          </a:p>
          <a:p>
            <a:pPr marL="0" indent="0">
              <a:buNone/>
            </a:pPr>
            <a:r>
              <a:rPr lang="cs-CZ" sz="3700" i="1" dirty="0"/>
              <a:t>Jaké jsou závady telefonu?</a:t>
            </a:r>
            <a:endParaRPr lang="cs-CZ" sz="3700" dirty="0"/>
          </a:p>
          <a:p>
            <a:endParaRPr lang="cs-CZ" dirty="0"/>
          </a:p>
        </p:txBody>
      </p:sp>
      <p:pic>
        <p:nvPicPr>
          <p:cNvPr id="5122" name="Picture 2" descr="Qual'era o qual era?">
            <a:extLst>
              <a:ext uri="{FF2B5EF4-FFF2-40B4-BE49-F238E27FC236}">
                <a16:creationId xmlns:a16="http://schemas.microsoft.com/office/drawing/2014/main" id="{B21BEE51-F29E-4D6F-853A-8ACE565DA9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4678362"/>
            <a:ext cx="23812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4872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237CE4-DD3C-4C73-89E3-1C2775F2A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/>
              <a:t>QUANTO?/ QUANTA?/QUANTOS? /QUANTAS?</a:t>
            </a:r>
            <a:endParaRPr lang="cs-CZ" sz="3200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63F8603-5787-4D0F-BC67-3065FD31F5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5576" y="1535113"/>
            <a:ext cx="3669804" cy="525736"/>
          </a:xfrm>
        </p:spPr>
        <p:txBody>
          <a:bodyPr>
            <a:noAutofit/>
          </a:bodyPr>
          <a:lstStyle/>
          <a:p>
            <a:r>
              <a:rPr lang="cs-CZ" sz="2000" dirty="0"/>
              <a:t>funkce substantivní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2843EE-20C8-4860-BBA8-B82C3D9E15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9552" y="2420889"/>
            <a:ext cx="3957836" cy="3705274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Samostatné použití  tvaru </a:t>
            </a:r>
            <a:r>
              <a:rPr lang="cs-CZ" b="1" dirty="0"/>
              <a:t>QUANTO</a:t>
            </a:r>
          </a:p>
          <a:p>
            <a:endParaRPr lang="cs-CZ" b="1" dirty="0"/>
          </a:p>
          <a:p>
            <a:r>
              <a:rPr lang="cs-CZ" b="1" i="1" dirty="0" err="1"/>
              <a:t>Quanto</a:t>
            </a:r>
            <a:r>
              <a:rPr lang="cs-CZ" i="1" dirty="0"/>
              <a:t> é um </a:t>
            </a:r>
            <a:r>
              <a:rPr lang="cs-CZ" i="1" dirty="0" err="1"/>
              <a:t>bilhete</a:t>
            </a:r>
            <a:r>
              <a:rPr lang="cs-CZ" i="1" dirty="0"/>
              <a:t> de </a:t>
            </a:r>
            <a:r>
              <a:rPr lang="cs-CZ" i="1" dirty="0" err="1"/>
              <a:t>ida</a:t>
            </a:r>
            <a:r>
              <a:rPr lang="cs-CZ" i="1" dirty="0"/>
              <a:t> e volta?	</a:t>
            </a:r>
          </a:p>
          <a:p>
            <a:r>
              <a:rPr lang="cs-CZ" i="1" dirty="0"/>
              <a:t>Kolik stojí zpáteční lístek?</a:t>
            </a:r>
            <a:endParaRPr lang="cs-CZ" dirty="0"/>
          </a:p>
          <a:p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B08F05E-E053-42AD-9E87-858BB6D1BD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525735"/>
          </a:xfrm>
        </p:spPr>
        <p:txBody>
          <a:bodyPr>
            <a:normAutofit/>
          </a:bodyPr>
          <a:lstStyle/>
          <a:p>
            <a:r>
              <a:rPr lang="cs-CZ" dirty="0"/>
              <a:t>(adjektivní funkce)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D14FEF0-B945-411A-8FA5-2EC7F4075F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572001" y="2492896"/>
            <a:ext cx="4114800" cy="3633267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Použití s podstatným jménem – </a:t>
            </a:r>
            <a:r>
              <a:rPr lang="cs-CZ" b="1" dirty="0"/>
              <a:t>SHODA V RODĚ A ČÍSLE</a:t>
            </a:r>
          </a:p>
          <a:p>
            <a:r>
              <a:rPr lang="cs-CZ" sz="2200" b="1" dirty="0"/>
              <a:t>QUANTO?/ QUANTA?/QUANTOS? /QUANTAS? </a:t>
            </a:r>
          </a:p>
          <a:p>
            <a:r>
              <a:rPr lang="cs-CZ" b="1" i="1" dirty="0" err="1"/>
              <a:t>Quanto</a:t>
            </a:r>
            <a:r>
              <a:rPr lang="cs-CZ" b="1" i="1" dirty="0"/>
              <a:t> tempo </a:t>
            </a:r>
            <a:r>
              <a:rPr lang="cs-CZ" i="1" dirty="0" err="1"/>
              <a:t>demora</a:t>
            </a:r>
            <a:r>
              <a:rPr lang="cs-CZ" i="1" dirty="0"/>
              <a:t> a </a:t>
            </a:r>
            <a:r>
              <a:rPr lang="cs-CZ" i="1" dirty="0" err="1"/>
              <a:t>viagem</a:t>
            </a:r>
            <a:r>
              <a:rPr lang="cs-CZ" i="1" dirty="0"/>
              <a:t>?	</a:t>
            </a:r>
          </a:p>
          <a:p>
            <a:r>
              <a:rPr lang="cs-CZ" i="1" dirty="0"/>
              <a:t>Jak dlouho trvá cesta?</a:t>
            </a:r>
          </a:p>
          <a:p>
            <a:endParaRPr lang="cs-CZ" dirty="0"/>
          </a:p>
          <a:p>
            <a:r>
              <a:rPr lang="cs-CZ" b="1" i="1" dirty="0" err="1"/>
              <a:t>Quantos</a:t>
            </a:r>
            <a:r>
              <a:rPr lang="cs-CZ" b="1" i="1" dirty="0"/>
              <a:t> </a:t>
            </a:r>
            <a:r>
              <a:rPr lang="cs-CZ" b="1" i="1" dirty="0" err="1"/>
              <a:t>alunos</a:t>
            </a:r>
            <a:r>
              <a:rPr lang="cs-CZ" b="1" i="1" dirty="0"/>
              <a:t> </a:t>
            </a:r>
            <a:r>
              <a:rPr lang="cs-CZ" i="1" dirty="0" err="1"/>
              <a:t>há</a:t>
            </a:r>
            <a:r>
              <a:rPr lang="cs-CZ" i="1" dirty="0"/>
              <a:t> na </a:t>
            </a:r>
            <a:r>
              <a:rPr lang="cs-CZ" i="1" dirty="0" err="1"/>
              <a:t>turma</a:t>
            </a:r>
            <a:r>
              <a:rPr lang="cs-CZ" i="1" dirty="0"/>
              <a:t>?</a:t>
            </a:r>
          </a:p>
          <a:p>
            <a:r>
              <a:rPr lang="cs-CZ" i="1" dirty="0"/>
              <a:t>Kolik studentů je ve třídě?</a:t>
            </a:r>
            <a:endParaRPr lang="cs-CZ" dirty="0"/>
          </a:p>
          <a:p>
            <a:endParaRPr lang="cs-CZ" dirty="0"/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03F83FDB-5036-490E-B933-53F4452A59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380" y="4725144"/>
            <a:ext cx="302895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9955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485C39-491E-49C7-A995-09E54506A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58" y="118443"/>
            <a:ext cx="8229600" cy="1143000"/>
          </a:xfrm>
        </p:spPr>
        <p:txBody>
          <a:bodyPr anchor="ctr">
            <a:normAutofit/>
          </a:bodyPr>
          <a:lstStyle/>
          <a:p>
            <a:r>
              <a:rPr lang="cs-CZ" dirty="0"/>
              <a:t>Zvolací věty</a:t>
            </a:r>
          </a:p>
        </p:txBody>
      </p:sp>
      <p:pic>
        <p:nvPicPr>
          <p:cNvPr id="7170" name="Picture 2" descr="Mariza - Quem Me Dera (MastikJay &amp; Jamituh Remix)Free Download*">
            <a:extLst>
              <a:ext uri="{FF2B5EF4-FFF2-40B4-BE49-F238E27FC236}">
                <a16:creationId xmlns:a16="http://schemas.microsoft.com/office/drawing/2014/main" id="{77C09A9D-AFB2-4971-B190-EE23CCCBA2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" y="4196730"/>
            <a:ext cx="2466976" cy="2466976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3B585A-8016-4FD0-AE93-4EB569810A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200" b="1" i="1"/>
              <a:t>Quem</a:t>
            </a:r>
            <a:r>
              <a:rPr lang="cs-CZ" sz="2200" i="1"/>
              <a:t> me dera ter sucesso!	</a:t>
            </a:r>
          </a:p>
          <a:p>
            <a:pPr>
              <a:lnSpc>
                <a:spcPct val="90000"/>
              </a:lnSpc>
            </a:pPr>
            <a:r>
              <a:rPr lang="cs-CZ" sz="2200" i="1"/>
              <a:t>Kéž bych měla úspěch. </a:t>
            </a:r>
          </a:p>
          <a:p>
            <a:pPr>
              <a:lnSpc>
                <a:spcPct val="90000"/>
              </a:lnSpc>
            </a:pPr>
            <a:endParaRPr lang="cs-CZ" sz="2200"/>
          </a:p>
          <a:p>
            <a:pPr>
              <a:lnSpc>
                <a:spcPct val="90000"/>
              </a:lnSpc>
            </a:pPr>
            <a:r>
              <a:rPr lang="cs-CZ" sz="2200" b="1" i="1"/>
              <a:t>Que</a:t>
            </a:r>
            <a:r>
              <a:rPr lang="cs-CZ" sz="2200" i="1"/>
              <a:t> pena! Que vergonha!</a:t>
            </a:r>
          </a:p>
          <a:p>
            <a:pPr>
              <a:lnSpc>
                <a:spcPct val="90000"/>
              </a:lnSpc>
            </a:pPr>
            <a:r>
              <a:rPr lang="cs-CZ" sz="2200" i="1"/>
              <a:t>To je ale škoda. To je ale ostuda!</a:t>
            </a:r>
          </a:p>
          <a:p>
            <a:pPr>
              <a:lnSpc>
                <a:spcPct val="90000"/>
              </a:lnSpc>
            </a:pPr>
            <a:endParaRPr lang="cs-CZ" sz="2200"/>
          </a:p>
          <a:p>
            <a:pPr>
              <a:lnSpc>
                <a:spcPct val="90000"/>
              </a:lnSpc>
            </a:pPr>
            <a:r>
              <a:rPr lang="cs-CZ" sz="2200" b="1" i="1"/>
              <a:t>Quanto</a:t>
            </a:r>
            <a:r>
              <a:rPr lang="cs-CZ" sz="2200" i="1"/>
              <a:t> nós rimos!		</a:t>
            </a:r>
          </a:p>
          <a:p>
            <a:pPr>
              <a:lnSpc>
                <a:spcPct val="90000"/>
              </a:lnSpc>
            </a:pPr>
            <a:r>
              <a:rPr lang="cs-CZ" sz="2200" i="1"/>
              <a:t>TO jsme se nasmáli!</a:t>
            </a:r>
          </a:p>
          <a:p>
            <a:pPr>
              <a:lnSpc>
                <a:spcPct val="90000"/>
              </a:lnSpc>
            </a:pPr>
            <a:endParaRPr lang="cs-CZ" sz="2200"/>
          </a:p>
          <a:p>
            <a:pPr>
              <a:lnSpc>
                <a:spcPct val="90000"/>
              </a:lnSpc>
            </a:pPr>
            <a:r>
              <a:rPr lang="cs-CZ" sz="2200" b="1" i="1"/>
              <a:t>Quantos</a:t>
            </a:r>
            <a:r>
              <a:rPr lang="cs-CZ" sz="2200" i="1"/>
              <a:t> livros tens!	</a:t>
            </a:r>
          </a:p>
          <a:p>
            <a:pPr>
              <a:lnSpc>
                <a:spcPct val="90000"/>
              </a:lnSpc>
            </a:pPr>
            <a:r>
              <a:rPr lang="cs-CZ" sz="2200" i="1"/>
              <a:t>Ty máš ale knih!</a:t>
            </a:r>
            <a:endParaRPr lang="cs-CZ" sz="2200"/>
          </a:p>
          <a:p>
            <a:pPr>
              <a:lnSpc>
                <a:spcPct val="90000"/>
              </a:lnSpc>
            </a:pPr>
            <a:endParaRPr lang="cs-CZ" sz="2200"/>
          </a:p>
        </p:txBody>
      </p:sp>
      <p:pic>
        <p:nvPicPr>
          <p:cNvPr id="7172" name="Picture 4" descr="Camiseta Que pena mas graças a Deus - Soupop">
            <a:extLst>
              <a:ext uri="{FF2B5EF4-FFF2-40B4-BE49-F238E27FC236}">
                <a16:creationId xmlns:a16="http://schemas.microsoft.com/office/drawing/2014/main" id="{DFC03A0D-7611-45C9-92F0-AE65FA183A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8523" y="2643147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📚 Como usar ponto de exclamação">
            <a:extLst>
              <a:ext uri="{FF2B5EF4-FFF2-40B4-BE49-F238E27FC236}">
                <a16:creationId xmlns:a16="http://schemas.microsoft.com/office/drawing/2014/main" id="{22E7575D-74C5-4956-AA0E-D9D1637D07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548" y="1006131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0477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2396E2-A42E-444C-9F51-917AFF94D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b="1" dirty="0"/>
              <a:t>Další interogativa – někdy se do interogativ zařazují i adverbia </a:t>
            </a:r>
            <a:r>
              <a:rPr lang="cs-CZ" sz="2400" b="1" i="1" dirty="0" err="1"/>
              <a:t>como</a:t>
            </a:r>
            <a:r>
              <a:rPr lang="cs-CZ" sz="2400" b="1" i="1" dirty="0"/>
              <a:t>, onde</a:t>
            </a:r>
            <a:r>
              <a:rPr lang="cs-CZ" sz="2400" b="1" dirty="0"/>
              <a:t>, apod. Přečtěte si a zkuste přeložit.  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90A58B2F-BCC0-480B-9CD1-DA7FB789E3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52420" y="1258185"/>
            <a:ext cx="7363996" cy="5123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033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2396E2-A42E-444C-9F51-917AFF94D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b="1" dirty="0"/>
              <a:t>Další interogativa – někdy se do interogativ zařazují i adverbia </a:t>
            </a:r>
            <a:r>
              <a:rPr lang="cs-CZ" sz="2400" b="1" i="1" dirty="0" err="1"/>
              <a:t>como</a:t>
            </a:r>
            <a:r>
              <a:rPr lang="cs-CZ" sz="2400" b="1" i="1" dirty="0"/>
              <a:t>, onde</a:t>
            </a:r>
            <a:r>
              <a:rPr lang="cs-CZ" sz="2400" b="1" dirty="0"/>
              <a:t>, apod. Přečtěte si a zkuste přeložit.  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314613E-B880-45FC-910A-568D5E1022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335" y="1772816"/>
            <a:ext cx="7970155" cy="3835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5740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728</Words>
  <Application>Microsoft Office PowerPoint</Application>
  <PresentationFormat>Předvádění na obrazovce (4:3)</PresentationFormat>
  <Paragraphs>91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Calibri</vt:lpstr>
      <vt:lpstr>Motiv systému Office</vt:lpstr>
      <vt:lpstr>Zájmena tázací PRONOMES INTERROGATIVOS</vt:lpstr>
      <vt:lpstr>INTEROGATIVA</vt:lpstr>
      <vt:lpstr>QUEM? /KDO?</vt:lpstr>
      <vt:lpstr>QUE?/CO?</vt:lpstr>
      <vt:lpstr>QUAL?/QUAIS</vt:lpstr>
      <vt:lpstr>QUANTO?/ QUANTA?/QUANTOS? /QUANTAS?</vt:lpstr>
      <vt:lpstr>Zvolací věty</vt:lpstr>
      <vt:lpstr>Další interogativa – někdy se do interogativ zařazují i adverbia como, onde, apod. Přečtěte si a zkuste přeložit.  </vt:lpstr>
      <vt:lpstr>Další interogativa – někdy se do interogativ zařazují i adverbia como, onde, apod. Přečtěte si a zkuste přeložit.  </vt:lpstr>
      <vt:lpstr>Tázací zájmena s konstrukcí zvanou „clivagem“= é que</vt:lpstr>
      <vt:lpstr>Clivagem – přečti si a přelož </vt:lpstr>
      <vt:lpstr>Cvičení – doplň z nabídky a přelož si a zkontroluj s klíčem </vt:lpstr>
      <vt:lpstr>Cvičení – doplň z nabídky a přelož si a zkontroluj s klíčem </vt:lpstr>
      <vt:lpstr>Cvičení – doplň z nabídky a přelož si a zkontroluj s klíčem klíč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Zájmena tázací PRONOMES INTERROGATIVOS</dc:title>
  <dc:creator>Iva Svobodová</dc:creator>
  <cp:lastModifiedBy>  </cp:lastModifiedBy>
  <cp:revision>2</cp:revision>
  <dcterms:created xsi:type="dcterms:W3CDTF">2020-04-28T17:27:23Z</dcterms:created>
  <dcterms:modified xsi:type="dcterms:W3CDTF">2020-04-28T17:34:06Z</dcterms:modified>
</cp:coreProperties>
</file>