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63" r:id="rId4"/>
    <p:sldId id="264" r:id="rId5"/>
    <p:sldId id="265" r:id="rId6"/>
    <p:sldId id="266" r:id="rId7"/>
    <p:sldId id="259" r:id="rId8"/>
    <p:sldId id="269" r:id="rId9"/>
    <p:sldId id="270" r:id="rId10"/>
    <p:sldId id="271" r:id="rId11"/>
    <p:sldId id="268" r:id="rId12"/>
    <p:sldId id="272" r:id="rId13"/>
    <p:sldId id="260" r:id="rId14"/>
    <p:sldId id="261" r:id="rId15"/>
    <p:sldId id="267" r:id="rId16"/>
    <p:sldId id="26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 Svobodová" initials="IS" lastIdx="1" clrIdx="0">
    <p:extLst>
      <p:ext uri="{19B8F6BF-5375-455C-9EA6-DF929625EA0E}">
        <p15:presenceInfo xmlns:p15="http://schemas.microsoft.com/office/powerpoint/2012/main" userId="Iva Svobod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8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18T10:53:32.826" idx="1">
    <p:pos x="1577" y="992"/>
    <p:text>Algoritmus je přesný návod či postup, kterým lze vyřešit daný typ úlohy. Pojem algoritmu se nejčastěji objevuje při programování, kdy se jím myslí teoretický princip řešení problému (oproti přesnému zápisu v konkrétním programovacím jazyce). Obecně se ale algoritmus může objevit v jakémkoli jiném vědeckém odvětví. Jako jistý druh algoritmu se může chápat i např. kuchařský recept. Zpravidla však na algoritmy klademe určitá omezení.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1AB93-9C3D-4E70-8411-42820B36E2F6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38B3E-6FA8-4C90-8F93-F1FFA393F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649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38B3E-6FA8-4C90-8F93-F1FFA393F93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593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400135B-39B8-4787-B030-B1AC3748E7F2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400135B-39B8-4787-B030-B1AC3748E7F2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400135B-39B8-4787-B030-B1AC3748E7F2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player.com.br/slide/2878939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800" dirty="0"/>
              <a:t>3. HODINA</a:t>
            </a:r>
          </a:p>
          <a:p>
            <a:r>
              <a:rPr lang="cs-CZ" sz="2800" dirty="0"/>
              <a:t>22.3.2021</a:t>
            </a:r>
          </a:p>
          <a:p>
            <a:r>
              <a:rPr lang="cs-CZ" sz="2800" dirty="0"/>
              <a:t>Svobodová, i. (2014) Morfologie současného portugalského jazyka. Neslovesné slovní druhy.(STR. 48-50)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MORFOLOGIE </a:t>
            </a:r>
            <a:br>
              <a:rPr lang="cs-CZ" dirty="0"/>
            </a:br>
            <a:r>
              <a:rPr lang="cs-CZ" dirty="0"/>
              <a:t>SLOVNÍ DRUHY  </a:t>
            </a:r>
          </a:p>
        </p:txBody>
      </p:sp>
    </p:spTree>
    <p:extLst>
      <p:ext uri="{BB962C8B-B14F-4D97-AF65-F5344CB8AC3E}">
        <p14:creationId xmlns:p14="http://schemas.microsoft.com/office/powerpoint/2010/main" val="1109878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7C3A1B4-3B44-42F6-ADA2-C7467ED46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548680"/>
            <a:ext cx="7046173" cy="409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09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02A038-493D-4F1C-8A72-87BED0FA7F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Classe</a:t>
            </a:r>
            <a:r>
              <a:rPr lang="cs-CZ" dirty="0"/>
              <a:t> </a:t>
            </a:r>
            <a:r>
              <a:rPr lang="cs-CZ" dirty="0" err="1"/>
              <a:t>aberta</a:t>
            </a:r>
            <a:r>
              <a:rPr lang="cs-CZ" dirty="0"/>
              <a:t> (otevřený slovní druh)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78445DD-202A-4A18-A287-64C1FF4A9670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t-PT" dirty="0"/>
              <a:t>Classe fechada (u</a:t>
            </a:r>
            <a:r>
              <a:rPr lang="cs-CZ" dirty="0"/>
              <a:t>zavřený sl. druh)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AAA8F5-9671-4BC3-86B3-149B3F628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Dělení z hlediska možnosti rozšiřování </a:t>
            </a:r>
          </a:p>
        </p:txBody>
      </p:sp>
      <p:pic>
        <p:nvPicPr>
          <p:cNvPr id="2050" name="Picture 2" descr="CLASSE DE PALAVRAS Classe Aberta / Classe Fechada - ppt video online  carregar">
            <a:extLst>
              <a:ext uri="{FF2B5EF4-FFF2-40B4-BE49-F238E27FC236}">
                <a16:creationId xmlns:a16="http://schemas.microsoft.com/office/drawing/2014/main" id="{88D6037F-8512-42B8-BA3B-1AEF2E6A7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91" y="2420888"/>
            <a:ext cx="4142002" cy="310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LASSE DE PALAVRAS Classe Aberta / Classe Fechada - ppt video online  carregar">
            <a:extLst>
              <a:ext uri="{FF2B5EF4-FFF2-40B4-BE49-F238E27FC236}">
                <a16:creationId xmlns:a16="http://schemas.microsoft.com/office/drawing/2014/main" id="{22C51EF3-E35F-4E16-888C-E9FC683A5D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327" y="2420119"/>
            <a:ext cx="4228914" cy="317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297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76931-8172-4DC5-9A0E-E334DF2E5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 8 minut – shrnutí v portugalštině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695D41-25CD-4BB4-8B17-44200B7436A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https://slideplayer.com.br/slide/2878939/</a:t>
            </a:r>
            <a:endParaRPr lang="cs-CZ" dirty="0"/>
          </a:p>
          <a:p>
            <a:endParaRPr lang="cs-CZ" dirty="0"/>
          </a:p>
          <a:p>
            <a:r>
              <a:rPr lang="pt-BR" dirty="0">
                <a:hlinkClick r:id="rId2"/>
              </a:rPr>
              <a:t>CLASSE DE PALAVRAS Classe Aberta / Classe Fechada - ppt video online carregar (slideplayer.com.br)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6060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SKRIPTA Morfologie současného portugalského jazyka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Rozdělena na</a:t>
            </a:r>
          </a:p>
          <a:p>
            <a:r>
              <a:rPr lang="cs-CZ" dirty="0"/>
              <a:t>NESLOVESNÉ SLOVNÍ DRUHY</a:t>
            </a:r>
          </a:p>
          <a:p>
            <a:r>
              <a:rPr lang="cs-CZ" dirty="0"/>
              <a:t>SLOVESO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 tomuto rozdělení došlo kvůli obsáhlosti tématu </a:t>
            </a:r>
          </a:p>
        </p:txBody>
      </p:sp>
    </p:spTree>
    <p:extLst>
      <p:ext uri="{BB962C8B-B14F-4D97-AF65-F5344CB8AC3E}">
        <p14:creationId xmlns:p14="http://schemas.microsoft.com/office/powerpoint/2010/main" val="1160774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tvary mohou být vícevýznamové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i="1" dirty="0"/>
              <a:t>O, A, OS, AS</a:t>
            </a:r>
            <a:r>
              <a:rPr lang="cs-CZ" dirty="0"/>
              <a:t>	člen </a:t>
            </a:r>
            <a:r>
              <a:rPr lang="cs-CZ" i="1" dirty="0"/>
              <a:t>versus</a:t>
            </a:r>
            <a:r>
              <a:rPr lang="cs-CZ" dirty="0"/>
              <a:t> akuzativní zájmeno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UM, UMA</a:t>
            </a:r>
            <a:r>
              <a:rPr lang="cs-CZ" dirty="0"/>
              <a:t>	člen </a:t>
            </a:r>
            <a:r>
              <a:rPr lang="cs-CZ" i="1" dirty="0"/>
              <a:t>versus</a:t>
            </a:r>
            <a:r>
              <a:rPr lang="cs-CZ" dirty="0"/>
              <a:t> číslovka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/>
              <a:t>PRETO</a:t>
            </a:r>
            <a:r>
              <a:rPr lang="cs-CZ" i="1" dirty="0"/>
              <a:t>, </a:t>
            </a:r>
            <a:r>
              <a:rPr lang="cs-CZ" i="1" dirty="0" err="1"/>
              <a:t>PRETA</a:t>
            </a:r>
            <a:r>
              <a:rPr lang="cs-CZ" dirty="0"/>
              <a:t>	   adjektivum </a:t>
            </a:r>
            <a:r>
              <a:rPr lang="cs-CZ" i="1" dirty="0"/>
              <a:t>versus</a:t>
            </a:r>
            <a:r>
              <a:rPr lang="cs-CZ" dirty="0"/>
              <a:t> substantivum</a:t>
            </a:r>
          </a:p>
          <a:p>
            <a:pPr marL="0" indent="0">
              <a:buNone/>
            </a:pPr>
            <a:r>
              <a:rPr lang="cs-CZ" dirty="0"/>
              <a:t>			   černý           </a:t>
            </a:r>
            <a:r>
              <a:rPr lang="cs-CZ" i="1" dirty="0"/>
              <a:t>vs</a:t>
            </a:r>
            <a:r>
              <a:rPr lang="cs-CZ" dirty="0"/>
              <a:t>.        Černoch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VELHO, VELHA – starý/á, stařec/</a:t>
            </a:r>
            <a:r>
              <a:rPr lang="cs-CZ" dirty="0" err="1"/>
              <a:t>enka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		(</a:t>
            </a:r>
            <a:r>
              <a:rPr lang="cs-CZ" i="1" dirty="0" err="1"/>
              <a:t>uma</a:t>
            </a:r>
            <a:r>
              <a:rPr lang="cs-CZ" i="1" dirty="0"/>
              <a:t> </a:t>
            </a:r>
            <a:r>
              <a:rPr lang="cs-CZ" i="1" dirty="0" err="1"/>
              <a:t>velha</a:t>
            </a:r>
            <a:r>
              <a:rPr lang="cs-CZ" i="1" dirty="0"/>
              <a:t> </a:t>
            </a:r>
            <a:r>
              <a:rPr lang="cs-CZ" i="1" dirty="0" err="1"/>
              <a:t>preta</a:t>
            </a:r>
            <a:r>
              <a:rPr lang="cs-CZ" i="1" dirty="0"/>
              <a:t> </a:t>
            </a:r>
            <a:r>
              <a:rPr lang="cs-CZ" dirty="0"/>
              <a:t>nebo </a:t>
            </a:r>
            <a:r>
              <a:rPr lang="cs-CZ" i="1" dirty="0" err="1"/>
              <a:t>uma</a:t>
            </a:r>
            <a:r>
              <a:rPr lang="cs-CZ" i="1" dirty="0"/>
              <a:t> </a:t>
            </a:r>
            <a:r>
              <a:rPr lang="cs-CZ" i="1" dirty="0" err="1"/>
              <a:t>preta</a:t>
            </a:r>
            <a:r>
              <a:rPr lang="cs-CZ" i="1" dirty="0"/>
              <a:t> </a:t>
            </a:r>
            <a:r>
              <a:rPr lang="cs-CZ" i="1" dirty="0" err="1"/>
              <a:t>velha</a:t>
            </a:r>
            <a:r>
              <a:rPr lang="cs-CZ" dirty="0"/>
              <a:t> může 			znamenat jak černá stařenka tak stará černoška. 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JANTAR, JANTAR</a:t>
            </a:r>
            <a:r>
              <a:rPr lang="cs-CZ" dirty="0"/>
              <a:t>	sloveso vs. podstatné </a:t>
            </a:r>
            <a:r>
              <a:rPr lang="cs-CZ" dirty="0" err="1"/>
              <a:t>jm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 			večeře </a:t>
            </a:r>
            <a:r>
              <a:rPr lang="cs-CZ" i="1" dirty="0"/>
              <a:t>vs</a:t>
            </a:r>
            <a:r>
              <a:rPr lang="cs-CZ" dirty="0"/>
              <a:t>. večeřet</a:t>
            </a:r>
          </a:p>
        </p:txBody>
      </p:sp>
    </p:spTree>
    <p:extLst>
      <p:ext uri="{BB962C8B-B14F-4D97-AF65-F5344CB8AC3E}">
        <p14:creationId xmlns:p14="http://schemas.microsoft.com/office/powerpoint/2010/main" val="1637669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E3278-AF99-4AE4-885D-56B81265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slovních druhů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CCD01A-7D46-460B-9CCC-89320B704F3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substantivum</a:t>
            </a:r>
            <a:r>
              <a:rPr lang="cs-CZ" dirty="0"/>
              <a:t> - z logicko-sémantického hlediska slovní druh, který pojmenovává substance, je tedy významově funkční, pojmenovává </a:t>
            </a:r>
            <a:r>
              <a:rPr lang="cs-CZ" b="1" dirty="0"/>
              <a:t>obsahové prvky</a:t>
            </a:r>
            <a:r>
              <a:rPr lang="cs-CZ" dirty="0"/>
              <a:t>, jež jsou nebo mohou být nositeli ontologických příznaků. Příznaky, které můžeme na substancích rozlišit, jsou jednak </a:t>
            </a:r>
            <a:r>
              <a:rPr lang="cs-CZ" i="1" dirty="0" err="1"/>
              <a:t>vlastnostní</a:t>
            </a:r>
            <a:r>
              <a:rPr lang="cs-CZ" dirty="0"/>
              <a:t>, jednak </a:t>
            </a:r>
            <a:r>
              <a:rPr lang="cs-CZ" i="1" dirty="0"/>
              <a:t>procesuální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/>
              <a:t>Adjektivum</a:t>
            </a:r>
            <a:r>
              <a:rPr lang="cs-CZ" i="1" dirty="0"/>
              <a:t> – pojmenovává </a:t>
            </a:r>
            <a:r>
              <a:rPr lang="cs-CZ" i="1" dirty="0" err="1"/>
              <a:t>vlastnostní</a:t>
            </a:r>
            <a:r>
              <a:rPr lang="cs-CZ" dirty="0"/>
              <a:t> příznak (nedynamický, časově nezařazený) </a:t>
            </a:r>
          </a:p>
          <a:p>
            <a:pPr marL="0" indent="0">
              <a:buNone/>
            </a:pPr>
            <a:r>
              <a:rPr lang="cs-CZ" b="1" dirty="0"/>
              <a:t>Sloveso</a:t>
            </a:r>
            <a:r>
              <a:rPr lang="cs-CZ" dirty="0"/>
              <a:t> – pojmenovává </a:t>
            </a:r>
            <a:r>
              <a:rPr lang="cs-CZ" i="1" dirty="0"/>
              <a:t>procesuální příznaky (</a:t>
            </a:r>
            <a:r>
              <a:rPr lang="cs-CZ" dirty="0"/>
              <a:t>dynamické a časově zařazené).</a:t>
            </a:r>
          </a:p>
          <a:p>
            <a:pPr marL="0" indent="0">
              <a:buNone/>
            </a:pPr>
            <a:r>
              <a:rPr lang="cs-CZ" b="1" dirty="0"/>
              <a:t>Adverbia</a:t>
            </a:r>
            <a:r>
              <a:rPr lang="cs-CZ" dirty="0"/>
              <a:t> – pojmenovává okolnosti procesů vyjádřeným slovesy se mohou vztahovat  </a:t>
            </a:r>
          </a:p>
          <a:p>
            <a:pPr marL="0" indent="0">
              <a:buNone/>
            </a:pPr>
            <a:r>
              <a:rPr lang="cs-CZ" b="1" dirty="0"/>
              <a:t>Zájmena - </a:t>
            </a:r>
            <a:r>
              <a:rPr lang="cs-CZ" dirty="0"/>
              <a:t>odkazují k různým funkcím v komunikační situaci</a:t>
            </a:r>
          </a:p>
          <a:p>
            <a:pPr marL="0" indent="0">
              <a:buNone/>
            </a:pPr>
            <a:r>
              <a:rPr lang="cs-CZ" b="1" dirty="0"/>
              <a:t>Číslovky - </a:t>
            </a:r>
            <a:r>
              <a:rPr lang="cs-CZ" dirty="0"/>
              <a:t>pojmenovávají příznaky kvantitativní, a se zájmeny syntakticky fungují jako substantiva nebo adjektiva a sdílejí i většinou morfologických charakteristik vlastních těmto slovním druhům. </a:t>
            </a:r>
          </a:p>
          <a:p>
            <a:pPr marL="0" indent="0">
              <a:buNone/>
            </a:pPr>
            <a:r>
              <a:rPr lang="cs-CZ" b="1" dirty="0"/>
              <a:t>Člen</a:t>
            </a:r>
            <a:r>
              <a:rPr lang="cs-CZ" dirty="0"/>
              <a:t> je především kategorií </a:t>
            </a:r>
            <a:r>
              <a:rPr lang="cs-CZ" b="1" dirty="0"/>
              <a:t>kontextové určenosti substantiv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/>
              <a:t>Spojky a předložky </a:t>
            </a:r>
            <a:r>
              <a:rPr lang="cs-CZ" dirty="0"/>
              <a:t>už nemůžeme rozlišit pouze na základě významu ani na základě výrazové formy (pojmenovávají vztahy a formálně jsou neměnné). Zde je nutno vycházet ze syntakticky funkčních kritérii, zatímco hledisko výrazové a významové představují dohromady kritérium morfologické. </a:t>
            </a:r>
          </a:p>
        </p:txBody>
      </p:sp>
    </p:spTree>
    <p:extLst>
      <p:ext uri="{BB962C8B-B14F-4D97-AF65-F5344CB8AC3E}">
        <p14:creationId xmlns:p14="http://schemas.microsoft.com/office/powerpoint/2010/main" val="2101064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Rozlišení z hlediska sémantického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3 slovní druhy (</a:t>
            </a:r>
            <a:r>
              <a:rPr lang="cs-CZ" b="1" dirty="0"/>
              <a:t>Podle Mluvnice češtiny II</a:t>
            </a:r>
            <a:r>
              <a:rPr lang="cs-CZ" dirty="0"/>
              <a:t>): </a:t>
            </a:r>
          </a:p>
          <a:p>
            <a:pPr algn="just"/>
            <a:r>
              <a:rPr lang="cs-CZ" b="1" dirty="0" err="1">
                <a:solidFill>
                  <a:srgbClr val="FF0000"/>
                </a:solidFill>
              </a:rPr>
              <a:t>Denominátory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denominují, pojmenovávají </a:t>
            </a:r>
            <a:r>
              <a:rPr lang="cs-CZ" u="sng" dirty="0"/>
              <a:t>substantiva, adjektiva, slovesa a adverbia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Amplifikátory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- rozšiřují sémanticko-morfologickou bázi základních slovních druhů</a:t>
            </a:r>
          </a:p>
          <a:p>
            <a:pPr marL="0" indent="0" algn="just">
              <a:buNone/>
            </a:pPr>
            <a:r>
              <a:rPr lang="cs-CZ" dirty="0"/>
              <a:t>   </a:t>
            </a:r>
            <a:r>
              <a:rPr lang="cs-CZ" u="sng" dirty="0"/>
              <a:t>číslovky a měrová adverbia(kvantifikátory), zájmena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Operátory - </a:t>
            </a:r>
            <a:r>
              <a:rPr lang="cs-CZ" dirty="0"/>
              <a:t>Nesamostatné slovní druhy , postrádají samostatnou pojmenovací funkci a nevstupují do syntaktických vztahů autonomně, nejsou samostatnými větnými členy, nýbrž jen lexikální součást výrazů syntakticky autonomních, o něž se opírají. Fungují tedy jako slova satelitní.</a:t>
            </a:r>
          </a:p>
          <a:p>
            <a:pPr algn="just"/>
            <a:r>
              <a:rPr lang="cs-CZ" u="sng" dirty="0"/>
              <a:t>členy, předložky, spojky a pragmatické </a:t>
            </a:r>
            <a:r>
              <a:rPr lang="cs-CZ" u="sng" dirty="0" err="1"/>
              <a:t>markátory</a:t>
            </a:r>
            <a:r>
              <a:rPr lang="cs-CZ" dirty="0"/>
              <a:t> (dříve částice)	</a:t>
            </a:r>
          </a:p>
          <a:p>
            <a:pPr algn="just"/>
            <a:r>
              <a:rPr lang="cs-CZ" b="1" dirty="0" err="1">
                <a:solidFill>
                  <a:srgbClr val="FF0000"/>
                </a:solidFill>
              </a:rPr>
              <a:t>Emfatizátory</a:t>
            </a:r>
            <a:r>
              <a:rPr lang="cs-CZ" dirty="0"/>
              <a:t>, tedy výpovědní kondenzory s primární funkcí výpovědní, nevázané na konceptualizaci 	</a:t>
            </a:r>
          </a:p>
          <a:p>
            <a:pPr algn="just"/>
            <a:r>
              <a:rPr lang="cs-CZ" u="sng" dirty="0"/>
              <a:t>Interjekce, pragmatické </a:t>
            </a:r>
            <a:r>
              <a:rPr lang="cs-CZ" u="sng" dirty="0" err="1"/>
              <a:t>markátory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09273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i="1" dirty="0" err="1"/>
              <a:t>classes</a:t>
            </a:r>
            <a:r>
              <a:rPr lang="cs-CZ" b="1" i="1" dirty="0"/>
              <a:t> </a:t>
            </a:r>
            <a:r>
              <a:rPr lang="cs-CZ" b="1" i="1" dirty="0" err="1"/>
              <a:t>lexicais</a:t>
            </a:r>
            <a:r>
              <a:rPr lang="cs-CZ" b="1" i="1" dirty="0"/>
              <a:t>, </a:t>
            </a:r>
            <a:r>
              <a:rPr lang="cs-CZ" b="1" i="1" dirty="0" err="1"/>
              <a:t>classes</a:t>
            </a:r>
            <a:r>
              <a:rPr lang="cs-CZ" b="1" i="1" dirty="0"/>
              <a:t> de </a:t>
            </a:r>
            <a:r>
              <a:rPr lang="cs-CZ" b="1" i="1" dirty="0" err="1"/>
              <a:t>palavras</a:t>
            </a:r>
            <a:endParaRPr lang="cs-CZ" b="1" i="1" dirty="0"/>
          </a:p>
          <a:p>
            <a:pPr algn="just"/>
            <a:r>
              <a:rPr lang="cs-CZ" dirty="0"/>
              <a:t> „zvláštní paradigmatické kategorie vyššího řádu, kterými se od sebe liší nebo shodují jednotlivá slova“. Je to myšleno tak, že v jazyce mají slova různé vlastnosti </a:t>
            </a:r>
            <a:r>
              <a:rPr lang="cs-CZ" b="1" dirty="0"/>
              <a:t>formální</a:t>
            </a:r>
            <a:r>
              <a:rPr lang="cs-CZ" dirty="0"/>
              <a:t>, </a:t>
            </a:r>
            <a:r>
              <a:rPr lang="cs-CZ" b="1" dirty="0"/>
              <a:t>významové</a:t>
            </a:r>
            <a:r>
              <a:rPr lang="cs-CZ" dirty="0"/>
              <a:t> a </a:t>
            </a:r>
            <a:r>
              <a:rPr lang="cs-CZ" b="1" dirty="0"/>
              <a:t>syntaktické</a:t>
            </a:r>
            <a:r>
              <a:rPr lang="cs-CZ" dirty="0"/>
              <a:t>, mají tedy </a:t>
            </a:r>
            <a:r>
              <a:rPr lang="cs-CZ" b="1" dirty="0"/>
              <a:t>různé funkce</a:t>
            </a:r>
            <a:r>
              <a:rPr lang="cs-CZ" dirty="0"/>
              <a:t>: </a:t>
            </a:r>
          </a:p>
          <a:p>
            <a:pPr algn="just"/>
            <a:endParaRPr lang="cs-CZ" dirty="0"/>
          </a:p>
          <a:p>
            <a:pPr lvl="1"/>
            <a:r>
              <a:rPr lang="cs-CZ" sz="2800" dirty="0"/>
              <a:t>pojmově pojmenovací (referenční) </a:t>
            </a:r>
          </a:p>
          <a:p>
            <a:pPr marL="274320" lvl="1" indent="0">
              <a:buNone/>
            </a:pPr>
            <a:r>
              <a:rPr lang="cs-CZ" sz="2800" dirty="0"/>
              <a:t>	nebo </a:t>
            </a:r>
          </a:p>
          <a:p>
            <a:pPr lvl="1"/>
            <a:r>
              <a:rPr lang="cs-CZ" sz="2800" dirty="0"/>
              <a:t>gramaticky formální (jazykově </a:t>
            </a:r>
            <a:r>
              <a:rPr lang="cs-CZ" sz="2800" i="1" dirty="0" err="1"/>
              <a:t>strukturační</a:t>
            </a:r>
            <a:r>
              <a:rPr lang="cs-CZ" sz="2800" dirty="0"/>
              <a:t>).  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Zavadil, Čermák (2010:134).</a:t>
            </a:r>
          </a:p>
        </p:txBody>
      </p:sp>
    </p:spTree>
    <p:extLst>
      <p:ext uri="{BB962C8B-B14F-4D97-AF65-F5344CB8AC3E}">
        <p14:creationId xmlns:p14="http://schemas.microsoft.com/office/powerpoint/2010/main" val="1441788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40F7D6-C0B7-42C6-99CD-8FA2844F4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48BBBA-0D3A-4297-9B09-298E26EF25F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Historie rozlišování slovních druhů má v gramatice staré tradice, sahající ke starořeckým filozofům (</a:t>
            </a:r>
            <a:r>
              <a:rPr lang="cs-CZ" b="1" i="1" dirty="0"/>
              <a:t>Aristoteles, </a:t>
            </a:r>
            <a:r>
              <a:rPr lang="cs-CZ" b="1" i="1" dirty="0" err="1"/>
              <a:t>Dionýsios</a:t>
            </a:r>
            <a:r>
              <a:rPr lang="cs-CZ" b="1" i="1" dirty="0"/>
              <a:t> </a:t>
            </a:r>
            <a:r>
              <a:rPr lang="cs-CZ" b="1" i="1" dirty="0" err="1"/>
              <a:t>Thráx</a:t>
            </a:r>
            <a:r>
              <a:rPr lang="cs-CZ" dirty="0"/>
              <a:t>). </a:t>
            </a:r>
          </a:p>
          <a:p>
            <a:pPr algn="just"/>
            <a:r>
              <a:rPr lang="cs-CZ" dirty="0"/>
              <a:t>Prostřednictvím latinských gramatiků se tato klasifikace jazykových pojmenování dochovala přes </a:t>
            </a:r>
            <a:r>
              <a:rPr lang="cs-CZ" b="1" dirty="0"/>
              <a:t>středověk až do současnosti </a:t>
            </a:r>
            <a:r>
              <a:rPr lang="cs-CZ" dirty="0"/>
              <a:t>a funguje jako </a:t>
            </a:r>
            <a:r>
              <a:rPr lang="cs-CZ" b="1" dirty="0"/>
              <a:t>základní klasifikační princip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Opírá se v zásadě o </a:t>
            </a:r>
            <a:r>
              <a:rPr lang="cs-CZ" b="1" dirty="0"/>
              <a:t>kritéria logicko-sémantická </a:t>
            </a:r>
            <a:r>
              <a:rPr lang="cs-CZ" dirty="0"/>
              <a:t>a přihlíží také k aspektům </a:t>
            </a:r>
            <a:r>
              <a:rPr lang="cs-CZ" b="1" dirty="0"/>
              <a:t>výrazovým a syntakticky funkčním.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870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CD000-CC18-4AD7-8D1C-B7A23A7A8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Dionysios</a:t>
            </a:r>
            <a:r>
              <a:rPr lang="cs-CZ" dirty="0"/>
              <a:t> Thrácký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0C2656-F63E-4C8F-84D1-6330598CE33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1. </a:t>
            </a:r>
            <a:r>
              <a:rPr lang="cs-CZ" b="1" dirty="0"/>
              <a:t>jméno</a:t>
            </a:r>
            <a:r>
              <a:rPr lang="cs-CZ" dirty="0"/>
              <a:t>, které rozlišuje pády a znamená osobu nebo věc; </a:t>
            </a:r>
          </a:p>
          <a:p>
            <a:r>
              <a:rPr lang="cs-CZ" dirty="0"/>
              <a:t>2. </a:t>
            </a:r>
            <a:r>
              <a:rPr lang="cs-CZ" b="1" dirty="0"/>
              <a:t>sloveso</a:t>
            </a:r>
            <a:r>
              <a:rPr lang="cs-CZ" dirty="0"/>
              <a:t>, které je bez pádu, rozlišuje čas, osobu a číslo, a znamená vykonávaný či podstupovaný proces nebo činnost; </a:t>
            </a:r>
          </a:p>
          <a:p>
            <a:r>
              <a:rPr lang="cs-CZ" dirty="0"/>
              <a:t>3. </a:t>
            </a:r>
            <a:r>
              <a:rPr lang="cs-CZ" b="1" dirty="0"/>
              <a:t>participium</a:t>
            </a:r>
            <a:r>
              <a:rPr lang="cs-CZ" dirty="0"/>
              <a:t>, které spojuje vlastnosti slovesa a jména; </a:t>
            </a:r>
          </a:p>
          <a:p>
            <a:r>
              <a:rPr lang="cs-CZ" dirty="0"/>
              <a:t>4. </a:t>
            </a:r>
            <a:r>
              <a:rPr lang="cs-CZ" b="1" dirty="0"/>
              <a:t>člen</a:t>
            </a:r>
            <a:r>
              <a:rPr lang="cs-CZ" dirty="0"/>
              <a:t>, který rozlišuje pád a stojí před jménem nebo za ním; </a:t>
            </a:r>
          </a:p>
          <a:p>
            <a:r>
              <a:rPr lang="cs-CZ" dirty="0"/>
              <a:t>5. </a:t>
            </a:r>
            <a:r>
              <a:rPr lang="cs-CZ" b="1" dirty="0"/>
              <a:t>zájmeno</a:t>
            </a:r>
            <a:r>
              <a:rPr lang="cs-CZ" dirty="0"/>
              <a:t>, které může nahradit jméno a označuje osobu; </a:t>
            </a:r>
          </a:p>
          <a:p>
            <a:r>
              <a:rPr lang="cs-CZ" dirty="0"/>
              <a:t>6. </a:t>
            </a:r>
            <a:r>
              <a:rPr lang="cs-CZ" b="1" dirty="0"/>
              <a:t>předložku</a:t>
            </a:r>
            <a:r>
              <a:rPr lang="cs-CZ" dirty="0"/>
              <a:t>, která stojí před ostatními slovy při skládání; </a:t>
            </a:r>
          </a:p>
          <a:p>
            <a:r>
              <a:rPr lang="cs-CZ" dirty="0"/>
              <a:t>7. </a:t>
            </a:r>
            <a:r>
              <a:rPr lang="cs-CZ" b="1" dirty="0"/>
              <a:t>příslovce</a:t>
            </a:r>
            <a:r>
              <a:rPr lang="cs-CZ" dirty="0"/>
              <a:t>, které má neměnný tvar a modifikuje sloveso; </a:t>
            </a:r>
          </a:p>
          <a:p>
            <a:r>
              <a:rPr lang="cs-CZ" dirty="0"/>
              <a:t>8. </a:t>
            </a:r>
            <a:r>
              <a:rPr lang="cs-CZ" b="1" dirty="0"/>
              <a:t>spojku</a:t>
            </a:r>
            <a:r>
              <a:rPr lang="cs-CZ" dirty="0"/>
              <a:t>, která váže větší celky a vyplňuje mezery mezi nimi). </a:t>
            </a:r>
          </a:p>
          <a:p>
            <a:pPr marL="0" indent="0">
              <a:buNone/>
            </a:pPr>
            <a:r>
              <a:rPr lang="cs-CZ" dirty="0"/>
              <a:t>Tato klasifikace platila přes tisíc let -a v jistém smyslu platí v podstatě dodnes</a:t>
            </a:r>
          </a:p>
        </p:txBody>
      </p:sp>
    </p:spTree>
    <p:extLst>
      <p:ext uri="{BB962C8B-B14F-4D97-AF65-F5344CB8AC3E}">
        <p14:creationId xmlns:p14="http://schemas.microsoft.com/office/powerpoint/2010/main" val="4248339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45FD0-421A-44A4-8740-503E6D27A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Školské třídění SD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73D40-8948-4296-ABD1-45221B7F9D2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– </a:t>
            </a:r>
            <a:r>
              <a:rPr lang="cs-CZ" b="1" i="1" dirty="0"/>
              <a:t>algoritmus</a:t>
            </a:r>
            <a:r>
              <a:rPr lang="cs-CZ" dirty="0"/>
              <a:t> uplatňuje v určitém sledu tři kritéria:</a:t>
            </a:r>
          </a:p>
          <a:p>
            <a:pPr marL="514350" indent="-514350">
              <a:buAutoNum type="arabicPeriod"/>
            </a:pPr>
            <a:r>
              <a:rPr lang="cs-CZ" b="1" dirty="0"/>
              <a:t>Formální</a:t>
            </a:r>
            <a:r>
              <a:rPr lang="cs-CZ" dirty="0"/>
              <a:t> (morfologické tvarotvorné) – flexe – </a:t>
            </a:r>
            <a:r>
              <a:rPr lang="cs-CZ" b="1" dirty="0"/>
              <a:t>ohebnost × neohebnost</a:t>
            </a:r>
            <a:r>
              <a:rPr lang="cs-CZ" dirty="0"/>
              <a:t>, typ flexe – deklinace × </a:t>
            </a:r>
            <a:r>
              <a:rPr lang="cs-CZ" dirty="0" err="1"/>
              <a:t>konfugace</a:t>
            </a:r>
            <a:r>
              <a:rPr lang="cs-CZ" dirty="0"/>
              <a:t>; </a:t>
            </a:r>
          </a:p>
          <a:p>
            <a:pPr marL="514350" indent="-514350">
              <a:buAutoNum type="arabicPeriod"/>
            </a:pPr>
            <a:r>
              <a:rPr lang="cs-CZ" dirty="0"/>
              <a:t>2. </a:t>
            </a:r>
            <a:r>
              <a:rPr lang="cs-CZ" b="1" dirty="0"/>
              <a:t>Sémantické významové </a:t>
            </a:r>
            <a:r>
              <a:rPr lang="cs-CZ" dirty="0"/>
              <a:t>– </a:t>
            </a:r>
            <a:r>
              <a:rPr lang="cs-CZ" b="1" dirty="0"/>
              <a:t>autosémantické/plnovýznamové </a:t>
            </a:r>
            <a:r>
              <a:rPr lang="cs-CZ" dirty="0"/>
              <a:t>– (substance, vlastnost, děj, okolnost) </a:t>
            </a:r>
            <a:r>
              <a:rPr lang="cs-CZ" b="1" dirty="0"/>
              <a:t>×</a:t>
            </a:r>
            <a:r>
              <a:rPr lang="cs-CZ" dirty="0"/>
              <a:t> </a:t>
            </a:r>
            <a:r>
              <a:rPr lang="cs-CZ" b="1" dirty="0"/>
              <a:t>synsémantické/neplnovýznamové </a:t>
            </a:r>
            <a:r>
              <a:rPr lang="cs-CZ" dirty="0"/>
              <a:t>(funkce modifikovat význam autosémantik, a blíže určovat vztahy mezi nimi); </a:t>
            </a:r>
          </a:p>
          <a:p>
            <a:pPr marL="514350" indent="-514350">
              <a:buAutoNum type="arabicPeriod"/>
            </a:pPr>
            <a:r>
              <a:rPr lang="cs-CZ" dirty="0"/>
              <a:t>3. </a:t>
            </a:r>
            <a:r>
              <a:rPr lang="cs-CZ" b="1" dirty="0"/>
              <a:t>Funkční (syntaktické) </a:t>
            </a:r>
            <a:r>
              <a:rPr lang="cs-CZ" dirty="0"/>
              <a:t>– přihlíží k funkčním specifikům na rovině vyšší (syntax). </a:t>
            </a:r>
          </a:p>
        </p:txBody>
      </p:sp>
    </p:spTree>
    <p:extLst>
      <p:ext uri="{BB962C8B-B14F-4D97-AF65-F5344CB8AC3E}">
        <p14:creationId xmlns:p14="http://schemas.microsoft.com/office/powerpoint/2010/main" val="1060947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AE20D66A-79BF-4254-91B7-6D6AF1418E20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755576" y="476672"/>
            <a:ext cx="7827795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76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Dělení tradiční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Gramatika portugalského jazyka tradičně rozlišuje deset slovních druhů, které dělí podle ohebnosti na:</a:t>
            </a:r>
          </a:p>
          <a:p>
            <a:endParaRPr lang="cs-CZ" dirty="0"/>
          </a:p>
          <a:p>
            <a:pPr lvl="0"/>
            <a:r>
              <a:rPr lang="cs-CZ" b="1" u="sng" dirty="0"/>
              <a:t>ohebné slovní druhy („</a:t>
            </a:r>
            <a:r>
              <a:rPr lang="cs-CZ" b="1" u="sng" dirty="0" err="1"/>
              <a:t>classes</a:t>
            </a:r>
            <a:r>
              <a:rPr lang="cs-CZ" b="1" u="sng" dirty="0"/>
              <a:t> </a:t>
            </a:r>
            <a:r>
              <a:rPr lang="cs-CZ" b="1" u="sng" dirty="0" err="1"/>
              <a:t>lexicais</a:t>
            </a:r>
            <a:r>
              <a:rPr lang="cs-CZ" b="1" u="sng" dirty="0"/>
              <a:t> </a:t>
            </a:r>
            <a:r>
              <a:rPr lang="cs-CZ" b="1" u="sng" dirty="0" err="1"/>
              <a:t>variáveis</a:t>
            </a:r>
            <a:r>
              <a:rPr lang="cs-CZ" b="1" u="sng" dirty="0"/>
              <a:t>“): 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podstatná jména-</a:t>
            </a:r>
            <a:r>
              <a:rPr lang="cs-CZ" dirty="0" err="1"/>
              <a:t>substantivos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přídavná jména-</a:t>
            </a:r>
            <a:r>
              <a:rPr lang="cs-CZ" dirty="0" err="1"/>
              <a:t>adjetivos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člen-</a:t>
            </a:r>
            <a:r>
              <a:rPr lang="cs-CZ" dirty="0" err="1"/>
              <a:t>artigo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zájmena-</a:t>
            </a:r>
            <a:r>
              <a:rPr lang="cs-CZ" dirty="0" err="1"/>
              <a:t>pronomes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číslovky-</a:t>
            </a:r>
            <a:r>
              <a:rPr lang="cs-CZ" dirty="0" err="1"/>
              <a:t>numerais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slovesa-</a:t>
            </a:r>
            <a:r>
              <a:rPr lang="cs-CZ" dirty="0" err="1"/>
              <a:t>verbos</a:t>
            </a:r>
            <a:r>
              <a:rPr lang="cs-CZ" dirty="0"/>
              <a:t>.  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b="1" u="sng" dirty="0"/>
              <a:t>neohebné slovní druhy (</a:t>
            </a:r>
            <a:r>
              <a:rPr lang="cs-CZ" b="1" u="sng" dirty="0" err="1"/>
              <a:t>classes</a:t>
            </a:r>
            <a:r>
              <a:rPr lang="cs-CZ" b="1" u="sng" dirty="0"/>
              <a:t> </a:t>
            </a:r>
            <a:r>
              <a:rPr lang="cs-CZ" b="1" u="sng" dirty="0" err="1"/>
              <a:t>lexicais„invariáveis</a:t>
            </a:r>
            <a:r>
              <a:rPr lang="cs-CZ" b="1" u="sng" dirty="0"/>
              <a:t>“):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příslovce-</a:t>
            </a:r>
            <a:r>
              <a:rPr lang="cs-CZ" dirty="0" err="1"/>
              <a:t>advérbios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předložky-</a:t>
            </a:r>
            <a:r>
              <a:rPr lang="cs-CZ" dirty="0" err="1"/>
              <a:t>preposições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spojky-</a:t>
            </a:r>
            <a:r>
              <a:rPr lang="cs-CZ" dirty="0" err="1"/>
              <a:t>conjunções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citoslovce-</a:t>
            </a:r>
            <a:r>
              <a:rPr lang="cs-CZ" dirty="0" err="1"/>
              <a:t>interjeições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pragmatické </a:t>
            </a:r>
            <a:r>
              <a:rPr lang="cs-CZ" dirty="0" err="1"/>
              <a:t>markátory-marcadores</a:t>
            </a:r>
            <a:r>
              <a:rPr lang="cs-CZ" dirty="0"/>
              <a:t> </a:t>
            </a:r>
            <a:r>
              <a:rPr lang="cs-CZ" dirty="0" err="1"/>
              <a:t>pragmáticos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698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rfologia 7 - Classes e Funções">
            <a:extLst>
              <a:ext uri="{FF2B5EF4-FFF2-40B4-BE49-F238E27FC236}">
                <a16:creationId xmlns:a16="http://schemas.microsoft.com/office/drawing/2014/main" id="{358989A6-71C0-4A73-B7D5-52AC89363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9344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65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11D95E62-CDCB-451D-901C-598DFDD1C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7903018" cy="496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787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879</Words>
  <Application>Microsoft Office PowerPoint</Application>
  <PresentationFormat>Předvádění na obrazovce (4:3)</PresentationFormat>
  <Paragraphs>95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Georgia</vt:lpstr>
      <vt:lpstr>Wingdings</vt:lpstr>
      <vt:lpstr>Wingdings 2</vt:lpstr>
      <vt:lpstr>Administrativní</vt:lpstr>
      <vt:lpstr>MORFOLOGIE  SLOVNÍ DRUHY  </vt:lpstr>
      <vt:lpstr>SLOVNÍ DRUHY</vt:lpstr>
      <vt:lpstr>Historie </vt:lpstr>
      <vt:lpstr>Dionysios Thrácký </vt:lpstr>
      <vt:lpstr>Školské třídění SD </vt:lpstr>
      <vt:lpstr>Prezentace aplikace PowerPoint</vt:lpstr>
      <vt:lpstr>Dělení tradiční</vt:lpstr>
      <vt:lpstr>Prezentace aplikace PowerPoint</vt:lpstr>
      <vt:lpstr>Prezentace aplikace PowerPoint</vt:lpstr>
      <vt:lpstr>Prezentace aplikace PowerPoint</vt:lpstr>
      <vt:lpstr>Dělení z hlediska možnosti rozšiřování </vt:lpstr>
      <vt:lpstr>dokument 8 minut – shrnutí v portugalštině</vt:lpstr>
      <vt:lpstr>SKRIPTA Morfologie současného portugalského jazyka</vt:lpstr>
      <vt:lpstr>Některé tvary mohou být vícevýznamové</vt:lpstr>
      <vt:lpstr>Vymezení slovních druhů </vt:lpstr>
      <vt:lpstr>Rozlišení z hlediska sémantického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 PODSTATNÁ JMÉNA</dc:title>
  <dc:creator>win</dc:creator>
  <cp:lastModifiedBy>Iva Svobodová</cp:lastModifiedBy>
  <cp:revision>19</cp:revision>
  <dcterms:created xsi:type="dcterms:W3CDTF">2018-10-07T06:23:24Z</dcterms:created>
  <dcterms:modified xsi:type="dcterms:W3CDTF">2021-03-18T10:20:48Z</dcterms:modified>
</cp:coreProperties>
</file>