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C3EEE4-2123-4DF9-BAEC-8F4B6FD1AA0F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1416976-8EA3-40E7-84FB-6569E7D1F85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4.-5. HODINA</a:t>
            </a:r>
          </a:p>
          <a:p>
            <a:r>
              <a:rPr lang="cs-CZ"/>
              <a:t>21.2.2022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MORFOLOGIE </a:t>
            </a:r>
            <a:br>
              <a:rPr lang="cs-CZ" dirty="0"/>
            </a:br>
            <a:r>
              <a:rPr lang="cs-CZ" dirty="0"/>
              <a:t>OTÁZKA PÁDU V PORTUGALŠTINĚ</a:t>
            </a:r>
          </a:p>
        </p:txBody>
      </p:sp>
    </p:spTree>
    <p:extLst>
      <p:ext uri="{BB962C8B-B14F-4D97-AF65-F5344CB8AC3E}">
        <p14:creationId xmlns:p14="http://schemas.microsoft.com/office/powerpoint/2010/main" val="73902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 V PORTUGALŠTINĚ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VYJADŘUJE SE PŘELOŽKAMI</a:t>
            </a:r>
          </a:p>
          <a:p>
            <a:r>
              <a:rPr lang="cs-CZ" dirty="0"/>
              <a:t>NOMINATIV</a:t>
            </a:r>
          </a:p>
          <a:p>
            <a:r>
              <a:rPr lang="cs-CZ" dirty="0"/>
              <a:t>GENITIV</a:t>
            </a:r>
          </a:p>
          <a:p>
            <a:r>
              <a:rPr lang="cs-CZ" dirty="0"/>
              <a:t>DATIV</a:t>
            </a:r>
          </a:p>
          <a:p>
            <a:r>
              <a:rPr lang="cs-CZ" dirty="0"/>
              <a:t>AKUZATIV</a:t>
            </a:r>
          </a:p>
          <a:p>
            <a:r>
              <a:rPr lang="cs-CZ" dirty="0"/>
              <a:t>VOKATIV</a:t>
            </a:r>
          </a:p>
          <a:p>
            <a:r>
              <a:rPr lang="cs-CZ" dirty="0"/>
              <a:t>OBJEKTIV</a:t>
            </a:r>
          </a:p>
          <a:p>
            <a:r>
              <a:rPr lang="cs-CZ" dirty="0" err="1"/>
              <a:t>CIRKUMSTATIV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952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NOMINATIV – 1. P. KDO, 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BEZ PŘEDLOŽKY</a:t>
            </a:r>
          </a:p>
          <a:p>
            <a:r>
              <a:rPr lang="cs-CZ" dirty="0"/>
              <a:t>O </a:t>
            </a:r>
            <a:r>
              <a:rPr lang="cs-CZ" dirty="0" err="1"/>
              <a:t>pai</a:t>
            </a:r>
            <a:r>
              <a:rPr lang="cs-CZ" dirty="0"/>
              <a:t> = otec</a:t>
            </a:r>
          </a:p>
        </p:txBody>
      </p:sp>
    </p:spTree>
    <p:extLst>
      <p:ext uri="{BB962C8B-B14F-4D97-AF65-F5344CB8AC3E}">
        <p14:creationId xmlns:p14="http://schemas.microsoft.com/office/powerpoint/2010/main" val="151453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– 2. p. koho, čeho – předložka 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přeložka </a:t>
            </a:r>
            <a:r>
              <a:rPr lang="cs-CZ" b="1" dirty="0"/>
              <a:t>de</a:t>
            </a:r>
            <a:r>
              <a:rPr lang="cs-CZ" dirty="0"/>
              <a:t> A TVARY </a:t>
            </a:r>
            <a:r>
              <a:rPr lang="cs-CZ" b="1" dirty="0"/>
              <a:t>do, da, </a:t>
            </a:r>
            <a:r>
              <a:rPr lang="cs-CZ" b="1" dirty="0" err="1"/>
              <a:t>dos</a:t>
            </a:r>
            <a:r>
              <a:rPr lang="cs-CZ" b="1" dirty="0"/>
              <a:t>, </a:t>
            </a:r>
            <a:r>
              <a:rPr lang="cs-CZ" b="1" dirty="0" err="1"/>
              <a:t>das</a:t>
            </a: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i="1" dirty="0"/>
              <a:t>a porta </a:t>
            </a:r>
            <a:r>
              <a:rPr lang="cs-CZ" b="1" i="1" dirty="0"/>
              <a:t>da</a:t>
            </a:r>
            <a:r>
              <a:rPr lang="cs-CZ" i="1" dirty="0"/>
              <a:t> </a:t>
            </a:r>
            <a:r>
              <a:rPr lang="cs-CZ" i="1" dirty="0" err="1"/>
              <a:t>casa</a:t>
            </a:r>
            <a:r>
              <a:rPr lang="cs-CZ" i="1" dirty="0"/>
              <a:t> „dveře domu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i="1" dirty="0"/>
              <a:t>a obra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Camões</a:t>
            </a:r>
            <a:r>
              <a:rPr lang="cs-CZ" i="1" dirty="0"/>
              <a:t> „dílo </a:t>
            </a:r>
            <a:r>
              <a:rPr lang="cs-CZ" i="1" dirty="0" err="1"/>
              <a:t>Camõese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leitura</a:t>
            </a:r>
            <a:r>
              <a:rPr lang="cs-CZ" i="1" dirty="0"/>
              <a:t> </a:t>
            </a:r>
            <a:r>
              <a:rPr lang="cs-CZ" b="1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livros</a:t>
            </a:r>
            <a:r>
              <a:rPr lang="cs-CZ" i="1" dirty="0"/>
              <a:t> „četba knih“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um </a:t>
            </a:r>
            <a:r>
              <a:rPr lang="cs-CZ" i="1" dirty="0" err="1"/>
              <a:t>copo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água</a:t>
            </a:r>
            <a:r>
              <a:rPr lang="cs-CZ" i="1" dirty="0"/>
              <a:t> „sklenice vody</a:t>
            </a:r>
            <a:r>
              <a:rPr lang="cs-CZ" dirty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as </a:t>
            </a:r>
            <a:r>
              <a:rPr lang="cs-CZ" i="1" dirty="0" err="1"/>
              <a:t>chaves</a:t>
            </a:r>
            <a:r>
              <a:rPr lang="cs-CZ" i="1" dirty="0"/>
              <a:t> </a:t>
            </a:r>
            <a:r>
              <a:rPr lang="cs-CZ" b="1" i="1" dirty="0"/>
              <a:t>do</a:t>
            </a:r>
            <a:r>
              <a:rPr lang="cs-CZ" i="1" dirty="0"/>
              <a:t> </a:t>
            </a:r>
            <a:r>
              <a:rPr lang="cs-CZ" i="1" dirty="0" err="1"/>
              <a:t>professor</a:t>
            </a:r>
            <a:r>
              <a:rPr lang="cs-CZ" i="1" dirty="0"/>
              <a:t> „klíče učitele/profesora“</a:t>
            </a:r>
          </a:p>
          <a:p>
            <a:pPr marL="0" indent="0">
              <a:buNone/>
            </a:pPr>
            <a:r>
              <a:rPr lang="cs-CZ" i="1" dirty="0"/>
              <a:t>um </a:t>
            </a:r>
            <a:r>
              <a:rPr lang="cs-CZ" i="1" dirty="0" err="1"/>
              <a:t>curso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linguística</a:t>
            </a:r>
            <a:r>
              <a:rPr lang="cs-CZ" i="1" dirty="0"/>
              <a:t> „kurs lingvistiky“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avenidas</a:t>
            </a:r>
            <a:r>
              <a:rPr lang="cs-CZ" i="1" dirty="0"/>
              <a:t> </a:t>
            </a:r>
            <a:r>
              <a:rPr lang="cs-CZ" b="1" i="1" dirty="0"/>
              <a:t>de</a:t>
            </a:r>
            <a:r>
              <a:rPr lang="cs-CZ" i="1" dirty="0"/>
              <a:t> </a:t>
            </a:r>
            <a:r>
              <a:rPr lang="cs-CZ" i="1" dirty="0" err="1"/>
              <a:t>Lisboa</a:t>
            </a:r>
            <a:r>
              <a:rPr lang="cs-CZ" i="1" dirty="0"/>
              <a:t> „Lisabonské ulice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5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DATIV – komu, čemu </a:t>
            </a:r>
            <a:r>
              <a:rPr lang="cs-CZ" dirty="0" err="1"/>
              <a:t>3.p</a:t>
            </a:r>
            <a:r>
              <a:rPr lang="cs-CZ" dirty="0"/>
              <a:t>. předložka A, PARA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Předložka a a tvary </a:t>
            </a:r>
            <a:r>
              <a:rPr lang="cs-CZ" i="1" dirty="0" err="1"/>
              <a:t>ao</a:t>
            </a:r>
            <a:r>
              <a:rPr lang="cs-CZ" i="1" dirty="0"/>
              <a:t>, </a:t>
            </a:r>
            <a:r>
              <a:rPr lang="pt-PT" i="1" dirty="0"/>
              <a:t>à</a:t>
            </a:r>
            <a:r>
              <a:rPr lang="cs-CZ" i="1" dirty="0"/>
              <a:t>, </a:t>
            </a:r>
            <a:r>
              <a:rPr lang="cs-CZ" i="1" dirty="0" err="1"/>
              <a:t>aos</a:t>
            </a:r>
            <a:r>
              <a:rPr lang="pt-PT" i="1" dirty="0"/>
              <a:t>, à</a:t>
            </a:r>
            <a:r>
              <a:rPr lang="cs-CZ" i="1" dirty="0"/>
              <a:t>s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b="1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seu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i="1" dirty="0"/>
              <a:t>. svému příteli</a:t>
            </a:r>
          </a:p>
          <a:p>
            <a:pPr marL="0" indent="0">
              <a:buNone/>
            </a:pPr>
            <a:r>
              <a:rPr lang="cs-CZ" b="1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seu</a:t>
            </a:r>
            <a:r>
              <a:rPr lang="cs-CZ" i="1" dirty="0"/>
              <a:t> </a:t>
            </a:r>
            <a:r>
              <a:rPr lang="cs-CZ" i="1" dirty="0" err="1"/>
              <a:t>pai</a:t>
            </a:r>
            <a:r>
              <a:rPr lang="cs-CZ" i="1" dirty="0"/>
              <a:t>. Otci</a:t>
            </a:r>
          </a:p>
          <a:p>
            <a:pPr marL="0" indent="0">
              <a:buNone/>
            </a:pPr>
            <a:r>
              <a:rPr lang="cs-CZ" b="1" i="1" dirty="0" err="1"/>
              <a:t>aos</a:t>
            </a:r>
            <a:r>
              <a:rPr lang="cs-CZ" i="1" dirty="0"/>
              <a:t> </a:t>
            </a:r>
            <a:r>
              <a:rPr lang="cs-CZ" i="1" dirty="0" err="1"/>
              <a:t>avôs</a:t>
            </a:r>
            <a:r>
              <a:rPr lang="cs-CZ" i="1" dirty="0"/>
              <a:t> - prarodičům.</a:t>
            </a:r>
          </a:p>
          <a:p>
            <a:pPr marL="0" indent="0">
              <a:buNone/>
            </a:pPr>
            <a:r>
              <a:rPr lang="cs-CZ" i="1" dirty="0" err="1"/>
              <a:t>homenagem</a:t>
            </a:r>
            <a:r>
              <a:rPr lang="cs-CZ" i="1" dirty="0"/>
              <a:t> </a:t>
            </a:r>
            <a:r>
              <a:rPr lang="cs-CZ" b="1" i="1" dirty="0"/>
              <a:t>à</a:t>
            </a:r>
            <a:r>
              <a:rPr lang="cs-CZ" i="1" dirty="0"/>
              <a:t> </a:t>
            </a:r>
            <a:r>
              <a:rPr lang="cs-CZ" i="1" dirty="0" err="1"/>
              <a:t>liberdade</a:t>
            </a:r>
            <a:r>
              <a:rPr lang="cs-CZ" i="1" dirty="0"/>
              <a:t> – pocta svobodě  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370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D27C5-28C0-4483-93BF-CECAE87AA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AKUZATIV – koho, co, 4. pád BEZ PŘEDLOŽKY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47CC51-014B-45B7-82E5-130B090B14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PŘEDLOŽKY SE NEVYSKYTUJÍ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PROTO: </a:t>
            </a:r>
          </a:p>
          <a:p>
            <a:pPr marL="0" indent="0">
              <a:buNone/>
            </a:pPr>
            <a:r>
              <a:rPr lang="cs-CZ" dirty="0"/>
              <a:t>Navštívím svého kamaráda. </a:t>
            </a:r>
            <a:r>
              <a:rPr lang="cs-CZ" i="1" dirty="0" err="1"/>
              <a:t>Vou</a:t>
            </a:r>
            <a:r>
              <a:rPr lang="cs-CZ" i="1" dirty="0"/>
              <a:t> </a:t>
            </a:r>
            <a:r>
              <a:rPr lang="cs-CZ" i="1" dirty="0" err="1"/>
              <a:t>visitar</a:t>
            </a:r>
            <a:r>
              <a:rPr lang="cs-CZ" i="1" dirty="0"/>
              <a:t> o </a:t>
            </a:r>
            <a:r>
              <a:rPr lang="cs-CZ" i="1" dirty="0" err="1"/>
              <a:t>meu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Vidím paní </a:t>
            </a:r>
            <a:r>
              <a:rPr lang="cs-CZ" dirty="0" err="1"/>
              <a:t>Almeidovou</a:t>
            </a:r>
            <a:r>
              <a:rPr lang="cs-CZ" dirty="0"/>
              <a:t>. </a:t>
            </a:r>
            <a:r>
              <a:rPr lang="cs-CZ" i="1" dirty="0" err="1"/>
              <a:t>Vejo</a:t>
            </a:r>
            <a:r>
              <a:rPr lang="cs-CZ" i="1" dirty="0"/>
              <a:t> a </a:t>
            </a:r>
            <a:r>
              <a:rPr lang="cs-CZ" i="1" dirty="0" err="1"/>
              <a:t>senhora</a:t>
            </a:r>
            <a:r>
              <a:rPr lang="cs-CZ" i="1" dirty="0"/>
              <a:t> </a:t>
            </a:r>
            <a:r>
              <a:rPr lang="cs-CZ" i="1" dirty="0" err="1"/>
              <a:t>Almeida</a:t>
            </a:r>
            <a:r>
              <a:rPr lang="cs-CZ" i="1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 NA SLOVESO </a:t>
            </a:r>
            <a:r>
              <a:rPr lang="cs-CZ" i="1" dirty="0"/>
              <a:t>AJUDAR</a:t>
            </a:r>
            <a:r>
              <a:rPr lang="cs-CZ" dirty="0"/>
              <a:t>. V češtině je </a:t>
            </a:r>
            <a:r>
              <a:rPr lang="pt-PT" i="1" dirty="0"/>
              <a:t>POMÁHAT</a:t>
            </a:r>
            <a:r>
              <a:rPr lang="cs-CZ" dirty="0"/>
              <a:t> </a:t>
            </a:r>
            <a:r>
              <a:rPr lang="cs-CZ" i="1" dirty="0"/>
              <a:t>komu čemu</a:t>
            </a:r>
            <a:r>
              <a:rPr lang="pt-PT" i="1" dirty="0"/>
              <a:t> </a:t>
            </a:r>
            <a:r>
              <a:rPr lang="cs-CZ" i="1" dirty="0"/>
              <a:t>(tedy dativní)</a:t>
            </a:r>
            <a:r>
              <a:rPr lang="cs-CZ" dirty="0"/>
              <a:t>, ale v portugalštině je to akuzativní sloveso, vyžadující 4.p. bez předložky.  </a:t>
            </a:r>
          </a:p>
          <a:p>
            <a:pPr marL="0" indent="0">
              <a:buNone/>
            </a:pPr>
            <a:r>
              <a:rPr lang="cs-CZ" dirty="0"/>
              <a:t>Pomůžu matce/otci. </a:t>
            </a:r>
            <a:r>
              <a:rPr lang="cs-CZ" i="1" dirty="0" err="1"/>
              <a:t>Vou</a:t>
            </a:r>
            <a:r>
              <a:rPr lang="cs-CZ" i="1" dirty="0"/>
              <a:t> </a:t>
            </a:r>
            <a:r>
              <a:rPr lang="cs-CZ" i="1" dirty="0" err="1"/>
              <a:t>ajudar</a:t>
            </a:r>
            <a:r>
              <a:rPr lang="cs-CZ" i="1" dirty="0"/>
              <a:t> a </a:t>
            </a:r>
            <a:r>
              <a:rPr lang="cs-CZ" i="1" dirty="0" err="1"/>
              <a:t>minha</a:t>
            </a:r>
            <a:r>
              <a:rPr lang="cs-CZ" i="1" dirty="0"/>
              <a:t> m</a:t>
            </a:r>
            <a:r>
              <a:rPr lang="pt-PT" i="1" dirty="0" err="1"/>
              <a:t>ãe</a:t>
            </a:r>
            <a:r>
              <a:rPr lang="pt-PT" i="1" dirty="0"/>
              <a:t>/o meu pai. </a:t>
            </a:r>
            <a:endParaRPr lang="cs-CZ" i="1" dirty="0"/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18923D80-90A5-4763-8BC9-D42D13415C52}"/>
              </a:ext>
            </a:extLst>
          </p:cNvPr>
          <p:cNvSpPr/>
          <p:nvPr/>
        </p:nvSpPr>
        <p:spPr>
          <a:xfrm>
            <a:off x="3463680" y="3501008"/>
            <a:ext cx="22105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 je člen, ne předložka</a:t>
            </a:r>
          </a:p>
        </p:txBody>
      </p:sp>
      <p:sp>
        <p:nvSpPr>
          <p:cNvPr id="5" name="Šipka: nahoru 4">
            <a:extLst>
              <a:ext uri="{FF2B5EF4-FFF2-40B4-BE49-F238E27FC236}">
                <a16:creationId xmlns:a16="http://schemas.microsoft.com/office/drawing/2014/main" id="{7A26AEF9-65B4-490F-88AA-E740BDAB2C41}"/>
              </a:ext>
            </a:extLst>
          </p:cNvPr>
          <p:cNvSpPr/>
          <p:nvPr/>
        </p:nvSpPr>
        <p:spPr>
          <a:xfrm>
            <a:off x="4553712" y="3356992"/>
            <a:ext cx="116588" cy="3964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8AABBE19-1463-4DC4-82EA-31C79A116ADE}"/>
              </a:ext>
            </a:extLst>
          </p:cNvPr>
          <p:cNvSpPr/>
          <p:nvPr/>
        </p:nvSpPr>
        <p:spPr>
          <a:xfrm flipH="1" flipV="1">
            <a:off x="5004048" y="4437112"/>
            <a:ext cx="45719" cy="11877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3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OBJEKTIV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Pád jiný než 3. a 4. (předložky kromě a, para), pojící se se slovesem: 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b="1" i="1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, </a:t>
            </a:r>
            <a:r>
              <a:rPr lang="cs-CZ" b="1" i="1" dirty="0" err="1"/>
              <a:t>por</a:t>
            </a:r>
            <a:r>
              <a:rPr lang="cs-CZ" b="1" i="1" dirty="0"/>
              <a:t>, </a:t>
            </a:r>
            <a:r>
              <a:rPr lang="cs-CZ" b="1" i="1" dirty="0" err="1"/>
              <a:t>em</a:t>
            </a:r>
            <a:endParaRPr lang="cs-CZ" b="1" i="1" dirty="0"/>
          </a:p>
          <a:p>
            <a:r>
              <a:rPr lang="cs-CZ" dirty="0" err="1"/>
              <a:t>Pensar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myslet na někoho</a:t>
            </a:r>
          </a:p>
          <a:p>
            <a:r>
              <a:rPr lang="cs-CZ" dirty="0" err="1"/>
              <a:t>Falar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mluvit s někým</a:t>
            </a:r>
          </a:p>
          <a:p>
            <a:r>
              <a:rPr lang="cs-CZ" dirty="0" err="1"/>
              <a:t>Fazer</a:t>
            </a:r>
            <a:r>
              <a:rPr lang="cs-CZ" dirty="0"/>
              <a:t> </a:t>
            </a:r>
            <a:r>
              <a:rPr lang="cs-CZ" dirty="0" err="1"/>
              <a:t>a.c</a:t>
            </a:r>
            <a:r>
              <a:rPr lang="cs-CZ" dirty="0"/>
              <a:t>.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– udělat něco pro někoho</a:t>
            </a:r>
          </a:p>
        </p:txBody>
      </p:sp>
    </p:spTree>
    <p:extLst>
      <p:ext uri="{BB962C8B-B14F-4D97-AF65-F5344CB8AC3E}">
        <p14:creationId xmlns:p14="http://schemas.microsoft.com/office/powerpoint/2010/main" val="3636048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CIRKUMSTATIV</a:t>
            </a:r>
            <a:r>
              <a:rPr lang="cs-CZ" dirty="0"/>
              <a:t> (příslovečné určení)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Místa: </a:t>
            </a:r>
            <a:r>
              <a:rPr lang="cs-CZ" dirty="0"/>
              <a:t> </a:t>
            </a:r>
            <a:r>
              <a:rPr lang="cs-CZ" i="1" dirty="0" err="1"/>
              <a:t>em</a:t>
            </a:r>
            <a:r>
              <a:rPr lang="cs-CZ" i="1" dirty="0"/>
              <a:t> Praga</a:t>
            </a:r>
            <a:r>
              <a:rPr lang="pt-PT" i="1" dirty="0"/>
              <a:t>, n</a:t>
            </a:r>
            <a:r>
              <a:rPr lang="cs-CZ" i="1" dirty="0"/>
              <a:t>o Porto</a:t>
            </a:r>
            <a:r>
              <a:rPr lang="pt-PT" i="1" dirty="0"/>
              <a:t>, n</a:t>
            </a:r>
            <a:r>
              <a:rPr lang="cs-CZ" i="1" dirty="0"/>
              <a:t>a </a:t>
            </a:r>
            <a:r>
              <a:rPr lang="cs-CZ" i="1" dirty="0" err="1"/>
              <a:t>mesa</a:t>
            </a:r>
            <a:r>
              <a:rPr lang="cs-CZ" i="1" dirty="0"/>
              <a:t> </a:t>
            </a:r>
          </a:p>
          <a:p>
            <a:r>
              <a:rPr lang="pt-PT" dirty="0"/>
              <a:t>Zpusobu: </a:t>
            </a:r>
            <a:r>
              <a:rPr lang="pt-PT" i="1" dirty="0"/>
              <a:t>à portuguesa, à mão, </a:t>
            </a:r>
            <a:r>
              <a:rPr lang="pt-PT" dirty="0"/>
              <a:t>etc.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26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Vokativ – 5. pád, voláme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Bez předložky, bez členu: </a:t>
            </a:r>
          </a:p>
          <a:p>
            <a:endParaRPr lang="cs-CZ" dirty="0"/>
          </a:p>
          <a:p>
            <a:pPr marL="274320" lvl="1" indent="0">
              <a:buNone/>
            </a:pPr>
            <a:r>
              <a:rPr lang="cs-CZ" sz="2400" i="1" dirty="0"/>
              <a:t>Maria!</a:t>
            </a:r>
          </a:p>
          <a:p>
            <a:pPr marL="274320" lvl="1" indent="0">
              <a:buNone/>
            </a:pPr>
            <a:r>
              <a:rPr lang="cs-CZ" sz="2400" i="1" dirty="0"/>
              <a:t>Deus </a:t>
            </a:r>
            <a:r>
              <a:rPr lang="cs-CZ" sz="2400" i="1" dirty="0" err="1"/>
              <a:t>meu</a:t>
            </a:r>
            <a:r>
              <a:rPr lang="cs-CZ" sz="2400" i="1" dirty="0"/>
              <a:t>!</a:t>
            </a:r>
          </a:p>
          <a:p>
            <a:pPr marL="274320" lvl="1" indent="0">
              <a:buNone/>
            </a:pPr>
            <a:r>
              <a:rPr lang="cs-CZ" sz="2400" i="1" dirty="0" err="1"/>
              <a:t>Filho</a:t>
            </a:r>
            <a:r>
              <a:rPr lang="cs-CZ" sz="2400" i="1" dirty="0"/>
              <a:t> </a:t>
            </a:r>
            <a:r>
              <a:rPr lang="cs-CZ" sz="2400" i="1" dirty="0" err="1"/>
              <a:t>meu</a:t>
            </a:r>
            <a:r>
              <a:rPr lang="cs-CZ" sz="2400" i="1" dirty="0"/>
              <a:t>!</a:t>
            </a:r>
          </a:p>
          <a:p>
            <a:pPr marL="274320" lvl="1" indent="0">
              <a:buNone/>
            </a:pPr>
            <a:r>
              <a:rPr lang="cs-CZ" sz="2400" i="1" dirty="0" err="1"/>
              <a:t>Coitado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19877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358</Words>
  <Application>Microsoft Office PowerPoint</Application>
  <PresentationFormat>Předvádění na obrazovce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Georgia</vt:lpstr>
      <vt:lpstr>Wingdings</vt:lpstr>
      <vt:lpstr>Wingdings 2</vt:lpstr>
      <vt:lpstr>Administrativní</vt:lpstr>
      <vt:lpstr>MORFOLOGIE  OTÁZKA PÁDU V PORTUGALŠTINĚ</vt:lpstr>
      <vt:lpstr>PÁD V PORTUGALŠTINĚ</vt:lpstr>
      <vt:lpstr>NOMINATIV – 1. P. KDO, CO</vt:lpstr>
      <vt:lpstr>GENITIV – 2. p. koho, čeho – předložka DE</vt:lpstr>
      <vt:lpstr>DATIV – komu, čemu 3.p. předložka A, PARA</vt:lpstr>
      <vt:lpstr>AKUZATIV – koho, co, 4. pád BEZ PŘEDLOŽKY</vt:lpstr>
      <vt:lpstr>OBJEKTIV </vt:lpstr>
      <vt:lpstr>CIRKUMSTATIV (příslovečné určení) </vt:lpstr>
      <vt:lpstr>Vokativ – 5. pád, voláme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OTÁZKA PÁDU V PORTUGALŠTINĚ</dc:title>
  <dc:creator>win</dc:creator>
  <cp:lastModifiedBy>Iva Svobodová</cp:lastModifiedBy>
  <cp:revision>4</cp:revision>
  <dcterms:created xsi:type="dcterms:W3CDTF">2018-10-11T09:33:35Z</dcterms:created>
  <dcterms:modified xsi:type="dcterms:W3CDTF">2022-03-21T08:58:16Z</dcterms:modified>
</cp:coreProperties>
</file>