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0" r:id="rId16"/>
    <p:sldId id="269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5" r:id="rId29"/>
    <p:sldId id="283" r:id="rId30"/>
    <p:sldId id="284" r:id="rId31"/>
    <p:sldId id="286" r:id="rId32"/>
    <p:sldId id="288" r:id="rId33"/>
    <p:sldId id="289" r:id="rId34"/>
    <p:sldId id="298" r:id="rId35"/>
    <p:sldId id="290" r:id="rId36"/>
    <p:sldId id="291" r:id="rId37"/>
    <p:sldId id="292" r:id="rId38"/>
    <p:sldId id="299" r:id="rId39"/>
    <p:sldId id="293" r:id="rId40"/>
    <p:sldId id="300" r:id="rId41"/>
    <p:sldId id="294" r:id="rId42"/>
    <p:sldId id="301" r:id="rId43"/>
    <p:sldId id="295" r:id="rId44"/>
    <p:sldId id="302" r:id="rId45"/>
    <p:sldId id="296" r:id="rId46"/>
    <p:sldId id="303" r:id="rId47"/>
    <p:sldId id="297" r:id="rId48"/>
    <p:sldId id="305" r:id="rId49"/>
    <p:sldId id="304" r:id="rId50"/>
    <p:sldId id="306" r:id="rId51"/>
    <p:sldId id="307" r:id="rId52"/>
    <p:sldId id="308" r:id="rId53"/>
    <p:sldId id="309" r:id="rId54"/>
    <p:sldId id="311" r:id="rId55"/>
    <p:sldId id="310" r:id="rId56"/>
    <p:sldId id="312" r:id="rId57"/>
    <p:sldId id="313" r:id="rId58"/>
    <p:sldId id="314" r:id="rId5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C3EEE4-2123-4DF9-BAEC-8F4B6FD1AA0F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C3EEE4-2123-4DF9-BAEC-8F4B6FD1AA0F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C3EEE4-2123-4DF9-BAEC-8F4B6FD1AA0F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7. HODINA</a:t>
            </a:r>
          </a:p>
          <a:p>
            <a:r>
              <a:rPr lang="cs-CZ" sz="2000" dirty="0"/>
              <a:t>11.4.2022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MORFOLOGIE </a:t>
            </a:r>
            <a:br>
              <a:rPr lang="cs-CZ" dirty="0"/>
            </a:br>
            <a:r>
              <a:rPr lang="cs-CZ" dirty="0"/>
              <a:t>Přídavná jména - Adjektiva</a:t>
            </a:r>
          </a:p>
        </p:txBody>
      </p:sp>
    </p:spTree>
    <p:extLst>
      <p:ext uri="{BB962C8B-B14F-4D97-AF65-F5344CB8AC3E}">
        <p14:creationId xmlns:p14="http://schemas.microsoft.com/office/powerpoint/2010/main" val="739026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adjektiva </a:t>
            </a:r>
            <a:r>
              <a:rPr lang="cs-CZ" dirty="0" err="1"/>
              <a:t>paroxytonní</a:t>
            </a:r>
            <a:r>
              <a:rPr lang="cs-CZ" dirty="0"/>
              <a:t>, která končí na</a:t>
            </a:r>
            <a:r>
              <a:rPr lang="cs-CZ" b="1" dirty="0"/>
              <a:t> -m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err="1"/>
              <a:t>virgem</a:t>
            </a:r>
            <a:r>
              <a:rPr lang="cs-CZ" i="1" dirty="0"/>
              <a:t> „ panenský, neporušený, původní“</a:t>
            </a:r>
          </a:p>
          <a:p>
            <a:r>
              <a:rPr lang="cs-CZ" i="1" dirty="0" err="1"/>
              <a:t>ruim</a:t>
            </a:r>
            <a:r>
              <a:rPr lang="cs-CZ" i="1" dirty="0"/>
              <a:t> „mizerný“</a:t>
            </a:r>
          </a:p>
          <a:p>
            <a:r>
              <a:rPr lang="cs-CZ" i="1" dirty="0" err="1"/>
              <a:t>comum</a:t>
            </a:r>
            <a:r>
              <a:rPr lang="cs-CZ" i="1" dirty="0"/>
              <a:t> „obecný, společný“</a:t>
            </a:r>
          </a:p>
          <a:p>
            <a:r>
              <a:rPr lang="cs-CZ" i="1" dirty="0" err="1"/>
              <a:t>jovem</a:t>
            </a:r>
            <a:r>
              <a:rPr lang="cs-CZ" i="1" dirty="0"/>
              <a:t> „mladý“;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0848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některá adjektiva zakončená na </a:t>
            </a:r>
            <a:r>
              <a:rPr lang="cs-CZ" b="1" dirty="0"/>
              <a:t>–u, -</a:t>
            </a:r>
            <a:r>
              <a:rPr lang="cs-CZ" b="1" dirty="0" err="1"/>
              <a:t>ês</a:t>
            </a:r>
            <a:r>
              <a:rPr lang="cs-CZ" dirty="0"/>
              <a:t>,</a:t>
            </a:r>
            <a:r>
              <a:rPr lang="cs-CZ" b="1" dirty="0"/>
              <a:t> -z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/>
              <a:t>hind</a:t>
            </a:r>
            <a:r>
              <a:rPr lang="cs-CZ" b="1" i="1" dirty="0"/>
              <a:t>u</a:t>
            </a:r>
            <a:r>
              <a:rPr lang="cs-CZ" i="1" dirty="0"/>
              <a:t>, </a:t>
            </a:r>
            <a:r>
              <a:rPr lang="cs-CZ" i="1" dirty="0" err="1"/>
              <a:t>zul</a:t>
            </a:r>
            <a:r>
              <a:rPr lang="cs-CZ" b="1" i="1" dirty="0" err="1"/>
              <a:t>u</a:t>
            </a:r>
            <a:r>
              <a:rPr lang="cs-CZ" i="1" dirty="0"/>
              <a:t> (</a:t>
            </a:r>
            <a:r>
              <a:rPr lang="cs-CZ" i="1" dirty="0" err="1"/>
              <a:t>Zululândia</a:t>
            </a:r>
            <a:r>
              <a:rPr lang="cs-CZ" i="1" dirty="0"/>
              <a:t>)</a:t>
            </a:r>
            <a:r>
              <a:rPr lang="cs-CZ" dirty="0"/>
              <a:t> – jedno z dominantních etnik žijících v JAR (křesťané, zemědělci);</a:t>
            </a:r>
          </a:p>
          <a:p>
            <a:r>
              <a:rPr lang="cs-CZ" i="1" dirty="0" err="1"/>
              <a:t>cort</a:t>
            </a:r>
            <a:r>
              <a:rPr lang="cs-CZ" b="1" i="1" dirty="0" err="1"/>
              <a:t>ês</a:t>
            </a:r>
            <a:r>
              <a:rPr lang="cs-CZ" i="1" dirty="0"/>
              <a:t> „zdvořilý“ </a:t>
            </a:r>
            <a:r>
              <a:rPr lang="cs-CZ" i="1" dirty="0" err="1"/>
              <a:t>descort</a:t>
            </a:r>
            <a:r>
              <a:rPr lang="cs-CZ" b="1" i="1" dirty="0" err="1"/>
              <a:t>ês</a:t>
            </a:r>
            <a:r>
              <a:rPr lang="cs-CZ" i="1" dirty="0"/>
              <a:t> „nezdvořilý“, </a:t>
            </a:r>
            <a:r>
              <a:rPr lang="cs-CZ" i="1" dirty="0" err="1"/>
              <a:t>mont</a:t>
            </a:r>
            <a:r>
              <a:rPr lang="cs-CZ" b="1" i="1" dirty="0" err="1"/>
              <a:t>ês</a:t>
            </a:r>
            <a:r>
              <a:rPr lang="cs-CZ" i="1" dirty="0"/>
              <a:t> „horský“,  </a:t>
            </a:r>
            <a:r>
              <a:rPr lang="cs-CZ" i="1" dirty="0" err="1"/>
              <a:t>pedr</a:t>
            </a:r>
            <a:r>
              <a:rPr lang="cs-CZ" b="1" i="1" dirty="0" err="1"/>
              <a:t>ês</a:t>
            </a:r>
            <a:r>
              <a:rPr lang="cs-CZ" i="1" dirty="0"/>
              <a:t> „mourovatý“,</a:t>
            </a:r>
            <a:endParaRPr lang="cs-CZ" dirty="0"/>
          </a:p>
          <a:p>
            <a:r>
              <a:rPr lang="cs-CZ" i="1" dirty="0" err="1"/>
              <a:t>feli</a:t>
            </a:r>
            <a:r>
              <a:rPr lang="cs-CZ" b="1" i="1" dirty="0" err="1"/>
              <a:t>z</a:t>
            </a:r>
            <a:r>
              <a:rPr lang="cs-CZ" i="1" dirty="0"/>
              <a:t> “šťastný“, </a:t>
            </a:r>
            <a:r>
              <a:rPr lang="cs-CZ" i="1" dirty="0" err="1"/>
              <a:t>atro</a:t>
            </a:r>
            <a:r>
              <a:rPr lang="cs-CZ" b="1" i="1" dirty="0" err="1"/>
              <a:t>z</a:t>
            </a:r>
            <a:r>
              <a:rPr lang="cs-CZ" i="1" dirty="0"/>
              <a:t> „strašný</a:t>
            </a:r>
            <a:r>
              <a:rPr lang="cs-CZ" dirty="0"/>
              <a:t>“.</a:t>
            </a:r>
          </a:p>
        </p:txBody>
      </p:sp>
    </p:spTree>
    <p:extLst>
      <p:ext uri="{BB962C8B-B14F-4D97-AF65-F5344CB8AC3E}">
        <p14:creationId xmlns:p14="http://schemas.microsoft.com/office/powerpoint/2010/main" val="3686038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b="1" i="1" dirty="0"/>
            </a:br>
            <a:br>
              <a:rPr lang="cs-CZ" b="1" i="1" dirty="0"/>
            </a:br>
            <a:r>
              <a:rPr lang="cs-CZ" b="1" i="1" dirty="0"/>
              <a:t>Amorfní</a:t>
            </a:r>
            <a:r>
              <a:rPr lang="cs-CZ" dirty="0"/>
              <a:t> jsou některá adjektiva </a:t>
            </a:r>
            <a:r>
              <a:rPr lang="cs-CZ" b="1" dirty="0" err="1"/>
              <a:t>paroxytonní</a:t>
            </a:r>
            <a:r>
              <a:rPr lang="cs-CZ" b="1" dirty="0"/>
              <a:t>, která končí na </a:t>
            </a:r>
            <a:r>
              <a:rPr lang="cs-CZ" b="1" i="1" dirty="0"/>
              <a:t>-s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err="1"/>
              <a:t>reles</a:t>
            </a:r>
            <a:r>
              <a:rPr lang="cs-CZ" i="1" dirty="0"/>
              <a:t> „mizerný, špatný, bezcenný“</a:t>
            </a:r>
          </a:p>
          <a:p>
            <a:r>
              <a:rPr lang="cs-CZ" i="1" dirty="0" err="1"/>
              <a:t>simples</a:t>
            </a:r>
            <a:r>
              <a:rPr lang="cs-CZ" i="1" dirty="0"/>
              <a:t> „jednoduchý“.</a:t>
            </a:r>
            <a:endParaRPr lang="cs-CZ" dirty="0"/>
          </a:p>
          <a:p>
            <a:r>
              <a:rPr lang="cs-CZ" dirty="0"/>
              <a:t>základní číslovky adjektivní povahy (s výjimkou stovek od 200-900): 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/>
              <a:t>cinco</a:t>
            </a:r>
            <a:r>
              <a:rPr lang="cs-CZ" i="1" dirty="0"/>
              <a:t> </a:t>
            </a:r>
            <a:r>
              <a:rPr lang="cs-CZ" i="1" dirty="0" err="1"/>
              <a:t>livros</a:t>
            </a:r>
            <a:r>
              <a:rPr lang="cs-CZ" i="1" dirty="0"/>
              <a:t>, sete </a:t>
            </a:r>
            <a:r>
              <a:rPr lang="cs-CZ" i="1" dirty="0" err="1"/>
              <a:t>páginas</a:t>
            </a:r>
            <a:r>
              <a:rPr lang="cs-CZ" i="1" dirty="0"/>
              <a:t>, </a:t>
            </a:r>
            <a:r>
              <a:rPr lang="cs-CZ" i="1" dirty="0" err="1"/>
              <a:t>trinta</a:t>
            </a:r>
            <a:r>
              <a:rPr lang="cs-CZ" i="1" dirty="0"/>
              <a:t> </a:t>
            </a:r>
            <a:r>
              <a:rPr lang="cs-CZ" i="1" dirty="0" err="1"/>
              <a:t>euros</a:t>
            </a:r>
            <a:r>
              <a:rPr lang="cs-CZ" i="1" dirty="0"/>
              <a:t>, mil 	</a:t>
            </a:r>
            <a:r>
              <a:rPr lang="cs-CZ" i="1" dirty="0" err="1"/>
              <a:t>habitantes</a:t>
            </a:r>
            <a:r>
              <a:rPr lang="cs-CZ" dirty="0"/>
              <a:t>, </a:t>
            </a:r>
          </a:p>
          <a:p>
            <a:r>
              <a:rPr lang="cs-CZ" dirty="0"/>
              <a:t>tázací zájmena </a:t>
            </a:r>
            <a:r>
              <a:rPr lang="cs-CZ" i="1" dirty="0" err="1"/>
              <a:t>que</a:t>
            </a:r>
            <a:r>
              <a:rPr lang="cs-CZ" dirty="0"/>
              <a:t>, vymezovací zájmeno </a:t>
            </a:r>
            <a:r>
              <a:rPr lang="cs-CZ" i="1" dirty="0" err="1"/>
              <a:t>cada</a:t>
            </a:r>
            <a:r>
              <a:rPr lang="cs-CZ" dirty="0"/>
              <a:t>, apod.</a:t>
            </a:r>
          </a:p>
        </p:txBody>
      </p:sp>
    </p:spTree>
    <p:extLst>
      <p:ext uri="{BB962C8B-B14F-4D97-AF65-F5344CB8AC3E}">
        <p14:creationId xmlns:p14="http://schemas.microsoft.com/office/powerpoint/2010/main" val="1497828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Množné číslo - Adjektiva zakončená 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samohlásku</a:t>
            </a:r>
            <a:r>
              <a:rPr lang="cs-CZ" dirty="0"/>
              <a:t> přijímají exponent </a:t>
            </a:r>
            <a:r>
              <a:rPr lang="cs-CZ" b="1" dirty="0"/>
              <a:t>–s</a:t>
            </a:r>
            <a:r>
              <a:rPr lang="cs-CZ" dirty="0"/>
              <a:t>.: </a:t>
            </a:r>
          </a:p>
          <a:p>
            <a:pPr marL="0" indent="0">
              <a:buNone/>
            </a:pPr>
            <a:r>
              <a:rPr lang="cs-CZ" i="1" dirty="0"/>
              <a:t>	bonito → </a:t>
            </a:r>
            <a:r>
              <a:rPr lang="cs-CZ" i="1" dirty="0" err="1"/>
              <a:t>bonitos</a:t>
            </a:r>
            <a:r>
              <a:rPr lang="cs-CZ" i="1" dirty="0"/>
              <a:t>, forte → </a:t>
            </a:r>
            <a:r>
              <a:rPr lang="cs-CZ" i="1" dirty="0" err="1"/>
              <a:t>fortes</a:t>
            </a:r>
            <a:r>
              <a:rPr lang="cs-CZ" i="1" dirty="0"/>
              <a:t>, </a:t>
            </a:r>
            <a:r>
              <a:rPr lang="cs-CZ" i="1" dirty="0" err="1"/>
              <a:t>hebreu</a:t>
            </a:r>
            <a:r>
              <a:rPr lang="cs-CZ" i="1" dirty="0"/>
              <a:t> → </a:t>
            </a:r>
            <a:r>
              <a:rPr lang="cs-CZ" i="1" dirty="0" err="1"/>
              <a:t>hebreus</a:t>
            </a:r>
            <a:r>
              <a:rPr lang="cs-CZ" i="1" dirty="0"/>
              <a:t>. 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–</a:t>
            </a:r>
            <a:r>
              <a:rPr lang="cs-CZ" b="1" dirty="0" err="1"/>
              <a:t>em</a:t>
            </a:r>
            <a:r>
              <a:rPr lang="cs-CZ" b="1" dirty="0"/>
              <a:t>,-</a:t>
            </a:r>
            <a:r>
              <a:rPr lang="cs-CZ" b="1" dirty="0" err="1"/>
              <a:t>im</a:t>
            </a:r>
            <a:r>
              <a:rPr lang="cs-CZ" b="1" dirty="0"/>
              <a:t>,-</a:t>
            </a:r>
            <a:r>
              <a:rPr lang="cs-CZ" b="1" dirty="0" err="1"/>
              <a:t>om</a:t>
            </a:r>
            <a:r>
              <a:rPr lang="cs-CZ" b="1" dirty="0"/>
              <a:t>,-um</a:t>
            </a:r>
            <a:r>
              <a:rPr lang="cs-CZ" dirty="0"/>
              <a:t>, přijímají exponent plurálu: </a:t>
            </a:r>
            <a:r>
              <a:rPr lang="cs-CZ" b="1" dirty="0"/>
              <a:t>-ens, </a:t>
            </a:r>
            <a:r>
              <a:rPr lang="cs-CZ" b="1" dirty="0" err="1"/>
              <a:t>ins</a:t>
            </a:r>
            <a:r>
              <a:rPr lang="cs-CZ" b="1" dirty="0"/>
              <a:t>,-</a:t>
            </a:r>
            <a:r>
              <a:rPr lang="cs-CZ" b="1" dirty="0" err="1"/>
              <a:t>ons</a:t>
            </a:r>
            <a:r>
              <a:rPr lang="cs-CZ" b="1" dirty="0"/>
              <a:t>,-</a:t>
            </a:r>
            <a:r>
              <a:rPr lang="cs-CZ" b="1" dirty="0" err="1"/>
              <a:t>uns</a:t>
            </a:r>
            <a:r>
              <a:rPr lang="cs-CZ" dirty="0"/>
              <a:t>: 	</a:t>
            </a:r>
            <a:r>
              <a:rPr lang="cs-CZ" i="1" dirty="0" err="1"/>
              <a:t>virgem</a:t>
            </a:r>
            <a:r>
              <a:rPr lang="cs-CZ" i="1" dirty="0"/>
              <a:t> → </a:t>
            </a:r>
            <a:r>
              <a:rPr lang="cs-CZ" i="1" dirty="0" err="1"/>
              <a:t>virgens</a:t>
            </a:r>
            <a:r>
              <a:rPr lang="cs-CZ" i="1" dirty="0"/>
              <a:t>, </a:t>
            </a:r>
            <a:r>
              <a:rPr lang="cs-CZ" i="1" dirty="0" err="1"/>
              <a:t>ruim</a:t>
            </a:r>
            <a:r>
              <a:rPr lang="cs-CZ" i="1" dirty="0"/>
              <a:t> → </a:t>
            </a:r>
            <a:r>
              <a:rPr lang="cs-CZ" i="1" dirty="0" err="1"/>
              <a:t>ruins</a:t>
            </a:r>
            <a:r>
              <a:rPr lang="cs-CZ" i="1" dirty="0"/>
              <a:t>, </a:t>
            </a:r>
            <a:r>
              <a:rPr lang="cs-CZ" i="1" dirty="0" err="1"/>
              <a:t>bom</a:t>
            </a:r>
            <a:r>
              <a:rPr lang="cs-CZ" i="1" dirty="0"/>
              <a:t> → </a:t>
            </a:r>
            <a:r>
              <a:rPr lang="cs-CZ" i="1" dirty="0" err="1"/>
              <a:t>bons</a:t>
            </a:r>
            <a:r>
              <a:rPr lang="cs-CZ" i="1" dirty="0"/>
              <a:t>,  </a:t>
            </a:r>
            <a:r>
              <a:rPr lang="cs-CZ" i="1" dirty="0" err="1"/>
              <a:t>comum</a:t>
            </a:r>
            <a:r>
              <a:rPr lang="cs-CZ" i="1" dirty="0"/>
              <a:t> → </a:t>
            </a:r>
            <a:r>
              <a:rPr lang="cs-CZ" i="1" dirty="0" err="1"/>
              <a:t>comuns</a:t>
            </a:r>
            <a:r>
              <a:rPr lang="cs-CZ" i="1" dirty="0"/>
              <a:t>.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/>
              <a:t>-</a:t>
            </a:r>
            <a:r>
              <a:rPr lang="cs-CZ" b="1" dirty="0" err="1"/>
              <a:t>ão</a:t>
            </a:r>
            <a:r>
              <a:rPr lang="cs-CZ" dirty="0"/>
              <a:t> přijímají exponent </a:t>
            </a:r>
            <a:r>
              <a:rPr lang="cs-CZ" b="1" dirty="0"/>
              <a:t>-</a:t>
            </a:r>
            <a:r>
              <a:rPr lang="cs-CZ" b="1" dirty="0" err="1"/>
              <a:t>ãos</a:t>
            </a:r>
            <a:r>
              <a:rPr lang="cs-CZ" dirty="0"/>
              <a:t> nebo </a:t>
            </a:r>
            <a:r>
              <a:rPr lang="cs-CZ" b="1" dirty="0"/>
              <a:t>-</a:t>
            </a:r>
            <a:r>
              <a:rPr lang="cs-CZ" b="1" dirty="0" err="1"/>
              <a:t>ães</a:t>
            </a:r>
            <a:r>
              <a:rPr lang="cs-CZ" dirty="0"/>
              <a:t>.  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/>
              <a:t>cristão</a:t>
            </a:r>
            <a:r>
              <a:rPr lang="cs-CZ" i="1" dirty="0"/>
              <a:t> </a:t>
            </a:r>
            <a:r>
              <a:rPr lang="cs-CZ" dirty="0"/>
              <a:t>→</a:t>
            </a:r>
            <a:r>
              <a:rPr lang="cs-CZ" i="1" dirty="0"/>
              <a:t> </a:t>
            </a:r>
            <a:r>
              <a:rPr lang="cs-CZ" i="1" dirty="0" err="1"/>
              <a:t>cristãos</a:t>
            </a:r>
            <a:r>
              <a:rPr lang="cs-CZ" i="1" dirty="0"/>
              <a:t>, </a:t>
            </a:r>
            <a:r>
              <a:rPr lang="cs-CZ" i="1" dirty="0" err="1"/>
              <a:t>alemão</a:t>
            </a:r>
            <a:r>
              <a:rPr lang="cs-CZ" i="1" dirty="0"/>
              <a:t> →</a:t>
            </a:r>
            <a:r>
              <a:rPr lang="cs-CZ" dirty="0"/>
              <a:t> </a:t>
            </a:r>
            <a:r>
              <a:rPr lang="cs-CZ" i="1" dirty="0"/>
              <a:t> </a:t>
            </a:r>
            <a:r>
              <a:rPr lang="cs-CZ" i="1" dirty="0" err="1"/>
              <a:t>alemão</a:t>
            </a:r>
            <a:r>
              <a:rPr lang="cs-CZ" i="1" dirty="0"/>
              <a:t>/os </a:t>
            </a:r>
            <a:r>
              <a:rPr lang="cs-CZ" i="1" dirty="0" err="1"/>
              <a:t>alemães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-</a:t>
            </a:r>
            <a:r>
              <a:rPr lang="cs-CZ" b="1" dirty="0"/>
              <a:t>al, -el,-</a:t>
            </a:r>
            <a:r>
              <a:rPr lang="cs-CZ" b="1" dirty="0" err="1"/>
              <a:t>ol</a:t>
            </a:r>
            <a:r>
              <a:rPr lang="cs-CZ" b="1" dirty="0"/>
              <a:t>,-</a:t>
            </a:r>
            <a:r>
              <a:rPr lang="cs-CZ" b="1" dirty="0" err="1"/>
              <a:t>ul</a:t>
            </a:r>
            <a:r>
              <a:rPr lang="cs-CZ" dirty="0"/>
              <a:t> přijímají koncovku </a:t>
            </a:r>
            <a:r>
              <a:rPr lang="cs-CZ" b="1" dirty="0"/>
              <a:t>-ais, -</a:t>
            </a:r>
            <a:r>
              <a:rPr lang="cs-CZ" b="1" dirty="0" err="1"/>
              <a:t>éis</a:t>
            </a:r>
            <a:r>
              <a:rPr lang="cs-CZ" b="1" dirty="0"/>
              <a:t>, -</a:t>
            </a:r>
            <a:r>
              <a:rPr lang="cs-CZ" b="1" dirty="0" err="1"/>
              <a:t>óis</a:t>
            </a:r>
            <a:r>
              <a:rPr lang="cs-CZ" b="1" dirty="0"/>
              <a:t>, -</a:t>
            </a:r>
            <a:r>
              <a:rPr lang="cs-CZ" b="1" dirty="0" err="1"/>
              <a:t>uis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/>
              <a:t>sexual</a:t>
            </a:r>
            <a:r>
              <a:rPr lang="cs-CZ" i="1" dirty="0"/>
              <a:t> → </a:t>
            </a:r>
            <a:r>
              <a:rPr lang="cs-CZ" i="1" dirty="0" err="1"/>
              <a:t>sexuais</a:t>
            </a:r>
            <a:r>
              <a:rPr lang="cs-CZ" i="1" dirty="0"/>
              <a:t>, </a:t>
            </a:r>
            <a:r>
              <a:rPr lang="cs-CZ" i="1" dirty="0" err="1"/>
              <a:t>cruel</a:t>
            </a:r>
            <a:r>
              <a:rPr lang="cs-CZ" i="1" dirty="0"/>
              <a:t> → </a:t>
            </a:r>
            <a:r>
              <a:rPr lang="cs-CZ" i="1" dirty="0" err="1"/>
              <a:t>cruéis</a:t>
            </a:r>
            <a:r>
              <a:rPr lang="cs-CZ" i="1" dirty="0"/>
              <a:t>, </a:t>
            </a:r>
            <a:r>
              <a:rPr lang="cs-CZ" i="1" dirty="0" err="1"/>
              <a:t>azul</a:t>
            </a:r>
            <a:r>
              <a:rPr lang="cs-CZ" i="1" dirty="0"/>
              <a:t> → </a:t>
            </a:r>
            <a:r>
              <a:rPr lang="cs-CZ" i="1" dirty="0" err="1"/>
              <a:t>azuis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38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Množné číslo - Adjektiva zakončená 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přízvučné</a:t>
            </a:r>
            <a:r>
              <a:rPr lang="cs-CZ" dirty="0"/>
              <a:t> </a:t>
            </a:r>
            <a:r>
              <a:rPr lang="cs-CZ" b="1" dirty="0"/>
              <a:t>-</a:t>
            </a:r>
            <a:r>
              <a:rPr lang="cs-CZ" b="1" dirty="0" err="1"/>
              <a:t>il</a:t>
            </a:r>
            <a:r>
              <a:rPr lang="cs-CZ" dirty="0"/>
              <a:t> přijímají exponent plurálu </a:t>
            </a:r>
            <a:r>
              <a:rPr lang="cs-CZ" b="1" dirty="0"/>
              <a:t>-</a:t>
            </a:r>
            <a:r>
              <a:rPr lang="cs-CZ" b="1" dirty="0" err="1"/>
              <a:t>is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i="1" dirty="0"/>
              <a:t>	civil </a:t>
            </a:r>
            <a:r>
              <a:rPr lang="cs-CZ" dirty="0"/>
              <a:t>→</a:t>
            </a:r>
            <a:r>
              <a:rPr lang="cs-CZ" i="1" dirty="0"/>
              <a:t> </a:t>
            </a:r>
            <a:r>
              <a:rPr lang="cs-CZ" i="1" dirty="0" err="1"/>
              <a:t>civis</a:t>
            </a:r>
            <a:r>
              <a:rPr lang="cs-CZ" i="1" dirty="0"/>
              <a:t>, </a:t>
            </a:r>
            <a:r>
              <a:rPr lang="cs-CZ" i="1" dirty="0" err="1"/>
              <a:t>senil</a:t>
            </a:r>
            <a:r>
              <a:rPr lang="cs-CZ" dirty="0"/>
              <a:t>→ </a:t>
            </a:r>
            <a:r>
              <a:rPr lang="cs-CZ" i="1" dirty="0" err="1"/>
              <a:t>senis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b="1" dirty="0"/>
              <a:t>nepřízvučné  -</a:t>
            </a:r>
            <a:r>
              <a:rPr lang="cs-CZ" b="1" dirty="0" err="1"/>
              <a:t>il</a:t>
            </a:r>
            <a:r>
              <a:rPr lang="cs-CZ" dirty="0"/>
              <a:t> přijímají exponent plurálu </a:t>
            </a:r>
            <a:r>
              <a:rPr lang="cs-CZ" b="1" dirty="0"/>
              <a:t>-eis: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dirty="0"/>
              <a:t> </a:t>
            </a:r>
            <a:r>
              <a:rPr lang="cs-CZ" i="1" dirty="0" err="1"/>
              <a:t>dócil</a:t>
            </a:r>
            <a:r>
              <a:rPr lang="cs-CZ" i="1" dirty="0"/>
              <a:t> „učenlivý“ → </a:t>
            </a:r>
            <a:r>
              <a:rPr lang="cs-CZ" i="1" dirty="0" err="1"/>
              <a:t>dóceis</a:t>
            </a:r>
            <a:r>
              <a:rPr lang="cs-CZ" i="1" dirty="0"/>
              <a:t>, </a:t>
            </a:r>
            <a:r>
              <a:rPr lang="cs-CZ" i="1" dirty="0" err="1"/>
              <a:t>fútil</a:t>
            </a:r>
            <a:r>
              <a:rPr lang="cs-CZ" i="1" dirty="0"/>
              <a:t> „zbytečný“ → 	</a:t>
            </a:r>
            <a:r>
              <a:rPr lang="cs-CZ" i="1" dirty="0" err="1"/>
              <a:t>fúteis</a:t>
            </a:r>
            <a:r>
              <a:rPr lang="cs-CZ" i="1" dirty="0"/>
              <a:t>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na jinou </a:t>
            </a:r>
            <a:r>
              <a:rPr lang="cs-CZ" b="1" dirty="0"/>
              <a:t>souhlásku</a:t>
            </a:r>
            <a:r>
              <a:rPr lang="cs-CZ" dirty="0"/>
              <a:t> přijímají exponent plurálu </a:t>
            </a:r>
            <a:r>
              <a:rPr lang="cs-CZ" b="1" dirty="0"/>
              <a:t>es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/>
              <a:t>particular</a:t>
            </a:r>
            <a:r>
              <a:rPr lang="cs-CZ" i="1" dirty="0"/>
              <a:t> → </a:t>
            </a:r>
            <a:r>
              <a:rPr lang="cs-CZ" i="1" dirty="0" err="1"/>
              <a:t>particulares</a:t>
            </a:r>
            <a:r>
              <a:rPr lang="cs-CZ" i="1" dirty="0"/>
              <a:t>, </a:t>
            </a:r>
            <a:r>
              <a:rPr lang="cs-CZ" i="1" dirty="0" err="1"/>
              <a:t>feliz</a:t>
            </a:r>
            <a:r>
              <a:rPr lang="cs-CZ" i="1" dirty="0"/>
              <a:t> → </a:t>
            </a:r>
            <a:r>
              <a:rPr lang="cs-CZ" i="1" dirty="0" err="1"/>
              <a:t>felizes</a:t>
            </a:r>
            <a:r>
              <a:rPr lang="cs-CZ" i="1" dirty="0"/>
              <a:t>, 	</a:t>
            </a:r>
            <a:r>
              <a:rPr lang="cs-CZ" i="1" dirty="0" err="1"/>
              <a:t>português</a:t>
            </a:r>
            <a:r>
              <a:rPr lang="cs-CZ" i="1" dirty="0"/>
              <a:t> → </a:t>
            </a:r>
            <a:r>
              <a:rPr lang="cs-CZ" i="1" dirty="0" err="1"/>
              <a:t>portugueses</a:t>
            </a:r>
            <a:r>
              <a:rPr lang="cs-CZ" i="1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5705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MNOŽNÉ ČÍSLO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paroxytonní</a:t>
            </a:r>
            <a:r>
              <a:rPr lang="cs-CZ" dirty="0"/>
              <a:t> adjektiva zakončená na </a:t>
            </a:r>
            <a:r>
              <a:rPr lang="cs-CZ" b="1" dirty="0"/>
              <a:t>-s</a:t>
            </a:r>
            <a:r>
              <a:rPr lang="cs-CZ" dirty="0"/>
              <a:t>  jsou amorfní.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9712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MNOŽNÉ ČÍSLO (FONETIKA)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Přídavná jména, která mění přízvučné [o] v mužském rodě na [ͻ] v ženském rodě, činí tak v obou rodech množného čísla. </a:t>
            </a:r>
          </a:p>
          <a:p>
            <a:r>
              <a:rPr lang="cs-CZ" dirty="0"/>
              <a:t>Přídavná jména s[o] v mužském i ženském rodě jednotného čísla mají toto [o] i v množném čísle.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409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Přídavná jména složená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i="1" dirty="0" err="1"/>
              <a:t>dicionário</a:t>
            </a:r>
            <a:r>
              <a:rPr lang="cs-CZ" i="1" dirty="0"/>
              <a:t> </a:t>
            </a:r>
            <a:r>
              <a:rPr lang="cs-CZ" i="1" dirty="0" err="1"/>
              <a:t>português-checo</a:t>
            </a:r>
            <a:r>
              <a:rPr lang="cs-CZ" i="1" dirty="0"/>
              <a:t>, um </a:t>
            </a:r>
            <a:r>
              <a:rPr lang="cs-CZ" i="1" dirty="0" err="1"/>
              <a:t>dicionário</a:t>
            </a:r>
            <a:r>
              <a:rPr lang="cs-CZ" i="1" dirty="0"/>
              <a:t> </a:t>
            </a:r>
            <a:r>
              <a:rPr lang="cs-CZ" i="1" dirty="0" err="1"/>
              <a:t>checo-português</a:t>
            </a:r>
            <a:r>
              <a:rPr lang="cs-CZ" i="1" dirty="0"/>
              <a:t>, </a:t>
            </a:r>
          </a:p>
          <a:p>
            <a:pPr>
              <a:buFontTx/>
              <a:buChar char="-"/>
            </a:pPr>
            <a:r>
              <a:rPr lang="cs-CZ" i="1" dirty="0"/>
              <a:t>um </a:t>
            </a:r>
            <a:r>
              <a:rPr lang="cs-CZ" i="1" dirty="0" err="1"/>
              <a:t>cardigan</a:t>
            </a:r>
            <a:r>
              <a:rPr lang="cs-CZ" i="1" dirty="0"/>
              <a:t> </a:t>
            </a:r>
            <a:r>
              <a:rPr lang="cs-CZ" i="1" dirty="0" err="1"/>
              <a:t>castanho-escuro</a:t>
            </a:r>
            <a:endParaRPr lang="cs-CZ" i="1" dirty="0"/>
          </a:p>
          <a:p>
            <a:pPr>
              <a:buFontTx/>
              <a:buChar char="-"/>
            </a:pPr>
            <a:r>
              <a:rPr lang="cs-CZ" i="1" dirty="0" err="1"/>
              <a:t>consultórios</a:t>
            </a:r>
            <a:r>
              <a:rPr lang="cs-CZ" i="1" dirty="0"/>
              <a:t> </a:t>
            </a:r>
            <a:r>
              <a:rPr lang="cs-CZ" i="1" dirty="0" err="1"/>
              <a:t>médico-cirúrgicos</a:t>
            </a:r>
            <a:r>
              <a:rPr lang="cs-CZ" i="1" dirty="0"/>
              <a:t>, </a:t>
            </a:r>
          </a:p>
          <a:p>
            <a:pPr>
              <a:buFontTx/>
              <a:buChar char="-"/>
            </a:pPr>
            <a:r>
              <a:rPr lang="cs-CZ" i="1" dirty="0" err="1"/>
              <a:t>institutos</a:t>
            </a:r>
            <a:r>
              <a:rPr lang="cs-CZ" i="1" dirty="0"/>
              <a:t> afro-</a:t>
            </a:r>
            <a:r>
              <a:rPr lang="cs-CZ" i="1" dirty="0" err="1"/>
              <a:t>asiáticos</a:t>
            </a:r>
            <a:r>
              <a:rPr lang="cs-CZ" i="1" dirty="0"/>
              <a:t>, </a:t>
            </a:r>
            <a:r>
              <a:rPr lang="cs-CZ" i="1" dirty="0" err="1"/>
              <a:t>letras</a:t>
            </a:r>
            <a:r>
              <a:rPr lang="cs-CZ" i="1" dirty="0"/>
              <a:t> </a:t>
            </a:r>
            <a:r>
              <a:rPr lang="cs-CZ" i="1" dirty="0" err="1"/>
              <a:t>anglo-germânicas</a:t>
            </a:r>
            <a:r>
              <a:rPr lang="cs-CZ" i="1" dirty="0"/>
              <a:t>. </a:t>
            </a:r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64962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Výjimka - barvy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kompozita označující barvu zůstávají neměnná:</a:t>
            </a:r>
          </a:p>
          <a:p>
            <a:r>
              <a:rPr lang="cs-CZ" i="1" dirty="0" err="1"/>
              <a:t>uniformes</a:t>
            </a:r>
            <a:r>
              <a:rPr lang="cs-CZ" i="1" dirty="0"/>
              <a:t> </a:t>
            </a:r>
            <a:r>
              <a:rPr lang="cs-CZ" i="1" dirty="0" err="1"/>
              <a:t>verde</a:t>
            </a:r>
            <a:r>
              <a:rPr lang="cs-CZ" i="1" dirty="0"/>
              <a:t>-oliva „olivově zelené uniformy“</a:t>
            </a:r>
          </a:p>
          <a:p>
            <a:r>
              <a:rPr lang="cs-CZ" i="1" dirty="0" err="1"/>
              <a:t>saias</a:t>
            </a:r>
            <a:r>
              <a:rPr lang="cs-CZ" i="1" dirty="0"/>
              <a:t> </a:t>
            </a:r>
            <a:r>
              <a:rPr lang="cs-CZ" i="1" dirty="0" err="1"/>
              <a:t>azul-ferrete</a:t>
            </a:r>
            <a:r>
              <a:rPr lang="cs-CZ" i="1" dirty="0"/>
              <a:t> „tyrkysově modré sukně“</a:t>
            </a:r>
          </a:p>
          <a:p>
            <a:r>
              <a:rPr lang="cs-CZ" i="1" dirty="0" err="1"/>
              <a:t>blusas</a:t>
            </a:r>
            <a:r>
              <a:rPr lang="cs-CZ" i="1" dirty="0"/>
              <a:t> </a:t>
            </a:r>
            <a:r>
              <a:rPr lang="cs-CZ" i="1" dirty="0" err="1"/>
              <a:t>vermelho-sanque</a:t>
            </a:r>
            <a:r>
              <a:rPr lang="cs-CZ" i="1" dirty="0"/>
              <a:t> „sytě červené halenky“, </a:t>
            </a:r>
          </a:p>
          <a:p>
            <a:r>
              <a:rPr lang="cs-CZ" i="1" dirty="0" err="1"/>
              <a:t>canários</a:t>
            </a:r>
            <a:r>
              <a:rPr lang="cs-CZ" i="1" dirty="0"/>
              <a:t> </a:t>
            </a:r>
            <a:r>
              <a:rPr lang="cs-CZ" i="1" dirty="0" err="1"/>
              <a:t>amarelo-ouro</a:t>
            </a:r>
            <a:r>
              <a:rPr lang="cs-CZ" i="1" dirty="0"/>
              <a:t> „křiklavě žlutí kanárci“</a:t>
            </a:r>
          </a:p>
          <a:p>
            <a:r>
              <a:rPr lang="cs-CZ" i="1" dirty="0" err="1"/>
              <a:t>cor</a:t>
            </a:r>
            <a:r>
              <a:rPr lang="cs-CZ" i="1" dirty="0"/>
              <a:t>-de-rosa, </a:t>
            </a:r>
            <a:r>
              <a:rPr lang="cs-CZ" i="1" dirty="0" err="1"/>
              <a:t>furta-cor</a:t>
            </a:r>
            <a:r>
              <a:rPr lang="cs-CZ" i="1" dirty="0"/>
              <a:t> „měnivá/proměnlivá barva</a:t>
            </a:r>
            <a:r>
              <a:rPr lang="cs-CZ" dirty="0"/>
              <a:t>“.  </a:t>
            </a:r>
          </a:p>
          <a:p>
            <a:r>
              <a:rPr lang="cs-CZ" i="1" dirty="0" err="1"/>
              <a:t>cor</a:t>
            </a:r>
            <a:r>
              <a:rPr lang="cs-CZ" i="1" dirty="0"/>
              <a:t> de </a:t>
            </a:r>
            <a:r>
              <a:rPr lang="cs-CZ" i="1" dirty="0" err="1"/>
              <a:t>laranja</a:t>
            </a:r>
            <a:r>
              <a:rPr lang="cs-CZ" i="1" dirty="0"/>
              <a:t> „oranžová“ </a:t>
            </a:r>
            <a:endParaRPr lang="cs-CZ" dirty="0"/>
          </a:p>
          <a:p>
            <a:r>
              <a:rPr lang="cs-CZ" i="1" dirty="0" err="1"/>
              <a:t>cor</a:t>
            </a:r>
            <a:r>
              <a:rPr lang="cs-CZ" i="1" dirty="0"/>
              <a:t> de </a:t>
            </a:r>
            <a:r>
              <a:rPr lang="cs-CZ" i="1" dirty="0" err="1"/>
              <a:t>vinho</a:t>
            </a:r>
            <a:r>
              <a:rPr lang="cs-CZ" i="1" dirty="0"/>
              <a:t> „vínově červená</a:t>
            </a:r>
            <a:r>
              <a:rPr lang="cs-CZ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7887293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Přídavná jména vztahující se k oblastem Portugalska: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80080603"/>
              </p:ext>
            </p:extLst>
          </p:nvPr>
        </p:nvGraphicFramePr>
        <p:xfrm>
          <a:off x="539552" y="1700809"/>
          <a:ext cx="8280920" cy="42897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40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0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09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toponymum 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adjektivum  m.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r>
                        <a:rPr lang="cs-CZ" sz="1800" dirty="0">
                          <a:effectLst/>
                        </a:rPr>
                        <a:t>f.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Portugal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português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portuguesa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Alentejo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alentejano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alentejana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Algarve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algarvio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algarvia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Beira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beirão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beiroa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Douro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duriense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duriense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 a Extremadura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estremenho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estremenha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Minho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minhoto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minhota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Ribatejo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ribatejano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ribatejana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os Trás-os-Montes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transmontano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transmontana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839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adjektiv podle vyjádření morf k. rodu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Adjektiva, která mají oba rody, jsou </a:t>
            </a:r>
            <a:r>
              <a:rPr lang="cs-CZ" b="1" i="1" dirty="0"/>
              <a:t>adjektiva </a:t>
            </a:r>
            <a:r>
              <a:rPr lang="cs-CZ" b="1" i="1" dirty="0" err="1"/>
              <a:t>dvojvýchodná</a:t>
            </a:r>
            <a:r>
              <a:rPr lang="cs-CZ" dirty="0"/>
              <a:t> (</a:t>
            </a:r>
            <a:r>
              <a:rPr lang="cs-CZ" i="1" dirty="0" err="1"/>
              <a:t>adjetivos</a:t>
            </a:r>
            <a:r>
              <a:rPr lang="cs-CZ" i="1" dirty="0"/>
              <a:t> </a:t>
            </a:r>
            <a:r>
              <a:rPr lang="cs-CZ" i="1" dirty="0" err="1"/>
              <a:t>dicatalécticos</a:t>
            </a:r>
            <a:r>
              <a:rPr lang="cs-CZ" i="1" dirty="0"/>
              <a:t>, </a:t>
            </a:r>
            <a:r>
              <a:rPr lang="cs-CZ" dirty="0"/>
              <a:t>nebo</a:t>
            </a:r>
            <a:r>
              <a:rPr lang="cs-CZ" i="1" dirty="0"/>
              <a:t> </a:t>
            </a:r>
            <a:r>
              <a:rPr lang="cs-CZ" i="1" dirty="0" err="1"/>
              <a:t>adjetivos</a:t>
            </a:r>
            <a:r>
              <a:rPr lang="cs-CZ" i="1" dirty="0"/>
              <a:t> </a:t>
            </a:r>
            <a:r>
              <a:rPr lang="cs-CZ" i="1" dirty="0" err="1"/>
              <a:t>bigenéricos</a:t>
            </a:r>
            <a:r>
              <a:rPr lang="cs-CZ" dirty="0"/>
              <a:t>). </a:t>
            </a:r>
          </a:p>
          <a:p>
            <a:r>
              <a:rPr lang="cs-CZ" dirty="0"/>
              <a:t>Adjektiva, která nemají exponenty pro vyjádření obou rodu, se nazývají </a:t>
            </a:r>
            <a:r>
              <a:rPr lang="cs-CZ" b="1" i="1" dirty="0"/>
              <a:t>adjektiva jednovýchodná</a:t>
            </a:r>
            <a:r>
              <a:rPr lang="cs-CZ" dirty="0"/>
              <a:t> (</a:t>
            </a:r>
            <a:r>
              <a:rPr lang="cs-CZ" i="1" dirty="0" err="1"/>
              <a:t>adjetivos</a:t>
            </a:r>
            <a:r>
              <a:rPr lang="cs-CZ" i="1" dirty="0"/>
              <a:t> </a:t>
            </a:r>
            <a:r>
              <a:rPr lang="cs-CZ" i="1" dirty="0" err="1"/>
              <a:t>unigenéricos</a:t>
            </a:r>
            <a:r>
              <a:rPr lang="cs-CZ" i="1" dirty="0"/>
              <a:t> </a:t>
            </a:r>
            <a:r>
              <a:rPr lang="cs-CZ" dirty="0"/>
              <a:t>nebo</a:t>
            </a:r>
            <a:r>
              <a:rPr lang="cs-CZ" i="1" dirty="0"/>
              <a:t> </a:t>
            </a:r>
            <a:r>
              <a:rPr lang="cs-CZ" i="1" dirty="0" err="1"/>
              <a:t>monocatelécticos</a:t>
            </a:r>
            <a:r>
              <a:rPr lang="cs-CZ" dirty="0"/>
              <a:t>). </a:t>
            </a:r>
          </a:p>
          <a:p>
            <a:endParaRPr lang="cs-CZ" dirty="0"/>
          </a:p>
          <a:p>
            <a:r>
              <a:rPr lang="cs-CZ" dirty="0"/>
              <a:t>Jak jednovýchodná tak </a:t>
            </a:r>
            <a:r>
              <a:rPr lang="cs-CZ" dirty="0" err="1"/>
              <a:t>dvojvýchodná</a:t>
            </a:r>
            <a:r>
              <a:rPr lang="cs-CZ" dirty="0"/>
              <a:t> adjektiva vyjadřují </a:t>
            </a:r>
            <a:r>
              <a:rPr lang="cs-CZ" b="1" dirty="0" err="1"/>
              <a:t>kongruenci</a:t>
            </a:r>
            <a:r>
              <a:rPr lang="cs-CZ" dirty="0"/>
              <a:t> v čísle.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46945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Přídavná jména vztahující se k bývalým koloniím Portugalska	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02758253"/>
              </p:ext>
            </p:extLst>
          </p:nvPr>
        </p:nvGraphicFramePr>
        <p:xfrm>
          <a:off x="395535" y="1556793"/>
          <a:ext cx="8424936" cy="45365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toponymum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Adjektivum m.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r>
                        <a:rPr lang="cs-CZ" sz="1800" dirty="0">
                          <a:effectLst/>
                        </a:rPr>
                        <a:t>f.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3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Angola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angolano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angolana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33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Cabo-Verde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cabo-verdiano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cabo-verdiana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33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Guiné-Bissau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guineense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guineense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33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Moçambique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moçambicano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moçambicana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306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São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Tomé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são-tomeense/são tomense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são-tomeense</a:t>
                      </a:r>
                      <a:r>
                        <a:rPr lang="cs-CZ" sz="1800" dirty="0">
                          <a:effectLst/>
                        </a:rPr>
                        <a:t>/</a:t>
                      </a:r>
                      <a:r>
                        <a:rPr lang="cs-CZ" sz="1800" dirty="0" err="1">
                          <a:effectLst/>
                        </a:rPr>
                        <a:t>são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tomense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8035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Přídavná jména odvozená od důležitých zemí a krajů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99918692"/>
              </p:ext>
            </p:extLst>
          </p:nvPr>
        </p:nvGraphicFramePr>
        <p:xfrm>
          <a:off x="395536" y="1412776"/>
          <a:ext cx="8280919" cy="46127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8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4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8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toponymum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Adjektivum</a:t>
                      </a:r>
                      <a:r>
                        <a:rPr lang="cs-CZ" sz="2000" baseline="0" dirty="0">
                          <a:effectLst/>
                        </a:rPr>
                        <a:t>  </a:t>
                      </a:r>
                      <a:r>
                        <a:rPr lang="cs-CZ" sz="1800" dirty="0">
                          <a:effectLst/>
                        </a:rPr>
                        <a:t>m.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r>
                        <a:rPr lang="cs-CZ" sz="1800" dirty="0">
                          <a:effectLst/>
                        </a:rPr>
                        <a:t>f.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826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Alemanha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alemão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alemã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Áustria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austríaco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austríaca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os Balcãs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balcânico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balcânica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Bélgica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belga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belga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Canadá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canadense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canadense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Ceilão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cingalês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cingalesa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(o) Chipre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cipriota/cíprio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cipriota/cípria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China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chinês/chino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chinesa/china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Cuba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cubano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cubana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Dinamarca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dinamarquês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dinamarquesa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31003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Přídavná jména odvozená od důležitých zemí a krajů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09803355"/>
              </p:ext>
            </p:extLst>
          </p:nvPr>
        </p:nvGraphicFramePr>
        <p:xfrm>
          <a:off x="539553" y="1297515"/>
          <a:ext cx="8352927" cy="47947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33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5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 </a:t>
                      </a:r>
                      <a:r>
                        <a:rPr lang="cs-CZ" sz="1800" dirty="0" err="1">
                          <a:effectLst/>
                        </a:rPr>
                        <a:t>Egipto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egípcio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egípcia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(a) Espanha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espanhol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espanhola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4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Finlândia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finlandês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finlandesa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(a) França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francês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francesa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(a) Grã Bretanha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britânico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britânica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 a Grécia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grego/helénico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grega/helénica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Groenlândia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groenlandês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groenlandesa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(a) Inglaterra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inglês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inglesa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(o) Japão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japonês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japonesa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Israel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israelense, israelino, israelita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israelense, israelina, israelita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(a) Noruega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noruegês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norueguesa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480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(a) Nova Zelândia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neozelandês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neozelandesa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7981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Přídavná jména odvozená od důležitých zemí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46883300"/>
              </p:ext>
            </p:extLst>
          </p:nvPr>
        </p:nvGraphicFramePr>
        <p:xfrm>
          <a:off x="683568" y="1628800"/>
          <a:ext cx="7848872" cy="4180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10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0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27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2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Polônia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polaco, polonês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placa/polonesa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Suécia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sueco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sueca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2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Suíça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suíço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suíça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57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República Checa</a:t>
                      </a:r>
                      <a:endParaRPr lang="cs-CZ" sz="20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braz. Tchêca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checo</a:t>
                      </a:r>
                      <a:endParaRPr lang="cs-CZ" sz="20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tcheco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checa</a:t>
                      </a:r>
                      <a:endParaRPr lang="cs-CZ" sz="20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tcheca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2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República Eslovaca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eslovaco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eslovaca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2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Tunísia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tunesino/tunisino/tunisiano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tunesina/tunisina/tunisiana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57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Vietname, o Viet-name. O Vite-nam, o Vitnã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vientamita, vietnamês, vietnamiano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vientamita</a:t>
                      </a:r>
                      <a:r>
                        <a:rPr lang="cs-CZ" sz="1800" dirty="0">
                          <a:effectLst/>
                        </a:rPr>
                        <a:t>, </a:t>
                      </a:r>
                      <a:r>
                        <a:rPr lang="cs-CZ" sz="1800" dirty="0" err="1">
                          <a:effectLst/>
                        </a:rPr>
                        <a:t>vietnamesa</a:t>
                      </a:r>
                      <a:r>
                        <a:rPr lang="cs-CZ" sz="1800" dirty="0">
                          <a:effectLst/>
                        </a:rPr>
                        <a:t>, </a:t>
                      </a:r>
                      <a:r>
                        <a:rPr lang="cs-CZ" sz="1800" dirty="0" err="1">
                          <a:effectLst/>
                        </a:rPr>
                        <a:t>vietnamiana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20575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Přídavná jména odvozená od kontinentů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08279199"/>
              </p:ext>
            </p:extLst>
          </p:nvPr>
        </p:nvGraphicFramePr>
        <p:xfrm>
          <a:off x="827583" y="1916831"/>
          <a:ext cx="7992888" cy="38321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5036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continente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1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 América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americano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americana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1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 Ásia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asiático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asiática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1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 Austrália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australiano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australiana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1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 Europa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europeu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europeia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1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 Antártica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antártico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antártica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61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África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africano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</a:rPr>
                        <a:t>africana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36713" y="29337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5736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Kompozita´jsou</a:t>
            </a:r>
            <a:r>
              <a:rPr lang="cs-CZ" dirty="0"/>
              <a:t> složena ze dvou zeměpisných komponentů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i="1" dirty="0" err="1"/>
              <a:t>anglo-inglês</a:t>
            </a:r>
            <a:r>
              <a:rPr lang="cs-CZ" i="1" dirty="0"/>
              <a:t>, </a:t>
            </a:r>
            <a:r>
              <a:rPr lang="cs-CZ" i="1" dirty="0" err="1"/>
              <a:t>austro</a:t>
            </a:r>
            <a:r>
              <a:rPr lang="cs-CZ" i="1" dirty="0"/>
              <a:t>=</a:t>
            </a:r>
            <a:r>
              <a:rPr lang="cs-CZ" i="1" dirty="0" err="1"/>
              <a:t>austríaco</a:t>
            </a:r>
            <a:r>
              <a:rPr lang="cs-CZ" i="1" dirty="0"/>
              <a:t>, euro=</a:t>
            </a:r>
            <a:r>
              <a:rPr lang="cs-CZ" i="1" dirty="0" err="1"/>
              <a:t>europeu</a:t>
            </a:r>
            <a:r>
              <a:rPr lang="cs-CZ" i="1" dirty="0"/>
              <a:t>, </a:t>
            </a:r>
            <a:r>
              <a:rPr lang="cs-CZ" i="1" dirty="0" err="1"/>
              <a:t>franco</a:t>
            </a:r>
            <a:r>
              <a:rPr lang="cs-CZ" i="1" dirty="0"/>
              <a:t>=</a:t>
            </a:r>
            <a:r>
              <a:rPr lang="cs-CZ" i="1" dirty="0" err="1"/>
              <a:t>francês</a:t>
            </a:r>
            <a:r>
              <a:rPr lang="cs-CZ" i="1" dirty="0"/>
              <a:t>, </a:t>
            </a:r>
            <a:r>
              <a:rPr lang="cs-CZ" i="1" dirty="0" err="1"/>
              <a:t>greco</a:t>
            </a:r>
            <a:r>
              <a:rPr lang="cs-CZ" i="1" dirty="0"/>
              <a:t>=</a:t>
            </a:r>
            <a:r>
              <a:rPr lang="cs-CZ" i="1" dirty="0" err="1"/>
              <a:t>grego</a:t>
            </a:r>
            <a:r>
              <a:rPr lang="cs-CZ" i="1" dirty="0"/>
              <a:t>, </a:t>
            </a:r>
            <a:r>
              <a:rPr lang="cs-CZ" i="1" dirty="0" err="1"/>
              <a:t>hispano</a:t>
            </a:r>
            <a:r>
              <a:rPr lang="cs-CZ" i="1" dirty="0"/>
              <a:t>=</a:t>
            </a:r>
            <a:r>
              <a:rPr lang="cs-CZ" i="1" dirty="0" err="1"/>
              <a:t>hispánico</a:t>
            </a:r>
            <a:r>
              <a:rPr lang="cs-CZ" i="1" dirty="0"/>
              <a:t>, </a:t>
            </a:r>
            <a:r>
              <a:rPr lang="cs-CZ" i="1" dirty="0" err="1"/>
              <a:t>espanhol</a:t>
            </a:r>
            <a:r>
              <a:rPr lang="cs-CZ" i="1" dirty="0"/>
              <a:t>, </a:t>
            </a:r>
            <a:r>
              <a:rPr lang="cs-CZ" i="1" dirty="0" err="1"/>
              <a:t>indo</a:t>
            </a:r>
            <a:r>
              <a:rPr lang="cs-CZ" i="1" dirty="0"/>
              <a:t>=</a:t>
            </a:r>
            <a:r>
              <a:rPr lang="cs-CZ" i="1" dirty="0" err="1"/>
              <a:t>indiano</a:t>
            </a:r>
            <a:r>
              <a:rPr lang="cs-CZ" i="1" dirty="0"/>
              <a:t>, </a:t>
            </a:r>
            <a:r>
              <a:rPr lang="cs-CZ" i="1" dirty="0" err="1"/>
              <a:t>ítalo</a:t>
            </a:r>
            <a:r>
              <a:rPr lang="cs-CZ" i="1" dirty="0"/>
              <a:t>=</a:t>
            </a:r>
            <a:r>
              <a:rPr lang="cs-CZ" i="1" dirty="0" err="1"/>
              <a:t>itáliano</a:t>
            </a:r>
            <a:r>
              <a:rPr lang="cs-CZ" i="1" dirty="0"/>
              <a:t>, </a:t>
            </a:r>
            <a:r>
              <a:rPr lang="cs-CZ" i="1" dirty="0" err="1"/>
              <a:t>galaico</a:t>
            </a:r>
            <a:r>
              <a:rPr lang="cs-CZ" i="1" dirty="0"/>
              <a:t>=</a:t>
            </a:r>
            <a:r>
              <a:rPr lang="cs-CZ" i="1" dirty="0" err="1"/>
              <a:t>galego</a:t>
            </a:r>
            <a:r>
              <a:rPr lang="cs-CZ" i="1" dirty="0"/>
              <a:t>, </a:t>
            </a:r>
            <a:r>
              <a:rPr lang="cs-CZ" i="1" dirty="0" err="1"/>
              <a:t>luso</a:t>
            </a:r>
            <a:r>
              <a:rPr lang="cs-CZ" i="1" dirty="0"/>
              <a:t>=</a:t>
            </a:r>
            <a:r>
              <a:rPr lang="cs-CZ" i="1" dirty="0" err="1"/>
              <a:t>lusitano</a:t>
            </a:r>
            <a:r>
              <a:rPr lang="cs-CZ" i="1" dirty="0"/>
              <a:t>, </a:t>
            </a:r>
            <a:r>
              <a:rPr lang="cs-CZ" i="1" dirty="0" err="1"/>
              <a:t>português</a:t>
            </a:r>
            <a:r>
              <a:rPr lang="cs-CZ" i="1" dirty="0"/>
              <a:t>, nipo=</a:t>
            </a:r>
            <a:r>
              <a:rPr lang="cs-CZ" i="1" dirty="0" err="1"/>
              <a:t>nipónico,japonês</a:t>
            </a:r>
            <a:r>
              <a:rPr lang="cs-CZ" i="1" dirty="0"/>
              <a:t>, </a:t>
            </a:r>
            <a:r>
              <a:rPr lang="cs-CZ" i="1" dirty="0" err="1"/>
              <a:t>sino</a:t>
            </a:r>
            <a:r>
              <a:rPr lang="cs-CZ" i="1" dirty="0"/>
              <a:t>=</a:t>
            </a:r>
            <a:r>
              <a:rPr lang="cs-CZ" i="1" dirty="0" err="1"/>
              <a:t>chinês</a:t>
            </a:r>
            <a:r>
              <a:rPr lang="cs-CZ" i="1" dirty="0"/>
              <a:t>, </a:t>
            </a:r>
            <a:r>
              <a:rPr lang="cs-CZ" i="1" dirty="0" err="1"/>
              <a:t>teuto</a:t>
            </a:r>
            <a:r>
              <a:rPr lang="cs-CZ" i="1" dirty="0"/>
              <a:t>=</a:t>
            </a:r>
            <a:r>
              <a:rPr lang="cs-CZ" i="1" dirty="0" err="1"/>
              <a:t>tetónico</a:t>
            </a:r>
            <a:r>
              <a:rPr lang="cs-CZ" i="1" dirty="0"/>
              <a:t>, </a:t>
            </a:r>
            <a:r>
              <a:rPr lang="cs-CZ" i="1" dirty="0" err="1"/>
              <a:t>alemão</a:t>
            </a:r>
            <a:r>
              <a:rPr lang="cs-CZ" i="1" dirty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68312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Výsledná kompozita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 err="1"/>
              <a:t>amizades</a:t>
            </a:r>
            <a:r>
              <a:rPr lang="cs-CZ" i="1" dirty="0"/>
              <a:t> </a:t>
            </a:r>
            <a:r>
              <a:rPr lang="cs-CZ" i="1" dirty="0" err="1"/>
              <a:t>anglo-americanas</a:t>
            </a:r>
            <a:endParaRPr lang="cs-CZ" i="1" dirty="0"/>
          </a:p>
          <a:p>
            <a:r>
              <a:rPr lang="cs-CZ" i="1" dirty="0" err="1"/>
              <a:t>império</a:t>
            </a:r>
            <a:r>
              <a:rPr lang="cs-CZ" i="1" dirty="0"/>
              <a:t> </a:t>
            </a:r>
            <a:r>
              <a:rPr lang="cs-CZ" i="1" dirty="0" err="1"/>
              <a:t>austro-húngaro</a:t>
            </a:r>
            <a:endParaRPr lang="cs-CZ" i="1" dirty="0"/>
          </a:p>
          <a:p>
            <a:r>
              <a:rPr lang="cs-CZ" i="1" dirty="0"/>
              <a:t> </a:t>
            </a:r>
            <a:r>
              <a:rPr lang="cs-CZ" i="1" dirty="0" err="1"/>
              <a:t>relações</a:t>
            </a:r>
            <a:r>
              <a:rPr lang="cs-CZ" i="1" dirty="0"/>
              <a:t> euro-</a:t>
            </a:r>
            <a:r>
              <a:rPr lang="cs-CZ" i="1" dirty="0" err="1"/>
              <a:t>africanas</a:t>
            </a:r>
            <a:endParaRPr lang="cs-CZ" i="1" dirty="0"/>
          </a:p>
          <a:p>
            <a:r>
              <a:rPr lang="cs-CZ" i="1" dirty="0" err="1"/>
              <a:t>falares</a:t>
            </a:r>
            <a:r>
              <a:rPr lang="cs-CZ" i="1" dirty="0"/>
              <a:t> </a:t>
            </a:r>
            <a:r>
              <a:rPr lang="cs-CZ" i="1" dirty="0" err="1"/>
              <a:t>franco-provençais</a:t>
            </a:r>
            <a:endParaRPr lang="cs-CZ" i="1" dirty="0"/>
          </a:p>
          <a:p>
            <a:r>
              <a:rPr lang="cs-CZ" i="1" dirty="0"/>
              <a:t>literatura </a:t>
            </a:r>
            <a:r>
              <a:rPr lang="cs-CZ" i="1" dirty="0" err="1"/>
              <a:t>luso-asiática</a:t>
            </a:r>
            <a:endParaRPr lang="cs-CZ" i="1" dirty="0"/>
          </a:p>
          <a:p>
            <a:r>
              <a:rPr lang="cs-CZ" i="1" dirty="0"/>
              <a:t>atlas </a:t>
            </a:r>
            <a:r>
              <a:rPr lang="cs-CZ" i="1" dirty="0" err="1"/>
              <a:t>ítalo-suíço</a:t>
            </a:r>
            <a:endParaRPr lang="cs-CZ" i="1" dirty="0"/>
          </a:p>
          <a:p>
            <a:r>
              <a:rPr lang="cs-CZ" i="1" dirty="0" err="1"/>
              <a:t>trovadores</a:t>
            </a:r>
            <a:r>
              <a:rPr lang="cs-CZ" i="1" dirty="0"/>
              <a:t> </a:t>
            </a:r>
            <a:r>
              <a:rPr lang="cs-CZ" i="1" dirty="0" err="1"/>
              <a:t>galaico-portugueses</a:t>
            </a:r>
            <a:endParaRPr lang="cs-CZ" i="1" dirty="0"/>
          </a:p>
          <a:p>
            <a:r>
              <a:rPr lang="cs-CZ" i="1" dirty="0" err="1"/>
              <a:t>glossário</a:t>
            </a:r>
            <a:r>
              <a:rPr lang="cs-CZ" i="1" dirty="0"/>
              <a:t> </a:t>
            </a:r>
            <a:r>
              <a:rPr lang="cs-CZ" i="1" dirty="0" err="1"/>
              <a:t>hispano-americano</a:t>
            </a:r>
            <a:endParaRPr lang="cs-CZ" i="1" dirty="0"/>
          </a:p>
          <a:p>
            <a:r>
              <a:rPr lang="cs-CZ" i="1" dirty="0" err="1"/>
              <a:t>guerra</a:t>
            </a:r>
            <a:r>
              <a:rPr lang="cs-CZ" i="1" dirty="0"/>
              <a:t> </a:t>
            </a:r>
            <a:r>
              <a:rPr lang="cs-CZ" i="1" dirty="0" err="1"/>
              <a:t>sino-japonesa</a:t>
            </a:r>
            <a:endParaRPr lang="cs-CZ" i="1" dirty="0"/>
          </a:p>
          <a:p>
            <a:r>
              <a:rPr lang="cs-CZ" i="1" dirty="0" err="1"/>
              <a:t>ginásio</a:t>
            </a:r>
            <a:r>
              <a:rPr lang="cs-CZ" i="1" dirty="0"/>
              <a:t> </a:t>
            </a:r>
            <a:r>
              <a:rPr lang="cs-CZ" i="1" dirty="0" err="1"/>
              <a:t>teuto-brasileiro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89528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Kategorie stupně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28152434"/>
              </p:ext>
            </p:extLst>
          </p:nvPr>
        </p:nvGraphicFramePr>
        <p:xfrm>
          <a:off x="611559" y="2060846"/>
          <a:ext cx="8064897" cy="25575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7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7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9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80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pozitiv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komparativ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superlativ relativní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943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estudioso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mais</a:t>
                      </a:r>
                      <a:r>
                        <a:rPr lang="cs-CZ" sz="2400" dirty="0">
                          <a:effectLst/>
                        </a:rPr>
                        <a:t>/</a:t>
                      </a:r>
                      <a:r>
                        <a:rPr lang="cs-CZ" sz="2400" dirty="0" err="1">
                          <a:effectLst/>
                        </a:rPr>
                        <a:t>menos</a:t>
                      </a:r>
                      <a:r>
                        <a:rPr lang="cs-CZ" sz="2400" dirty="0">
                          <a:effectLst/>
                        </a:rPr>
                        <a:t> </a:t>
                      </a:r>
                      <a:r>
                        <a:rPr lang="cs-CZ" sz="2400" dirty="0" err="1">
                          <a:effectLst/>
                        </a:rPr>
                        <a:t>estudioso</a:t>
                      </a:r>
                      <a:r>
                        <a:rPr lang="cs-CZ" sz="2400" dirty="0">
                          <a:effectLst/>
                        </a:rPr>
                        <a:t> do </a:t>
                      </a:r>
                      <a:r>
                        <a:rPr lang="cs-CZ" sz="2400" dirty="0" err="1">
                          <a:effectLst/>
                        </a:rPr>
                        <a:t>que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o </a:t>
                      </a:r>
                      <a:r>
                        <a:rPr lang="cs-CZ" sz="2400" dirty="0" err="1">
                          <a:effectLst/>
                        </a:rPr>
                        <a:t>mais</a:t>
                      </a:r>
                      <a:r>
                        <a:rPr lang="cs-CZ" sz="2400" dirty="0">
                          <a:effectLst/>
                        </a:rPr>
                        <a:t>/o </a:t>
                      </a:r>
                      <a:r>
                        <a:rPr lang="cs-CZ" sz="2400" dirty="0" err="1">
                          <a:effectLst/>
                        </a:rPr>
                        <a:t>menos</a:t>
                      </a:r>
                      <a:r>
                        <a:rPr lang="cs-CZ" sz="2400" dirty="0">
                          <a:effectLst/>
                        </a:rPr>
                        <a:t> </a:t>
                      </a:r>
                      <a:r>
                        <a:rPr lang="cs-CZ" sz="2400" dirty="0" err="1">
                          <a:effectLst/>
                        </a:rPr>
                        <a:t>estudioso</a:t>
                      </a:r>
                      <a:r>
                        <a:rPr lang="cs-CZ" sz="2400" dirty="0">
                          <a:effectLst/>
                        </a:rPr>
                        <a:t> de  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36713" y="35623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4082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Komparativ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9980750"/>
              </p:ext>
            </p:extLst>
          </p:nvPr>
        </p:nvGraphicFramePr>
        <p:xfrm>
          <a:off x="611560" y="2060848"/>
          <a:ext cx="8208911" cy="42991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1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1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5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79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KOMPARATIV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705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nadřazenost</a:t>
                      </a:r>
                      <a:endParaRPr lang="cs-CZ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</a:rPr>
                        <a:t>mais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estudioso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do que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705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podřazenost</a:t>
                      </a:r>
                      <a:endParaRPr lang="cs-CZ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menos e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studioso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que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705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rovnost</a:t>
                      </a:r>
                      <a:endParaRPr lang="cs-CZ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tão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estudioso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</a:rPr>
                        <a:t>como</a:t>
                      </a:r>
                      <a:r>
                        <a:rPr lang="cs-CZ" sz="2000" dirty="0">
                          <a:effectLst/>
                        </a:rPr>
                        <a:t>  (</a:t>
                      </a:r>
                      <a:r>
                        <a:rPr lang="cs-CZ" sz="2000" dirty="0" err="1">
                          <a:effectLst/>
                        </a:rPr>
                        <a:t>quanto</a:t>
                      </a:r>
                      <a:r>
                        <a:rPr lang="cs-CZ" sz="2000" dirty="0">
                          <a:effectLst/>
                        </a:rPr>
                        <a:t>)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3905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Kategorie stupně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48094767"/>
              </p:ext>
            </p:extLst>
          </p:nvPr>
        </p:nvGraphicFramePr>
        <p:xfrm>
          <a:off x="611560" y="1340768"/>
          <a:ext cx="8136906" cy="51568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0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7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2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08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pozitiv</a:t>
                      </a:r>
                      <a:endParaRPr lang="cs-CZ" sz="2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komparativ</a:t>
                      </a:r>
                      <a:endParaRPr lang="cs-CZ" sz="2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Superlativ relativní</a:t>
                      </a:r>
                      <a:endParaRPr lang="cs-CZ" sz="2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Superlativ absolutní</a:t>
                      </a:r>
                      <a:endParaRPr lang="cs-CZ" sz="2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08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bom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melhor (que/do que)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o melhor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óptimo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08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mau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pior</a:t>
                      </a:r>
                      <a:r>
                        <a:rPr lang="cs-CZ" sz="2400" dirty="0">
                          <a:effectLst/>
                        </a:rPr>
                        <a:t> (</a:t>
                      </a:r>
                      <a:r>
                        <a:rPr lang="cs-CZ" sz="2400" dirty="0" err="1">
                          <a:effectLst/>
                        </a:rPr>
                        <a:t>que</a:t>
                      </a:r>
                      <a:r>
                        <a:rPr lang="cs-CZ" sz="2400" dirty="0">
                          <a:effectLst/>
                        </a:rPr>
                        <a:t>/do </a:t>
                      </a:r>
                      <a:r>
                        <a:rPr lang="cs-CZ" sz="2400" dirty="0" err="1">
                          <a:effectLst/>
                        </a:rPr>
                        <a:t>que</a:t>
                      </a:r>
                      <a:r>
                        <a:rPr lang="cs-CZ" sz="2400" dirty="0">
                          <a:effectLst/>
                        </a:rPr>
                        <a:t>)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o pior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péssimo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08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grande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maior (que/do que)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o maior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máximo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08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pequeno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menor (que/do que)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o menor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mínimo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5214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84632" cy="89614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	</a:t>
            </a: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r>
              <a:rPr lang="cs-CZ" b="1" dirty="0"/>
              <a:t>Morfematická struktura portugalských </a:t>
            </a:r>
            <a:r>
              <a:rPr lang="cs-CZ" b="1" dirty="0" err="1"/>
              <a:t>dvojvýchodných</a:t>
            </a:r>
            <a:r>
              <a:rPr lang="cs-CZ" b="1" dirty="0"/>
              <a:t> adjektiv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b="1" i="1" dirty="0" err="1"/>
              <a:t>Tetramorfní</a:t>
            </a:r>
            <a:r>
              <a:rPr lang="cs-CZ" b="1" i="1" dirty="0"/>
              <a:t> (čtyřčlennou) strukturu</a:t>
            </a:r>
            <a:r>
              <a:rPr lang="cs-CZ" dirty="0"/>
              <a:t> mají adjektiva </a:t>
            </a:r>
            <a:r>
              <a:rPr lang="cs-CZ" dirty="0" err="1"/>
              <a:t>dvouvýchodná</a:t>
            </a:r>
            <a:r>
              <a:rPr lang="cs-CZ" dirty="0"/>
              <a:t>, která mají dva tvary pro ženský rod (singulár a plurál) a dva tvary pro rod mužský (rovněž singulár y plurál). </a:t>
            </a:r>
          </a:p>
          <a:p>
            <a:pPr algn="just"/>
            <a:r>
              <a:rPr lang="cs-CZ" dirty="0"/>
              <a:t>K těmto adjektivum patří adjektiva zakončená v mužském rodě na </a:t>
            </a:r>
            <a:r>
              <a:rPr lang="cs-CZ" b="1" i="1" dirty="0"/>
              <a:t>–o, -e,-u, -</a:t>
            </a:r>
            <a:r>
              <a:rPr lang="cs-CZ" b="1" i="1" dirty="0" err="1"/>
              <a:t>ão</a:t>
            </a:r>
            <a:r>
              <a:rPr lang="cs-CZ" b="1" i="1" dirty="0"/>
              <a:t> </a:t>
            </a:r>
            <a:r>
              <a:rPr lang="cs-CZ" dirty="0"/>
              <a:t>a </a:t>
            </a:r>
            <a:r>
              <a:rPr lang="cs-CZ" b="1" i="1" dirty="0"/>
              <a:t>na souhlásku</a:t>
            </a:r>
            <a:r>
              <a:rPr lang="cs-CZ" dirty="0"/>
              <a:t>:</a:t>
            </a:r>
            <a:r>
              <a:rPr lang="cs-CZ" i="1" dirty="0"/>
              <a:t> </a:t>
            </a:r>
          </a:p>
          <a:p>
            <a:pPr algn="just"/>
            <a:r>
              <a:rPr lang="cs-CZ" i="1" dirty="0" err="1"/>
              <a:t>bom</a:t>
            </a:r>
            <a:r>
              <a:rPr lang="cs-CZ" i="1" dirty="0"/>
              <a:t>, boa, </a:t>
            </a:r>
            <a:r>
              <a:rPr lang="cs-CZ" i="1" dirty="0" err="1"/>
              <a:t>bons</a:t>
            </a:r>
            <a:r>
              <a:rPr lang="cs-CZ" i="1" dirty="0"/>
              <a:t>, </a:t>
            </a:r>
            <a:r>
              <a:rPr lang="cs-CZ" i="1" dirty="0" err="1"/>
              <a:t>boas</a:t>
            </a:r>
            <a:r>
              <a:rPr lang="cs-CZ" i="1" dirty="0"/>
              <a:t>; </a:t>
            </a:r>
          </a:p>
          <a:p>
            <a:pPr algn="just"/>
            <a:r>
              <a:rPr lang="cs-CZ" i="1" dirty="0" err="1"/>
              <a:t>cru</a:t>
            </a:r>
            <a:r>
              <a:rPr lang="cs-CZ" i="1" dirty="0"/>
              <a:t>, </a:t>
            </a:r>
            <a:r>
              <a:rPr lang="cs-CZ" i="1" dirty="0" err="1"/>
              <a:t>crua</a:t>
            </a:r>
            <a:r>
              <a:rPr lang="cs-CZ" i="1" dirty="0"/>
              <a:t>, </a:t>
            </a:r>
            <a:r>
              <a:rPr lang="cs-CZ" i="1" dirty="0" err="1"/>
              <a:t>crus</a:t>
            </a:r>
            <a:r>
              <a:rPr lang="cs-CZ" i="1" dirty="0"/>
              <a:t>, </a:t>
            </a:r>
            <a:r>
              <a:rPr lang="cs-CZ" i="1" dirty="0" err="1"/>
              <a:t>cruas</a:t>
            </a:r>
            <a:r>
              <a:rPr lang="cs-CZ" i="1" dirty="0"/>
              <a:t>; </a:t>
            </a:r>
          </a:p>
          <a:p>
            <a:pPr algn="just"/>
            <a:r>
              <a:rPr lang="cs-CZ" i="1" dirty="0"/>
              <a:t>nu, </a:t>
            </a:r>
            <a:r>
              <a:rPr lang="cs-CZ" i="1" dirty="0" err="1"/>
              <a:t>nua</a:t>
            </a:r>
            <a:r>
              <a:rPr lang="cs-CZ" i="1" dirty="0"/>
              <a:t>, </a:t>
            </a:r>
            <a:r>
              <a:rPr lang="cs-CZ" i="1" dirty="0" err="1"/>
              <a:t>nus</a:t>
            </a:r>
            <a:r>
              <a:rPr lang="cs-CZ" i="1" dirty="0"/>
              <a:t>, </a:t>
            </a:r>
            <a:r>
              <a:rPr lang="cs-CZ" i="1" dirty="0" err="1"/>
              <a:t>nuas</a:t>
            </a:r>
            <a:r>
              <a:rPr lang="cs-CZ" i="1" dirty="0"/>
              <a:t>; </a:t>
            </a:r>
          </a:p>
          <a:p>
            <a:pPr algn="just"/>
            <a:r>
              <a:rPr lang="cs-CZ" i="1" dirty="0" err="1"/>
              <a:t>europeu</a:t>
            </a:r>
            <a:r>
              <a:rPr lang="cs-CZ" i="1" dirty="0"/>
              <a:t>, </a:t>
            </a:r>
            <a:r>
              <a:rPr lang="cs-CZ" i="1" dirty="0" err="1"/>
              <a:t>europeia</a:t>
            </a:r>
            <a:r>
              <a:rPr lang="cs-CZ" i="1" dirty="0"/>
              <a:t>, </a:t>
            </a:r>
            <a:r>
              <a:rPr lang="cs-CZ" i="1" dirty="0" err="1"/>
              <a:t>europeus</a:t>
            </a:r>
            <a:r>
              <a:rPr lang="cs-CZ" i="1" dirty="0"/>
              <a:t>, </a:t>
            </a:r>
            <a:r>
              <a:rPr lang="cs-CZ" i="1" dirty="0" err="1"/>
              <a:t>europeias</a:t>
            </a:r>
            <a:r>
              <a:rPr lang="cs-CZ" i="1" dirty="0"/>
              <a:t>,</a:t>
            </a:r>
          </a:p>
          <a:p>
            <a:pPr algn="just"/>
            <a:r>
              <a:rPr lang="cs-CZ" i="1" dirty="0"/>
              <a:t> </a:t>
            </a:r>
            <a:r>
              <a:rPr lang="cs-CZ" i="1" dirty="0" err="1"/>
              <a:t>catalão</a:t>
            </a:r>
            <a:r>
              <a:rPr lang="cs-CZ" i="1" dirty="0"/>
              <a:t>, </a:t>
            </a:r>
            <a:r>
              <a:rPr lang="cs-CZ" i="1" dirty="0" err="1"/>
              <a:t>catalã</a:t>
            </a:r>
            <a:r>
              <a:rPr lang="cs-CZ" i="1" dirty="0"/>
              <a:t> /</a:t>
            </a:r>
            <a:r>
              <a:rPr lang="cs-CZ" i="1" dirty="0" err="1"/>
              <a:t>catalães</a:t>
            </a:r>
            <a:r>
              <a:rPr lang="cs-CZ" i="1" dirty="0"/>
              <a:t> – </a:t>
            </a:r>
            <a:r>
              <a:rPr lang="cs-CZ" i="1" dirty="0" err="1"/>
              <a:t>catalãs</a:t>
            </a:r>
            <a:r>
              <a:rPr lang="cs-CZ" i="1" dirty="0"/>
              <a:t>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31933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/>
              <a:t>Superlativní absolutní</a:t>
            </a:r>
            <a:r>
              <a:rPr lang="cs-CZ" dirty="0"/>
              <a:t>, nebo také </a:t>
            </a:r>
            <a:r>
              <a:rPr lang="cs-CZ" b="1" i="1" dirty="0"/>
              <a:t>elativ</a:t>
            </a:r>
            <a:r>
              <a:rPr lang="cs-CZ" dirty="0"/>
              <a:t>,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udává vysokou míru vlastnosti neimplikující srovnání. </a:t>
            </a:r>
          </a:p>
          <a:p>
            <a:r>
              <a:rPr lang="cs-CZ" dirty="0"/>
              <a:t>1. Základním výrazovým prostředkem superlativu </a:t>
            </a:r>
            <a:r>
              <a:rPr lang="cs-CZ" b="1" dirty="0"/>
              <a:t>absolutního syntetického </a:t>
            </a:r>
            <a:r>
              <a:rPr lang="cs-CZ" dirty="0"/>
              <a:t>je derivační alomorf </a:t>
            </a:r>
            <a:r>
              <a:rPr lang="cs-CZ" b="1" dirty="0"/>
              <a:t>-</a:t>
            </a:r>
            <a:r>
              <a:rPr lang="cs-CZ" b="1" dirty="0" err="1"/>
              <a:t>íssim</a:t>
            </a:r>
            <a:r>
              <a:rPr lang="cs-CZ" b="1" dirty="0"/>
              <a:t>-</a:t>
            </a:r>
            <a:r>
              <a:rPr lang="cs-CZ" dirty="0"/>
              <a:t> (</a:t>
            </a:r>
            <a:r>
              <a:rPr lang="cs-CZ" i="1" dirty="0" err="1"/>
              <a:t>lindíssimo</a:t>
            </a:r>
            <a:r>
              <a:rPr lang="cs-CZ" dirty="0"/>
              <a:t>). </a:t>
            </a:r>
          </a:p>
          <a:p>
            <a:r>
              <a:rPr lang="cs-CZ" dirty="0"/>
              <a:t>V omezenějším počtu případů se uplatňuje latinismus -</a:t>
            </a:r>
            <a:r>
              <a:rPr lang="cs-CZ" b="1" dirty="0" err="1"/>
              <a:t>érrim</a:t>
            </a:r>
            <a:r>
              <a:rPr lang="cs-CZ" b="1" dirty="0"/>
              <a:t> –</a:t>
            </a:r>
            <a:r>
              <a:rPr lang="cs-CZ" dirty="0"/>
              <a:t> </a:t>
            </a:r>
            <a:r>
              <a:rPr lang="cs-CZ" i="1" dirty="0" err="1"/>
              <a:t>paupérrimo</a:t>
            </a:r>
            <a:r>
              <a:rPr lang="cs-CZ" i="1" dirty="0"/>
              <a:t> „velmi chudý“.</a:t>
            </a:r>
            <a:r>
              <a:rPr lang="cs-CZ" dirty="0"/>
              <a:t> </a:t>
            </a:r>
          </a:p>
          <a:p>
            <a:r>
              <a:rPr lang="cs-CZ" dirty="0"/>
              <a:t>2. analyticky, neboli opisně: </a:t>
            </a:r>
            <a:r>
              <a:rPr lang="cs-CZ" i="1" dirty="0" err="1"/>
              <a:t>muito</a:t>
            </a:r>
            <a:r>
              <a:rPr lang="cs-CZ" i="1" dirty="0"/>
              <a:t>, </a:t>
            </a:r>
            <a:r>
              <a:rPr lang="cs-CZ" i="1" dirty="0" err="1"/>
              <a:t>extremamente</a:t>
            </a:r>
            <a:r>
              <a:rPr lang="cs-CZ" i="1" dirty="0"/>
              <a:t>, </a:t>
            </a:r>
            <a:r>
              <a:rPr lang="cs-CZ" i="1" dirty="0" err="1"/>
              <a:t>inensamente</a:t>
            </a:r>
            <a:r>
              <a:rPr lang="cs-CZ" i="1" dirty="0"/>
              <a:t>, </a:t>
            </a:r>
            <a:r>
              <a:rPr lang="cs-CZ" i="1" dirty="0" err="1"/>
              <a:t>grandemente</a:t>
            </a:r>
            <a:r>
              <a:rPr lang="cs-CZ" i="1" dirty="0"/>
              <a:t>, </a:t>
            </a:r>
            <a:r>
              <a:rPr lang="cs-CZ" i="1" dirty="0" err="1"/>
              <a:t>excessivamente</a:t>
            </a:r>
            <a:r>
              <a:rPr lang="cs-CZ" i="1" dirty="0"/>
              <a:t>, </a:t>
            </a:r>
            <a:r>
              <a:rPr lang="cs-CZ" i="1" dirty="0" err="1"/>
              <a:t>extraordinariamente</a:t>
            </a:r>
            <a:r>
              <a:rPr lang="cs-CZ" i="1" dirty="0"/>
              <a:t>, </a:t>
            </a:r>
            <a:r>
              <a:rPr lang="cs-CZ" i="1" dirty="0" err="1"/>
              <a:t>interessante</a:t>
            </a:r>
            <a:r>
              <a:rPr lang="cs-CZ" i="1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3430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Nepravidelný superlativ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60872755"/>
              </p:ext>
            </p:extLst>
          </p:nvPr>
        </p:nvGraphicFramePr>
        <p:xfrm>
          <a:off x="539552" y="1412775"/>
          <a:ext cx="8352929" cy="4394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0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2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84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11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pozitiv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superlativ absolutní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4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amargo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hořký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amaríssimo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hořký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1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amigo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přátelský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amicíssimo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přátelský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1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antigo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starobylý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antiquíssimo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starobylý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4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cruel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krutý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crudelíssimo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krutý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4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doce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sladký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dulcíssimo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sladký 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4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fiel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věrný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fidelíssimo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věrný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11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frio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studený, chladný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frigidíssimo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velmi studený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04963" y="20415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673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Nepravidelný superlativ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11879818"/>
              </p:ext>
            </p:extLst>
          </p:nvPr>
        </p:nvGraphicFramePr>
        <p:xfrm>
          <a:off x="827584" y="2060849"/>
          <a:ext cx="7848871" cy="38164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0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1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8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84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55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geral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obecný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generalíssimo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obecný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65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magnífico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úžasný, skvělý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magnificentíssimo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okázalý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65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nobre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šlechtený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nobilíssimo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šlechetný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5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pessoal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ososbní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personalíssimo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osobní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5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sábio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moudrý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sapientíssimo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moudrý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65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simples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jednoduchý, prostý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simplicíssimo/simplíssimo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Velmi prostý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00945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Postavení adjektiv (změna významu)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00263182"/>
              </p:ext>
            </p:extLst>
          </p:nvPr>
        </p:nvGraphicFramePr>
        <p:xfrm>
          <a:off x="395536" y="1556790"/>
          <a:ext cx="8064896" cy="52809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0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9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4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adjektivum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význam v antepozici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význam v postpozici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antigo 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bývalý (antigo presidente)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starožitný (uma cadeira antiga)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caro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milý, drahý (Caro  João)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drahý (cenově) (calças caras)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franco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upřímný (francas palavras)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volný (zona franca)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grande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velký, slavný (grande homem)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velký (casa grande)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99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leve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bezvýznamný (leve pressentimento)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lehký (comida leve)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maior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největší (o maior problema)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nejstarší (o meu irmão maior)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menor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(nej)menší (a menor causa)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(nej)mladší (a minha irmã menor)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99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novo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nový-další v pořadí (um novo carro)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nový-nepoužitý (um carro novo) 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próprio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vlastní (em próprias palavras)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vhodný (palavras próprias)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puro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pouhý, čirý, ryzí (puro ouro)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čistý (ar puro)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999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simples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pouhý (uma simples observação)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prostý, prostoduchý (um homem simples)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verdadeiro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pravý (verdadeiro cará(c)ter)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opravdový (um </a:t>
                      </a:r>
                      <a:r>
                        <a:rPr lang="cs-CZ" sz="1600" dirty="0" err="1">
                          <a:effectLst/>
                        </a:rPr>
                        <a:t>amigo</a:t>
                      </a:r>
                      <a:r>
                        <a:rPr lang="cs-CZ" sz="1600" dirty="0">
                          <a:effectLst/>
                        </a:rPr>
                        <a:t> </a:t>
                      </a:r>
                      <a:r>
                        <a:rPr lang="cs-CZ" sz="1600" dirty="0" err="1">
                          <a:effectLst/>
                        </a:rPr>
                        <a:t>verdadeiro</a:t>
                      </a:r>
                      <a:r>
                        <a:rPr lang="cs-CZ" sz="16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3425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F3220-C987-4BEA-89C6-250502061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Slovní zásoba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5E3298-56AB-4333-9FBD-727BEF08610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endParaRPr lang="cs-CZ" dirty="0"/>
          </a:p>
          <a:p>
            <a:r>
              <a:rPr lang="cs-CZ" dirty="0"/>
              <a:t>adjektivum			</a:t>
            </a:r>
            <a:r>
              <a:rPr lang="cs-CZ" dirty="0" err="1"/>
              <a:t>adjetivo</a:t>
            </a:r>
            <a:endParaRPr lang="cs-CZ" dirty="0"/>
          </a:p>
          <a:p>
            <a:r>
              <a:rPr lang="cs-CZ" dirty="0"/>
              <a:t>adjektivum </a:t>
            </a:r>
            <a:r>
              <a:rPr lang="cs-CZ" dirty="0" err="1"/>
              <a:t>dvojvýchodné</a:t>
            </a:r>
            <a:r>
              <a:rPr lang="cs-CZ" dirty="0"/>
              <a:t> 		</a:t>
            </a:r>
            <a:r>
              <a:rPr lang="cs-CZ" dirty="0" err="1"/>
              <a:t>adjetivo</a:t>
            </a:r>
            <a:r>
              <a:rPr lang="cs-CZ" dirty="0"/>
              <a:t> </a:t>
            </a:r>
            <a:r>
              <a:rPr lang="cs-CZ" dirty="0" err="1"/>
              <a:t>biforme</a:t>
            </a:r>
            <a:r>
              <a:rPr lang="cs-CZ" dirty="0"/>
              <a:t>  </a:t>
            </a:r>
          </a:p>
          <a:p>
            <a:r>
              <a:rPr lang="cs-CZ" dirty="0"/>
              <a:t>adjektivum jednovýchodné		</a:t>
            </a:r>
            <a:r>
              <a:rPr lang="cs-CZ" dirty="0" err="1"/>
              <a:t>adjetivo</a:t>
            </a:r>
            <a:r>
              <a:rPr lang="cs-CZ" dirty="0"/>
              <a:t> </a:t>
            </a:r>
            <a:r>
              <a:rPr lang="cs-CZ" dirty="0" err="1"/>
              <a:t>uniforme</a:t>
            </a:r>
            <a:r>
              <a:rPr lang="cs-CZ" dirty="0"/>
              <a:t>    </a:t>
            </a:r>
          </a:p>
          <a:p>
            <a:r>
              <a:rPr lang="cs-CZ" dirty="0" err="1"/>
              <a:t>tetramorfní</a:t>
            </a:r>
            <a:r>
              <a:rPr lang="cs-CZ" dirty="0"/>
              <a:t> (čtyřčlenná) struktura 	</a:t>
            </a:r>
            <a:r>
              <a:rPr lang="cs-CZ" dirty="0" err="1"/>
              <a:t>estrutura</a:t>
            </a:r>
            <a:r>
              <a:rPr lang="cs-CZ" dirty="0"/>
              <a:t> </a:t>
            </a:r>
            <a:r>
              <a:rPr lang="cs-CZ" dirty="0" err="1"/>
              <a:t>tetramorfológica</a:t>
            </a:r>
            <a:endParaRPr lang="cs-CZ" dirty="0"/>
          </a:p>
          <a:p>
            <a:r>
              <a:rPr lang="cs-CZ" dirty="0"/>
              <a:t>dimorfní (dvoučlenná) struktura 	</a:t>
            </a:r>
            <a:r>
              <a:rPr lang="cs-CZ" dirty="0" err="1"/>
              <a:t>estrutura</a:t>
            </a:r>
            <a:r>
              <a:rPr lang="cs-CZ" dirty="0"/>
              <a:t> </a:t>
            </a:r>
            <a:r>
              <a:rPr lang="cs-CZ" dirty="0" err="1"/>
              <a:t>bimorfológica</a:t>
            </a:r>
            <a:endParaRPr lang="cs-CZ" dirty="0"/>
          </a:p>
          <a:p>
            <a:r>
              <a:rPr lang="cs-CZ" dirty="0"/>
              <a:t>adjektiva označující národnost </a:t>
            </a:r>
          </a:p>
          <a:p>
            <a:pPr marL="0" indent="0">
              <a:buNone/>
            </a:pPr>
            <a:r>
              <a:rPr lang="cs-CZ" dirty="0"/>
              <a:t>      a zeměpisný původ  		</a:t>
            </a:r>
            <a:r>
              <a:rPr lang="cs-CZ" dirty="0" err="1"/>
              <a:t>adjetivos</a:t>
            </a:r>
            <a:r>
              <a:rPr lang="cs-CZ" dirty="0"/>
              <a:t> </a:t>
            </a:r>
            <a:r>
              <a:rPr lang="cs-CZ" dirty="0" err="1"/>
              <a:t>pátrios</a:t>
            </a:r>
            <a:endParaRPr lang="cs-CZ" dirty="0"/>
          </a:p>
          <a:p>
            <a:r>
              <a:rPr lang="cs-CZ" dirty="0"/>
              <a:t>komparativ			</a:t>
            </a:r>
            <a:r>
              <a:rPr lang="cs-CZ" dirty="0" err="1"/>
              <a:t>comparativo</a:t>
            </a:r>
            <a:endParaRPr lang="cs-CZ" dirty="0"/>
          </a:p>
          <a:p>
            <a:r>
              <a:rPr lang="cs-CZ" dirty="0"/>
              <a:t>komparativ nadřazenosti 		</a:t>
            </a:r>
            <a:r>
              <a:rPr lang="cs-CZ" dirty="0" err="1"/>
              <a:t>comparativo</a:t>
            </a:r>
            <a:r>
              <a:rPr lang="cs-CZ" dirty="0"/>
              <a:t> de </a:t>
            </a:r>
            <a:r>
              <a:rPr lang="cs-CZ" dirty="0" err="1"/>
              <a:t>superioridade</a:t>
            </a:r>
            <a:r>
              <a:rPr lang="cs-CZ" dirty="0"/>
              <a:t> </a:t>
            </a:r>
          </a:p>
          <a:p>
            <a:r>
              <a:rPr lang="cs-CZ" dirty="0"/>
              <a:t>komparativ podřazenosti  		</a:t>
            </a:r>
            <a:r>
              <a:rPr lang="cs-CZ" dirty="0" err="1"/>
              <a:t>comparativo</a:t>
            </a:r>
            <a:r>
              <a:rPr lang="cs-CZ" dirty="0"/>
              <a:t> de </a:t>
            </a:r>
            <a:r>
              <a:rPr lang="cs-CZ" dirty="0" err="1"/>
              <a:t>inferioridade</a:t>
            </a:r>
            <a:r>
              <a:rPr lang="cs-CZ" dirty="0"/>
              <a:t> </a:t>
            </a:r>
          </a:p>
          <a:p>
            <a:r>
              <a:rPr lang="cs-CZ" dirty="0"/>
              <a:t>komparativ rovnosti 		</a:t>
            </a:r>
            <a:r>
              <a:rPr lang="cs-CZ" dirty="0" err="1"/>
              <a:t>comparativo</a:t>
            </a:r>
            <a:r>
              <a:rPr lang="cs-CZ" dirty="0"/>
              <a:t> de </a:t>
            </a:r>
            <a:r>
              <a:rPr lang="cs-CZ" dirty="0" err="1"/>
              <a:t>igualdade</a:t>
            </a:r>
            <a:r>
              <a:rPr lang="cs-CZ" dirty="0"/>
              <a:t> </a:t>
            </a:r>
          </a:p>
          <a:p>
            <a:r>
              <a:rPr lang="cs-CZ" dirty="0"/>
              <a:t>superlativ 			</a:t>
            </a:r>
            <a:r>
              <a:rPr lang="cs-CZ" dirty="0" err="1"/>
              <a:t>superlativo</a:t>
            </a:r>
            <a:endParaRPr lang="cs-CZ" dirty="0"/>
          </a:p>
          <a:p>
            <a:r>
              <a:rPr lang="cs-CZ" dirty="0"/>
              <a:t>relativní superlativ 		</a:t>
            </a:r>
            <a:r>
              <a:rPr lang="cs-CZ" dirty="0" err="1"/>
              <a:t>superlativo</a:t>
            </a:r>
            <a:r>
              <a:rPr lang="cs-CZ" dirty="0"/>
              <a:t> </a:t>
            </a:r>
            <a:r>
              <a:rPr lang="cs-CZ" dirty="0" err="1"/>
              <a:t>relativo</a:t>
            </a:r>
            <a:endParaRPr lang="cs-CZ" dirty="0"/>
          </a:p>
          <a:p>
            <a:r>
              <a:rPr lang="cs-CZ" dirty="0"/>
              <a:t>absolutní superlativ		</a:t>
            </a:r>
            <a:r>
              <a:rPr lang="cs-CZ" dirty="0" err="1"/>
              <a:t>superlativo</a:t>
            </a:r>
            <a:r>
              <a:rPr lang="cs-CZ" dirty="0"/>
              <a:t> </a:t>
            </a:r>
            <a:r>
              <a:rPr lang="cs-CZ" dirty="0" err="1"/>
              <a:t>absoluto</a:t>
            </a:r>
            <a:endParaRPr lang="cs-CZ" dirty="0"/>
          </a:p>
          <a:p>
            <a:r>
              <a:rPr lang="cs-CZ" dirty="0"/>
              <a:t>absolutní superlativ syntetický	</a:t>
            </a:r>
            <a:r>
              <a:rPr lang="cs-CZ" dirty="0" err="1"/>
              <a:t>superlativo</a:t>
            </a:r>
            <a:r>
              <a:rPr lang="cs-CZ" dirty="0"/>
              <a:t> </a:t>
            </a:r>
            <a:r>
              <a:rPr lang="cs-CZ" dirty="0" err="1"/>
              <a:t>absoluto</a:t>
            </a:r>
            <a:r>
              <a:rPr lang="cs-CZ" dirty="0"/>
              <a:t> </a:t>
            </a:r>
            <a:r>
              <a:rPr lang="cs-CZ" dirty="0" err="1"/>
              <a:t>sintético</a:t>
            </a:r>
            <a:endParaRPr lang="cs-CZ" dirty="0"/>
          </a:p>
          <a:p>
            <a:r>
              <a:rPr lang="cs-CZ" dirty="0"/>
              <a:t>absolutní superlativ analytický	</a:t>
            </a:r>
            <a:r>
              <a:rPr lang="cs-CZ" dirty="0" err="1"/>
              <a:t>superlativo</a:t>
            </a:r>
            <a:r>
              <a:rPr lang="cs-CZ" dirty="0"/>
              <a:t> </a:t>
            </a:r>
            <a:r>
              <a:rPr lang="cs-CZ" dirty="0" err="1"/>
              <a:t>absoluto</a:t>
            </a:r>
            <a:r>
              <a:rPr lang="cs-CZ" dirty="0"/>
              <a:t> </a:t>
            </a:r>
            <a:r>
              <a:rPr lang="cs-CZ" dirty="0" err="1"/>
              <a:t>analítico</a:t>
            </a:r>
            <a:endParaRPr lang="cs-CZ" dirty="0"/>
          </a:p>
          <a:p>
            <a:r>
              <a:rPr lang="cs-CZ" dirty="0"/>
              <a:t>adjektivum kvalitativní 		</a:t>
            </a:r>
            <a:r>
              <a:rPr lang="cs-CZ" dirty="0" err="1"/>
              <a:t>adjetivo</a:t>
            </a:r>
            <a:r>
              <a:rPr lang="cs-CZ" dirty="0"/>
              <a:t> </a:t>
            </a:r>
            <a:r>
              <a:rPr lang="cs-CZ" dirty="0" err="1"/>
              <a:t>modificador</a:t>
            </a:r>
            <a:r>
              <a:rPr lang="cs-CZ" dirty="0"/>
              <a:t>, </a:t>
            </a:r>
            <a:r>
              <a:rPr lang="cs-CZ" dirty="0" err="1"/>
              <a:t>qualificativo</a:t>
            </a:r>
            <a:endParaRPr lang="cs-CZ" dirty="0"/>
          </a:p>
          <a:p>
            <a:r>
              <a:rPr lang="cs-CZ" dirty="0"/>
              <a:t> adjektivum relační 		</a:t>
            </a:r>
            <a:r>
              <a:rPr lang="cs-CZ" dirty="0" err="1"/>
              <a:t>adjetivo</a:t>
            </a:r>
            <a:r>
              <a:rPr lang="cs-CZ" dirty="0"/>
              <a:t> </a:t>
            </a:r>
            <a:r>
              <a:rPr lang="cs-CZ" dirty="0" err="1"/>
              <a:t>relacional</a:t>
            </a:r>
            <a:r>
              <a:rPr lang="cs-CZ" dirty="0"/>
              <a:t>	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31914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FF118-A795-4D25-A5D2-34A0E4F9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Cvičení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193C97-A2DE-4A0F-8B37-AD84BE40491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Označte, která adjektiva jsou </a:t>
            </a:r>
            <a:r>
              <a:rPr lang="cs-CZ" dirty="0" err="1"/>
              <a:t>dvojvýchodná</a:t>
            </a:r>
            <a:r>
              <a:rPr lang="cs-CZ" dirty="0"/>
              <a:t> a která jednovýchodná. U </a:t>
            </a:r>
            <a:r>
              <a:rPr lang="cs-CZ" dirty="0" err="1"/>
              <a:t>dvojvýchodných</a:t>
            </a:r>
            <a:r>
              <a:rPr lang="cs-CZ" dirty="0"/>
              <a:t> adjektiv napište ženský rod:</a:t>
            </a:r>
          </a:p>
          <a:p>
            <a:r>
              <a:rPr lang="cs-CZ" dirty="0"/>
              <a:t>bonito, </a:t>
            </a:r>
            <a:r>
              <a:rPr lang="cs-CZ" dirty="0" err="1"/>
              <a:t>alemão</a:t>
            </a:r>
            <a:r>
              <a:rPr lang="cs-CZ" dirty="0"/>
              <a:t>, </a:t>
            </a:r>
            <a:r>
              <a:rPr lang="cs-CZ" dirty="0" err="1"/>
              <a:t>beirão</a:t>
            </a:r>
            <a:r>
              <a:rPr lang="cs-CZ" dirty="0"/>
              <a:t>, </a:t>
            </a:r>
            <a:r>
              <a:rPr lang="cs-CZ" dirty="0" err="1"/>
              <a:t>anterior</a:t>
            </a:r>
            <a:r>
              <a:rPr lang="cs-CZ" dirty="0"/>
              <a:t>, </a:t>
            </a:r>
            <a:r>
              <a:rPr lang="cs-CZ" dirty="0" err="1"/>
              <a:t>comum</a:t>
            </a:r>
            <a:r>
              <a:rPr lang="cs-CZ" dirty="0"/>
              <a:t>, </a:t>
            </a:r>
            <a:r>
              <a:rPr lang="cs-CZ" dirty="0" err="1"/>
              <a:t>loquaz</a:t>
            </a:r>
            <a:r>
              <a:rPr lang="cs-CZ" dirty="0"/>
              <a:t>, </a:t>
            </a:r>
            <a:r>
              <a:rPr lang="cs-CZ" dirty="0" err="1"/>
              <a:t>cristão</a:t>
            </a:r>
            <a:r>
              <a:rPr lang="cs-CZ" dirty="0"/>
              <a:t>, </a:t>
            </a:r>
            <a:r>
              <a:rPr lang="cs-CZ" dirty="0" err="1"/>
              <a:t>montês</a:t>
            </a:r>
            <a:r>
              <a:rPr lang="cs-CZ" dirty="0"/>
              <a:t>, </a:t>
            </a:r>
            <a:r>
              <a:rPr lang="cs-CZ" dirty="0" err="1"/>
              <a:t>cru</a:t>
            </a:r>
            <a:r>
              <a:rPr lang="cs-CZ" dirty="0"/>
              <a:t>, </a:t>
            </a:r>
            <a:r>
              <a:rPr lang="cs-CZ" dirty="0" err="1"/>
              <a:t>só</a:t>
            </a:r>
            <a:r>
              <a:rPr lang="cs-CZ" dirty="0"/>
              <a:t>, </a:t>
            </a:r>
            <a:r>
              <a:rPr lang="cs-CZ" dirty="0" err="1"/>
              <a:t>cortês</a:t>
            </a:r>
            <a:r>
              <a:rPr lang="cs-CZ" dirty="0"/>
              <a:t>, </a:t>
            </a:r>
            <a:r>
              <a:rPr lang="cs-CZ" dirty="0" err="1"/>
              <a:t>europeu</a:t>
            </a:r>
            <a:r>
              <a:rPr lang="cs-CZ" dirty="0"/>
              <a:t>, </a:t>
            </a:r>
            <a:r>
              <a:rPr lang="cs-CZ" dirty="0" err="1"/>
              <a:t>português</a:t>
            </a:r>
            <a:r>
              <a:rPr lang="cs-CZ" dirty="0"/>
              <a:t>, </a:t>
            </a:r>
            <a:r>
              <a:rPr lang="cs-CZ" dirty="0" err="1"/>
              <a:t>pedrês</a:t>
            </a:r>
            <a:r>
              <a:rPr lang="cs-CZ" dirty="0"/>
              <a:t>, </a:t>
            </a:r>
            <a:r>
              <a:rPr lang="cs-CZ" dirty="0" err="1"/>
              <a:t>espanhol</a:t>
            </a:r>
            <a:r>
              <a:rPr lang="cs-CZ" dirty="0"/>
              <a:t>, </a:t>
            </a:r>
            <a:r>
              <a:rPr lang="cs-CZ" dirty="0" err="1"/>
              <a:t>andaluz</a:t>
            </a:r>
            <a:r>
              <a:rPr lang="cs-CZ" dirty="0"/>
              <a:t>, </a:t>
            </a:r>
            <a:r>
              <a:rPr lang="cs-CZ" dirty="0" err="1"/>
              <a:t>canadense</a:t>
            </a:r>
            <a:r>
              <a:rPr lang="cs-CZ" dirty="0"/>
              <a:t>, </a:t>
            </a:r>
            <a:r>
              <a:rPr lang="cs-CZ" dirty="0" err="1"/>
              <a:t>azul</a:t>
            </a:r>
            <a:r>
              <a:rPr lang="cs-CZ" dirty="0"/>
              <a:t>, </a:t>
            </a:r>
            <a:r>
              <a:rPr lang="cs-CZ" dirty="0" err="1"/>
              <a:t>trabalhador</a:t>
            </a:r>
            <a:r>
              <a:rPr lang="cs-CZ" dirty="0"/>
              <a:t>, </a:t>
            </a:r>
            <a:r>
              <a:rPr lang="cs-CZ" dirty="0" err="1"/>
              <a:t>bom</a:t>
            </a:r>
            <a:r>
              <a:rPr lang="cs-CZ" dirty="0"/>
              <a:t>, </a:t>
            </a:r>
            <a:r>
              <a:rPr lang="cs-CZ" dirty="0" err="1"/>
              <a:t>mau</a:t>
            </a:r>
            <a:r>
              <a:rPr lang="cs-CZ" dirty="0"/>
              <a:t>, </a:t>
            </a:r>
            <a:r>
              <a:rPr lang="cs-CZ" dirty="0" err="1"/>
              <a:t>simples</a:t>
            </a:r>
            <a:r>
              <a:rPr lang="cs-CZ" dirty="0"/>
              <a:t>, </a:t>
            </a:r>
            <a:r>
              <a:rPr lang="cs-CZ" dirty="0" err="1"/>
              <a:t>burguês</a:t>
            </a:r>
            <a:r>
              <a:rPr lang="cs-CZ" dirty="0"/>
              <a:t>, </a:t>
            </a:r>
            <a:r>
              <a:rPr lang="cs-CZ" dirty="0" err="1"/>
              <a:t>tricolor</a:t>
            </a:r>
            <a:r>
              <a:rPr lang="cs-CZ" dirty="0"/>
              <a:t>, </a:t>
            </a:r>
            <a:r>
              <a:rPr lang="cs-CZ" dirty="0" err="1"/>
              <a:t>camponês</a:t>
            </a:r>
            <a:r>
              <a:rPr lang="cs-CZ" dirty="0"/>
              <a:t>, </a:t>
            </a:r>
            <a:r>
              <a:rPr lang="cs-CZ" dirty="0" err="1"/>
              <a:t>exterior</a:t>
            </a:r>
            <a:r>
              <a:rPr lang="cs-CZ" dirty="0"/>
              <a:t>, </a:t>
            </a:r>
            <a:r>
              <a:rPr lang="cs-CZ" dirty="0" err="1"/>
              <a:t>falador</a:t>
            </a:r>
            <a:r>
              <a:rPr lang="cs-CZ" dirty="0"/>
              <a:t>, </a:t>
            </a:r>
            <a:r>
              <a:rPr lang="cs-CZ" dirty="0" err="1"/>
              <a:t>pior</a:t>
            </a:r>
            <a:r>
              <a:rPr lang="cs-CZ" dirty="0"/>
              <a:t>, </a:t>
            </a:r>
            <a:r>
              <a:rPr lang="cs-CZ" dirty="0" err="1"/>
              <a:t>notável</a:t>
            </a:r>
            <a:r>
              <a:rPr lang="cs-CZ" dirty="0"/>
              <a:t>, </a:t>
            </a:r>
            <a:r>
              <a:rPr lang="cs-CZ" dirty="0" err="1"/>
              <a:t>judeu</a:t>
            </a:r>
            <a:r>
              <a:rPr lang="cs-CZ" dirty="0"/>
              <a:t>, </a:t>
            </a:r>
            <a:r>
              <a:rPr lang="cs-CZ" dirty="0" err="1"/>
              <a:t>ateu</a:t>
            </a:r>
            <a:r>
              <a:rPr lang="cs-CZ" dirty="0"/>
              <a:t>, </a:t>
            </a:r>
            <a:r>
              <a:rPr lang="cs-CZ" dirty="0" err="1"/>
              <a:t>ruim</a:t>
            </a:r>
            <a:r>
              <a:rPr lang="cs-CZ" dirty="0"/>
              <a:t>, </a:t>
            </a:r>
            <a:r>
              <a:rPr lang="cs-CZ" dirty="0" err="1"/>
              <a:t>espertalhão</a:t>
            </a:r>
            <a:r>
              <a:rPr lang="cs-CZ" dirty="0"/>
              <a:t>, </a:t>
            </a:r>
            <a:r>
              <a:rPr lang="cs-CZ" dirty="0" err="1"/>
              <a:t>charlatão</a:t>
            </a:r>
            <a:r>
              <a:rPr lang="cs-CZ" dirty="0"/>
              <a:t>, </a:t>
            </a:r>
            <a:r>
              <a:rPr lang="cs-CZ" dirty="0" err="1"/>
              <a:t>reles</a:t>
            </a:r>
            <a:r>
              <a:rPr lang="cs-CZ" dirty="0"/>
              <a:t>, </a:t>
            </a:r>
            <a:r>
              <a:rPr lang="cs-CZ" dirty="0" err="1"/>
              <a:t>capaz</a:t>
            </a:r>
            <a:r>
              <a:rPr lang="cs-CZ" dirty="0"/>
              <a:t>, </a:t>
            </a:r>
            <a:r>
              <a:rPr lang="cs-CZ" dirty="0" err="1"/>
              <a:t>brincalhão</a:t>
            </a:r>
            <a:r>
              <a:rPr lang="cs-CZ" dirty="0"/>
              <a:t>, </a:t>
            </a:r>
            <a:r>
              <a:rPr lang="cs-CZ" dirty="0" err="1"/>
              <a:t>parvo</a:t>
            </a:r>
            <a:r>
              <a:rPr lang="cs-CZ" dirty="0"/>
              <a:t>, </a:t>
            </a:r>
            <a:r>
              <a:rPr lang="cs-CZ" dirty="0" err="1"/>
              <a:t>são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55120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FF118-A795-4D25-A5D2-34A0E4F9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Cvičení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193C97-A2DE-4A0F-8B37-AD84BE40491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pPr lvl="0"/>
            <a:r>
              <a:rPr lang="cs-CZ" dirty="0"/>
              <a:t>Označte, která adjektiva jsou </a:t>
            </a:r>
            <a:r>
              <a:rPr lang="cs-CZ" dirty="0" err="1"/>
              <a:t>dvojvýchodná</a:t>
            </a:r>
            <a:r>
              <a:rPr lang="cs-CZ" dirty="0"/>
              <a:t> a která jednovýchodná. U </a:t>
            </a:r>
            <a:r>
              <a:rPr lang="cs-CZ" dirty="0" err="1"/>
              <a:t>dvojvýchodných</a:t>
            </a:r>
            <a:r>
              <a:rPr lang="cs-CZ" dirty="0"/>
              <a:t> adjektiv napište ženský rod:</a:t>
            </a:r>
          </a:p>
          <a:p>
            <a:r>
              <a:rPr lang="cs-CZ" dirty="0"/>
              <a:t>bonito, </a:t>
            </a:r>
            <a:r>
              <a:rPr lang="cs-CZ" dirty="0" err="1"/>
              <a:t>alemão</a:t>
            </a:r>
            <a:r>
              <a:rPr lang="cs-CZ" dirty="0"/>
              <a:t>, </a:t>
            </a:r>
            <a:r>
              <a:rPr lang="cs-CZ" dirty="0" err="1"/>
              <a:t>beirão</a:t>
            </a:r>
            <a:r>
              <a:rPr lang="cs-CZ" dirty="0"/>
              <a:t>, </a:t>
            </a:r>
            <a:r>
              <a:rPr lang="cs-CZ" dirty="0" err="1"/>
              <a:t>anterior</a:t>
            </a:r>
            <a:r>
              <a:rPr lang="cs-CZ" dirty="0"/>
              <a:t>, </a:t>
            </a:r>
            <a:r>
              <a:rPr lang="cs-CZ" dirty="0" err="1"/>
              <a:t>comum</a:t>
            </a:r>
            <a:r>
              <a:rPr lang="cs-CZ" dirty="0"/>
              <a:t>, </a:t>
            </a:r>
            <a:r>
              <a:rPr lang="cs-CZ" dirty="0" err="1"/>
              <a:t>loquaz</a:t>
            </a:r>
            <a:r>
              <a:rPr lang="cs-CZ" dirty="0"/>
              <a:t>, </a:t>
            </a:r>
            <a:r>
              <a:rPr lang="cs-CZ" dirty="0" err="1"/>
              <a:t>cristão</a:t>
            </a:r>
            <a:r>
              <a:rPr lang="cs-CZ" dirty="0"/>
              <a:t>, </a:t>
            </a:r>
            <a:r>
              <a:rPr lang="cs-CZ" dirty="0" err="1"/>
              <a:t>montês</a:t>
            </a:r>
            <a:r>
              <a:rPr lang="cs-CZ" dirty="0"/>
              <a:t>, </a:t>
            </a:r>
            <a:r>
              <a:rPr lang="cs-CZ" dirty="0" err="1"/>
              <a:t>cru</a:t>
            </a:r>
            <a:r>
              <a:rPr lang="cs-CZ" dirty="0"/>
              <a:t>, </a:t>
            </a:r>
            <a:r>
              <a:rPr lang="cs-CZ" dirty="0" err="1"/>
              <a:t>só</a:t>
            </a:r>
            <a:r>
              <a:rPr lang="cs-CZ" dirty="0"/>
              <a:t>, </a:t>
            </a:r>
            <a:r>
              <a:rPr lang="cs-CZ" dirty="0" err="1"/>
              <a:t>cortês</a:t>
            </a:r>
            <a:r>
              <a:rPr lang="cs-CZ" dirty="0"/>
              <a:t>, </a:t>
            </a:r>
            <a:r>
              <a:rPr lang="cs-CZ" dirty="0" err="1"/>
              <a:t>europeu</a:t>
            </a:r>
            <a:r>
              <a:rPr lang="cs-CZ" dirty="0"/>
              <a:t>, </a:t>
            </a:r>
            <a:r>
              <a:rPr lang="cs-CZ" dirty="0" err="1"/>
              <a:t>português</a:t>
            </a:r>
            <a:r>
              <a:rPr lang="cs-CZ" dirty="0"/>
              <a:t>, </a:t>
            </a:r>
            <a:r>
              <a:rPr lang="cs-CZ" dirty="0" err="1"/>
              <a:t>pedrês</a:t>
            </a:r>
            <a:r>
              <a:rPr lang="cs-CZ" dirty="0"/>
              <a:t>, </a:t>
            </a:r>
            <a:r>
              <a:rPr lang="cs-CZ" dirty="0" err="1"/>
              <a:t>espanhol</a:t>
            </a:r>
            <a:r>
              <a:rPr lang="cs-CZ" dirty="0"/>
              <a:t>, </a:t>
            </a:r>
            <a:r>
              <a:rPr lang="cs-CZ" dirty="0" err="1"/>
              <a:t>andaluz</a:t>
            </a:r>
            <a:r>
              <a:rPr lang="cs-CZ" dirty="0"/>
              <a:t>, </a:t>
            </a:r>
            <a:r>
              <a:rPr lang="cs-CZ" dirty="0" err="1"/>
              <a:t>canadense</a:t>
            </a:r>
            <a:r>
              <a:rPr lang="cs-CZ" dirty="0"/>
              <a:t>, </a:t>
            </a:r>
            <a:r>
              <a:rPr lang="cs-CZ" dirty="0" err="1"/>
              <a:t>azul</a:t>
            </a:r>
            <a:r>
              <a:rPr lang="cs-CZ" dirty="0"/>
              <a:t>, </a:t>
            </a:r>
            <a:r>
              <a:rPr lang="cs-CZ" dirty="0" err="1"/>
              <a:t>trabalhador</a:t>
            </a:r>
            <a:r>
              <a:rPr lang="cs-CZ" dirty="0"/>
              <a:t>, </a:t>
            </a:r>
            <a:r>
              <a:rPr lang="cs-CZ" dirty="0" err="1"/>
              <a:t>bom</a:t>
            </a:r>
            <a:r>
              <a:rPr lang="cs-CZ" dirty="0"/>
              <a:t>, </a:t>
            </a:r>
            <a:r>
              <a:rPr lang="cs-CZ" dirty="0" err="1"/>
              <a:t>mau</a:t>
            </a:r>
            <a:r>
              <a:rPr lang="cs-CZ" dirty="0"/>
              <a:t>, </a:t>
            </a:r>
            <a:r>
              <a:rPr lang="cs-CZ" dirty="0" err="1"/>
              <a:t>simples</a:t>
            </a:r>
            <a:r>
              <a:rPr lang="cs-CZ" dirty="0"/>
              <a:t>, </a:t>
            </a:r>
            <a:r>
              <a:rPr lang="cs-CZ" dirty="0" err="1"/>
              <a:t>burguês</a:t>
            </a:r>
            <a:r>
              <a:rPr lang="cs-CZ" dirty="0"/>
              <a:t>, </a:t>
            </a:r>
            <a:r>
              <a:rPr lang="cs-CZ" dirty="0" err="1"/>
              <a:t>tricolor</a:t>
            </a:r>
            <a:r>
              <a:rPr lang="cs-CZ" dirty="0"/>
              <a:t>, </a:t>
            </a:r>
            <a:r>
              <a:rPr lang="cs-CZ" dirty="0" err="1"/>
              <a:t>camponês</a:t>
            </a:r>
            <a:r>
              <a:rPr lang="cs-CZ" dirty="0"/>
              <a:t>, </a:t>
            </a:r>
            <a:r>
              <a:rPr lang="cs-CZ" dirty="0" err="1"/>
              <a:t>exterior</a:t>
            </a:r>
            <a:r>
              <a:rPr lang="cs-CZ" dirty="0"/>
              <a:t>, </a:t>
            </a:r>
            <a:r>
              <a:rPr lang="cs-CZ" dirty="0" err="1"/>
              <a:t>falador</a:t>
            </a:r>
            <a:r>
              <a:rPr lang="cs-CZ" dirty="0"/>
              <a:t>, </a:t>
            </a:r>
            <a:r>
              <a:rPr lang="cs-CZ" dirty="0" err="1"/>
              <a:t>pior</a:t>
            </a:r>
            <a:r>
              <a:rPr lang="cs-CZ" dirty="0"/>
              <a:t>, </a:t>
            </a:r>
            <a:r>
              <a:rPr lang="cs-CZ" dirty="0" err="1"/>
              <a:t>notável</a:t>
            </a:r>
            <a:r>
              <a:rPr lang="cs-CZ" dirty="0"/>
              <a:t>, </a:t>
            </a:r>
            <a:r>
              <a:rPr lang="cs-CZ" dirty="0" err="1"/>
              <a:t>judeu</a:t>
            </a:r>
            <a:r>
              <a:rPr lang="cs-CZ" dirty="0"/>
              <a:t>, </a:t>
            </a:r>
            <a:r>
              <a:rPr lang="cs-CZ" dirty="0" err="1"/>
              <a:t>ateu</a:t>
            </a:r>
            <a:r>
              <a:rPr lang="cs-CZ" dirty="0"/>
              <a:t>, </a:t>
            </a:r>
            <a:r>
              <a:rPr lang="cs-CZ" dirty="0" err="1"/>
              <a:t>ruim</a:t>
            </a:r>
            <a:r>
              <a:rPr lang="cs-CZ" dirty="0"/>
              <a:t>, </a:t>
            </a:r>
            <a:r>
              <a:rPr lang="cs-CZ" dirty="0" err="1"/>
              <a:t>espertalhão</a:t>
            </a:r>
            <a:r>
              <a:rPr lang="cs-CZ" dirty="0"/>
              <a:t>, </a:t>
            </a:r>
            <a:r>
              <a:rPr lang="cs-CZ" dirty="0" err="1"/>
              <a:t>charlatão</a:t>
            </a:r>
            <a:r>
              <a:rPr lang="cs-CZ" dirty="0"/>
              <a:t>, </a:t>
            </a:r>
            <a:r>
              <a:rPr lang="cs-CZ" dirty="0" err="1"/>
              <a:t>reles</a:t>
            </a:r>
            <a:r>
              <a:rPr lang="cs-CZ" dirty="0"/>
              <a:t>, </a:t>
            </a:r>
            <a:r>
              <a:rPr lang="cs-CZ" dirty="0" err="1"/>
              <a:t>capaz</a:t>
            </a:r>
            <a:r>
              <a:rPr lang="cs-CZ" dirty="0"/>
              <a:t>, </a:t>
            </a:r>
            <a:r>
              <a:rPr lang="cs-CZ" dirty="0" err="1"/>
              <a:t>brincalhão</a:t>
            </a:r>
            <a:r>
              <a:rPr lang="cs-CZ" dirty="0"/>
              <a:t>, </a:t>
            </a:r>
            <a:r>
              <a:rPr lang="cs-CZ" dirty="0" err="1"/>
              <a:t>parvo</a:t>
            </a:r>
            <a:r>
              <a:rPr lang="cs-CZ" dirty="0"/>
              <a:t>, </a:t>
            </a:r>
            <a:r>
              <a:rPr lang="cs-CZ" dirty="0" err="1"/>
              <a:t>são</a:t>
            </a:r>
            <a:r>
              <a:rPr lang="cs-CZ" dirty="0"/>
              <a:t>.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Nahraďte předložkové konstrukce relačními adjektivy:  </a:t>
            </a:r>
          </a:p>
          <a:p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vontade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ferro</a:t>
            </a:r>
            <a:r>
              <a:rPr lang="cs-CZ" i="1" dirty="0"/>
              <a:t>, </a:t>
            </a:r>
            <a:r>
              <a:rPr lang="cs-CZ" dirty="0"/>
              <a:t>um </a:t>
            </a:r>
            <a:r>
              <a:rPr lang="cs-CZ" dirty="0" err="1"/>
              <a:t>programa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televisão</a:t>
            </a:r>
            <a:r>
              <a:rPr lang="cs-CZ" i="1" dirty="0"/>
              <a:t>, </a:t>
            </a:r>
            <a:r>
              <a:rPr lang="cs-CZ" dirty="0"/>
              <a:t>a </a:t>
            </a:r>
            <a:r>
              <a:rPr lang="cs-CZ" dirty="0" err="1"/>
              <a:t>religião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Cristo</a:t>
            </a:r>
            <a:r>
              <a:rPr lang="cs-CZ" i="1" dirty="0"/>
              <a:t>, </a:t>
            </a:r>
            <a:r>
              <a:rPr lang="cs-CZ" dirty="0"/>
              <a:t>o </a:t>
            </a:r>
            <a:r>
              <a:rPr lang="cs-CZ" dirty="0" err="1"/>
              <a:t>frio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inverno</a:t>
            </a:r>
            <a:r>
              <a:rPr lang="cs-CZ" i="1" dirty="0"/>
              <a:t>, </a:t>
            </a:r>
            <a:r>
              <a:rPr lang="cs-CZ" dirty="0"/>
              <a:t>a </a:t>
            </a:r>
            <a:r>
              <a:rPr lang="cs-CZ" dirty="0" err="1"/>
              <a:t>poluição</a:t>
            </a:r>
            <a:r>
              <a:rPr lang="cs-CZ" dirty="0"/>
              <a:t> </a:t>
            </a:r>
            <a:r>
              <a:rPr lang="cs-CZ" i="1" dirty="0"/>
              <a:t>da atmosféra, </a:t>
            </a:r>
            <a:r>
              <a:rPr lang="cs-CZ" dirty="0"/>
              <a:t>a </a:t>
            </a:r>
            <a:r>
              <a:rPr lang="cs-CZ" dirty="0" err="1"/>
              <a:t>indústria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automóveis</a:t>
            </a:r>
            <a:r>
              <a:rPr lang="cs-CZ" i="1" dirty="0"/>
              <a:t>,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cidade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província</a:t>
            </a:r>
            <a:r>
              <a:rPr lang="cs-CZ" i="1" dirty="0"/>
              <a:t>, </a:t>
            </a:r>
            <a:r>
              <a:rPr lang="cs-CZ" dirty="0"/>
              <a:t>os </a:t>
            </a:r>
            <a:r>
              <a:rPr lang="cs-CZ" dirty="0" err="1"/>
              <a:t>raios</a:t>
            </a:r>
            <a:r>
              <a:rPr lang="cs-CZ" dirty="0"/>
              <a:t> </a:t>
            </a:r>
            <a:r>
              <a:rPr lang="cs-CZ" i="1" dirty="0"/>
              <a:t>do Sol, </a:t>
            </a:r>
            <a:r>
              <a:rPr lang="cs-CZ" dirty="0"/>
              <a:t>a luz </a:t>
            </a:r>
            <a:r>
              <a:rPr lang="cs-CZ" i="1" dirty="0"/>
              <a:t>da </a:t>
            </a:r>
            <a:r>
              <a:rPr lang="cs-CZ" i="1" dirty="0" err="1"/>
              <a:t>Lua</a:t>
            </a:r>
            <a:r>
              <a:rPr lang="cs-CZ" i="1" dirty="0"/>
              <a:t>, </a:t>
            </a:r>
            <a:r>
              <a:rPr lang="cs-CZ" dirty="0"/>
              <a:t>um </a:t>
            </a:r>
            <a:r>
              <a:rPr lang="cs-CZ" dirty="0" err="1"/>
              <a:t>período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estágio</a:t>
            </a:r>
            <a:r>
              <a:rPr lang="cs-CZ" i="1" dirty="0"/>
              <a:t>, </a:t>
            </a:r>
            <a:r>
              <a:rPr lang="cs-CZ" dirty="0"/>
              <a:t>a </a:t>
            </a:r>
            <a:r>
              <a:rPr lang="cs-CZ" dirty="0" err="1"/>
              <a:t>fase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início</a:t>
            </a:r>
            <a:r>
              <a:rPr lang="cs-CZ" i="1" dirty="0"/>
              <a:t>,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companhia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petróleo</a:t>
            </a:r>
            <a:r>
              <a:rPr lang="cs-CZ" i="1" dirty="0"/>
              <a:t>, </a:t>
            </a:r>
            <a:r>
              <a:rPr lang="cs-CZ" dirty="0"/>
              <a:t>um </a:t>
            </a:r>
            <a:r>
              <a:rPr lang="cs-CZ" dirty="0" err="1"/>
              <a:t>trabalho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rotina</a:t>
            </a:r>
            <a:r>
              <a:rPr lang="cs-CZ" i="1" dirty="0"/>
              <a:t>, </a:t>
            </a:r>
            <a:r>
              <a:rPr lang="cs-CZ" dirty="0" err="1"/>
              <a:t>campanhas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publicidade</a:t>
            </a:r>
            <a:r>
              <a:rPr lang="cs-CZ" i="1" dirty="0"/>
              <a:t>, </a:t>
            </a:r>
            <a:r>
              <a:rPr lang="cs-CZ" dirty="0"/>
              <a:t>o </a:t>
            </a:r>
            <a:r>
              <a:rPr lang="cs-CZ" dirty="0" err="1"/>
              <a:t>tecido</a:t>
            </a:r>
            <a:r>
              <a:rPr lang="cs-CZ" dirty="0"/>
              <a:t> </a:t>
            </a:r>
            <a:r>
              <a:rPr lang="cs-CZ" i="1" dirty="0" err="1"/>
              <a:t>dos</a:t>
            </a:r>
            <a:r>
              <a:rPr lang="cs-CZ" i="1" dirty="0"/>
              <a:t> </a:t>
            </a:r>
            <a:r>
              <a:rPr lang="cs-CZ" i="1" dirty="0" err="1"/>
              <a:t>pulmões</a:t>
            </a:r>
            <a:r>
              <a:rPr lang="cs-CZ" i="1" dirty="0"/>
              <a:t>, </a:t>
            </a:r>
            <a:r>
              <a:rPr lang="cs-CZ" dirty="0" err="1"/>
              <a:t>fogos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artifício</a:t>
            </a:r>
            <a:r>
              <a:rPr lang="cs-CZ" i="1" dirty="0"/>
              <a:t>,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viagem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Outono</a:t>
            </a:r>
            <a:r>
              <a:rPr lang="cs-CZ" i="1" dirty="0"/>
              <a:t>, </a:t>
            </a:r>
            <a:r>
              <a:rPr lang="cs-CZ" dirty="0"/>
              <a:t>o </a:t>
            </a:r>
            <a:r>
              <a:rPr lang="cs-CZ" dirty="0" err="1"/>
              <a:t>palácio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rei</a:t>
            </a:r>
            <a:r>
              <a:rPr lang="cs-CZ" i="1" dirty="0"/>
              <a:t>, </a:t>
            </a:r>
            <a:r>
              <a:rPr lang="cs-CZ" dirty="0"/>
              <a:t>a </a:t>
            </a:r>
            <a:r>
              <a:rPr lang="cs-CZ" dirty="0" err="1"/>
              <a:t>rebeldia</a:t>
            </a:r>
            <a:r>
              <a:rPr lang="cs-CZ" dirty="0"/>
              <a:t> </a:t>
            </a:r>
            <a:r>
              <a:rPr lang="cs-CZ" i="1" dirty="0" err="1"/>
              <a:t>dos</a:t>
            </a:r>
            <a:r>
              <a:rPr lang="cs-CZ" i="1" dirty="0"/>
              <a:t> </a:t>
            </a:r>
            <a:r>
              <a:rPr lang="cs-CZ" i="1" dirty="0" err="1"/>
              <a:t>jovens</a:t>
            </a:r>
            <a:r>
              <a:rPr lang="cs-CZ" i="1" dirty="0"/>
              <a:t>, </a:t>
            </a:r>
            <a:r>
              <a:rPr lang="cs-CZ" dirty="0"/>
              <a:t>a </a:t>
            </a:r>
            <a:r>
              <a:rPr lang="cs-CZ" dirty="0" err="1"/>
              <a:t>audiência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Papa</a:t>
            </a:r>
            <a:r>
              <a:rPr lang="cs-CZ" i="1" dirty="0"/>
              <a:t>,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melhoria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salário</a:t>
            </a:r>
            <a:r>
              <a:rPr lang="cs-CZ" i="1" dirty="0"/>
              <a:t>, </a:t>
            </a:r>
            <a:r>
              <a:rPr lang="cs-CZ" dirty="0"/>
              <a:t>o </a:t>
            </a:r>
            <a:r>
              <a:rPr lang="cs-CZ" dirty="0" err="1"/>
              <a:t>azul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céu</a:t>
            </a:r>
            <a:r>
              <a:rPr lang="cs-CZ" i="1" dirty="0"/>
              <a:t>, </a:t>
            </a:r>
            <a:r>
              <a:rPr lang="cs-CZ" dirty="0"/>
              <a:t>o amor </a:t>
            </a:r>
            <a:r>
              <a:rPr lang="cs-CZ" i="1" dirty="0"/>
              <a:t>da </a:t>
            </a:r>
            <a:r>
              <a:rPr lang="cs-CZ" i="1" dirty="0" err="1"/>
              <a:t>mãe</a:t>
            </a:r>
            <a:r>
              <a:rPr lang="cs-CZ" i="1" dirty="0"/>
              <a:t>, </a:t>
            </a:r>
            <a:r>
              <a:rPr lang="cs-CZ" dirty="0"/>
              <a:t>os </a:t>
            </a:r>
            <a:r>
              <a:rPr lang="cs-CZ" dirty="0" err="1"/>
              <a:t>fregueses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hábito</a:t>
            </a:r>
            <a:r>
              <a:rPr lang="cs-CZ" i="1" dirty="0"/>
              <a:t>,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doença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coração</a:t>
            </a:r>
            <a:r>
              <a:rPr lang="cs-CZ" i="1" dirty="0"/>
              <a:t>.</a:t>
            </a:r>
            <a:endParaRPr lang="cs-CZ" dirty="0"/>
          </a:p>
          <a:p>
            <a:r>
              <a:rPr lang="cs-CZ" i="1" dirty="0"/>
              <a:t> </a:t>
            </a:r>
            <a:endParaRPr lang="cs-CZ" dirty="0"/>
          </a:p>
          <a:p>
            <a:pPr lvl="0"/>
            <a:r>
              <a:rPr lang="cs-CZ" dirty="0"/>
              <a:t>Vytvořte množné číslo od následujících adjektiv:</a:t>
            </a:r>
          </a:p>
          <a:p>
            <a:r>
              <a:rPr lang="cs-CZ" dirty="0" err="1"/>
              <a:t>senil</a:t>
            </a:r>
            <a:r>
              <a:rPr lang="cs-CZ" dirty="0"/>
              <a:t>, </a:t>
            </a:r>
            <a:r>
              <a:rPr lang="cs-CZ" dirty="0" err="1"/>
              <a:t>trabalhador</a:t>
            </a:r>
            <a:r>
              <a:rPr lang="cs-CZ" dirty="0"/>
              <a:t>, </a:t>
            </a:r>
            <a:r>
              <a:rPr lang="cs-CZ" dirty="0" err="1"/>
              <a:t>cortês</a:t>
            </a:r>
            <a:r>
              <a:rPr lang="cs-CZ" dirty="0"/>
              <a:t>, </a:t>
            </a:r>
            <a:r>
              <a:rPr lang="cs-CZ" dirty="0" err="1"/>
              <a:t>verde</a:t>
            </a:r>
            <a:r>
              <a:rPr lang="cs-CZ" dirty="0"/>
              <a:t>-oliva, </a:t>
            </a:r>
            <a:r>
              <a:rPr lang="cs-CZ" dirty="0" err="1"/>
              <a:t>médico-cirúrgico</a:t>
            </a:r>
            <a:r>
              <a:rPr lang="cs-CZ" dirty="0"/>
              <a:t>, </a:t>
            </a:r>
            <a:r>
              <a:rPr lang="cs-CZ" dirty="0" err="1"/>
              <a:t>surdo-mudo</a:t>
            </a:r>
            <a:r>
              <a:rPr lang="cs-CZ" dirty="0"/>
              <a:t>, </a:t>
            </a:r>
            <a:r>
              <a:rPr lang="cs-CZ" dirty="0" err="1"/>
              <a:t>azul</a:t>
            </a:r>
            <a:r>
              <a:rPr lang="cs-CZ" dirty="0"/>
              <a:t>, </a:t>
            </a:r>
            <a:r>
              <a:rPr lang="cs-CZ" dirty="0" err="1"/>
              <a:t>cristão</a:t>
            </a:r>
            <a:r>
              <a:rPr lang="cs-CZ" dirty="0"/>
              <a:t>, </a:t>
            </a:r>
            <a:r>
              <a:rPr lang="cs-CZ" dirty="0" err="1"/>
              <a:t>alemão</a:t>
            </a:r>
            <a:r>
              <a:rPr lang="cs-CZ" dirty="0"/>
              <a:t>, </a:t>
            </a:r>
            <a:r>
              <a:rPr lang="cs-CZ" dirty="0" err="1"/>
              <a:t>comum</a:t>
            </a:r>
            <a:r>
              <a:rPr lang="cs-CZ" dirty="0"/>
              <a:t>.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Vytvořte </a:t>
            </a:r>
            <a:r>
              <a:rPr lang="cs-CZ" dirty="0" err="1"/>
              <a:t>toponymní</a:t>
            </a:r>
            <a:r>
              <a:rPr lang="cs-CZ" dirty="0"/>
              <a:t> adjektivum v mužském rodě od </a:t>
            </a:r>
            <a:r>
              <a:rPr lang="cs-CZ" dirty="0" err="1"/>
              <a:t>od</a:t>
            </a:r>
            <a:r>
              <a:rPr lang="cs-CZ" dirty="0"/>
              <a:t> následujících zeměpisných názvů: </a:t>
            </a:r>
          </a:p>
          <a:p>
            <a:r>
              <a:rPr lang="cs-CZ" dirty="0" err="1"/>
              <a:t>Suíça</a:t>
            </a:r>
            <a:r>
              <a:rPr lang="cs-CZ" dirty="0"/>
              <a:t>, </a:t>
            </a:r>
            <a:r>
              <a:rPr lang="cs-CZ" dirty="0" err="1"/>
              <a:t>Portugal,o</a:t>
            </a:r>
            <a:r>
              <a:rPr lang="cs-CZ" dirty="0"/>
              <a:t> </a:t>
            </a:r>
            <a:r>
              <a:rPr lang="cs-CZ" dirty="0" err="1"/>
              <a:t>Brasil</a:t>
            </a:r>
            <a:r>
              <a:rPr lang="cs-CZ" dirty="0"/>
              <a:t>, </a:t>
            </a:r>
            <a:r>
              <a:rPr lang="cs-CZ" dirty="0" err="1"/>
              <a:t>República</a:t>
            </a:r>
            <a:r>
              <a:rPr lang="cs-CZ" dirty="0"/>
              <a:t> </a:t>
            </a:r>
            <a:r>
              <a:rPr lang="cs-CZ" dirty="0" err="1"/>
              <a:t>Checa</a:t>
            </a:r>
            <a:r>
              <a:rPr lang="cs-CZ" dirty="0"/>
              <a:t>, </a:t>
            </a:r>
            <a:r>
              <a:rPr lang="cs-CZ" dirty="0" err="1"/>
              <a:t>Canadá</a:t>
            </a:r>
            <a:r>
              <a:rPr lang="cs-CZ" dirty="0"/>
              <a:t>, Europa, </a:t>
            </a:r>
            <a:r>
              <a:rPr lang="cs-CZ" dirty="0" err="1"/>
              <a:t>África</a:t>
            </a:r>
            <a:r>
              <a:rPr lang="cs-CZ" dirty="0"/>
              <a:t>, </a:t>
            </a:r>
            <a:r>
              <a:rPr lang="cs-CZ" dirty="0" err="1"/>
              <a:t>São</a:t>
            </a:r>
            <a:r>
              <a:rPr lang="cs-CZ" dirty="0"/>
              <a:t> </a:t>
            </a:r>
            <a:r>
              <a:rPr lang="cs-CZ" dirty="0" err="1"/>
              <a:t>Tomé</a:t>
            </a:r>
            <a:r>
              <a:rPr lang="cs-CZ" dirty="0"/>
              <a:t> e </a:t>
            </a:r>
            <a:r>
              <a:rPr lang="cs-CZ" dirty="0" err="1"/>
              <a:t>Príncipe</a:t>
            </a:r>
            <a:r>
              <a:rPr lang="cs-CZ" dirty="0"/>
              <a:t>, Angola, Macau, a Madeira, os </a:t>
            </a:r>
            <a:r>
              <a:rPr lang="cs-CZ" dirty="0" err="1"/>
              <a:t>Açores</a:t>
            </a:r>
            <a:r>
              <a:rPr lang="cs-CZ" dirty="0"/>
              <a:t>.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Vytvořte komparativ od následujících adjektiv: </a:t>
            </a:r>
            <a:r>
              <a:rPr lang="cs-CZ" dirty="0" err="1"/>
              <a:t>bom</a:t>
            </a:r>
            <a:r>
              <a:rPr lang="cs-CZ" dirty="0"/>
              <a:t>, </a:t>
            </a:r>
            <a:r>
              <a:rPr lang="cs-CZ" dirty="0" err="1"/>
              <a:t>mau</a:t>
            </a:r>
            <a:r>
              <a:rPr lang="cs-CZ" dirty="0"/>
              <a:t>, grande, </a:t>
            </a:r>
            <a:r>
              <a:rPr lang="cs-CZ" dirty="0" err="1"/>
              <a:t>pequeno</a:t>
            </a:r>
            <a:r>
              <a:rPr lang="cs-CZ" dirty="0"/>
              <a:t>, </a:t>
            </a:r>
            <a:r>
              <a:rPr lang="cs-CZ" dirty="0" err="1"/>
              <a:t>interessante</a:t>
            </a:r>
            <a:r>
              <a:rPr lang="cs-CZ" dirty="0"/>
              <a:t>.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Vytvořte superlativ relativní a pak absolutní od adjektiv: </a:t>
            </a:r>
            <a:r>
              <a:rPr lang="cs-CZ" dirty="0" err="1"/>
              <a:t>bom</a:t>
            </a:r>
            <a:r>
              <a:rPr lang="cs-CZ" dirty="0"/>
              <a:t>, </a:t>
            </a:r>
            <a:r>
              <a:rPr lang="cs-CZ" dirty="0" err="1"/>
              <a:t>mau</a:t>
            </a:r>
            <a:r>
              <a:rPr lang="cs-CZ" dirty="0"/>
              <a:t>, grande, </a:t>
            </a:r>
            <a:r>
              <a:rPr lang="cs-CZ" dirty="0" err="1"/>
              <a:t>pequeno</a:t>
            </a:r>
            <a:r>
              <a:rPr lang="cs-CZ" dirty="0"/>
              <a:t>, </a:t>
            </a:r>
            <a:r>
              <a:rPr lang="cs-CZ" dirty="0" err="1"/>
              <a:t>estudioso</a:t>
            </a:r>
            <a:r>
              <a:rPr lang="cs-CZ" dirty="0"/>
              <a:t>.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Vytvořte elativ od adjektiv: </a:t>
            </a:r>
            <a:r>
              <a:rPr lang="cs-CZ" dirty="0" err="1"/>
              <a:t>amável</a:t>
            </a:r>
            <a:r>
              <a:rPr lang="cs-CZ" dirty="0"/>
              <a:t>, </a:t>
            </a:r>
            <a:r>
              <a:rPr lang="cs-CZ" dirty="0" err="1"/>
              <a:t>fácil</a:t>
            </a:r>
            <a:r>
              <a:rPr lang="cs-CZ" dirty="0"/>
              <a:t>, </a:t>
            </a:r>
            <a:r>
              <a:rPr lang="cs-CZ" dirty="0" err="1"/>
              <a:t>pobre</a:t>
            </a:r>
            <a:r>
              <a:rPr lang="cs-CZ" dirty="0"/>
              <a:t>,  </a:t>
            </a:r>
            <a:r>
              <a:rPr lang="cs-CZ" dirty="0" err="1"/>
              <a:t>cruel</a:t>
            </a:r>
            <a:r>
              <a:rPr lang="cs-CZ" dirty="0"/>
              <a:t>, </a:t>
            </a:r>
            <a:r>
              <a:rPr lang="cs-CZ" dirty="0" err="1"/>
              <a:t>doce</a:t>
            </a:r>
            <a:r>
              <a:rPr lang="cs-CZ" dirty="0"/>
              <a:t>, </a:t>
            </a:r>
            <a:r>
              <a:rPr lang="cs-CZ" dirty="0" err="1"/>
              <a:t>diel</a:t>
            </a:r>
            <a:r>
              <a:rPr lang="cs-CZ" dirty="0"/>
              <a:t>, </a:t>
            </a:r>
            <a:r>
              <a:rPr lang="cs-CZ" dirty="0" err="1"/>
              <a:t>frio</a:t>
            </a:r>
            <a:r>
              <a:rPr lang="cs-CZ" dirty="0"/>
              <a:t>, </a:t>
            </a:r>
            <a:r>
              <a:rPr lang="cs-CZ" dirty="0" err="1"/>
              <a:t>nobre</a:t>
            </a:r>
            <a:r>
              <a:rPr lang="cs-CZ" dirty="0"/>
              <a:t>, </a:t>
            </a:r>
            <a:r>
              <a:rPr lang="cs-CZ" dirty="0" err="1"/>
              <a:t>sábio</a:t>
            </a:r>
            <a:r>
              <a:rPr lang="cs-CZ" dirty="0"/>
              <a:t>, </a:t>
            </a:r>
            <a:r>
              <a:rPr lang="cs-CZ" dirty="0" err="1"/>
              <a:t>célebre</a:t>
            </a:r>
            <a:r>
              <a:rPr lang="cs-CZ" dirty="0"/>
              <a:t>.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315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FF118-A795-4D25-A5D2-34A0E4F9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</a:t>
            </a:r>
            <a:r>
              <a:rPr lang="cs-CZ" b="1" dirty="0"/>
              <a:t>Cvičení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193C97-A2DE-4A0F-8B37-AD84BE40491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/>
              <a:t>Označte, která adjektiva jsou </a:t>
            </a:r>
            <a:r>
              <a:rPr lang="cs-CZ" dirty="0" err="1"/>
              <a:t>dvojvýchodná</a:t>
            </a:r>
            <a:r>
              <a:rPr lang="cs-CZ" dirty="0"/>
              <a:t> a která jednovýchodná. U </a:t>
            </a:r>
            <a:r>
              <a:rPr lang="cs-CZ" dirty="0" err="1"/>
              <a:t>dvojvýchodných</a:t>
            </a:r>
            <a:r>
              <a:rPr lang="cs-CZ" dirty="0"/>
              <a:t> adjektiv napište ženský rod:</a:t>
            </a:r>
          </a:p>
          <a:p>
            <a:r>
              <a:rPr lang="cs-CZ" dirty="0"/>
              <a:t>bonito, </a:t>
            </a:r>
            <a:r>
              <a:rPr lang="cs-CZ" dirty="0" err="1"/>
              <a:t>alemão</a:t>
            </a:r>
            <a:r>
              <a:rPr lang="cs-CZ" dirty="0"/>
              <a:t>, </a:t>
            </a:r>
            <a:r>
              <a:rPr lang="cs-CZ" dirty="0" err="1"/>
              <a:t>beirão</a:t>
            </a:r>
            <a:r>
              <a:rPr lang="cs-CZ" dirty="0"/>
              <a:t>, </a:t>
            </a:r>
            <a:r>
              <a:rPr lang="cs-CZ" dirty="0" err="1"/>
              <a:t>anterior</a:t>
            </a:r>
            <a:r>
              <a:rPr lang="cs-CZ" dirty="0"/>
              <a:t>, </a:t>
            </a:r>
            <a:r>
              <a:rPr lang="cs-CZ" dirty="0" err="1"/>
              <a:t>comum</a:t>
            </a:r>
            <a:r>
              <a:rPr lang="cs-CZ" dirty="0"/>
              <a:t>, </a:t>
            </a:r>
            <a:r>
              <a:rPr lang="cs-CZ" dirty="0" err="1"/>
              <a:t>loquaz</a:t>
            </a:r>
            <a:r>
              <a:rPr lang="cs-CZ" dirty="0"/>
              <a:t>, </a:t>
            </a:r>
            <a:r>
              <a:rPr lang="cs-CZ" dirty="0" err="1"/>
              <a:t>cristão</a:t>
            </a:r>
            <a:r>
              <a:rPr lang="cs-CZ" dirty="0"/>
              <a:t>, </a:t>
            </a:r>
            <a:r>
              <a:rPr lang="cs-CZ" dirty="0" err="1"/>
              <a:t>montês</a:t>
            </a:r>
            <a:r>
              <a:rPr lang="cs-CZ" dirty="0"/>
              <a:t>, </a:t>
            </a:r>
            <a:r>
              <a:rPr lang="cs-CZ" dirty="0" err="1"/>
              <a:t>cru</a:t>
            </a:r>
            <a:r>
              <a:rPr lang="cs-CZ" dirty="0"/>
              <a:t>, </a:t>
            </a:r>
            <a:r>
              <a:rPr lang="cs-CZ" dirty="0" err="1"/>
              <a:t>só</a:t>
            </a:r>
            <a:r>
              <a:rPr lang="cs-CZ" dirty="0"/>
              <a:t>, </a:t>
            </a:r>
            <a:r>
              <a:rPr lang="cs-CZ" dirty="0" err="1"/>
              <a:t>cortês</a:t>
            </a:r>
            <a:r>
              <a:rPr lang="cs-CZ" dirty="0"/>
              <a:t>, </a:t>
            </a:r>
            <a:r>
              <a:rPr lang="cs-CZ" dirty="0" err="1"/>
              <a:t>europeu</a:t>
            </a:r>
            <a:r>
              <a:rPr lang="cs-CZ" dirty="0"/>
              <a:t>, </a:t>
            </a:r>
            <a:r>
              <a:rPr lang="cs-CZ" dirty="0" err="1"/>
              <a:t>português</a:t>
            </a:r>
            <a:r>
              <a:rPr lang="cs-CZ" dirty="0"/>
              <a:t>, </a:t>
            </a:r>
            <a:r>
              <a:rPr lang="cs-CZ" dirty="0" err="1"/>
              <a:t>pedrês</a:t>
            </a:r>
            <a:r>
              <a:rPr lang="cs-CZ" dirty="0"/>
              <a:t>, </a:t>
            </a:r>
            <a:r>
              <a:rPr lang="cs-CZ" dirty="0" err="1"/>
              <a:t>espanhol</a:t>
            </a:r>
            <a:r>
              <a:rPr lang="cs-CZ" dirty="0"/>
              <a:t>, </a:t>
            </a:r>
            <a:r>
              <a:rPr lang="cs-CZ" dirty="0" err="1"/>
              <a:t>andaluz</a:t>
            </a:r>
            <a:r>
              <a:rPr lang="cs-CZ" dirty="0"/>
              <a:t>, </a:t>
            </a:r>
            <a:r>
              <a:rPr lang="cs-CZ" dirty="0" err="1"/>
              <a:t>canadense</a:t>
            </a:r>
            <a:r>
              <a:rPr lang="cs-CZ" dirty="0"/>
              <a:t>, </a:t>
            </a:r>
            <a:r>
              <a:rPr lang="cs-CZ" dirty="0" err="1"/>
              <a:t>azul</a:t>
            </a:r>
            <a:r>
              <a:rPr lang="cs-CZ" dirty="0"/>
              <a:t>, </a:t>
            </a:r>
            <a:r>
              <a:rPr lang="cs-CZ" dirty="0" err="1"/>
              <a:t>trabalhador</a:t>
            </a:r>
            <a:r>
              <a:rPr lang="cs-CZ" dirty="0"/>
              <a:t>, </a:t>
            </a:r>
            <a:r>
              <a:rPr lang="cs-CZ" dirty="0" err="1"/>
              <a:t>bom</a:t>
            </a:r>
            <a:r>
              <a:rPr lang="cs-CZ" dirty="0"/>
              <a:t>, </a:t>
            </a:r>
            <a:r>
              <a:rPr lang="cs-CZ" dirty="0" err="1"/>
              <a:t>mau</a:t>
            </a:r>
            <a:r>
              <a:rPr lang="cs-CZ" dirty="0"/>
              <a:t>, </a:t>
            </a:r>
            <a:r>
              <a:rPr lang="cs-CZ" dirty="0" err="1"/>
              <a:t>simples</a:t>
            </a:r>
            <a:r>
              <a:rPr lang="cs-CZ" dirty="0"/>
              <a:t>, </a:t>
            </a:r>
            <a:r>
              <a:rPr lang="cs-CZ" dirty="0" err="1"/>
              <a:t>burguês</a:t>
            </a:r>
            <a:r>
              <a:rPr lang="cs-CZ" dirty="0"/>
              <a:t>, </a:t>
            </a:r>
            <a:r>
              <a:rPr lang="cs-CZ" dirty="0" err="1"/>
              <a:t>tricolor</a:t>
            </a:r>
            <a:r>
              <a:rPr lang="cs-CZ" dirty="0"/>
              <a:t>, </a:t>
            </a:r>
            <a:r>
              <a:rPr lang="cs-CZ" dirty="0" err="1"/>
              <a:t>camponês</a:t>
            </a:r>
            <a:r>
              <a:rPr lang="cs-CZ" dirty="0"/>
              <a:t>, </a:t>
            </a:r>
            <a:r>
              <a:rPr lang="cs-CZ" dirty="0" err="1"/>
              <a:t>exterior</a:t>
            </a:r>
            <a:r>
              <a:rPr lang="cs-CZ" dirty="0"/>
              <a:t>, </a:t>
            </a:r>
            <a:r>
              <a:rPr lang="cs-CZ" dirty="0" err="1"/>
              <a:t>falador</a:t>
            </a:r>
            <a:r>
              <a:rPr lang="cs-CZ" dirty="0"/>
              <a:t>, </a:t>
            </a:r>
            <a:r>
              <a:rPr lang="cs-CZ" dirty="0" err="1"/>
              <a:t>pior</a:t>
            </a:r>
            <a:r>
              <a:rPr lang="cs-CZ" dirty="0"/>
              <a:t>, </a:t>
            </a:r>
            <a:r>
              <a:rPr lang="cs-CZ" dirty="0" err="1"/>
              <a:t>notável</a:t>
            </a:r>
            <a:r>
              <a:rPr lang="cs-CZ" dirty="0"/>
              <a:t>, </a:t>
            </a:r>
            <a:r>
              <a:rPr lang="cs-CZ" dirty="0" err="1"/>
              <a:t>judeu</a:t>
            </a:r>
            <a:r>
              <a:rPr lang="cs-CZ" dirty="0"/>
              <a:t>, </a:t>
            </a:r>
            <a:r>
              <a:rPr lang="cs-CZ" dirty="0" err="1"/>
              <a:t>ateu</a:t>
            </a:r>
            <a:r>
              <a:rPr lang="cs-CZ" dirty="0"/>
              <a:t>, </a:t>
            </a:r>
            <a:r>
              <a:rPr lang="cs-CZ" dirty="0" err="1"/>
              <a:t>ruim</a:t>
            </a:r>
            <a:r>
              <a:rPr lang="cs-CZ" dirty="0"/>
              <a:t>, </a:t>
            </a:r>
            <a:r>
              <a:rPr lang="cs-CZ" dirty="0" err="1"/>
              <a:t>espertalhão</a:t>
            </a:r>
            <a:r>
              <a:rPr lang="cs-CZ" dirty="0"/>
              <a:t>, </a:t>
            </a:r>
            <a:r>
              <a:rPr lang="cs-CZ" dirty="0" err="1"/>
              <a:t>charlatão</a:t>
            </a:r>
            <a:r>
              <a:rPr lang="cs-CZ" dirty="0"/>
              <a:t>, </a:t>
            </a:r>
            <a:r>
              <a:rPr lang="cs-CZ" dirty="0" err="1"/>
              <a:t>reles</a:t>
            </a:r>
            <a:r>
              <a:rPr lang="cs-CZ" dirty="0"/>
              <a:t>, </a:t>
            </a:r>
            <a:r>
              <a:rPr lang="cs-CZ" dirty="0" err="1"/>
              <a:t>capaz</a:t>
            </a:r>
            <a:r>
              <a:rPr lang="cs-CZ" dirty="0"/>
              <a:t>, </a:t>
            </a:r>
            <a:r>
              <a:rPr lang="cs-CZ" dirty="0" err="1"/>
              <a:t>brincalhão</a:t>
            </a:r>
            <a:r>
              <a:rPr lang="cs-CZ" dirty="0"/>
              <a:t>, </a:t>
            </a:r>
            <a:r>
              <a:rPr lang="cs-CZ" dirty="0" err="1"/>
              <a:t>parvo</a:t>
            </a:r>
            <a:r>
              <a:rPr lang="cs-CZ" dirty="0"/>
              <a:t>, </a:t>
            </a:r>
            <a:r>
              <a:rPr lang="cs-CZ" dirty="0" err="1"/>
              <a:t>são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08603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39B051-0ED7-42BF-BB41-60B9EAEC6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– cvičení 1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1939EC-93E9-4428-927B-16A6A360CEB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 numCol="2">
            <a:normAutofit fontScale="47500" lnSpcReduction="20000"/>
          </a:bodyPr>
          <a:lstStyle/>
          <a:p>
            <a:r>
              <a:rPr lang="cs-CZ" dirty="0" err="1"/>
              <a:t>bonito</a:t>
            </a:r>
            <a:r>
              <a:rPr lang="cs-CZ" b="1" dirty="0" err="1"/>
              <a:t>→bonita</a:t>
            </a:r>
            <a:r>
              <a:rPr lang="cs-CZ" dirty="0"/>
              <a:t>, </a:t>
            </a:r>
          </a:p>
          <a:p>
            <a:r>
              <a:rPr lang="cs-CZ" dirty="0" err="1"/>
              <a:t>alemão</a:t>
            </a:r>
            <a:r>
              <a:rPr lang="cs-CZ" b="1" dirty="0" err="1"/>
              <a:t>→alemã</a:t>
            </a:r>
            <a:r>
              <a:rPr lang="cs-CZ" dirty="0"/>
              <a:t>, </a:t>
            </a:r>
          </a:p>
          <a:p>
            <a:r>
              <a:rPr lang="cs-CZ" dirty="0" err="1"/>
              <a:t>beirão</a:t>
            </a:r>
            <a:r>
              <a:rPr lang="cs-CZ" b="1" dirty="0" err="1"/>
              <a:t>→beiroa</a:t>
            </a:r>
            <a:r>
              <a:rPr lang="cs-CZ" dirty="0"/>
              <a:t>, </a:t>
            </a:r>
          </a:p>
          <a:p>
            <a:r>
              <a:rPr lang="cs-CZ" dirty="0" err="1"/>
              <a:t>anterior</a:t>
            </a:r>
            <a:r>
              <a:rPr lang="cs-CZ" dirty="0"/>
              <a:t> </a:t>
            </a:r>
            <a:r>
              <a:rPr lang="cs-CZ" b="1" dirty="0"/>
              <a:t>(U)</a:t>
            </a:r>
          </a:p>
          <a:p>
            <a:r>
              <a:rPr lang="cs-CZ" dirty="0" err="1"/>
              <a:t>comum</a:t>
            </a:r>
            <a:r>
              <a:rPr lang="cs-CZ" dirty="0"/>
              <a:t>, </a:t>
            </a:r>
          </a:p>
          <a:p>
            <a:r>
              <a:rPr lang="cs-CZ" dirty="0" err="1"/>
              <a:t>loquaz</a:t>
            </a:r>
            <a:r>
              <a:rPr lang="cs-CZ" dirty="0"/>
              <a:t>, </a:t>
            </a:r>
          </a:p>
          <a:p>
            <a:r>
              <a:rPr lang="cs-CZ" dirty="0" err="1"/>
              <a:t>cristão</a:t>
            </a:r>
            <a:r>
              <a:rPr lang="cs-CZ" b="1" dirty="0" err="1"/>
              <a:t>→cristã</a:t>
            </a:r>
            <a:r>
              <a:rPr lang="cs-CZ" dirty="0"/>
              <a:t>, </a:t>
            </a:r>
          </a:p>
          <a:p>
            <a:r>
              <a:rPr lang="cs-CZ" dirty="0" err="1"/>
              <a:t>montês</a:t>
            </a:r>
            <a:r>
              <a:rPr lang="cs-CZ" dirty="0"/>
              <a:t> </a:t>
            </a:r>
            <a:r>
              <a:rPr lang="cs-CZ" b="1" dirty="0"/>
              <a:t>(U),</a:t>
            </a:r>
            <a:r>
              <a:rPr lang="cs-CZ" dirty="0"/>
              <a:t> </a:t>
            </a:r>
          </a:p>
          <a:p>
            <a:r>
              <a:rPr lang="cs-CZ" dirty="0" err="1"/>
              <a:t>cru</a:t>
            </a:r>
            <a:r>
              <a:rPr lang="cs-CZ" b="1" dirty="0" err="1"/>
              <a:t>→crua</a:t>
            </a:r>
            <a:r>
              <a:rPr lang="cs-CZ" dirty="0"/>
              <a:t>, </a:t>
            </a:r>
          </a:p>
          <a:p>
            <a:r>
              <a:rPr lang="cs-CZ" dirty="0" err="1"/>
              <a:t>só</a:t>
            </a:r>
            <a:r>
              <a:rPr lang="cs-CZ" dirty="0"/>
              <a:t> </a:t>
            </a:r>
            <a:r>
              <a:rPr lang="cs-CZ" b="1" dirty="0"/>
              <a:t>(U),</a:t>
            </a:r>
            <a:r>
              <a:rPr lang="cs-CZ" dirty="0"/>
              <a:t> </a:t>
            </a:r>
          </a:p>
          <a:p>
            <a:r>
              <a:rPr lang="cs-CZ" dirty="0" err="1"/>
              <a:t>cortês</a:t>
            </a:r>
            <a:r>
              <a:rPr lang="cs-CZ" b="1" dirty="0"/>
              <a:t>(U),</a:t>
            </a:r>
            <a:r>
              <a:rPr lang="cs-CZ" dirty="0"/>
              <a:t> </a:t>
            </a:r>
          </a:p>
          <a:p>
            <a:r>
              <a:rPr lang="cs-CZ" dirty="0" err="1"/>
              <a:t>europeu</a:t>
            </a:r>
            <a:r>
              <a:rPr lang="cs-CZ" b="1" dirty="0" err="1"/>
              <a:t>→europeia</a:t>
            </a:r>
            <a:r>
              <a:rPr lang="cs-CZ" dirty="0"/>
              <a:t>, </a:t>
            </a:r>
          </a:p>
          <a:p>
            <a:r>
              <a:rPr lang="cs-CZ" dirty="0" err="1"/>
              <a:t>português</a:t>
            </a:r>
            <a:r>
              <a:rPr lang="cs-CZ" b="1" dirty="0" err="1"/>
              <a:t>→portuguesa</a:t>
            </a:r>
            <a:r>
              <a:rPr lang="cs-CZ" dirty="0"/>
              <a:t>,</a:t>
            </a:r>
          </a:p>
          <a:p>
            <a:r>
              <a:rPr lang="cs-CZ" dirty="0"/>
              <a:t> </a:t>
            </a:r>
            <a:r>
              <a:rPr lang="cs-CZ" dirty="0" err="1"/>
              <a:t>pedrês</a:t>
            </a:r>
            <a:r>
              <a:rPr lang="cs-CZ" dirty="0"/>
              <a:t> </a:t>
            </a:r>
            <a:r>
              <a:rPr lang="cs-CZ" b="1" dirty="0"/>
              <a:t>(U),</a:t>
            </a:r>
            <a:r>
              <a:rPr lang="cs-CZ" dirty="0"/>
              <a:t> </a:t>
            </a:r>
          </a:p>
          <a:p>
            <a:r>
              <a:rPr lang="cs-CZ" dirty="0" err="1"/>
              <a:t>espanhol</a:t>
            </a:r>
            <a:r>
              <a:rPr lang="cs-CZ" b="1" dirty="0" err="1"/>
              <a:t>→espanhola</a:t>
            </a:r>
            <a:r>
              <a:rPr lang="cs-CZ" dirty="0"/>
              <a:t>,</a:t>
            </a:r>
          </a:p>
          <a:p>
            <a:r>
              <a:rPr lang="cs-CZ" dirty="0"/>
              <a:t> </a:t>
            </a:r>
            <a:r>
              <a:rPr lang="cs-CZ" dirty="0" err="1"/>
              <a:t>andaluz</a:t>
            </a:r>
            <a:r>
              <a:rPr lang="cs-CZ" b="1" dirty="0" err="1"/>
              <a:t>→andaluza</a:t>
            </a:r>
            <a:r>
              <a:rPr lang="cs-CZ" dirty="0"/>
              <a:t>, </a:t>
            </a:r>
          </a:p>
          <a:p>
            <a:r>
              <a:rPr lang="cs-CZ" dirty="0" err="1"/>
              <a:t>canadense</a:t>
            </a:r>
            <a:r>
              <a:rPr lang="cs-CZ" b="1" dirty="0"/>
              <a:t> (U)</a:t>
            </a:r>
            <a:r>
              <a:rPr lang="cs-CZ" dirty="0"/>
              <a:t>, </a:t>
            </a:r>
          </a:p>
          <a:p>
            <a:r>
              <a:rPr lang="cs-CZ" dirty="0" err="1"/>
              <a:t>azul</a:t>
            </a:r>
            <a:r>
              <a:rPr lang="cs-CZ" dirty="0"/>
              <a:t> </a:t>
            </a:r>
            <a:r>
              <a:rPr lang="cs-CZ" b="1" dirty="0"/>
              <a:t>(U),</a:t>
            </a:r>
          </a:p>
          <a:p>
            <a:r>
              <a:rPr lang="cs-CZ" dirty="0"/>
              <a:t> </a:t>
            </a:r>
            <a:r>
              <a:rPr lang="cs-CZ" dirty="0" err="1"/>
              <a:t>trabalhador</a:t>
            </a:r>
            <a:r>
              <a:rPr lang="cs-CZ" b="1" dirty="0" err="1"/>
              <a:t>→trabalhadora</a:t>
            </a:r>
            <a:r>
              <a:rPr lang="cs-CZ" dirty="0"/>
              <a:t>,</a:t>
            </a:r>
          </a:p>
          <a:p>
            <a:r>
              <a:rPr lang="cs-CZ" dirty="0"/>
              <a:t> </a:t>
            </a:r>
            <a:r>
              <a:rPr lang="cs-CZ" dirty="0" err="1"/>
              <a:t>bom</a:t>
            </a:r>
            <a:r>
              <a:rPr lang="cs-CZ" b="1" dirty="0" err="1"/>
              <a:t>→boa</a:t>
            </a:r>
            <a:r>
              <a:rPr lang="cs-CZ" dirty="0"/>
              <a:t>,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mau</a:t>
            </a:r>
            <a:r>
              <a:rPr lang="cs-CZ" b="1" dirty="0" err="1"/>
              <a:t>→má</a:t>
            </a:r>
            <a:r>
              <a:rPr lang="cs-CZ" dirty="0"/>
              <a:t>, </a:t>
            </a:r>
          </a:p>
          <a:p>
            <a:r>
              <a:rPr lang="cs-CZ" dirty="0" err="1"/>
              <a:t>simples</a:t>
            </a:r>
            <a:r>
              <a:rPr lang="cs-CZ" dirty="0"/>
              <a:t> </a:t>
            </a:r>
            <a:r>
              <a:rPr lang="cs-CZ" b="1" dirty="0"/>
              <a:t>(U),</a:t>
            </a:r>
            <a:r>
              <a:rPr lang="cs-CZ" dirty="0"/>
              <a:t> </a:t>
            </a:r>
          </a:p>
          <a:p>
            <a:r>
              <a:rPr lang="cs-CZ" dirty="0" err="1"/>
              <a:t>burguês</a:t>
            </a:r>
            <a:r>
              <a:rPr lang="cs-CZ" b="1" dirty="0" err="1"/>
              <a:t>→burguesa</a:t>
            </a:r>
            <a:r>
              <a:rPr lang="cs-CZ" dirty="0"/>
              <a:t>, </a:t>
            </a:r>
          </a:p>
          <a:p>
            <a:r>
              <a:rPr lang="cs-CZ" dirty="0" err="1"/>
              <a:t>tricolor</a:t>
            </a:r>
            <a:r>
              <a:rPr lang="cs-CZ" dirty="0"/>
              <a:t> </a:t>
            </a:r>
            <a:r>
              <a:rPr lang="cs-CZ" b="1" dirty="0"/>
              <a:t>(U),</a:t>
            </a:r>
            <a:r>
              <a:rPr lang="cs-CZ" dirty="0"/>
              <a:t> </a:t>
            </a:r>
          </a:p>
          <a:p>
            <a:r>
              <a:rPr lang="cs-CZ" dirty="0" err="1"/>
              <a:t>camponês</a:t>
            </a:r>
            <a:r>
              <a:rPr lang="cs-CZ" b="1" dirty="0" err="1"/>
              <a:t>→camponesa</a:t>
            </a:r>
            <a:r>
              <a:rPr lang="cs-CZ" dirty="0"/>
              <a:t>, </a:t>
            </a:r>
          </a:p>
          <a:p>
            <a:r>
              <a:rPr lang="cs-CZ" dirty="0" err="1"/>
              <a:t>exterior</a:t>
            </a:r>
            <a:r>
              <a:rPr lang="cs-CZ" dirty="0"/>
              <a:t> </a:t>
            </a:r>
            <a:r>
              <a:rPr lang="cs-CZ" b="1" dirty="0"/>
              <a:t>(U),</a:t>
            </a:r>
            <a:r>
              <a:rPr lang="cs-CZ" dirty="0"/>
              <a:t> </a:t>
            </a:r>
          </a:p>
          <a:p>
            <a:r>
              <a:rPr lang="cs-CZ" dirty="0" err="1"/>
              <a:t>falador</a:t>
            </a:r>
            <a:r>
              <a:rPr lang="cs-CZ" b="1" dirty="0" err="1"/>
              <a:t>→faladora</a:t>
            </a:r>
            <a:r>
              <a:rPr lang="cs-CZ" dirty="0"/>
              <a:t>, </a:t>
            </a:r>
          </a:p>
          <a:p>
            <a:r>
              <a:rPr lang="cs-CZ" dirty="0" err="1"/>
              <a:t>pior</a:t>
            </a:r>
            <a:r>
              <a:rPr lang="cs-CZ" dirty="0"/>
              <a:t> </a:t>
            </a:r>
            <a:r>
              <a:rPr lang="cs-CZ" b="1" dirty="0"/>
              <a:t>(U),</a:t>
            </a:r>
            <a:r>
              <a:rPr lang="cs-CZ" dirty="0"/>
              <a:t> </a:t>
            </a:r>
          </a:p>
          <a:p>
            <a:r>
              <a:rPr lang="cs-CZ" dirty="0" err="1"/>
              <a:t>notável</a:t>
            </a:r>
            <a:r>
              <a:rPr lang="cs-CZ" dirty="0"/>
              <a:t> </a:t>
            </a:r>
            <a:r>
              <a:rPr lang="cs-CZ" b="1" dirty="0"/>
              <a:t>(U),</a:t>
            </a:r>
          </a:p>
          <a:p>
            <a:r>
              <a:rPr lang="cs-CZ" dirty="0"/>
              <a:t> </a:t>
            </a:r>
            <a:r>
              <a:rPr lang="cs-CZ" dirty="0" err="1"/>
              <a:t>judeu</a:t>
            </a:r>
            <a:r>
              <a:rPr lang="cs-CZ" b="1" dirty="0" err="1"/>
              <a:t>→judia</a:t>
            </a:r>
            <a:r>
              <a:rPr lang="cs-CZ" dirty="0"/>
              <a:t>, </a:t>
            </a:r>
          </a:p>
          <a:p>
            <a:r>
              <a:rPr lang="cs-CZ" dirty="0" err="1"/>
              <a:t>ateu</a:t>
            </a:r>
            <a:r>
              <a:rPr lang="cs-CZ" b="1" dirty="0" err="1"/>
              <a:t>→ateia</a:t>
            </a:r>
            <a:r>
              <a:rPr lang="cs-CZ" dirty="0"/>
              <a:t>, </a:t>
            </a:r>
          </a:p>
          <a:p>
            <a:r>
              <a:rPr lang="cs-CZ" dirty="0" err="1"/>
              <a:t>ruim</a:t>
            </a:r>
            <a:r>
              <a:rPr lang="cs-CZ" dirty="0"/>
              <a:t> </a:t>
            </a:r>
            <a:r>
              <a:rPr lang="cs-CZ" b="1" dirty="0"/>
              <a:t>(U),</a:t>
            </a:r>
          </a:p>
          <a:p>
            <a:r>
              <a:rPr lang="cs-CZ" dirty="0"/>
              <a:t> </a:t>
            </a:r>
            <a:r>
              <a:rPr lang="cs-CZ" dirty="0" err="1"/>
              <a:t>espertalhão</a:t>
            </a:r>
            <a:r>
              <a:rPr lang="cs-CZ" b="1" dirty="0" err="1"/>
              <a:t>→espertalhona</a:t>
            </a:r>
            <a:r>
              <a:rPr lang="cs-CZ" dirty="0"/>
              <a:t>, </a:t>
            </a:r>
            <a:r>
              <a:rPr lang="cs-CZ" dirty="0" err="1"/>
              <a:t>charlatão</a:t>
            </a:r>
            <a:r>
              <a:rPr lang="cs-CZ" b="1" dirty="0" err="1"/>
              <a:t>→charlatã</a:t>
            </a:r>
            <a:r>
              <a:rPr lang="cs-CZ" b="1" dirty="0"/>
              <a:t>, </a:t>
            </a:r>
            <a:r>
              <a:rPr lang="cs-CZ" b="1" dirty="0" err="1"/>
              <a:t>charlatona</a:t>
            </a:r>
            <a:r>
              <a:rPr lang="cs-CZ" dirty="0"/>
              <a:t>,</a:t>
            </a:r>
          </a:p>
          <a:p>
            <a:r>
              <a:rPr lang="cs-CZ" dirty="0"/>
              <a:t> </a:t>
            </a:r>
            <a:r>
              <a:rPr lang="cs-CZ" dirty="0" err="1"/>
              <a:t>reles</a:t>
            </a:r>
            <a:r>
              <a:rPr lang="cs-CZ" dirty="0"/>
              <a:t> </a:t>
            </a:r>
            <a:r>
              <a:rPr lang="cs-CZ" b="1" dirty="0"/>
              <a:t>(U),</a:t>
            </a:r>
          </a:p>
          <a:p>
            <a:r>
              <a:rPr lang="cs-CZ" dirty="0"/>
              <a:t> </a:t>
            </a:r>
            <a:r>
              <a:rPr lang="cs-CZ" dirty="0" err="1"/>
              <a:t>capaz</a:t>
            </a:r>
            <a:r>
              <a:rPr lang="cs-CZ" dirty="0"/>
              <a:t> </a:t>
            </a:r>
            <a:r>
              <a:rPr lang="cs-CZ" b="1" dirty="0"/>
              <a:t>(U),</a:t>
            </a:r>
            <a:r>
              <a:rPr lang="cs-CZ" dirty="0"/>
              <a:t> </a:t>
            </a:r>
          </a:p>
          <a:p>
            <a:r>
              <a:rPr lang="cs-CZ" dirty="0" err="1"/>
              <a:t>brincalhão</a:t>
            </a:r>
            <a:r>
              <a:rPr lang="cs-CZ" b="1" dirty="0" err="1"/>
              <a:t>→brincalhona</a:t>
            </a:r>
            <a:r>
              <a:rPr lang="cs-CZ" dirty="0"/>
              <a:t>, </a:t>
            </a:r>
          </a:p>
          <a:p>
            <a:r>
              <a:rPr lang="cs-CZ" dirty="0" err="1"/>
              <a:t>parvo</a:t>
            </a:r>
            <a:r>
              <a:rPr lang="cs-CZ" b="1" dirty="0" err="1"/>
              <a:t>→parva</a:t>
            </a:r>
            <a:r>
              <a:rPr lang="cs-CZ" dirty="0"/>
              <a:t>,</a:t>
            </a:r>
          </a:p>
          <a:p>
            <a:r>
              <a:rPr lang="cs-CZ" dirty="0"/>
              <a:t> </a:t>
            </a:r>
            <a:r>
              <a:rPr lang="cs-CZ" dirty="0" err="1"/>
              <a:t>são</a:t>
            </a:r>
            <a:r>
              <a:rPr lang="cs-CZ" b="1" dirty="0" err="1"/>
              <a:t>→sã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83673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FF118-A795-4D25-A5D2-34A0E4F9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</a:t>
            </a:r>
            <a:r>
              <a:rPr lang="cs-CZ" b="1" dirty="0"/>
              <a:t>Cvičení 2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193C97-A2DE-4A0F-8B37-AD84BE40491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cs-CZ" dirty="0"/>
              <a:t>Nahraďte předložkové konstrukce relačními adjektivy:  </a:t>
            </a:r>
          </a:p>
          <a:p>
            <a:pPr marL="0" lvl="0" indent="0">
              <a:buNone/>
            </a:pPr>
            <a:endParaRPr lang="cs-CZ" dirty="0"/>
          </a:p>
          <a:p>
            <a:pPr algn="just"/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vontade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ferro</a:t>
            </a:r>
            <a:r>
              <a:rPr lang="cs-CZ" i="1" dirty="0"/>
              <a:t>, </a:t>
            </a:r>
            <a:r>
              <a:rPr lang="cs-CZ" dirty="0"/>
              <a:t>um </a:t>
            </a:r>
            <a:r>
              <a:rPr lang="cs-CZ" dirty="0" err="1"/>
              <a:t>programa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televisão</a:t>
            </a:r>
            <a:r>
              <a:rPr lang="cs-CZ" i="1" dirty="0"/>
              <a:t>, </a:t>
            </a:r>
            <a:r>
              <a:rPr lang="cs-CZ" dirty="0"/>
              <a:t>a </a:t>
            </a:r>
            <a:r>
              <a:rPr lang="cs-CZ" dirty="0" err="1"/>
              <a:t>religião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Cristo</a:t>
            </a:r>
            <a:r>
              <a:rPr lang="cs-CZ" i="1" dirty="0"/>
              <a:t>, </a:t>
            </a:r>
            <a:r>
              <a:rPr lang="cs-CZ" dirty="0"/>
              <a:t>o </a:t>
            </a:r>
            <a:r>
              <a:rPr lang="cs-CZ" dirty="0" err="1"/>
              <a:t>frio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inverno</a:t>
            </a:r>
            <a:r>
              <a:rPr lang="cs-CZ" i="1" dirty="0"/>
              <a:t>, </a:t>
            </a:r>
            <a:r>
              <a:rPr lang="cs-CZ" dirty="0"/>
              <a:t>a </a:t>
            </a:r>
            <a:r>
              <a:rPr lang="cs-CZ" dirty="0" err="1"/>
              <a:t>poluição</a:t>
            </a:r>
            <a:r>
              <a:rPr lang="cs-CZ" dirty="0"/>
              <a:t> </a:t>
            </a:r>
            <a:r>
              <a:rPr lang="cs-CZ" i="1" dirty="0"/>
              <a:t>da atmosféra, </a:t>
            </a:r>
            <a:r>
              <a:rPr lang="cs-CZ" dirty="0"/>
              <a:t>a </a:t>
            </a:r>
            <a:r>
              <a:rPr lang="cs-CZ" dirty="0" err="1"/>
              <a:t>indústria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automóveis</a:t>
            </a:r>
            <a:r>
              <a:rPr lang="cs-CZ" i="1" dirty="0"/>
              <a:t>,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cidade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província</a:t>
            </a:r>
            <a:r>
              <a:rPr lang="cs-CZ" i="1" dirty="0"/>
              <a:t>, </a:t>
            </a:r>
            <a:r>
              <a:rPr lang="cs-CZ" dirty="0"/>
              <a:t>os </a:t>
            </a:r>
            <a:r>
              <a:rPr lang="cs-CZ" dirty="0" err="1"/>
              <a:t>raios</a:t>
            </a:r>
            <a:r>
              <a:rPr lang="cs-CZ" dirty="0"/>
              <a:t> </a:t>
            </a:r>
            <a:r>
              <a:rPr lang="cs-CZ" i="1" dirty="0"/>
              <a:t>do Sol, </a:t>
            </a:r>
            <a:r>
              <a:rPr lang="cs-CZ" dirty="0"/>
              <a:t>a luz </a:t>
            </a:r>
            <a:r>
              <a:rPr lang="cs-CZ" i="1" dirty="0"/>
              <a:t>da </a:t>
            </a:r>
            <a:r>
              <a:rPr lang="cs-CZ" i="1" dirty="0" err="1"/>
              <a:t>Lua</a:t>
            </a:r>
            <a:r>
              <a:rPr lang="cs-CZ" i="1" dirty="0"/>
              <a:t>, </a:t>
            </a:r>
            <a:r>
              <a:rPr lang="cs-CZ" dirty="0"/>
              <a:t>um </a:t>
            </a:r>
            <a:r>
              <a:rPr lang="cs-CZ" dirty="0" err="1"/>
              <a:t>período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estágio</a:t>
            </a:r>
            <a:r>
              <a:rPr lang="cs-CZ" i="1" dirty="0"/>
              <a:t>, </a:t>
            </a:r>
            <a:r>
              <a:rPr lang="cs-CZ" dirty="0"/>
              <a:t>a </a:t>
            </a:r>
            <a:r>
              <a:rPr lang="cs-CZ" dirty="0" err="1"/>
              <a:t>fase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início</a:t>
            </a:r>
            <a:r>
              <a:rPr lang="cs-CZ" i="1" dirty="0"/>
              <a:t>,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companhia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petróleo</a:t>
            </a:r>
            <a:r>
              <a:rPr lang="cs-CZ" i="1" dirty="0"/>
              <a:t>, </a:t>
            </a:r>
            <a:r>
              <a:rPr lang="cs-CZ" dirty="0"/>
              <a:t>um </a:t>
            </a:r>
            <a:r>
              <a:rPr lang="cs-CZ" dirty="0" err="1"/>
              <a:t>trabalho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rotina</a:t>
            </a:r>
            <a:r>
              <a:rPr lang="cs-CZ" i="1" dirty="0"/>
              <a:t>, </a:t>
            </a:r>
            <a:r>
              <a:rPr lang="cs-CZ" dirty="0" err="1"/>
              <a:t>campanhas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publicidade</a:t>
            </a:r>
            <a:r>
              <a:rPr lang="cs-CZ" i="1" dirty="0"/>
              <a:t>, </a:t>
            </a:r>
            <a:r>
              <a:rPr lang="cs-CZ" dirty="0"/>
              <a:t>o </a:t>
            </a:r>
            <a:r>
              <a:rPr lang="cs-CZ" dirty="0" err="1"/>
              <a:t>tecido</a:t>
            </a:r>
            <a:r>
              <a:rPr lang="cs-CZ" dirty="0"/>
              <a:t> </a:t>
            </a:r>
            <a:r>
              <a:rPr lang="cs-CZ" i="1" dirty="0" err="1"/>
              <a:t>dos</a:t>
            </a:r>
            <a:r>
              <a:rPr lang="cs-CZ" i="1" dirty="0"/>
              <a:t> </a:t>
            </a:r>
            <a:r>
              <a:rPr lang="cs-CZ" i="1" dirty="0" err="1"/>
              <a:t>pulmões</a:t>
            </a:r>
            <a:r>
              <a:rPr lang="cs-CZ" i="1" dirty="0"/>
              <a:t>, </a:t>
            </a:r>
            <a:r>
              <a:rPr lang="cs-CZ" dirty="0" err="1"/>
              <a:t>fogos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artifício</a:t>
            </a:r>
            <a:r>
              <a:rPr lang="cs-CZ" i="1" dirty="0"/>
              <a:t>,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viagem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Outono</a:t>
            </a:r>
            <a:r>
              <a:rPr lang="cs-CZ" i="1" dirty="0"/>
              <a:t>, </a:t>
            </a:r>
            <a:r>
              <a:rPr lang="cs-CZ" dirty="0"/>
              <a:t>o </a:t>
            </a:r>
            <a:r>
              <a:rPr lang="cs-CZ" dirty="0" err="1"/>
              <a:t>palácio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rei</a:t>
            </a:r>
            <a:r>
              <a:rPr lang="cs-CZ" i="1" dirty="0"/>
              <a:t>, </a:t>
            </a:r>
            <a:r>
              <a:rPr lang="cs-CZ" dirty="0"/>
              <a:t>a </a:t>
            </a:r>
            <a:r>
              <a:rPr lang="cs-CZ" dirty="0" err="1"/>
              <a:t>rebeldia</a:t>
            </a:r>
            <a:r>
              <a:rPr lang="cs-CZ" dirty="0"/>
              <a:t> </a:t>
            </a:r>
            <a:r>
              <a:rPr lang="cs-CZ" i="1" dirty="0" err="1"/>
              <a:t>dos</a:t>
            </a:r>
            <a:r>
              <a:rPr lang="cs-CZ" i="1" dirty="0"/>
              <a:t> </a:t>
            </a:r>
            <a:r>
              <a:rPr lang="cs-CZ" i="1" dirty="0" err="1"/>
              <a:t>jovens</a:t>
            </a:r>
            <a:r>
              <a:rPr lang="cs-CZ" i="1" dirty="0"/>
              <a:t>, </a:t>
            </a:r>
            <a:r>
              <a:rPr lang="cs-CZ" dirty="0"/>
              <a:t>a </a:t>
            </a:r>
            <a:r>
              <a:rPr lang="cs-CZ" dirty="0" err="1"/>
              <a:t>audiência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Papa</a:t>
            </a:r>
            <a:r>
              <a:rPr lang="cs-CZ" i="1" dirty="0"/>
              <a:t>,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melhoria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salário</a:t>
            </a:r>
            <a:r>
              <a:rPr lang="cs-CZ" i="1" dirty="0"/>
              <a:t>, </a:t>
            </a:r>
            <a:r>
              <a:rPr lang="cs-CZ" dirty="0"/>
              <a:t>o </a:t>
            </a:r>
            <a:r>
              <a:rPr lang="cs-CZ" dirty="0" err="1"/>
              <a:t>azul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céu</a:t>
            </a:r>
            <a:r>
              <a:rPr lang="cs-CZ" i="1" dirty="0"/>
              <a:t>, </a:t>
            </a:r>
            <a:r>
              <a:rPr lang="cs-CZ" dirty="0"/>
              <a:t>o amor </a:t>
            </a:r>
            <a:r>
              <a:rPr lang="cs-CZ" i="1" dirty="0"/>
              <a:t>da </a:t>
            </a:r>
            <a:r>
              <a:rPr lang="cs-CZ" i="1" dirty="0" err="1"/>
              <a:t>mãe</a:t>
            </a:r>
            <a:r>
              <a:rPr lang="cs-CZ" i="1" dirty="0"/>
              <a:t>, </a:t>
            </a:r>
            <a:r>
              <a:rPr lang="cs-CZ" dirty="0"/>
              <a:t>os </a:t>
            </a:r>
            <a:r>
              <a:rPr lang="cs-CZ" dirty="0" err="1"/>
              <a:t>fregueses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hábito</a:t>
            </a:r>
            <a:r>
              <a:rPr lang="cs-CZ" i="1" dirty="0"/>
              <a:t>,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doença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coração</a:t>
            </a:r>
            <a:r>
              <a:rPr lang="cs-CZ" i="1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626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Morfematická struktura portugalských jednovýchodných adjektiv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i="1" dirty="0"/>
              <a:t>Dimorfní adjektiva (dvoučlenná)</a:t>
            </a:r>
            <a:r>
              <a:rPr lang="cs-CZ" dirty="0"/>
              <a:t> jsou adjektiva jednovýchodná. Patří k nim následující adjektiva zakončená na: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b="1" dirty="0"/>
              <a:t>- a, </a:t>
            </a:r>
            <a:r>
              <a:rPr lang="cs-CZ" dirty="0"/>
              <a:t> </a:t>
            </a:r>
            <a:r>
              <a:rPr lang="cs-CZ" b="1" dirty="0"/>
              <a:t>–e, -</a:t>
            </a:r>
            <a:r>
              <a:rPr lang="cs-CZ" b="1" dirty="0" err="1"/>
              <a:t>ense</a:t>
            </a:r>
            <a:r>
              <a:rPr lang="cs-CZ" b="1" dirty="0"/>
              <a:t>, -ante, -</a:t>
            </a:r>
            <a:r>
              <a:rPr lang="cs-CZ" b="1" dirty="0" err="1"/>
              <a:t>inte</a:t>
            </a:r>
            <a:r>
              <a:rPr lang="cs-CZ" b="1" dirty="0"/>
              <a:t>, -</a:t>
            </a:r>
            <a:r>
              <a:rPr lang="cs-CZ" b="1" dirty="0" err="1"/>
              <a:t>ente</a:t>
            </a:r>
            <a:r>
              <a:rPr lang="cs-CZ" b="1" dirty="0"/>
              <a:t>, -l, –ar, -</a:t>
            </a:r>
            <a:r>
              <a:rPr lang="cs-CZ" b="1" dirty="0" err="1"/>
              <a:t>or</a:t>
            </a:r>
            <a:r>
              <a:rPr lang="cs-CZ" b="1" dirty="0"/>
              <a:t>, -m,</a:t>
            </a:r>
            <a:r>
              <a:rPr lang="cs-CZ" i="1" dirty="0"/>
              <a:t> </a:t>
            </a:r>
            <a:r>
              <a:rPr lang="cs-CZ" b="1" dirty="0"/>
              <a:t>-u, -z</a:t>
            </a:r>
            <a:r>
              <a:rPr lang="cs-CZ" dirty="0"/>
              <a:t> </a:t>
            </a:r>
            <a:r>
              <a:rPr lang="cs-CZ" i="1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20115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847CFC-1EB8-4849-83B8-3D8A211CB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– cvičení 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FE5352-C404-4584-AA9F-DBFCB598CCD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 numCol="2">
            <a:normAutofit fontScale="62500" lnSpcReduction="20000"/>
          </a:bodyPr>
          <a:lstStyle/>
          <a:p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vontade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ferro</a:t>
            </a:r>
            <a:r>
              <a:rPr lang="cs-CZ" b="1" dirty="0" err="1"/>
              <a:t>→férrea</a:t>
            </a:r>
            <a:r>
              <a:rPr lang="cs-CZ" i="1" dirty="0"/>
              <a:t>, </a:t>
            </a:r>
          </a:p>
          <a:p>
            <a:r>
              <a:rPr lang="cs-CZ" dirty="0"/>
              <a:t>um </a:t>
            </a:r>
            <a:r>
              <a:rPr lang="cs-CZ" dirty="0" err="1"/>
              <a:t>programa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televisão</a:t>
            </a:r>
            <a:r>
              <a:rPr lang="cs-CZ" b="1" dirty="0" err="1"/>
              <a:t>→televisivo</a:t>
            </a:r>
            <a:r>
              <a:rPr lang="cs-CZ" i="1" dirty="0"/>
              <a:t>, </a:t>
            </a:r>
          </a:p>
          <a:p>
            <a:r>
              <a:rPr lang="cs-CZ" dirty="0"/>
              <a:t>a </a:t>
            </a:r>
            <a:r>
              <a:rPr lang="cs-CZ" dirty="0" err="1"/>
              <a:t>religião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Cristo</a:t>
            </a:r>
            <a:r>
              <a:rPr lang="cs-CZ" b="1" dirty="0" err="1"/>
              <a:t>→cristã</a:t>
            </a:r>
            <a:r>
              <a:rPr lang="cs-CZ" i="1" dirty="0"/>
              <a:t>, </a:t>
            </a:r>
          </a:p>
          <a:p>
            <a:r>
              <a:rPr lang="cs-CZ" dirty="0"/>
              <a:t>o </a:t>
            </a:r>
            <a:r>
              <a:rPr lang="cs-CZ" dirty="0" err="1"/>
              <a:t>frio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inverno</a:t>
            </a:r>
            <a:r>
              <a:rPr lang="cs-CZ" b="1" dirty="0" err="1"/>
              <a:t>→invernal</a:t>
            </a:r>
            <a:r>
              <a:rPr lang="cs-CZ" i="1" dirty="0"/>
              <a:t>, </a:t>
            </a:r>
          </a:p>
          <a:p>
            <a:r>
              <a:rPr lang="cs-CZ" dirty="0"/>
              <a:t>a </a:t>
            </a:r>
            <a:r>
              <a:rPr lang="cs-CZ" dirty="0" err="1"/>
              <a:t>poluição</a:t>
            </a:r>
            <a:r>
              <a:rPr lang="cs-CZ" dirty="0"/>
              <a:t> </a:t>
            </a:r>
            <a:r>
              <a:rPr lang="cs-CZ" i="1" dirty="0"/>
              <a:t>da </a:t>
            </a:r>
            <a:r>
              <a:rPr lang="cs-CZ" i="1" dirty="0" err="1"/>
              <a:t>atmosfera</a:t>
            </a:r>
            <a:r>
              <a:rPr lang="cs-CZ" b="1" dirty="0" err="1"/>
              <a:t>→atmosférica</a:t>
            </a:r>
            <a:r>
              <a:rPr lang="cs-CZ" i="1" dirty="0"/>
              <a:t>, </a:t>
            </a:r>
          </a:p>
          <a:p>
            <a:r>
              <a:rPr lang="cs-CZ" dirty="0"/>
              <a:t>a </a:t>
            </a:r>
            <a:r>
              <a:rPr lang="cs-CZ" dirty="0" err="1"/>
              <a:t>indústria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automóveis</a:t>
            </a:r>
            <a:r>
              <a:rPr lang="cs-CZ" b="1" dirty="0" err="1"/>
              <a:t>→automóvel</a:t>
            </a:r>
            <a:r>
              <a:rPr lang="cs-CZ" b="1" dirty="0"/>
              <a:t>, </a:t>
            </a:r>
            <a:r>
              <a:rPr lang="cs-CZ" b="1" dirty="0" err="1"/>
              <a:t>automobilística</a:t>
            </a:r>
            <a:r>
              <a:rPr lang="cs-CZ" i="1" dirty="0"/>
              <a:t>, </a:t>
            </a:r>
          </a:p>
          <a:p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cidade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província</a:t>
            </a:r>
            <a:r>
              <a:rPr lang="cs-CZ" b="1" dirty="0" err="1"/>
              <a:t>→provincial</a:t>
            </a:r>
            <a:r>
              <a:rPr lang="cs-CZ" i="1" dirty="0"/>
              <a:t>, </a:t>
            </a:r>
          </a:p>
          <a:p>
            <a:r>
              <a:rPr lang="cs-CZ" dirty="0"/>
              <a:t>os </a:t>
            </a:r>
            <a:r>
              <a:rPr lang="cs-CZ" dirty="0" err="1"/>
              <a:t>raios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Sol</a:t>
            </a:r>
            <a:r>
              <a:rPr lang="cs-CZ" b="1" dirty="0" err="1"/>
              <a:t>→solares</a:t>
            </a:r>
            <a:r>
              <a:rPr lang="cs-CZ" i="1" dirty="0"/>
              <a:t>, </a:t>
            </a:r>
          </a:p>
          <a:p>
            <a:r>
              <a:rPr lang="cs-CZ" dirty="0"/>
              <a:t>a luz </a:t>
            </a:r>
            <a:r>
              <a:rPr lang="cs-CZ" i="1" dirty="0"/>
              <a:t>da </a:t>
            </a:r>
            <a:r>
              <a:rPr lang="cs-CZ" i="1" dirty="0" err="1"/>
              <a:t>Lua</a:t>
            </a:r>
            <a:r>
              <a:rPr lang="cs-CZ" b="1" dirty="0" err="1"/>
              <a:t>→lunar</a:t>
            </a:r>
            <a:r>
              <a:rPr lang="cs-CZ" i="1" dirty="0"/>
              <a:t>, </a:t>
            </a:r>
          </a:p>
          <a:p>
            <a:r>
              <a:rPr lang="cs-CZ" dirty="0"/>
              <a:t>um </a:t>
            </a:r>
            <a:r>
              <a:rPr lang="cs-CZ" dirty="0" err="1"/>
              <a:t>período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estágio</a:t>
            </a:r>
            <a:r>
              <a:rPr lang="cs-CZ" b="1" dirty="0" err="1"/>
              <a:t>→estagiário</a:t>
            </a:r>
            <a:r>
              <a:rPr lang="cs-CZ" b="1" dirty="0"/>
              <a:t>, </a:t>
            </a:r>
          </a:p>
          <a:p>
            <a:r>
              <a:rPr lang="cs-CZ" dirty="0"/>
              <a:t>a </a:t>
            </a:r>
            <a:r>
              <a:rPr lang="cs-CZ" dirty="0" err="1"/>
              <a:t>fase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início</a:t>
            </a:r>
            <a:r>
              <a:rPr lang="cs-CZ" b="1" dirty="0" err="1"/>
              <a:t>→inicial</a:t>
            </a:r>
            <a:r>
              <a:rPr lang="cs-CZ" i="1" dirty="0"/>
              <a:t>, </a:t>
            </a:r>
          </a:p>
          <a:p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companhia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petróleo</a:t>
            </a:r>
            <a:r>
              <a:rPr lang="cs-CZ" b="1" dirty="0" err="1"/>
              <a:t>→petroleira</a:t>
            </a:r>
            <a:r>
              <a:rPr lang="cs-CZ" i="1" dirty="0"/>
              <a:t>, </a:t>
            </a:r>
          </a:p>
          <a:p>
            <a:endParaRPr lang="cs-CZ" i="1" dirty="0"/>
          </a:p>
          <a:p>
            <a:endParaRPr lang="cs-CZ" i="1" dirty="0"/>
          </a:p>
          <a:p>
            <a:r>
              <a:rPr lang="cs-CZ" dirty="0"/>
              <a:t>um </a:t>
            </a:r>
            <a:r>
              <a:rPr lang="cs-CZ" dirty="0" err="1"/>
              <a:t>trabalho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rotina</a:t>
            </a:r>
            <a:r>
              <a:rPr lang="cs-CZ" b="1" dirty="0" err="1"/>
              <a:t>→rotineiro</a:t>
            </a:r>
            <a:r>
              <a:rPr lang="cs-CZ" i="1" dirty="0"/>
              <a:t>, </a:t>
            </a:r>
          </a:p>
          <a:p>
            <a:r>
              <a:rPr lang="cs-CZ" dirty="0" err="1"/>
              <a:t>campanhas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publicidade</a:t>
            </a:r>
            <a:r>
              <a:rPr lang="cs-CZ" b="1" dirty="0" err="1"/>
              <a:t>→publicitárias</a:t>
            </a:r>
            <a:r>
              <a:rPr lang="cs-CZ" i="1" dirty="0"/>
              <a:t>, </a:t>
            </a:r>
          </a:p>
          <a:p>
            <a:r>
              <a:rPr lang="cs-CZ" dirty="0"/>
              <a:t>o </a:t>
            </a:r>
            <a:r>
              <a:rPr lang="cs-CZ" dirty="0" err="1"/>
              <a:t>tecido</a:t>
            </a:r>
            <a:r>
              <a:rPr lang="cs-CZ" dirty="0"/>
              <a:t> </a:t>
            </a:r>
            <a:r>
              <a:rPr lang="cs-CZ" i="1" dirty="0" err="1"/>
              <a:t>dos</a:t>
            </a:r>
            <a:r>
              <a:rPr lang="cs-CZ" i="1" dirty="0"/>
              <a:t> </a:t>
            </a:r>
            <a:r>
              <a:rPr lang="cs-CZ" i="1" dirty="0" err="1"/>
              <a:t>pulmões</a:t>
            </a:r>
            <a:r>
              <a:rPr lang="cs-CZ" b="1" dirty="0" err="1"/>
              <a:t>→pulmonares</a:t>
            </a:r>
            <a:r>
              <a:rPr lang="cs-CZ" i="1" dirty="0"/>
              <a:t>, </a:t>
            </a:r>
          </a:p>
          <a:p>
            <a:r>
              <a:rPr lang="cs-CZ" dirty="0" err="1"/>
              <a:t>fogos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artifício</a:t>
            </a:r>
            <a:r>
              <a:rPr lang="cs-CZ" b="1" dirty="0" err="1"/>
              <a:t>→artificiais</a:t>
            </a:r>
            <a:r>
              <a:rPr lang="cs-CZ" i="1" dirty="0"/>
              <a:t>, </a:t>
            </a:r>
          </a:p>
          <a:p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viagem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Outono</a:t>
            </a:r>
            <a:r>
              <a:rPr lang="cs-CZ" b="1" dirty="0" err="1"/>
              <a:t>→outonal</a:t>
            </a:r>
            <a:r>
              <a:rPr lang="cs-CZ" i="1" dirty="0"/>
              <a:t>,</a:t>
            </a:r>
          </a:p>
          <a:p>
            <a:r>
              <a:rPr lang="cs-CZ" i="1" dirty="0"/>
              <a:t> </a:t>
            </a:r>
            <a:r>
              <a:rPr lang="cs-CZ" dirty="0"/>
              <a:t>o </a:t>
            </a:r>
            <a:r>
              <a:rPr lang="cs-CZ" dirty="0" err="1"/>
              <a:t>palácio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rei</a:t>
            </a:r>
            <a:r>
              <a:rPr lang="cs-CZ" b="1" dirty="0" err="1"/>
              <a:t>→reais</a:t>
            </a:r>
            <a:r>
              <a:rPr lang="cs-CZ" i="1" dirty="0"/>
              <a:t> </a:t>
            </a:r>
          </a:p>
          <a:p>
            <a:r>
              <a:rPr lang="cs-CZ" dirty="0"/>
              <a:t>a </a:t>
            </a:r>
            <a:r>
              <a:rPr lang="cs-CZ" dirty="0" err="1"/>
              <a:t>rebeldia</a:t>
            </a:r>
            <a:r>
              <a:rPr lang="cs-CZ" dirty="0"/>
              <a:t> </a:t>
            </a:r>
            <a:r>
              <a:rPr lang="cs-CZ" i="1" dirty="0" err="1"/>
              <a:t>dos</a:t>
            </a:r>
            <a:r>
              <a:rPr lang="cs-CZ" i="1" dirty="0"/>
              <a:t> </a:t>
            </a:r>
            <a:r>
              <a:rPr lang="cs-CZ" i="1" dirty="0" err="1"/>
              <a:t>jovens</a:t>
            </a:r>
            <a:r>
              <a:rPr lang="cs-CZ" b="1" dirty="0" err="1"/>
              <a:t>→juvenil</a:t>
            </a:r>
            <a:r>
              <a:rPr lang="cs-CZ" i="1" dirty="0"/>
              <a:t>, </a:t>
            </a:r>
          </a:p>
          <a:p>
            <a:r>
              <a:rPr lang="cs-CZ" dirty="0"/>
              <a:t>a </a:t>
            </a:r>
            <a:r>
              <a:rPr lang="cs-CZ" dirty="0" err="1"/>
              <a:t>audiência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Papa</a:t>
            </a:r>
            <a:r>
              <a:rPr lang="cs-CZ" b="1" dirty="0" err="1"/>
              <a:t>→papal</a:t>
            </a:r>
            <a:r>
              <a:rPr lang="cs-CZ" i="1" dirty="0"/>
              <a:t>,</a:t>
            </a:r>
          </a:p>
          <a:p>
            <a:r>
              <a:rPr lang="cs-CZ" i="1" dirty="0"/>
              <a:t>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melhoria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salário</a:t>
            </a:r>
            <a:r>
              <a:rPr lang="cs-CZ" b="1" dirty="0" err="1"/>
              <a:t>→salarial</a:t>
            </a:r>
            <a:r>
              <a:rPr lang="cs-CZ" i="1" dirty="0"/>
              <a:t>, </a:t>
            </a:r>
          </a:p>
          <a:p>
            <a:r>
              <a:rPr lang="cs-CZ" dirty="0"/>
              <a:t>o </a:t>
            </a:r>
            <a:r>
              <a:rPr lang="cs-CZ" dirty="0" err="1"/>
              <a:t>azul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céu</a:t>
            </a:r>
            <a:r>
              <a:rPr lang="cs-CZ" b="1" dirty="0" err="1"/>
              <a:t>→celeste</a:t>
            </a:r>
            <a:r>
              <a:rPr lang="cs-CZ" i="1" dirty="0"/>
              <a:t>, </a:t>
            </a:r>
          </a:p>
          <a:p>
            <a:r>
              <a:rPr lang="cs-CZ" dirty="0"/>
              <a:t>o amor </a:t>
            </a:r>
            <a:r>
              <a:rPr lang="cs-CZ" i="1" dirty="0"/>
              <a:t>da </a:t>
            </a:r>
            <a:r>
              <a:rPr lang="cs-CZ" i="1" dirty="0" err="1"/>
              <a:t>mãe</a:t>
            </a:r>
            <a:r>
              <a:rPr lang="cs-CZ" b="1" dirty="0" err="1"/>
              <a:t>→materno</a:t>
            </a:r>
            <a:r>
              <a:rPr lang="cs-CZ" i="1" dirty="0"/>
              <a:t>, </a:t>
            </a:r>
          </a:p>
          <a:p>
            <a:r>
              <a:rPr lang="cs-CZ" dirty="0"/>
              <a:t>os </a:t>
            </a:r>
            <a:r>
              <a:rPr lang="cs-CZ" dirty="0" err="1"/>
              <a:t>fregueses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hábito</a:t>
            </a:r>
            <a:r>
              <a:rPr lang="cs-CZ" b="1" dirty="0" err="1"/>
              <a:t>→habituais</a:t>
            </a:r>
            <a:r>
              <a:rPr lang="cs-CZ" i="1" dirty="0"/>
              <a:t>, </a:t>
            </a:r>
          </a:p>
          <a:p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doença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coração</a:t>
            </a:r>
            <a:r>
              <a:rPr lang="cs-CZ" b="1" dirty="0" err="1"/>
              <a:t>→cardíaca</a:t>
            </a:r>
            <a:r>
              <a:rPr lang="cs-CZ" i="1" dirty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46104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FF118-A795-4D25-A5D2-34A0E4F9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</a:t>
            </a:r>
            <a:r>
              <a:rPr lang="cs-CZ" b="1" dirty="0"/>
              <a:t>Cvičení 3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193C97-A2DE-4A0F-8B37-AD84BE40491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/>
              <a:t>Vytvořte množné číslo od následujících adjektiv:</a:t>
            </a:r>
          </a:p>
          <a:p>
            <a:pPr marL="0" lvl="0" indent="0">
              <a:buNone/>
            </a:pPr>
            <a:endParaRPr lang="cs-CZ" dirty="0"/>
          </a:p>
          <a:p>
            <a:pPr algn="just"/>
            <a:r>
              <a:rPr lang="cs-CZ" dirty="0" err="1"/>
              <a:t>senil</a:t>
            </a:r>
            <a:r>
              <a:rPr lang="cs-CZ" dirty="0"/>
              <a:t>, </a:t>
            </a:r>
            <a:r>
              <a:rPr lang="cs-CZ" dirty="0" err="1"/>
              <a:t>trabalhador</a:t>
            </a:r>
            <a:r>
              <a:rPr lang="cs-CZ" dirty="0"/>
              <a:t>, </a:t>
            </a:r>
            <a:r>
              <a:rPr lang="cs-CZ" dirty="0" err="1"/>
              <a:t>cortês</a:t>
            </a:r>
            <a:r>
              <a:rPr lang="cs-CZ" dirty="0"/>
              <a:t>, </a:t>
            </a:r>
            <a:r>
              <a:rPr lang="cs-CZ" dirty="0" err="1"/>
              <a:t>verde</a:t>
            </a:r>
            <a:r>
              <a:rPr lang="cs-CZ" dirty="0"/>
              <a:t>-oliva, </a:t>
            </a:r>
            <a:r>
              <a:rPr lang="cs-CZ" dirty="0" err="1"/>
              <a:t>médico-cirúrgico</a:t>
            </a:r>
            <a:r>
              <a:rPr lang="cs-CZ" dirty="0"/>
              <a:t>, </a:t>
            </a:r>
            <a:r>
              <a:rPr lang="cs-CZ" dirty="0" err="1"/>
              <a:t>surdo-mudo</a:t>
            </a:r>
            <a:r>
              <a:rPr lang="cs-CZ" dirty="0"/>
              <a:t>, </a:t>
            </a:r>
            <a:r>
              <a:rPr lang="cs-CZ" dirty="0" err="1"/>
              <a:t>azul</a:t>
            </a:r>
            <a:r>
              <a:rPr lang="cs-CZ" dirty="0"/>
              <a:t>, </a:t>
            </a:r>
            <a:r>
              <a:rPr lang="cs-CZ" dirty="0" err="1"/>
              <a:t>cristão</a:t>
            </a:r>
            <a:r>
              <a:rPr lang="cs-CZ" dirty="0"/>
              <a:t>, </a:t>
            </a:r>
            <a:r>
              <a:rPr lang="cs-CZ" dirty="0" err="1"/>
              <a:t>alemão</a:t>
            </a:r>
            <a:r>
              <a:rPr lang="cs-CZ" dirty="0"/>
              <a:t>, </a:t>
            </a:r>
            <a:r>
              <a:rPr lang="cs-CZ" dirty="0" err="1"/>
              <a:t>comum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71582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1C597E-6788-4AB3-81D1-130BA14B3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– cvičení 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ADDC0E-59E1-445D-8F30-89C776FF558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cs-CZ" dirty="0"/>
              <a:t>Vytvořte množné číslo od následujících adjektiv:</a:t>
            </a:r>
          </a:p>
          <a:p>
            <a:pPr marL="0" lvl="0" indent="0">
              <a:buNone/>
            </a:pPr>
            <a:endParaRPr lang="cs-CZ" dirty="0"/>
          </a:p>
          <a:p>
            <a:r>
              <a:rPr lang="cs-CZ" dirty="0" err="1"/>
              <a:t>senil</a:t>
            </a:r>
            <a:r>
              <a:rPr lang="cs-CZ" b="1" dirty="0" err="1"/>
              <a:t>→senis</a:t>
            </a:r>
            <a:r>
              <a:rPr lang="cs-CZ" dirty="0"/>
              <a:t>, </a:t>
            </a:r>
          </a:p>
          <a:p>
            <a:r>
              <a:rPr lang="cs-CZ" dirty="0" err="1"/>
              <a:t>trabalhador</a:t>
            </a:r>
            <a:r>
              <a:rPr lang="cs-CZ" b="1" dirty="0" err="1"/>
              <a:t>→trabalhadores</a:t>
            </a:r>
            <a:r>
              <a:rPr lang="cs-CZ" dirty="0"/>
              <a:t>, </a:t>
            </a:r>
          </a:p>
          <a:p>
            <a:r>
              <a:rPr lang="cs-CZ" dirty="0" err="1"/>
              <a:t>cortês</a:t>
            </a:r>
            <a:r>
              <a:rPr lang="cs-CZ" b="1" dirty="0" err="1"/>
              <a:t>→corteses</a:t>
            </a:r>
            <a:r>
              <a:rPr lang="cs-CZ" dirty="0"/>
              <a:t>, </a:t>
            </a:r>
          </a:p>
          <a:p>
            <a:r>
              <a:rPr lang="cs-CZ" dirty="0" err="1"/>
              <a:t>verde-oliva</a:t>
            </a:r>
            <a:r>
              <a:rPr lang="cs-CZ" b="1" dirty="0" err="1"/>
              <a:t>→verde-oliva</a:t>
            </a:r>
            <a:r>
              <a:rPr lang="cs-CZ" dirty="0"/>
              <a:t>, </a:t>
            </a:r>
          </a:p>
          <a:p>
            <a:r>
              <a:rPr lang="cs-CZ" dirty="0" err="1"/>
              <a:t>médico-cirúrgico</a:t>
            </a:r>
            <a:r>
              <a:rPr lang="cs-CZ" b="1" dirty="0" err="1"/>
              <a:t>→médico-cirúrgicos</a:t>
            </a:r>
            <a:r>
              <a:rPr lang="cs-CZ" dirty="0"/>
              <a:t>, </a:t>
            </a:r>
          </a:p>
          <a:p>
            <a:r>
              <a:rPr lang="cs-CZ" dirty="0" err="1"/>
              <a:t>surdo-mudo</a:t>
            </a:r>
            <a:r>
              <a:rPr lang="cs-CZ" b="1" dirty="0" err="1"/>
              <a:t>→surdos-mudos</a:t>
            </a:r>
            <a:r>
              <a:rPr lang="cs-CZ" dirty="0"/>
              <a:t>, </a:t>
            </a:r>
          </a:p>
          <a:p>
            <a:r>
              <a:rPr lang="cs-CZ" dirty="0" err="1"/>
              <a:t>azul</a:t>
            </a:r>
            <a:r>
              <a:rPr lang="cs-CZ" b="1" dirty="0" err="1"/>
              <a:t>→azuis</a:t>
            </a:r>
            <a:r>
              <a:rPr lang="cs-CZ" dirty="0"/>
              <a:t>, </a:t>
            </a:r>
          </a:p>
          <a:p>
            <a:r>
              <a:rPr lang="cs-CZ" dirty="0" err="1"/>
              <a:t>cristão</a:t>
            </a:r>
            <a:r>
              <a:rPr lang="cs-CZ" b="1" dirty="0" err="1"/>
              <a:t>→cristãos</a:t>
            </a:r>
            <a:r>
              <a:rPr lang="cs-CZ" dirty="0"/>
              <a:t>, </a:t>
            </a:r>
          </a:p>
          <a:p>
            <a:r>
              <a:rPr lang="cs-CZ" dirty="0" err="1"/>
              <a:t>alemão</a:t>
            </a:r>
            <a:r>
              <a:rPr lang="cs-CZ" b="1" dirty="0" err="1"/>
              <a:t>→alemães</a:t>
            </a:r>
            <a:r>
              <a:rPr lang="cs-CZ" dirty="0"/>
              <a:t>, </a:t>
            </a:r>
          </a:p>
          <a:p>
            <a:r>
              <a:rPr lang="cs-CZ" dirty="0" err="1"/>
              <a:t>comum</a:t>
            </a:r>
            <a:r>
              <a:rPr lang="cs-CZ" b="1" dirty="0" err="1"/>
              <a:t>→comuns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21328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FF118-A795-4D25-A5D2-34A0E4F9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</a:t>
            </a:r>
            <a:r>
              <a:rPr lang="cs-CZ" b="1" dirty="0"/>
              <a:t>Cvičení 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193C97-A2DE-4A0F-8B37-AD84BE40491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/>
              <a:t>Vytvořte </a:t>
            </a:r>
            <a:r>
              <a:rPr lang="cs-CZ" dirty="0" err="1"/>
              <a:t>toponymní</a:t>
            </a:r>
            <a:r>
              <a:rPr lang="cs-CZ" dirty="0"/>
              <a:t> adjektivum v mužském rodě od </a:t>
            </a:r>
            <a:r>
              <a:rPr lang="cs-CZ" dirty="0" err="1"/>
              <a:t>od</a:t>
            </a:r>
            <a:r>
              <a:rPr lang="cs-CZ" dirty="0"/>
              <a:t> následujících zeměpisných názvů: </a:t>
            </a:r>
          </a:p>
          <a:p>
            <a:pPr marL="0" lvl="0" indent="0">
              <a:buNone/>
            </a:pPr>
            <a:endParaRPr lang="cs-CZ" dirty="0"/>
          </a:p>
          <a:p>
            <a:r>
              <a:rPr lang="cs-CZ" dirty="0" err="1"/>
              <a:t>Suíça</a:t>
            </a:r>
            <a:r>
              <a:rPr lang="cs-CZ" dirty="0"/>
              <a:t>, </a:t>
            </a:r>
            <a:r>
              <a:rPr lang="cs-CZ" dirty="0" err="1"/>
              <a:t>Portugal,o</a:t>
            </a:r>
            <a:r>
              <a:rPr lang="cs-CZ" dirty="0"/>
              <a:t> </a:t>
            </a:r>
            <a:r>
              <a:rPr lang="cs-CZ" dirty="0" err="1"/>
              <a:t>Brasil</a:t>
            </a:r>
            <a:r>
              <a:rPr lang="cs-CZ" dirty="0"/>
              <a:t>, </a:t>
            </a:r>
            <a:r>
              <a:rPr lang="cs-CZ" dirty="0" err="1"/>
              <a:t>República</a:t>
            </a:r>
            <a:r>
              <a:rPr lang="cs-CZ" dirty="0"/>
              <a:t> </a:t>
            </a:r>
            <a:r>
              <a:rPr lang="cs-CZ" dirty="0" err="1"/>
              <a:t>Checa</a:t>
            </a:r>
            <a:r>
              <a:rPr lang="cs-CZ" dirty="0"/>
              <a:t>, </a:t>
            </a:r>
            <a:r>
              <a:rPr lang="cs-CZ" dirty="0" err="1"/>
              <a:t>Canadá</a:t>
            </a:r>
            <a:r>
              <a:rPr lang="cs-CZ" dirty="0"/>
              <a:t>, Europa, </a:t>
            </a:r>
            <a:r>
              <a:rPr lang="cs-CZ" dirty="0" err="1"/>
              <a:t>África</a:t>
            </a:r>
            <a:r>
              <a:rPr lang="cs-CZ" dirty="0"/>
              <a:t>, </a:t>
            </a:r>
            <a:r>
              <a:rPr lang="cs-CZ" dirty="0" err="1"/>
              <a:t>São</a:t>
            </a:r>
            <a:r>
              <a:rPr lang="cs-CZ" dirty="0"/>
              <a:t> </a:t>
            </a:r>
            <a:r>
              <a:rPr lang="cs-CZ" dirty="0" err="1"/>
              <a:t>Tomé</a:t>
            </a:r>
            <a:r>
              <a:rPr lang="cs-CZ" dirty="0"/>
              <a:t> e </a:t>
            </a:r>
            <a:r>
              <a:rPr lang="cs-CZ" dirty="0" err="1"/>
              <a:t>Príncipe</a:t>
            </a:r>
            <a:r>
              <a:rPr lang="cs-CZ" dirty="0"/>
              <a:t>, Angola, Macau, a Madeira, os </a:t>
            </a:r>
            <a:r>
              <a:rPr lang="cs-CZ" dirty="0" err="1"/>
              <a:t>Açores</a:t>
            </a:r>
            <a:r>
              <a:rPr lang="cs-CZ" dirty="0"/>
              <a:t>.</a:t>
            </a:r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1123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C8D84F-E4F3-4C1C-B92D-5A6377C3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– cvičení 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1B51C0-E356-4A66-B454-D6D99F388C5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a </a:t>
            </a:r>
            <a:r>
              <a:rPr lang="cs-CZ" dirty="0" err="1"/>
              <a:t>Suíça</a:t>
            </a:r>
            <a:r>
              <a:rPr lang="cs-CZ" b="1" dirty="0" err="1"/>
              <a:t>→suíço</a:t>
            </a:r>
            <a:endParaRPr lang="cs-CZ" b="1" dirty="0"/>
          </a:p>
          <a:p>
            <a:pPr marL="0" indent="0">
              <a:buNone/>
            </a:pPr>
            <a:r>
              <a:rPr lang="cs-CZ" dirty="0" err="1"/>
              <a:t>Portugal</a:t>
            </a:r>
            <a:r>
              <a:rPr lang="cs-CZ" b="1" dirty="0" err="1"/>
              <a:t>→português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/>
              <a:t>o </a:t>
            </a:r>
            <a:r>
              <a:rPr lang="cs-CZ" dirty="0" err="1"/>
              <a:t>Brasil</a:t>
            </a:r>
            <a:r>
              <a:rPr lang="cs-CZ" b="1" dirty="0" err="1"/>
              <a:t>→brasileiro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/>
              <a:t>a </a:t>
            </a:r>
            <a:r>
              <a:rPr lang="cs-CZ" dirty="0" err="1"/>
              <a:t>República</a:t>
            </a:r>
            <a:r>
              <a:rPr lang="cs-CZ" dirty="0"/>
              <a:t> </a:t>
            </a:r>
            <a:r>
              <a:rPr lang="cs-CZ" dirty="0" err="1"/>
              <a:t>Checa</a:t>
            </a:r>
            <a:r>
              <a:rPr lang="cs-CZ" b="1" dirty="0" err="1"/>
              <a:t>→checo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/>
              <a:t>o </a:t>
            </a:r>
            <a:r>
              <a:rPr lang="cs-CZ" dirty="0" err="1"/>
              <a:t>Canadá</a:t>
            </a:r>
            <a:r>
              <a:rPr lang="cs-CZ" b="1" dirty="0" err="1"/>
              <a:t>→canadense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 err="1"/>
              <a:t>Europa</a:t>
            </a:r>
            <a:r>
              <a:rPr lang="cs-CZ" b="1" dirty="0" err="1"/>
              <a:t>→</a:t>
            </a:r>
            <a:r>
              <a:rPr lang="cs-CZ" dirty="0" err="1"/>
              <a:t>europeu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 err="1"/>
              <a:t>África</a:t>
            </a:r>
            <a:r>
              <a:rPr lang="cs-CZ" b="1" dirty="0" err="1"/>
              <a:t>→africano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 err="1"/>
              <a:t>São</a:t>
            </a:r>
            <a:r>
              <a:rPr lang="cs-CZ" dirty="0"/>
              <a:t> </a:t>
            </a:r>
            <a:r>
              <a:rPr lang="cs-CZ" dirty="0" err="1"/>
              <a:t>Tomé</a:t>
            </a:r>
            <a:r>
              <a:rPr lang="cs-CZ" dirty="0"/>
              <a:t> e </a:t>
            </a:r>
            <a:r>
              <a:rPr lang="cs-CZ" dirty="0" err="1"/>
              <a:t>Príncipe</a:t>
            </a:r>
            <a:r>
              <a:rPr lang="cs-CZ" b="1" dirty="0" err="1"/>
              <a:t>→são-tomeense</a:t>
            </a:r>
            <a:r>
              <a:rPr lang="cs-CZ" b="1" dirty="0"/>
              <a:t> </a:t>
            </a:r>
            <a:r>
              <a:rPr lang="cs-CZ" b="1" dirty="0" err="1"/>
              <a:t>são-tomense</a:t>
            </a:r>
            <a:r>
              <a:rPr lang="cs-CZ" dirty="0"/>
              <a:t>, </a:t>
            </a:r>
            <a:r>
              <a:rPr lang="cs-CZ" dirty="0" err="1"/>
              <a:t>Angola</a:t>
            </a:r>
            <a:r>
              <a:rPr lang="cs-CZ" b="1" dirty="0" err="1"/>
              <a:t>→angolano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 err="1"/>
              <a:t>Macau</a:t>
            </a:r>
            <a:r>
              <a:rPr lang="cs-CZ" b="1" dirty="0" err="1"/>
              <a:t>→macaense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/>
              <a:t>a </a:t>
            </a:r>
            <a:r>
              <a:rPr lang="cs-CZ" dirty="0" err="1"/>
              <a:t>Madeira</a:t>
            </a:r>
            <a:r>
              <a:rPr lang="cs-CZ" b="1" dirty="0" err="1"/>
              <a:t>→madeirense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/>
              <a:t>os </a:t>
            </a:r>
            <a:r>
              <a:rPr lang="cs-CZ" dirty="0" err="1"/>
              <a:t>Açores</a:t>
            </a:r>
            <a:r>
              <a:rPr lang="cs-CZ" b="1" dirty="0" err="1"/>
              <a:t>→açoreano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2011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FF118-A795-4D25-A5D2-34A0E4F9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</a:t>
            </a:r>
            <a:r>
              <a:rPr lang="cs-CZ" b="1" dirty="0"/>
              <a:t>Cvičení 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193C97-A2DE-4A0F-8B37-AD84BE40491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Vytvořte komparativ od následujících adjektiv: </a:t>
            </a:r>
          </a:p>
          <a:p>
            <a:pPr marL="0" lvl="0" indent="0">
              <a:buNone/>
            </a:pPr>
            <a:endParaRPr lang="cs-CZ" b="1" dirty="0"/>
          </a:p>
          <a:p>
            <a:pPr marL="0" lvl="0" indent="0">
              <a:buNone/>
            </a:pPr>
            <a:r>
              <a:rPr lang="cs-CZ" b="1" dirty="0" err="1"/>
              <a:t>bom</a:t>
            </a:r>
            <a:r>
              <a:rPr lang="cs-CZ" b="1" dirty="0"/>
              <a:t>, </a:t>
            </a:r>
            <a:r>
              <a:rPr lang="cs-CZ" b="1" dirty="0" err="1"/>
              <a:t>mau</a:t>
            </a:r>
            <a:r>
              <a:rPr lang="cs-CZ" b="1" dirty="0"/>
              <a:t>, grande, </a:t>
            </a:r>
            <a:r>
              <a:rPr lang="cs-CZ" b="1" dirty="0" err="1"/>
              <a:t>pequeno</a:t>
            </a:r>
            <a:r>
              <a:rPr lang="cs-CZ" b="1" dirty="0"/>
              <a:t>, </a:t>
            </a:r>
            <a:r>
              <a:rPr lang="cs-CZ" b="1" dirty="0" err="1"/>
              <a:t>interessante</a:t>
            </a:r>
            <a:r>
              <a:rPr lang="cs-CZ" b="1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00011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548061-35B6-4E15-BCDB-74010D4D4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- cvičení 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C80EAD-B1DB-4D61-A1C3-6FEC50E7205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Vytvořte komparativ od následujících adjektiv: </a:t>
            </a:r>
          </a:p>
          <a:p>
            <a:pPr lvl="0"/>
            <a:r>
              <a:rPr lang="cs-CZ" dirty="0" err="1"/>
              <a:t>bom</a:t>
            </a:r>
            <a:r>
              <a:rPr lang="cs-CZ" b="1" dirty="0" err="1"/>
              <a:t>→melhor</a:t>
            </a:r>
            <a:r>
              <a:rPr lang="cs-CZ" dirty="0"/>
              <a:t>, </a:t>
            </a:r>
          </a:p>
          <a:p>
            <a:pPr lvl="0"/>
            <a:r>
              <a:rPr lang="cs-CZ" dirty="0" err="1"/>
              <a:t>mau</a:t>
            </a:r>
            <a:r>
              <a:rPr lang="cs-CZ" b="1" dirty="0" err="1"/>
              <a:t>→pior</a:t>
            </a:r>
            <a:r>
              <a:rPr lang="cs-CZ" dirty="0"/>
              <a:t>, </a:t>
            </a:r>
          </a:p>
          <a:p>
            <a:pPr lvl="0"/>
            <a:r>
              <a:rPr lang="cs-CZ" dirty="0" err="1"/>
              <a:t>grande</a:t>
            </a:r>
            <a:r>
              <a:rPr lang="cs-CZ" b="1" dirty="0" err="1"/>
              <a:t>→maior</a:t>
            </a:r>
            <a:r>
              <a:rPr lang="cs-CZ" dirty="0"/>
              <a:t>, </a:t>
            </a:r>
          </a:p>
          <a:p>
            <a:r>
              <a:rPr lang="cs-CZ" dirty="0" err="1"/>
              <a:t>pequeno</a:t>
            </a:r>
            <a:r>
              <a:rPr lang="cs-CZ" b="1" dirty="0" err="1"/>
              <a:t>→menor</a:t>
            </a:r>
            <a:r>
              <a:rPr lang="cs-CZ" dirty="0"/>
              <a:t>, </a:t>
            </a:r>
          </a:p>
          <a:p>
            <a:r>
              <a:rPr lang="cs-CZ" dirty="0" err="1"/>
              <a:t>interessante</a:t>
            </a:r>
            <a:r>
              <a:rPr lang="cs-CZ" b="1" dirty="0" err="1"/>
              <a:t>→mais</a:t>
            </a:r>
            <a:r>
              <a:rPr lang="cs-CZ" b="1" dirty="0"/>
              <a:t>/</a:t>
            </a:r>
            <a:r>
              <a:rPr lang="cs-CZ" b="1" dirty="0" err="1"/>
              <a:t>menos</a:t>
            </a:r>
            <a:r>
              <a:rPr lang="cs-CZ" b="1" dirty="0"/>
              <a:t> </a:t>
            </a:r>
            <a:r>
              <a:rPr lang="cs-CZ" b="1" dirty="0" err="1"/>
              <a:t>interessante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209194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FF118-A795-4D25-A5D2-34A0E4F9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</a:t>
            </a:r>
            <a:r>
              <a:rPr lang="cs-CZ" b="1" dirty="0"/>
              <a:t>cvičení 6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193C97-A2DE-4A0F-8B37-AD84BE40491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/>
              <a:t>Vytvořte superlativ relativní a pak absolutní od adjektiv: 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 err="1"/>
              <a:t>bom</a:t>
            </a:r>
            <a:r>
              <a:rPr lang="cs-CZ" dirty="0"/>
              <a:t>, </a:t>
            </a:r>
            <a:r>
              <a:rPr lang="cs-CZ" dirty="0" err="1"/>
              <a:t>mau</a:t>
            </a:r>
            <a:r>
              <a:rPr lang="cs-CZ" dirty="0"/>
              <a:t>, grande, </a:t>
            </a:r>
            <a:r>
              <a:rPr lang="cs-CZ" dirty="0" err="1"/>
              <a:t>pequeno</a:t>
            </a:r>
            <a:r>
              <a:rPr lang="cs-CZ" dirty="0"/>
              <a:t>, </a:t>
            </a:r>
            <a:r>
              <a:rPr lang="cs-CZ" dirty="0" err="1"/>
              <a:t>estudioso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48453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548061-35B6-4E15-BCDB-74010D4D4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- cvičení 6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C80EAD-B1DB-4D61-A1C3-6FEC50E7205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/>
              <a:t>Vytvořte superlativ relativní a pak superlativ absolutní od adjektiv:  </a:t>
            </a:r>
          </a:p>
          <a:p>
            <a:pPr lvl="0"/>
            <a:endParaRPr lang="cs-CZ" dirty="0"/>
          </a:p>
          <a:p>
            <a:pPr lvl="0"/>
            <a:r>
              <a:rPr lang="cs-CZ" dirty="0" err="1"/>
              <a:t>bom</a:t>
            </a:r>
            <a:r>
              <a:rPr lang="cs-CZ" b="1" dirty="0" err="1"/>
              <a:t>→o</a:t>
            </a:r>
            <a:r>
              <a:rPr lang="cs-CZ" b="1" dirty="0"/>
              <a:t> </a:t>
            </a:r>
            <a:r>
              <a:rPr lang="cs-CZ" b="1" dirty="0" err="1"/>
              <a:t>melhor→ó</a:t>
            </a:r>
            <a:r>
              <a:rPr lang="cs-CZ" b="1" dirty="0"/>
              <a:t>(p)</a:t>
            </a:r>
            <a:r>
              <a:rPr lang="cs-CZ" b="1" dirty="0" err="1"/>
              <a:t>timo</a:t>
            </a:r>
            <a:r>
              <a:rPr lang="cs-CZ" dirty="0"/>
              <a:t>, </a:t>
            </a:r>
          </a:p>
          <a:p>
            <a:pPr lvl="0"/>
            <a:r>
              <a:rPr lang="cs-CZ" dirty="0" err="1"/>
              <a:t>mau</a:t>
            </a:r>
            <a:r>
              <a:rPr lang="cs-CZ" b="1" dirty="0" err="1"/>
              <a:t>→o</a:t>
            </a:r>
            <a:r>
              <a:rPr lang="cs-CZ" b="1" dirty="0"/>
              <a:t>  </a:t>
            </a:r>
            <a:r>
              <a:rPr lang="cs-CZ" b="1" dirty="0" err="1"/>
              <a:t>pior→péssimo</a:t>
            </a:r>
            <a:r>
              <a:rPr lang="cs-CZ" dirty="0"/>
              <a:t>, </a:t>
            </a:r>
          </a:p>
          <a:p>
            <a:pPr lvl="0"/>
            <a:r>
              <a:rPr lang="cs-CZ" dirty="0" err="1"/>
              <a:t>grande</a:t>
            </a:r>
            <a:r>
              <a:rPr lang="cs-CZ" b="1" dirty="0" err="1"/>
              <a:t>→o</a:t>
            </a:r>
            <a:r>
              <a:rPr lang="cs-CZ" b="1" dirty="0"/>
              <a:t> </a:t>
            </a:r>
            <a:r>
              <a:rPr lang="cs-CZ" b="1" dirty="0" err="1"/>
              <a:t>maior→máximo</a:t>
            </a:r>
            <a:r>
              <a:rPr lang="cs-CZ" dirty="0"/>
              <a:t>, </a:t>
            </a:r>
          </a:p>
          <a:p>
            <a:pPr lvl="0"/>
            <a:r>
              <a:rPr lang="cs-CZ" dirty="0" err="1"/>
              <a:t>pequeno</a:t>
            </a:r>
            <a:r>
              <a:rPr lang="cs-CZ" b="1" dirty="0" err="1"/>
              <a:t>→o</a:t>
            </a:r>
            <a:r>
              <a:rPr lang="cs-CZ" b="1" dirty="0"/>
              <a:t> </a:t>
            </a:r>
            <a:r>
              <a:rPr lang="cs-CZ" b="1" dirty="0" err="1"/>
              <a:t>menor→mínimo</a:t>
            </a:r>
            <a:r>
              <a:rPr lang="cs-CZ" dirty="0"/>
              <a:t>, </a:t>
            </a:r>
          </a:p>
          <a:p>
            <a:pPr lvl="0"/>
            <a:r>
              <a:rPr lang="cs-CZ" dirty="0" err="1"/>
              <a:t>estudioso</a:t>
            </a:r>
            <a:r>
              <a:rPr lang="cs-CZ" b="1" dirty="0" err="1"/>
              <a:t>→o</a:t>
            </a:r>
            <a:r>
              <a:rPr lang="cs-CZ" b="1" dirty="0"/>
              <a:t> </a:t>
            </a:r>
            <a:r>
              <a:rPr lang="cs-CZ" b="1" dirty="0" err="1"/>
              <a:t>mais</a:t>
            </a:r>
            <a:r>
              <a:rPr lang="cs-CZ" b="1" dirty="0"/>
              <a:t>/ o </a:t>
            </a:r>
            <a:r>
              <a:rPr lang="cs-CZ" b="1" dirty="0" err="1"/>
              <a:t>menos</a:t>
            </a:r>
            <a:r>
              <a:rPr lang="cs-CZ" b="1" dirty="0"/>
              <a:t> </a:t>
            </a:r>
            <a:r>
              <a:rPr lang="cs-CZ" b="1" dirty="0" err="1"/>
              <a:t>estudioso→estudiosíssimo</a:t>
            </a:r>
            <a:r>
              <a:rPr lang="cs-CZ" b="1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48438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FF118-A795-4D25-A5D2-34A0E4F9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</a:t>
            </a:r>
            <a:r>
              <a:rPr lang="cs-CZ" b="1" dirty="0"/>
              <a:t>cvičení 7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193C97-A2DE-4A0F-8B37-AD84BE40491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/>
              <a:t>Vytvořte elativ od adjektiv: 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 err="1"/>
              <a:t>amável</a:t>
            </a:r>
            <a:r>
              <a:rPr lang="cs-CZ" dirty="0"/>
              <a:t>, </a:t>
            </a:r>
            <a:r>
              <a:rPr lang="cs-CZ" dirty="0" err="1"/>
              <a:t>fácil</a:t>
            </a:r>
            <a:r>
              <a:rPr lang="cs-CZ" dirty="0"/>
              <a:t>, </a:t>
            </a:r>
            <a:r>
              <a:rPr lang="cs-CZ" dirty="0" err="1"/>
              <a:t>pobre</a:t>
            </a:r>
            <a:r>
              <a:rPr lang="cs-CZ" dirty="0"/>
              <a:t>,  </a:t>
            </a:r>
            <a:r>
              <a:rPr lang="cs-CZ" dirty="0" err="1"/>
              <a:t>cruel</a:t>
            </a:r>
            <a:r>
              <a:rPr lang="cs-CZ" dirty="0"/>
              <a:t>, </a:t>
            </a:r>
            <a:r>
              <a:rPr lang="cs-CZ" dirty="0" err="1"/>
              <a:t>doce</a:t>
            </a:r>
            <a:r>
              <a:rPr lang="cs-CZ" dirty="0"/>
              <a:t>, </a:t>
            </a:r>
            <a:r>
              <a:rPr lang="cs-CZ" dirty="0" err="1"/>
              <a:t>diel</a:t>
            </a:r>
            <a:r>
              <a:rPr lang="cs-CZ" dirty="0"/>
              <a:t>, </a:t>
            </a:r>
            <a:r>
              <a:rPr lang="cs-CZ" dirty="0" err="1"/>
              <a:t>frio</a:t>
            </a:r>
            <a:r>
              <a:rPr lang="cs-CZ" dirty="0"/>
              <a:t>, </a:t>
            </a:r>
            <a:r>
              <a:rPr lang="cs-CZ" dirty="0" err="1"/>
              <a:t>nobre</a:t>
            </a:r>
            <a:r>
              <a:rPr lang="cs-CZ" dirty="0"/>
              <a:t>, </a:t>
            </a:r>
            <a:r>
              <a:rPr lang="cs-CZ" dirty="0" err="1"/>
              <a:t>sábio</a:t>
            </a:r>
            <a:r>
              <a:rPr lang="cs-CZ" dirty="0"/>
              <a:t>, </a:t>
            </a:r>
            <a:r>
              <a:rPr lang="cs-CZ" dirty="0" err="1"/>
              <a:t>célebre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5478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Jednovýchodná adjektiva zakončená na</a:t>
            </a:r>
            <a:r>
              <a:rPr lang="cs-CZ" b="1" dirty="0"/>
              <a:t> -a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i="1" dirty="0" err="1"/>
              <a:t>hipócrita</a:t>
            </a:r>
            <a:r>
              <a:rPr lang="cs-CZ" i="1" dirty="0"/>
              <a:t> „</a:t>
            </a:r>
            <a:r>
              <a:rPr lang="cs-CZ" i="1" dirty="0" err="1"/>
              <a:t>hipokratický</a:t>
            </a:r>
            <a:r>
              <a:rPr lang="cs-CZ" i="1" dirty="0"/>
              <a:t>“</a:t>
            </a:r>
          </a:p>
          <a:p>
            <a:pPr marL="0" indent="0">
              <a:buNone/>
            </a:pPr>
            <a:r>
              <a:rPr lang="cs-CZ" i="1" dirty="0" err="1"/>
              <a:t>homicida</a:t>
            </a:r>
            <a:r>
              <a:rPr lang="cs-CZ" i="1" dirty="0"/>
              <a:t> „vražedný“</a:t>
            </a:r>
          </a:p>
          <a:p>
            <a:pPr marL="0" indent="0">
              <a:buNone/>
            </a:pPr>
            <a:r>
              <a:rPr lang="cs-CZ" i="1" dirty="0" err="1"/>
              <a:t>indígena</a:t>
            </a:r>
            <a:r>
              <a:rPr lang="cs-CZ" i="1" dirty="0"/>
              <a:t> „ domorodý, Indiánský</a:t>
            </a:r>
          </a:p>
          <a:p>
            <a:pPr marL="0" indent="0">
              <a:buNone/>
            </a:pPr>
            <a:r>
              <a:rPr lang="cs-CZ" i="1" dirty="0" err="1"/>
              <a:t>asteca</a:t>
            </a:r>
            <a:r>
              <a:rPr lang="cs-CZ" i="1" dirty="0"/>
              <a:t> – „aztécký“</a:t>
            </a:r>
          </a:p>
          <a:p>
            <a:pPr marL="0" indent="0">
              <a:buNone/>
            </a:pPr>
            <a:r>
              <a:rPr lang="cs-CZ" i="1" dirty="0"/>
              <a:t>celta „keltský“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israelita</a:t>
            </a:r>
            <a:r>
              <a:rPr lang="cs-CZ" i="1" dirty="0"/>
              <a:t> „izraelský“</a:t>
            </a:r>
          </a:p>
          <a:p>
            <a:pPr marL="0" indent="0">
              <a:buNone/>
            </a:pPr>
            <a:r>
              <a:rPr lang="cs-CZ" i="1" dirty="0" err="1"/>
              <a:t>maia</a:t>
            </a:r>
            <a:r>
              <a:rPr lang="cs-CZ" i="1" dirty="0"/>
              <a:t>  „mayský“,</a:t>
            </a:r>
          </a:p>
          <a:p>
            <a:pPr marL="0" indent="0">
              <a:buNone/>
            </a:pPr>
            <a:r>
              <a:rPr lang="cs-CZ" i="1" dirty="0" err="1"/>
              <a:t>persa</a:t>
            </a:r>
            <a:r>
              <a:rPr lang="cs-CZ" i="1" dirty="0"/>
              <a:t> „perský</a:t>
            </a:r>
          </a:p>
          <a:p>
            <a:pPr marL="0" indent="0">
              <a:buNone/>
            </a:pPr>
            <a:r>
              <a:rPr lang="cs-CZ" i="1" dirty="0" err="1"/>
              <a:t>agrícola</a:t>
            </a:r>
            <a:r>
              <a:rPr lang="cs-CZ" i="1" dirty="0"/>
              <a:t> „zemědělský“</a:t>
            </a:r>
          </a:p>
          <a:p>
            <a:pPr marL="0" indent="0">
              <a:buNone/>
            </a:pPr>
            <a:r>
              <a:rPr lang="cs-CZ" i="1" dirty="0" err="1"/>
              <a:t>silvícola</a:t>
            </a:r>
            <a:r>
              <a:rPr lang="cs-CZ" i="1" dirty="0"/>
              <a:t> „lesní“</a:t>
            </a:r>
          </a:p>
          <a:p>
            <a:pPr marL="0" indent="0">
              <a:buNone/>
            </a:pPr>
            <a:r>
              <a:rPr lang="cs-CZ" i="1" dirty="0" err="1"/>
              <a:t>vinícola</a:t>
            </a:r>
            <a:r>
              <a:rPr lang="cs-CZ" i="1" dirty="0"/>
              <a:t> „vinařský“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306047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548061-35B6-4E15-BCDB-74010D4D4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- cvičení 7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C80EAD-B1DB-4D61-A1C3-6FEC50E7205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cs-CZ" dirty="0"/>
              <a:t>Vytvořte elativ od adjektiv: </a:t>
            </a:r>
          </a:p>
          <a:p>
            <a:pPr lvl="0"/>
            <a:endParaRPr lang="cs-CZ" dirty="0"/>
          </a:p>
          <a:p>
            <a:pPr lvl="0"/>
            <a:r>
              <a:rPr lang="cs-CZ" dirty="0" err="1"/>
              <a:t>amável</a:t>
            </a:r>
            <a:r>
              <a:rPr lang="cs-CZ" b="1" dirty="0" err="1"/>
              <a:t>→amabilíssimo</a:t>
            </a:r>
            <a:endParaRPr lang="cs-CZ" b="1" dirty="0"/>
          </a:p>
          <a:p>
            <a:pPr lvl="0"/>
            <a:r>
              <a:rPr lang="cs-CZ" dirty="0" err="1"/>
              <a:t>fácil</a:t>
            </a:r>
            <a:r>
              <a:rPr lang="cs-CZ" b="1" dirty="0" err="1"/>
              <a:t>→facilíssímo</a:t>
            </a:r>
            <a:r>
              <a:rPr lang="cs-CZ" b="1" dirty="0"/>
              <a:t>/</a:t>
            </a:r>
            <a:r>
              <a:rPr lang="cs-CZ" b="1" dirty="0" err="1"/>
              <a:t>facílimo</a:t>
            </a:r>
            <a:endParaRPr lang="cs-CZ" b="1" dirty="0"/>
          </a:p>
          <a:p>
            <a:pPr lvl="0"/>
            <a:r>
              <a:rPr lang="cs-CZ" dirty="0" err="1"/>
              <a:t>pobre</a:t>
            </a:r>
            <a:r>
              <a:rPr lang="cs-CZ" b="1" dirty="0" err="1"/>
              <a:t>→paupérrimo</a:t>
            </a:r>
            <a:r>
              <a:rPr lang="cs-CZ" b="1" dirty="0"/>
              <a:t>, </a:t>
            </a:r>
            <a:r>
              <a:rPr lang="cs-CZ" b="1" dirty="0" err="1"/>
              <a:t>pobríssimo</a:t>
            </a:r>
            <a:endParaRPr lang="cs-CZ" b="1" dirty="0"/>
          </a:p>
          <a:p>
            <a:pPr lvl="0"/>
            <a:r>
              <a:rPr lang="cs-CZ" dirty="0" err="1"/>
              <a:t>cruel</a:t>
            </a:r>
            <a:r>
              <a:rPr lang="cs-CZ" b="1" dirty="0" err="1"/>
              <a:t>→crudelíssimo</a:t>
            </a:r>
            <a:endParaRPr lang="cs-CZ" b="1" dirty="0"/>
          </a:p>
          <a:p>
            <a:pPr lvl="0"/>
            <a:r>
              <a:rPr lang="cs-CZ" dirty="0" err="1"/>
              <a:t>doce</a:t>
            </a:r>
            <a:r>
              <a:rPr lang="cs-CZ" b="1" dirty="0" err="1"/>
              <a:t>→dulcíssimo</a:t>
            </a:r>
            <a:endParaRPr lang="cs-CZ" b="1" dirty="0"/>
          </a:p>
          <a:p>
            <a:pPr lvl="0"/>
            <a:r>
              <a:rPr lang="cs-CZ" dirty="0" err="1"/>
              <a:t>fiel</a:t>
            </a:r>
            <a:r>
              <a:rPr lang="cs-CZ" b="1" dirty="0" err="1"/>
              <a:t>→fidelíssimo</a:t>
            </a:r>
            <a:endParaRPr lang="cs-CZ" dirty="0"/>
          </a:p>
          <a:p>
            <a:pPr lvl="0"/>
            <a:r>
              <a:rPr lang="cs-CZ" dirty="0" err="1"/>
              <a:t>frio</a:t>
            </a:r>
            <a:r>
              <a:rPr lang="cs-CZ" b="1" dirty="0" err="1"/>
              <a:t>→frigíssimo</a:t>
            </a:r>
            <a:endParaRPr lang="cs-CZ" dirty="0"/>
          </a:p>
          <a:p>
            <a:pPr lvl="0"/>
            <a:r>
              <a:rPr lang="cs-CZ" dirty="0" err="1"/>
              <a:t>nobre</a:t>
            </a:r>
            <a:r>
              <a:rPr lang="cs-CZ" b="1" dirty="0" err="1"/>
              <a:t>→nobilíssimo</a:t>
            </a:r>
            <a:endParaRPr lang="cs-CZ" dirty="0"/>
          </a:p>
          <a:p>
            <a:pPr lvl="0"/>
            <a:r>
              <a:rPr lang="cs-CZ" dirty="0" err="1"/>
              <a:t>sábio</a:t>
            </a:r>
            <a:r>
              <a:rPr lang="cs-CZ" b="1" dirty="0" err="1"/>
              <a:t>→sapientíssimo</a:t>
            </a:r>
            <a:endParaRPr lang="cs-CZ" dirty="0"/>
          </a:p>
          <a:p>
            <a:pPr lvl="0"/>
            <a:r>
              <a:rPr lang="cs-CZ" dirty="0" err="1"/>
              <a:t>célebre</a:t>
            </a:r>
            <a:r>
              <a:rPr lang="cs-CZ" b="1" dirty="0" err="1"/>
              <a:t>→celebérrimo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125125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7007BF-A839-4239-B5DD-447DE78E7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cvičení 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E1955D-8312-4D98-A263-6D841E8DACD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Převeďte podle vzoru do tvaru komparativu.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A8FAC74-1E62-454F-A609-0496BE4774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018" y="2480900"/>
            <a:ext cx="8460054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74700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3D208-72EC-4AD1-BBF5-655EF2021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Řešení-cvičení</a:t>
            </a:r>
            <a:r>
              <a:rPr lang="cs-CZ" dirty="0"/>
              <a:t> 8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2BE9B9ED-E5D9-491A-B1A3-D5F5C95CBD87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22037" y="1916832"/>
            <a:ext cx="8504238" cy="751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32571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7007BF-A839-4239-B5DD-447DE78E7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</a:t>
            </a:r>
            <a:r>
              <a:rPr lang="cs-CZ" b="1" dirty="0"/>
              <a:t>cvičení 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E1955D-8312-4D98-A263-6D841E8DACD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Převeďte podle vzoru do tvaru superlativu absolutního. 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F6AE794-E5EE-405E-8938-44034A6DD9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564904"/>
            <a:ext cx="6236523" cy="330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80393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3D208-72EC-4AD1-BBF5-655EF2021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Řešení-cvičení</a:t>
            </a:r>
            <a:r>
              <a:rPr lang="cs-CZ" dirty="0"/>
              <a:t> 9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398DC32-495D-4E3C-A8A9-5BE31EB40174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95578" y="1772816"/>
            <a:ext cx="8504238" cy="893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10068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7007BF-A839-4239-B5DD-447DE78E7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</a:t>
            </a:r>
            <a:r>
              <a:rPr lang="cs-CZ" b="1" dirty="0"/>
              <a:t>cvičení 10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E1955D-8312-4D98-A263-6D841E8DACD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Převeďte podle vzoru do tvaru superlativu relativního.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8B9084D-890F-41AE-AA88-66FC36182C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042" y="2547581"/>
            <a:ext cx="8388424" cy="2815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05798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3D208-72EC-4AD1-BBF5-655EF2021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Řešení-cvičení</a:t>
            </a:r>
            <a:r>
              <a:rPr lang="cs-CZ" dirty="0"/>
              <a:t> 10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D192394C-8317-4663-A93F-4DE333C989E3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31914" y="1988840"/>
            <a:ext cx="8504238" cy="95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30340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7007BF-A839-4239-B5DD-447DE78E7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</a:t>
            </a:r>
            <a:r>
              <a:rPr lang="cs-CZ" b="1" dirty="0"/>
              <a:t>cvičení 11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E1955D-8312-4D98-A263-6D841E8DACD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32232" y="1484784"/>
            <a:ext cx="8503920" cy="4572000"/>
          </a:xfrm>
        </p:spPr>
        <p:txBody>
          <a:bodyPr/>
          <a:lstStyle/>
          <a:p>
            <a:r>
              <a:rPr lang="cs-CZ" dirty="0"/>
              <a:t>Převeďte věty do rovnosti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948DE10-B76D-4232-9DA3-FA47CC2A48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468" y="2492896"/>
            <a:ext cx="8676456" cy="161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78598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3D208-72EC-4AD1-BBF5-655EF2021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Řešení-cvičení</a:t>
            </a:r>
            <a:r>
              <a:rPr lang="cs-CZ" dirty="0"/>
              <a:t> 11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9B7F54B-4DC3-43CA-87EB-780EC5316EF1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89794" y="2060848"/>
            <a:ext cx="8504238" cy="680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612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Jednovýchodná adjektiva zakončená na</a:t>
            </a:r>
            <a:r>
              <a:rPr lang="cs-CZ" b="1" dirty="0"/>
              <a:t> -e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árabe</a:t>
            </a:r>
            <a:r>
              <a:rPr lang="cs-CZ" i="1" dirty="0"/>
              <a:t> „arabský“</a:t>
            </a:r>
          </a:p>
          <a:p>
            <a:pPr marL="0" indent="0">
              <a:buNone/>
            </a:pPr>
            <a:r>
              <a:rPr lang="cs-CZ" i="1" dirty="0"/>
              <a:t>breve „krátký“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cafre</a:t>
            </a:r>
            <a:r>
              <a:rPr lang="cs-CZ" i="1" dirty="0"/>
              <a:t> „kafrový“ ( zastaralý název pro jihoafrické bantuské černochy – Zambie), </a:t>
            </a:r>
          </a:p>
          <a:p>
            <a:pPr marL="0" indent="0">
              <a:buNone/>
            </a:pPr>
            <a:r>
              <a:rPr lang="cs-CZ" i="1" dirty="0" err="1"/>
              <a:t>doce</a:t>
            </a:r>
            <a:r>
              <a:rPr lang="cs-CZ" i="1" dirty="0"/>
              <a:t> „sladký“,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humilde</a:t>
            </a:r>
            <a:r>
              <a:rPr lang="cs-CZ" i="1" dirty="0"/>
              <a:t> „pokorný, skromný“, </a:t>
            </a:r>
          </a:p>
          <a:p>
            <a:pPr marL="0" indent="0">
              <a:buNone/>
            </a:pPr>
            <a:r>
              <a:rPr lang="cs-CZ" i="1" dirty="0" err="1"/>
              <a:t>terrestre</a:t>
            </a:r>
            <a:r>
              <a:rPr lang="cs-CZ" i="1" dirty="0"/>
              <a:t> „zemní, zemský“, </a:t>
            </a:r>
          </a:p>
          <a:p>
            <a:pPr marL="0" indent="0">
              <a:buNone/>
            </a:pPr>
            <a:r>
              <a:rPr lang="cs-CZ" i="1" dirty="0" err="1"/>
              <a:t>torpe</a:t>
            </a:r>
            <a:r>
              <a:rPr lang="cs-CZ" i="1" dirty="0"/>
              <a:t> „hanebný, hnusný, nestydatý, nečestný,“  </a:t>
            </a:r>
          </a:p>
          <a:p>
            <a:pPr marL="0" indent="0">
              <a:buNone/>
            </a:pPr>
            <a:r>
              <a:rPr lang="cs-CZ" i="1" dirty="0" err="1"/>
              <a:t>triste</a:t>
            </a:r>
            <a:r>
              <a:rPr lang="cs-CZ" i="1" dirty="0"/>
              <a:t> „smutný“;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7357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Jednovýchodná adjektiva zakončená na</a:t>
            </a:r>
            <a:r>
              <a:rPr lang="cs-CZ" b="1" dirty="0"/>
              <a:t> -</a:t>
            </a:r>
            <a:r>
              <a:rPr lang="cs-CZ" b="1" dirty="0" err="1"/>
              <a:t>ense</a:t>
            </a:r>
            <a:r>
              <a:rPr lang="cs-CZ" b="1" dirty="0"/>
              <a:t>, -ante, -</a:t>
            </a:r>
            <a:r>
              <a:rPr lang="cs-CZ" b="1" dirty="0" err="1"/>
              <a:t>inte</a:t>
            </a:r>
            <a:r>
              <a:rPr lang="cs-CZ" b="1" dirty="0"/>
              <a:t>, -</a:t>
            </a:r>
            <a:r>
              <a:rPr lang="cs-CZ" b="1" dirty="0" err="1"/>
              <a:t>ente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constante</a:t>
            </a:r>
            <a:r>
              <a:rPr lang="cs-CZ" i="1" dirty="0"/>
              <a:t> „konstantní“</a:t>
            </a:r>
          </a:p>
          <a:p>
            <a:pPr marL="0" indent="0">
              <a:buNone/>
            </a:pPr>
            <a:r>
              <a:rPr lang="cs-CZ" i="1" dirty="0" err="1"/>
              <a:t>crescente</a:t>
            </a:r>
            <a:r>
              <a:rPr lang="cs-CZ" i="1" dirty="0"/>
              <a:t> „</a:t>
            </a:r>
            <a:r>
              <a:rPr lang="cs-CZ" i="1"/>
              <a:t>rostoucí“,</a:t>
            </a:r>
          </a:p>
          <a:p>
            <a:pPr marL="0" indent="0">
              <a:buNone/>
            </a:pPr>
            <a:r>
              <a:rPr lang="cs-CZ" i="1"/>
              <a:t>pedinte</a:t>
            </a:r>
            <a:r>
              <a:rPr lang="cs-CZ" i="1" dirty="0"/>
              <a:t> „prosebný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6403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adjektiva zakončená</a:t>
            </a:r>
            <a:r>
              <a:rPr lang="cs-CZ" b="1" dirty="0"/>
              <a:t> </a:t>
            </a:r>
            <a:r>
              <a:rPr lang="cs-CZ" dirty="0"/>
              <a:t>na</a:t>
            </a:r>
            <a:r>
              <a:rPr lang="cs-CZ" b="1" dirty="0"/>
              <a:t> -l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 err="1"/>
              <a:t>cordial</a:t>
            </a:r>
            <a:r>
              <a:rPr lang="cs-CZ" i="1" dirty="0"/>
              <a:t> „srdečný“</a:t>
            </a:r>
          </a:p>
          <a:p>
            <a:pPr marL="0" indent="0">
              <a:buNone/>
            </a:pPr>
            <a:r>
              <a:rPr lang="cs-CZ" i="1" dirty="0" err="1"/>
              <a:t>infiel</a:t>
            </a:r>
            <a:r>
              <a:rPr lang="cs-CZ" i="1" dirty="0"/>
              <a:t> „nevěrný“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amável</a:t>
            </a:r>
            <a:r>
              <a:rPr lang="cs-CZ" i="1" dirty="0"/>
              <a:t> „příjemný, laskavý“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pueril</a:t>
            </a:r>
            <a:r>
              <a:rPr lang="cs-CZ" i="1" dirty="0"/>
              <a:t> „dětský“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ágil</a:t>
            </a:r>
            <a:r>
              <a:rPr lang="cs-CZ" i="1" dirty="0"/>
              <a:t> „hbitý, mrštný“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reinol</a:t>
            </a:r>
            <a:r>
              <a:rPr lang="cs-CZ" i="1" dirty="0"/>
              <a:t> „královský“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azul</a:t>
            </a:r>
            <a:r>
              <a:rPr lang="cs-CZ" i="1" dirty="0"/>
              <a:t> „modrý“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fácil</a:t>
            </a:r>
            <a:r>
              <a:rPr lang="cs-CZ" i="1" dirty="0"/>
              <a:t> „snadný“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difícil</a:t>
            </a:r>
            <a:r>
              <a:rPr lang="cs-CZ" i="1" dirty="0"/>
              <a:t> „obtížný“</a:t>
            </a:r>
            <a:r>
              <a:rPr lang="cs-CZ" dirty="0"/>
              <a:t>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542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Komparativní </a:t>
            </a:r>
            <a:r>
              <a:rPr lang="cs-CZ" dirty="0" err="1"/>
              <a:t>adj</a:t>
            </a:r>
            <a:r>
              <a:rPr lang="cs-CZ" dirty="0"/>
              <a:t>. zakončená na</a:t>
            </a:r>
            <a:r>
              <a:rPr lang="cs-CZ" b="1" dirty="0"/>
              <a:t> –ar, -</a:t>
            </a:r>
            <a:r>
              <a:rPr lang="cs-CZ" b="1" dirty="0" err="1"/>
              <a:t>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maior „větší“</a:t>
            </a:r>
          </a:p>
          <a:p>
            <a:r>
              <a:rPr lang="cs-CZ" i="1" dirty="0" err="1"/>
              <a:t>menor</a:t>
            </a:r>
            <a:r>
              <a:rPr lang="cs-CZ" i="1" dirty="0"/>
              <a:t> „menší“</a:t>
            </a:r>
          </a:p>
          <a:p>
            <a:r>
              <a:rPr lang="cs-CZ" i="1" dirty="0" err="1"/>
              <a:t>melhor</a:t>
            </a:r>
            <a:r>
              <a:rPr lang="cs-CZ" i="1" dirty="0"/>
              <a:t> „lepší“</a:t>
            </a:r>
          </a:p>
          <a:p>
            <a:r>
              <a:rPr lang="cs-CZ" i="1" dirty="0" err="1"/>
              <a:t>pior</a:t>
            </a:r>
            <a:r>
              <a:rPr lang="cs-CZ" i="1" dirty="0"/>
              <a:t> „horší“ superior „vyšší“</a:t>
            </a:r>
          </a:p>
          <a:p>
            <a:r>
              <a:rPr lang="cs-CZ" i="1" dirty="0" err="1"/>
              <a:t>inferior</a:t>
            </a:r>
            <a:r>
              <a:rPr lang="cs-CZ" i="1" dirty="0"/>
              <a:t> „nižší“</a:t>
            </a:r>
          </a:p>
          <a:p>
            <a:r>
              <a:rPr lang="cs-CZ" i="1" dirty="0" err="1"/>
              <a:t>posterior</a:t>
            </a:r>
            <a:r>
              <a:rPr lang="cs-CZ" i="1" dirty="0"/>
              <a:t> „následný“ </a:t>
            </a:r>
          </a:p>
          <a:p>
            <a:r>
              <a:rPr lang="cs-CZ" i="1" dirty="0" err="1"/>
              <a:t>ulterior</a:t>
            </a:r>
            <a:r>
              <a:rPr lang="cs-CZ" i="1" dirty="0"/>
              <a:t> „poslední“</a:t>
            </a:r>
          </a:p>
          <a:p>
            <a:r>
              <a:rPr lang="cs-CZ" i="1" dirty="0"/>
              <a:t> par „sudý“</a:t>
            </a:r>
          </a:p>
          <a:p>
            <a:r>
              <a:rPr lang="cs-CZ" i="1" dirty="0" err="1"/>
              <a:t>ímpar</a:t>
            </a:r>
            <a:r>
              <a:rPr lang="cs-CZ" i="1" dirty="0"/>
              <a:t> „lichý“ </a:t>
            </a:r>
          </a:p>
        </p:txBody>
      </p:sp>
    </p:spTree>
    <p:extLst>
      <p:ext uri="{BB962C8B-B14F-4D97-AF65-F5344CB8AC3E}">
        <p14:creationId xmlns:p14="http://schemas.microsoft.com/office/powerpoint/2010/main" val="32112514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3437</Words>
  <Application>Microsoft Office PowerPoint</Application>
  <PresentationFormat>Předvádění na obrazovce (4:3)</PresentationFormat>
  <Paragraphs>645</Paragraphs>
  <Slides>58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58</vt:i4>
      </vt:variant>
    </vt:vector>
  </HeadingPairs>
  <TitlesOfParts>
    <vt:vector size="64" baseType="lpstr">
      <vt:lpstr>Arial</vt:lpstr>
      <vt:lpstr>Georgia</vt:lpstr>
      <vt:lpstr>Times New Roman</vt:lpstr>
      <vt:lpstr>Wingdings</vt:lpstr>
      <vt:lpstr>Wingdings 2</vt:lpstr>
      <vt:lpstr>Administrativní</vt:lpstr>
      <vt:lpstr>MORFOLOGIE  Přídavná jména - Adjektiva</vt:lpstr>
      <vt:lpstr>Dělení adjektiv podle vyjádření morf k. rodu</vt:lpstr>
      <vt:lpstr>     Morfematická struktura portugalských dvojvýchodných adjektiv</vt:lpstr>
      <vt:lpstr>Morfematická struktura portugalských jednovýchodných adjektiv</vt:lpstr>
      <vt:lpstr>Jednovýchodná adjektiva zakončená na -a</vt:lpstr>
      <vt:lpstr>Jednovýchodná adjektiva zakončená na -e</vt:lpstr>
      <vt:lpstr>Jednovýchodná adjektiva zakončená na -ense, -ante, -inte, -ente</vt:lpstr>
      <vt:lpstr>adjektiva zakončená na -l</vt:lpstr>
      <vt:lpstr>Komparativní adj. zakončená na –ar, -or</vt:lpstr>
      <vt:lpstr>adjektiva paroxytonní, která končí na -m</vt:lpstr>
      <vt:lpstr>některá adjektiva zakončená na –u, -ês, -z</vt:lpstr>
      <vt:lpstr>  Amorfní jsou některá adjektiva paroxytonní, která končí na -s</vt:lpstr>
      <vt:lpstr>Množné číslo - Adjektiva zakončená na</vt:lpstr>
      <vt:lpstr>Množné číslo - Adjektiva zakončená na</vt:lpstr>
      <vt:lpstr>MNOŽNÉ ČÍSLO</vt:lpstr>
      <vt:lpstr>MNOŽNÉ ČÍSLO (FONETIKA)</vt:lpstr>
      <vt:lpstr>Přídavná jména složená</vt:lpstr>
      <vt:lpstr>Výjimka - barvy</vt:lpstr>
      <vt:lpstr>Přídavná jména vztahující se k oblastem Portugalska:</vt:lpstr>
      <vt:lpstr>Přídavná jména vztahující se k bývalým koloniím Portugalska </vt:lpstr>
      <vt:lpstr>Přídavná jména odvozená od důležitých zemí a krajů</vt:lpstr>
      <vt:lpstr>Přídavná jména odvozená od důležitých zemí a krajů</vt:lpstr>
      <vt:lpstr>Přídavná jména odvozená od důležitých zemí</vt:lpstr>
      <vt:lpstr>Přídavná jména odvozená od kontinentů</vt:lpstr>
      <vt:lpstr>Kompozita´jsou složena ze dvou zeměpisných komponentů</vt:lpstr>
      <vt:lpstr>Výsledná kompozita</vt:lpstr>
      <vt:lpstr>Kategorie stupně</vt:lpstr>
      <vt:lpstr>Komparativ </vt:lpstr>
      <vt:lpstr>Kategorie stupně</vt:lpstr>
      <vt:lpstr>Superlativní absolutní, nebo také elativ, </vt:lpstr>
      <vt:lpstr>Nepravidelný superlativ</vt:lpstr>
      <vt:lpstr>Nepravidelný superlativ</vt:lpstr>
      <vt:lpstr>Postavení adjektiv (změna významu)</vt:lpstr>
      <vt:lpstr>Slovní zásoba  </vt:lpstr>
      <vt:lpstr>Exercícios – Cvičení </vt:lpstr>
      <vt:lpstr>Exercícios – Cvičení </vt:lpstr>
      <vt:lpstr>Exercícios – Cvičení 1</vt:lpstr>
      <vt:lpstr>Řešení – cvičení 1 </vt:lpstr>
      <vt:lpstr>Exercícios – Cvičení 2 </vt:lpstr>
      <vt:lpstr>Řešení – cvičení 2</vt:lpstr>
      <vt:lpstr>Exercícios – Cvičení 3 </vt:lpstr>
      <vt:lpstr>Řešení – cvičení 3</vt:lpstr>
      <vt:lpstr>Exercícios – Cvičení 4</vt:lpstr>
      <vt:lpstr>Řešení – cvičení 4</vt:lpstr>
      <vt:lpstr>Exercícios – Cvičení 5</vt:lpstr>
      <vt:lpstr>Řešení - cvičení 5</vt:lpstr>
      <vt:lpstr>Exercícios – cvičení 6</vt:lpstr>
      <vt:lpstr>Řešení - cvičení 6</vt:lpstr>
      <vt:lpstr>Exercícios – cvičení 7</vt:lpstr>
      <vt:lpstr>Řešení - cvičení 7</vt:lpstr>
      <vt:lpstr>Exercícios – cvičení 8</vt:lpstr>
      <vt:lpstr>Řešení-cvičení 8</vt:lpstr>
      <vt:lpstr>Exercícios – cvičení 9</vt:lpstr>
      <vt:lpstr>Řešení-cvičení 9</vt:lpstr>
      <vt:lpstr>Exercícios – cvičení 10</vt:lpstr>
      <vt:lpstr>Řešení-cvičení 10</vt:lpstr>
      <vt:lpstr>Exercícios – cvičení 11</vt:lpstr>
      <vt:lpstr>Řešení-cvičení 11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MORFOLOGIE  OTÁZKA PÁDU V PORTUGALŠTINĚ</dc:title>
  <dc:creator>win</dc:creator>
  <cp:lastModifiedBy>Iva Svobodová</cp:lastModifiedBy>
  <cp:revision>23</cp:revision>
  <dcterms:created xsi:type="dcterms:W3CDTF">2018-10-11T09:33:35Z</dcterms:created>
  <dcterms:modified xsi:type="dcterms:W3CDTF">2022-04-11T09:50:01Z</dcterms:modified>
</cp:coreProperties>
</file>