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8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318" r:id="rId16"/>
    <p:sldId id="319" r:id="rId17"/>
    <p:sldId id="316" r:id="rId18"/>
    <p:sldId id="317" r:id="rId19"/>
    <p:sldId id="320" r:id="rId20"/>
    <p:sldId id="321" r:id="rId21"/>
    <p:sldId id="271" r:id="rId22"/>
    <p:sldId id="270" r:id="rId23"/>
    <p:sldId id="324" r:id="rId24"/>
    <p:sldId id="322" r:id="rId25"/>
    <p:sldId id="323" r:id="rId26"/>
    <p:sldId id="325" r:id="rId27"/>
    <p:sldId id="326" r:id="rId28"/>
    <p:sldId id="327" r:id="rId29"/>
    <p:sldId id="272" r:id="rId30"/>
    <p:sldId id="274" r:id="rId31"/>
    <p:sldId id="275" r:id="rId32"/>
    <p:sldId id="276" r:id="rId33"/>
    <p:sldId id="277" r:id="rId34"/>
    <p:sldId id="328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7" r:id="rId44"/>
    <p:sldId id="286" r:id="rId45"/>
    <p:sldId id="288" r:id="rId46"/>
    <p:sldId id="292" r:id="rId47"/>
    <p:sldId id="289" r:id="rId48"/>
    <p:sldId id="290" r:id="rId49"/>
    <p:sldId id="291" r:id="rId50"/>
    <p:sldId id="329" r:id="rId51"/>
    <p:sldId id="333" r:id="rId52"/>
    <p:sldId id="330" r:id="rId53"/>
    <p:sldId id="331" r:id="rId54"/>
    <p:sldId id="33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34" r:id="rId63"/>
    <p:sldId id="300" r:id="rId64"/>
    <p:sldId id="335" r:id="rId65"/>
    <p:sldId id="301" r:id="rId66"/>
    <p:sldId id="302" r:id="rId67"/>
    <p:sldId id="314" r:id="rId68"/>
    <p:sldId id="303" r:id="rId69"/>
    <p:sldId id="304" r:id="rId70"/>
    <p:sldId id="306" r:id="rId71"/>
    <p:sldId id="307" r:id="rId72"/>
    <p:sldId id="305" r:id="rId73"/>
    <p:sldId id="308" r:id="rId74"/>
    <p:sldId id="309" r:id="rId75"/>
    <p:sldId id="310" r:id="rId76"/>
    <p:sldId id="311" r:id="rId77"/>
    <p:sldId id="312" r:id="rId78"/>
    <p:sldId id="313" r:id="rId79"/>
    <p:sldId id="336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1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3E27D-0395-43ED-BDA6-36BC8DD0038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284282D-1EB4-4465-8CB9-C2ED0E19E2F9}">
      <dgm:prSet/>
      <dgm:spPr/>
      <dgm:t>
        <a:bodyPr/>
        <a:lstStyle/>
        <a:p>
          <a:r>
            <a:rPr lang="cs-CZ" dirty="0"/>
            <a:t>PŘEDPONY</a:t>
          </a:r>
        </a:p>
      </dgm:t>
    </dgm:pt>
    <dgm:pt modelId="{51E05455-5297-41DC-8F13-5D59F9E31EE9}" type="parTrans" cxnId="{BB49FC15-304C-4F3C-A092-1F0CF2B82BA2}">
      <dgm:prSet/>
      <dgm:spPr/>
      <dgm:t>
        <a:bodyPr/>
        <a:lstStyle/>
        <a:p>
          <a:endParaRPr lang="cs-CZ"/>
        </a:p>
      </dgm:t>
    </dgm:pt>
    <dgm:pt modelId="{9B5F9232-FDA1-44A4-BB31-EA554D226BDD}" type="sibTrans" cxnId="{BB49FC15-304C-4F3C-A092-1F0CF2B82BA2}">
      <dgm:prSet/>
      <dgm:spPr/>
      <dgm:t>
        <a:bodyPr/>
        <a:lstStyle/>
        <a:p>
          <a:endParaRPr lang="cs-CZ"/>
        </a:p>
      </dgm:t>
    </dgm:pt>
    <dgm:pt modelId="{83F23C60-E9D2-4700-B53B-34257F3F8B21}">
      <dgm:prSet/>
      <dgm:spPr/>
      <dgm:t>
        <a:bodyPr/>
        <a:lstStyle/>
        <a:p>
          <a:r>
            <a:rPr lang="cs-CZ" dirty="0"/>
            <a:t>-ŘECKÉ</a:t>
          </a:r>
        </a:p>
      </dgm:t>
    </dgm:pt>
    <dgm:pt modelId="{F247AC87-42F9-45C3-A5B0-03473619310D}" type="parTrans" cxnId="{CCC9D2D2-2D45-4ABD-9D79-783DE319BB97}">
      <dgm:prSet/>
      <dgm:spPr/>
      <dgm:t>
        <a:bodyPr/>
        <a:lstStyle/>
        <a:p>
          <a:endParaRPr lang="cs-CZ"/>
        </a:p>
      </dgm:t>
    </dgm:pt>
    <dgm:pt modelId="{2BC7E716-55E5-4F95-A89A-FF3B878A7985}" type="sibTrans" cxnId="{CCC9D2D2-2D45-4ABD-9D79-783DE319BB97}">
      <dgm:prSet/>
      <dgm:spPr/>
      <dgm:t>
        <a:bodyPr/>
        <a:lstStyle/>
        <a:p>
          <a:endParaRPr lang="cs-CZ"/>
        </a:p>
      </dgm:t>
    </dgm:pt>
    <dgm:pt modelId="{89944A86-B44F-49E8-BB31-DEE90DDC2CEF}">
      <dgm:prSet/>
      <dgm:spPr/>
      <dgm:t>
        <a:bodyPr/>
        <a:lstStyle/>
        <a:p>
          <a:r>
            <a:rPr lang="cs-CZ" dirty="0"/>
            <a:t>-LATINSKÉ</a:t>
          </a:r>
        </a:p>
      </dgm:t>
    </dgm:pt>
    <dgm:pt modelId="{180D379B-E38E-437A-A1C1-302DF924AB5C}" type="parTrans" cxnId="{4D8FE666-4345-41DF-9568-D42125AB38A9}">
      <dgm:prSet/>
      <dgm:spPr/>
      <dgm:t>
        <a:bodyPr/>
        <a:lstStyle/>
        <a:p>
          <a:endParaRPr lang="cs-CZ"/>
        </a:p>
      </dgm:t>
    </dgm:pt>
    <dgm:pt modelId="{D3B37C4A-586C-40A4-A8F5-DAE2DE4525E7}" type="sibTrans" cxnId="{4D8FE666-4345-41DF-9568-D42125AB38A9}">
      <dgm:prSet/>
      <dgm:spPr/>
      <dgm:t>
        <a:bodyPr/>
        <a:lstStyle/>
        <a:p>
          <a:endParaRPr lang="cs-CZ"/>
        </a:p>
      </dgm:t>
    </dgm:pt>
    <dgm:pt modelId="{4D5BF271-39F9-4A19-AE85-F5EDFBB32C0B}" type="pres">
      <dgm:prSet presAssocID="{EC33E27D-0395-43ED-BDA6-36BC8DD0038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3C807-55A3-422B-824E-E1185BEF4166}" type="pres">
      <dgm:prSet presAssocID="{F284282D-1EB4-4465-8CB9-C2ED0E19E2F9}" presName="vertOne" presStyleCnt="0"/>
      <dgm:spPr/>
    </dgm:pt>
    <dgm:pt modelId="{18C5FCA9-18D1-43A2-B78E-72CA7E0222C7}" type="pres">
      <dgm:prSet presAssocID="{F284282D-1EB4-4465-8CB9-C2ED0E19E2F9}" presName="txOne" presStyleLbl="node0" presStyleIdx="0" presStyleCnt="2" custScaleX="96622" custScaleY="29646" custLinFactNeighborX="64111" custLinFactNeighborY="-3159">
        <dgm:presLayoutVars>
          <dgm:chPref val="3"/>
        </dgm:presLayoutVars>
      </dgm:prSet>
      <dgm:spPr/>
    </dgm:pt>
    <dgm:pt modelId="{0E218D63-209C-476B-A227-66BC10A0F45D}" type="pres">
      <dgm:prSet presAssocID="{F284282D-1EB4-4465-8CB9-C2ED0E19E2F9}" presName="horzOne" presStyleCnt="0"/>
      <dgm:spPr/>
    </dgm:pt>
    <dgm:pt modelId="{DA66E939-04E9-4E4D-ABB6-C98BEEB68B30}" type="pres">
      <dgm:prSet presAssocID="{9B5F9232-FDA1-44A4-BB31-EA554D226BDD}" presName="sibSpaceOne" presStyleCnt="0"/>
      <dgm:spPr/>
    </dgm:pt>
    <dgm:pt modelId="{914A0F7B-4070-40E3-A403-9305CB335FCA}" type="pres">
      <dgm:prSet presAssocID="{83F23C60-E9D2-4700-B53B-34257F3F8B21}" presName="vertOne" presStyleCnt="0"/>
      <dgm:spPr/>
    </dgm:pt>
    <dgm:pt modelId="{92495DCE-E58C-4C8C-BAE7-F492A5B0BD41}" type="pres">
      <dgm:prSet presAssocID="{83F23C60-E9D2-4700-B53B-34257F3F8B21}" presName="txOne" presStyleLbl="node0" presStyleIdx="1" presStyleCnt="2" custAng="0" custScaleX="89504" custScaleY="24508" custLinFactX="-3634" custLinFactY="26522" custLinFactNeighborX="-100000" custLinFactNeighborY="100000">
        <dgm:presLayoutVars>
          <dgm:chPref val="3"/>
        </dgm:presLayoutVars>
      </dgm:prSet>
      <dgm:spPr/>
    </dgm:pt>
    <dgm:pt modelId="{737BA445-F12B-4B31-AA89-43D0630E294B}" type="pres">
      <dgm:prSet presAssocID="{83F23C60-E9D2-4700-B53B-34257F3F8B21}" presName="parTransOne" presStyleCnt="0"/>
      <dgm:spPr/>
    </dgm:pt>
    <dgm:pt modelId="{3E54075F-DE6D-4168-B159-2E9B38FEB0E7}" type="pres">
      <dgm:prSet presAssocID="{83F23C60-E9D2-4700-B53B-34257F3F8B21}" presName="horzOne" presStyleCnt="0"/>
      <dgm:spPr/>
    </dgm:pt>
    <dgm:pt modelId="{E177AEA1-5F5D-480B-9428-CDF6FFB0173B}" type="pres">
      <dgm:prSet presAssocID="{89944A86-B44F-49E8-BB31-DEE90DDC2CEF}" presName="vertTwo" presStyleCnt="0"/>
      <dgm:spPr/>
    </dgm:pt>
    <dgm:pt modelId="{B6814D5D-D9AB-4419-9D05-DBA20C14B01F}" type="pres">
      <dgm:prSet presAssocID="{89944A86-B44F-49E8-BB31-DEE90DDC2CEF}" presName="txTwo" presStyleLbl="node2" presStyleIdx="0" presStyleCnt="1" custScaleX="86530" custScaleY="22723" custLinFactNeighborX="-5052" custLinFactNeighborY="2014">
        <dgm:presLayoutVars>
          <dgm:chPref val="3"/>
        </dgm:presLayoutVars>
      </dgm:prSet>
      <dgm:spPr/>
    </dgm:pt>
    <dgm:pt modelId="{D79A8D85-8915-404F-B8F6-C3CD8E489D7E}" type="pres">
      <dgm:prSet presAssocID="{89944A86-B44F-49E8-BB31-DEE90DDC2CEF}" presName="horzTwo" presStyleCnt="0"/>
      <dgm:spPr/>
    </dgm:pt>
  </dgm:ptLst>
  <dgm:cxnLst>
    <dgm:cxn modelId="{80102D0A-BA0C-40FD-B92E-DF0610574C9D}" type="presOf" srcId="{F284282D-1EB4-4465-8CB9-C2ED0E19E2F9}" destId="{18C5FCA9-18D1-43A2-B78E-72CA7E0222C7}" srcOrd="0" destOrd="0" presId="urn:microsoft.com/office/officeart/2005/8/layout/hierarchy4"/>
    <dgm:cxn modelId="{BB49FC15-304C-4F3C-A092-1F0CF2B82BA2}" srcId="{EC33E27D-0395-43ED-BDA6-36BC8DD0038E}" destId="{F284282D-1EB4-4465-8CB9-C2ED0E19E2F9}" srcOrd="0" destOrd="0" parTransId="{51E05455-5297-41DC-8F13-5D59F9E31EE9}" sibTransId="{9B5F9232-FDA1-44A4-BB31-EA554D226BDD}"/>
    <dgm:cxn modelId="{4D8FE666-4345-41DF-9568-D42125AB38A9}" srcId="{83F23C60-E9D2-4700-B53B-34257F3F8B21}" destId="{89944A86-B44F-49E8-BB31-DEE90DDC2CEF}" srcOrd="0" destOrd="0" parTransId="{180D379B-E38E-437A-A1C1-302DF924AB5C}" sibTransId="{D3B37C4A-586C-40A4-A8F5-DAE2DE4525E7}"/>
    <dgm:cxn modelId="{C6BBB56E-D3FE-4EFA-8070-08F1902283EC}" type="presOf" srcId="{89944A86-B44F-49E8-BB31-DEE90DDC2CEF}" destId="{B6814D5D-D9AB-4419-9D05-DBA20C14B01F}" srcOrd="0" destOrd="0" presId="urn:microsoft.com/office/officeart/2005/8/layout/hierarchy4"/>
    <dgm:cxn modelId="{CCC9D2D2-2D45-4ABD-9D79-783DE319BB97}" srcId="{EC33E27D-0395-43ED-BDA6-36BC8DD0038E}" destId="{83F23C60-E9D2-4700-B53B-34257F3F8B21}" srcOrd="1" destOrd="0" parTransId="{F247AC87-42F9-45C3-A5B0-03473619310D}" sibTransId="{2BC7E716-55E5-4F95-A89A-FF3B878A7985}"/>
    <dgm:cxn modelId="{9AB0E7DA-DBC9-43E0-B733-CCAC1A5C0226}" type="presOf" srcId="{83F23C60-E9D2-4700-B53B-34257F3F8B21}" destId="{92495DCE-E58C-4C8C-BAE7-F492A5B0BD41}" srcOrd="0" destOrd="0" presId="urn:microsoft.com/office/officeart/2005/8/layout/hierarchy4"/>
    <dgm:cxn modelId="{BC9957EA-EE13-4956-A39D-895FF6ADFFB1}" type="presOf" srcId="{EC33E27D-0395-43ED-BDA6-36BC8DD0038E}" destId="{4D5BF271-39F9-4A19-AE85-F5EDFBB32C0B}" srcOrd="0" destOrd="0" presId="urn:microsoft.com/office/officeart/2005/8/layout/hierarchy4"/>
    <dgm:cxn modelId="{F8CA2953-46C3-4162-B3FE-FD2BEC07B2F5}" type="presParOf" srcId="{4D5BF271-39F9-4A19-AE85-F5EDFBB32C0B}" destId="{ED73C807-55A3-422B-824E-E1185BEF4166}" srcOrd="0" destOrd="0" presId="urn:microsoft.com/office/officeart/2005/8/layout/hierarchy4"/>
    <dgm:cxn modelId="{C674211A-FF01-4E40-9F26-045293E45CAE}" type="presParOf" srcId="{ED73C807-55A3-422B-824E-E1185BEF4166}" destId="{18C5FCA9-18D1-43A2-B78E-72CA7E0222C7}" srcOrd="0" destOrd="0" presId="urn:microsoft.com/office/officeart/2005/8/layout/hierarchy4"/>
    <dgm:cxn modelId="{2A2AE766-3DF8-4AE7-A890-B8272B598532}" type="presParOf" srcId="{ED73C807-55A3-422B-824E-E1185BEF4166}" destId="{0E218D63-209C-476B-A227-66BC10A0F45D}" srcOrd="1" destOrd="0" presId="urn:microsoft.com/office/officeart/2005/8/layout/hierarchy4"/>
    <dgm:cxn modelId="{91F7B0C1-1C81-483F-AEC9-734E6B448E3C}" type="presParOf" srcId="{4D5BF271-39F9-4A19-AE85-F5EDFBB32C0B}" destId="{DA66E939-04E9-4E4D-ABB6-C98BEEB68B30}" srcOrd="1" destOrd="0" presId="urn:microsoft.com/office/officeart/2005/8/layout/hierarchy4"/>
    <dgm:cxn modelId="{4D9BA7A8-BDC5-4294-82BC-91EA3B7A1B81}" type="presParOf" srcId="{4D5BF271-39F9-4A19-AE85-F5EDFBB32C0B}" destId="{914A0F7B-4070-40E3-A403-9305CB335FCA}" srcOrd="2" destOrd="0" presId="urn:microsoft.com/office/officeart/2005/8/layout/hierarchy4"/>
    <dgm:cxn modelId="{FD5A5554-8845-44E5-835A-905133F8AC58}" type="presParOf" srcId="{914A0F7B-4070-40E3-A403-9305CB335FCA}" destId="{92495DCE-E58C-4C8C-BAE7-F492A5B0BD41}" srcOrd="0" destOrd="0" presId="urn:microsoft.com/office/officeart/2005/8/layout/hierarchy4"/>
    <dgm:cxn modelId="{7A6E9D5E-3051-49FF-A68C-02FC7B2E2CC5}" type="presParOf" srcId="{914A0F7B-4070-40E3-A403-9305CB335FCA}" destId="{737BA445-F12B-4B31-AA89-43D0630E294B}" srcOrd="1" destOrd="0" presId="urn:microsoft.com/office/officeart/2005/8/layout/hierarchy4"/>
    <dgm:cxn modelId="{1CD6D6FB-15C4-4BBD-8D72-C82E1FDBF751}" type="presParOf" srcId="{914A0F7B-4070-40E3-A403-9305CB335FCA}" destId="{3E54075F-DE6D-4168-B159-2E9B38FEB0E7}" srcOrd="2" destOrd="0" presId="urn:microsoft.com/office/officeart/2005/8/layout/hierarchy4"/>
    <dgm:cxn modelId="{88B2975B-8ABF-47FF-9C58-F3210126DC40}" type="presParOf" srcId="{3E54075F-DE6D-4168-B159-2E9B38FEB0E7}" destId="{E177AEA1-5F5D-480B-9428-CDF6FFB0173B}" srcOrd="0" destOrd="0" presId="urn:microsoft.com/office/officeart/2005/8/layout/hierarchy4"/>
    <dgm:cxn modelId="{A21D8921-9197-4FAE-A7EF-C2D0826EFB91}" type="presParOf" srcId="{E177AEA1-5F5D-480B-9428-CDF6FFB0173B}" destId="{B6814D5D-D9AB-4419-9D05-DBA20C14B01F}" srcOrd="0" destOrd="0" presId="urn:microsoft.com/office/officeart/2005/8/layout/hierarchy4"/>
    <dgm:cxn modelId="{785ACCCB-3ED5-4674-BE8B-6F408D190042}" type="presParOf" srcId="{E177AEA1-5F5D-480B-9428-CDF6FFB0173B}" destId="{D79A8D85-8915-404F-B8F6-C3CD8E489D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4CC3E-886D-424D-8BFA-93D4D518E28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88F72CC-914D-4D64-8E91-1344E20CBFFB}">
      <dgm:prSet/>
      <dgm:spPr/>
      <dgm:t>
        <a:bodyPr/>
        <a:lstStyle/>
        <a:p>
          <a:r>
            <a:rPr lang="cs-CZ" b="1" dirty="0"/>
            <a:t>JMENNÉ</a:t>
          </a:r>
          <a:endParaRPr lang="cs-CZ" dirty="0"/>
        </a:p>
      </dgm:t>
    </dgm:pt>
    <dgm:pt modelId="{7014A18D-D555-4A40-B968-2F05316639E1}" type="parTrans" cxnId="{425A822B-BFB9-4D86-AD06-139B4C1D8075}">
      <dgm:prSet/>
      <dgm:spPr/>
      <dgm:t>
        <a:bodyPr/>
        <a:lstStyle/>
        <a:p>
          <a:endParaRPr lang="cs-CZ"/>
        </a:p>
      </dgm:t>
    </dgm:pt>
    <dgm:pt modelId="{28853D32-F0A7-43C4-9D4A-19281FA10BD6}" type="sibTrans" cxnId="{425A822B-BFB9-4D86-AD06-139B4C1D8075}">
      <dgm:prSet/>
      <dgm:spPr/>
      <dgm:t>
        <a:bodyPr/>
        <a:lstStyle/>
        <a:p>
          <a:endParaRPr lang="cs-CZ"/>
        </a:p>
      </dgm:t>
    </dgm:pt>
    <dgm:pt modelId="{D48524AD-5D7B-4614-A2A3-12346247F64B}">
      <dgm:prSet/>
      <dgm:spPr/>
      <dgm:t>
        <a:bodyPr/>
        <a:lstStyle/>
        <a:p>
          <a:r>
            <a:rPr lang="cs-CZ" b="1" dirty="0"/>
            <a:t>SLOVESNÉ</a:t>
          </a:r>
          <a:endParaRPr lang="cs-CZ" dirty="0"/>
        </a:p>
      </dgm:t>
    </dgm:pt>
    <dgm:pt modelId="{A4FDB6E4-ADF6-40DB-8704-AD581B1CE288}" type="parTrans" cxnId="{C499762E-0F2F-4264-832B-5A8160286C84}">
      <dgm:prSet/>
      <dgm:spPr/>
      <dgm:t>
        <a:bodyPr/>
        <a:lstStyle/>
        <a:p>
          <a:endParaRPr lang="cs-CZ"/>
        </a:p>
      </dgm:t>
    </dgm:pt>
    <dgm:pt modelId="{5E1EC24D-7869-4795-B092-5569005B2781}" type="sibTrans" cxnId="{C499762E-0F2F-4264-832B-5A8160286C84}">
      <dgm:prSet/>
      <dgm:spPr/>
      <dgm:t>
        <a:bodyPr/>
        <a:lstStyle/>
        <a:p>
          <a:endParaRPr lang="cs-CZ"/>
        </a:p>
      </dgm:t>
    </dgm:pt>
    <dgm:pt modelId="{E7E888FC-248C-4F8D-8260-FA3254140460}">
      <dgm:prSet/>
      <dgm:spPr/>
      <dgm:t>
        <a:bodyPr/>
        <a:lstStyle/>
        <a:p>
          <a:r>
            <a:rPr lang="cs-CZ" b="1" dirty="0"/>
            <a:t>PŘÍSLOVEČNÉ</a:t>
          </a:r>
          <a:endParaRPr lang="cs-CZ" dirty="0"/>
        </a:p>
      </dgm:t>
    </dgm:pt>
    <dgm:pt modelId="{91132E05-C597-4645-B6C3-038FA7E86ABA}" type="parTrans" cxnId="{1F0FBCFB-237A-49E2-80F0-A45640A63A24}">
      <dgm:prSet/>
      <dgm:spPr/>
      <dgm:t>
        <a:bodyPr/>
        <a:lstStyle/>
        <a:p>
          <a:endParaRPr lang="cs-CZ"/>
        </a:p>
      </dgm:t>
    </dgm:pt>
    <dgm:pt modelId="{4CBF1F47-5841-4990-A631-B8CBA589F221}" type="sibTrans" cxnId="{1F0FBCFB-237A-49E2-80F0-A45640A63A24}">
      <dgm:prSet/>
      <dgm:spPr/>
      <dgm:t>
        <a:bodyPr/>
        <a:lstStyle/>
        <a:p>
          <a:endParaRPr lang="cs-CZ"/>
        </a:p>
      </dgm:t>
    </dgm:pt>
    <dgm:pt modelId="{BF0F2E08-682D-43C6-B702-1978BF2EC34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sapato</a:t>
          </a:r>
          <a:r>
            <a:rPr lang="cs-CZ" sz="2000" i="1" dirty="0"/>
            <a:t>:</a:t>
          </a:r>
          <a:endParaRPr lang="cs-CZ" sz="1400" dirty="0"/>
        </a:p>
      </dgm:t>
    </dgm:pt>
    <dgm:pt modelId="{1247780B-F0C4-4303-BBED-8D6179481CA9}" type="parTrans" cxnId="{E5825152-31CE-4A43-B650-35C1251F1EC4}">
      <dgm:prSet/>
      <dgm:spPr/>
      <dgm:t>
        <a:bodyPr/>
        <a:lstStyle/>
        <a:p>
          <a:endParaRPr lang="cs-CZ"/>
        </a:p>
      </dgm:t>
    </dgm:pt>
    <dgm:pt modelId="{D61D6B33-CE92-454F-BBB3-6F1DDCE9B61A}" type="sibTrans" cxnId="{E5825152-31CE-4A43-B650-35C1251F1EC4}">
      <dgm:prSet/>
      <dgm:spPr/>
      <dgm:t>
        <a:bodyPr/>
        <a:lstStyle/>
        <a:p>
          <a:endParaRPr lang="cs-CZ"/>
        </a:p>
      </dgm:t>
    </dgm:pt>
    <dgm:pt modelId="{FBA8FBA0-AF34-4E85-B945-B8B9810BEE9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/>
            <a:t>a </a:t>
          </a:r>
          <a:r>
            <a:rPr lang="cs-CZ" sz="2000" i="1" dirty="0" err="1"/>
            <a:t>manhã</a:t>
          </a:r>
          <a:r>
            <a:rPr lang="cs-CZ" sz="2000" dirty="0"/>
            <a:t> : </a:t>
          </a:r>
          <a:r>
            <a:rPr lang="cs-CZ" sz="2000" i="1" dirty="0" err="1"/>
            <a:t>amanh-</a:t>
          </a:r>
          <a:r>
            <a:rPr lang="cs-CZ" sz="2000" b="1" i="1" dirty="0" err="1"/>
            <a:t>ecer</a:t>
          </a:r>
          <a:r>
            <a:rPr lang="cs-CZ" sz="2000" b="1" i="1" dirty="0"/>
            <a:t> </a:t>
          </a:r>
          <a:r>
            <a:rPr lang="cs-CZ" sz="2000" i="1" dirty="0"/>
            <a:t>„svítat“</a:t>
          </a:r>
          <a:endParaRPr lang="cs-CZ" sz="2000" dirty="0"/>
        </a:p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400" dirty="0"/>
        </a:p>
      </dgm:t>
    </dgm:pt>
    <dgm:pt modelId="{FEFFC3B4-C518-4563-89F0-F5B0BB38EEF2}" type="parTrans" cxnId="{1E0901E8-CE0D-41A9-90FF-F956F0C9D1AE}">
      <dgm:prSet/>
      <dgm:spPr/>
      <dgm:t>
        <a:bodyPr/>
        <a:lstStyle/>
        <a:p>
          <a:endParaRPr lang="cs-CZ"/>
        </a:p>
      </dgm:t>
    </dgm:pt>
    <dgm:pt modelId="{4D3A3BC8-6691-4263-8464-8AD8FFC91BF4}" type="sibTrans" cxnId="{1E0901E8-CE0D-41A9-90FF-F956F0C9D1AE}">
      <dgm:prSet/>
      <dgm:spPr/>
      <dgm:t>
        <a:bodyPr/>
        <a:lstStyle/>
        <a:p>
          <a:endParaRPr lang="cs-CZ"/>
        </a:p>
      </dgm:t>
    </dgm:pt>
    <dgm:pt modelId="{6AD198A4-E2A1-44E7-998C-869BE0C0800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perigosa-</a:t>
          </a:r>
          <a:r>
            <a:rPr lang="cs-CZ" sz="2000" b="1" i="1" dirty="0" err="1"/>
            <a:t>mente</a:t>
          </a:r>
          <a:r>
            <a:rPr lang="cs-CZ" sz="2000" b="1" dirty="0"/>
            <a:t>, „</a:t>
          </a:r>
          <a:r>
            <a:rPr lang="cs-CZ" sz="2000" dirty="0"/>
            <a:t>nebezpečně“ nebo  </a:t>
          </a:r>
          <a:r>
            <a:rPr lang="cs-CZ" sz="2000" i="1" dirty="0" err="1"/>
            <a:t>linda-</a:t>
          </a:r>
          <a:r>
            <a:rPr lang="cs-CZ" sz="2000" b="1" i="1" dirty="0" err="1"/>
            <a:t>mente</a:t>
          </a:r>
          <a:r>
            <a:rPr lang="cs-CZ" sz="2000" b="1" dirty="0"/>
            <a:t>, „</a:t>
          </a:r>
          <a:r>
            <a:rPr lang="cs-CZ" sz="2000" dirty="0"/>
            <a:t>pěkně“</a:t>
          </a:r>
        </a:p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400" dirty="0"/>
        </a:p>
      </dgm:t>
    </dgm:pt>
    <dgm:pt modelId="{98AA1313-5BEA-4C9D-BDD7-2926613C549B}" type="parTrans" cxnId="{33E0CA25-AE04-4F2E-BC8B-D4C29519A92B}">
      <dgm:prSet/>
      <dgm:spPr/>
      <dgm:t>
        <a:bodyPr/>
        <a:lstStyle/>
        <a:p>
          <a:endParaRPr lang="cs-CZ"/>
        </a:p>
      </dgm:t>
    </dgm:pt>
    <dgm:pt modelId="{E6415026-DBCC-4115-8A69-D14D39153A07}" type="sibTrans" cxnId="{33E0CA25-AE04-4F2E-BC8B-D4C29519A92B}">
      <dgm:prSet/>
      <dgm:spPr/>
      <dgm:t>
        <a:bodyPr/>
        <a:lstStyle/>
        <a:p>
          <a:endParaRPr lang="cs-CZ"/>
        </a:p>
      </dgm:t>
    </dgm:pt>
    <dgm:pt modelId="{3B762321-DB34-4930-8701-010060CB4DB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ão</a:t>
          </a:r>
          <a:r>
            <a:rPr lang="cs-CZ" sz="2000" b="1" i="1" dirty="0"/>
            <a:t> </a:t>
          </a:r>
          <a:r>
            <a:rPr lang="cs-CZ" sz="2000" i="1" dirty="0"/>
            <a:t>„baganče“</a:t>
          </a:r>
          <a:endParaRPr lang="cs-CZ" sz="1400" dirty="0"/>
        </a:p>
      </dgm:t>
    </dgm:pt>
    <dgm:pt modelId="{15F2FC8F-28B8-4518-A88F-A5730056D2EB}" type="parTrans" cxnId="{2AEF64CF-BF6E-4D24-98CA-A22385F87E11}">
      <dgm:prSet/>
      <dgm:spPr/>
    </dgm:pt>
    <dgm:pt modelId="{C6C8A242-9ABE-4ADB-B163-95AF809B4F23}" type="sibTrans" cxnId="{2AEF64CF-BF6E-4D24-98CA-A22385F87E11}">
      <dgm:prSet/>
      <dgm:spPr/>
    </dgm:pt>
    <dgm:pt modelId="{3D0304E9-E78E-481A-B2A1-47258E0432D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aria</a:t>
          </a:r>
          <a:r>
            <a:rPr lang="cs-CZ" sz="2000" b="1" i="1" dirty="0"/>
            <a:t> </a:t>
          </a:r>
          <a:r>
            <a:rPr lang="cs-CZ" sz="2000" i="1" dirty="0"/>
            <a:t>„prodejna obuvi“</a:t>
          </a:r>
          <a:endParaRPr lang="cs-CZ" sz="1400" dirty="0"/>
        </a:p>
      </dgm:t>
    </dgm:pt>
    <dgm:pt modelId="{329147BE-8CF7-4556-83D0-466F5E4C8D25}" type="parTrans" cxnId="{47ECAB7E-6CBC-4390-9013-22710D72F6B2}">
      <dgm:prSet/>
      <dgm:spPr/>
    </dgm:pt>
    <dgm:pt modelId="{363F05D4-FC24-4BA9-9FE9-21B6A6F939CA}" type="sibTrans" cxnId="{47ECAB7E-6CBC-4390-9013-22710D72F6B2}">
      <dgm:prSet/>
      <dgm:spPr/>
    </dgm:pt>
    <dgm:pt modelId="{C43C37A1-F507-4662-A93F-DA900A1C783E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eiro</a:t>
          </a:r>
          <a:r>
            <a:rPr lang="cs-CZ" sz="2000" i="1" dirty="0"/>
            <a:t> „švec“</a:t>
          </a:r>
          <a:endParaRPr lang="cs-CZ" sz="1400" dirty="0"/>
        </a:p>
      </dgm:t>
    </dgm:pt>
    <dgm:pt modelId="{D24A7F90-C61C-47B9-99C0-2B6FAE7B5346}" type="parTrans" cxnId="{E7ED5470-44CB-40CB-95BC-7CC18B97346A}">
      <dgm:prSet/>
      <dgm:spPr/>
    </dgm:pt>
    <dgm:pt modelId="{656A7D2F-5D9A-4BDD-94A7-6C7E17EB47FF}" type="sibTrans" cxnId="{E7ED5470-44CB-40CB-95BC-7CC18B97346A}">
      <dgm:prSet/>
      <dgm:spPr/>
    </dgm:pt>
    <dgm:pt modelId="{054E3420-E1AC-43D7-AECC-CBAF44BC6AB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eira</a:t>
          </a:r>
          <a:r>
            <a:rPr lang="cs-CZ" sz="2000" b="1" i="1" dirty="0"/>
            <a:t> </a:t>
          </a:r>
          <a:r>
            <a:rPr lang="cs-CZ" sz="2000" i="1" dirty="0"/>
            <a:t>„botník“</a:t>
          </a:r>
          <a:endParaRPr lang="cs-CZ" sz="1400" dirty="0"/>
        </a:p>
      </dgm:t>
    </dgm:pt>
    <dgm:pt modelId="{B7BC68FE-C279-4EB1-9C19-A464B78C9BCB}" type="parTrans" cxnId="{2887FF32-0F29-4E82-8850-F038C08E1430}">
      <dgm:prSet/>
      <dgm:spPr/>
    </dgm:pt>
    <dgm:pt modelId="{6B225259-BB90-4575-AAF6-2C0B5A5C0546}" type="sibTrans" cxnId="{2887FF32-0F29-4E82-8850-F038C08E1430}">
      <dgm:prSet/>
      <dgm:spPr/>
    </dgm:pt>
    <dgm:pt modelId="{9A26FE07-1954-47FA-BF2B-BA6EA90BE5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ilha</a:t>
          </a:r>
          <a:r>
            <a:rPr lang="cs-CZ" sz="2000" i="1" dirty="0"/>
            <a:t>, „cvička“ </a:t>
          </a:r>
          <a:endParaRPr lang="cs-CZ" sz="1400" dirty="0"/>
        </a:p>
      </dgm:t>
    </dgm:pt>
    <dgm:pt modelId="{E39622BF-D69D-4DE2-B518-6DE7C3CB08EC}" type="parTrans" cxnId="{5089F8F6-E316-4C97-BCF2-5CB937EE6F97}">
      <dgm:prSet/>
      <dgm:spPr/>
    </dgm:pt>
    <dgm:pt modelId="{97070BA7-6143-49E6-8BED-4563B6AC3F79}" type="sibTrans" cxnId="{5089F8F6-E316-4C97-BCF2-5CB937EE6F97}">
      <dgm:prSet/>
      <dgm:spPr/>
    </dgm:pt>
    <dgm:pt modelId="{0DFC40B2-F045-46BD-BAA0-2F29B8E814D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eada</a:t>
          </a:r>
          <a:r>
            <a:rPr lang="cs-CZ" sz="2000" i="1" dirty="0"/>
            <a:t>, </a:t>
          </a:r>
          <a:r>
            <a:rPr lang="cs-CZ" sz="2000" i="1" dirty="0" err="1"/>
            <a:t>sapat-</a:t>
          </a:r>
          <a:r>
            <a:rPr lang="cs-CZ" sz="2000" b="1" i="1" dirty="0" err="1"/>
            <a:t>eado</a:t>
          </a:r>
          <a:r>
            <a:rPr lang="cs-CZ" sz="2000" b="1" i="1" dirty="0"/>
            <a:t>, </a:t>
          </a:r>
          <a:r>
            <a:rPr lang="cs-CZ" sz="2000" i="1" dirty="0"/>
            <a:t>„stepování“,</a:t>
          </a:r>
          <a:r>
            <a:rPr lang="cs-CZ" sz="2000" dirty="0"/>
            <a:t> </a:t>
          </a:r>
          <a:endParaRPr lang="cs-CZ" sz="1400" dirty="0"/>
        </a:p>
      </dgm:t>
    </dgm:pt>
    <dgm:pt modelId="{E46CF393-309A-4833-9883-375EBA917C4C}" type="parTrans" cxnId="{75BF2580-6CEF-4B23-9073-66379B407863}">
      <dgm:prSet/>
      <dgm:spPr/>
    </dgm:pt>
    <dgm:pt modelId="{8A12C411-7002-4C92-B8FB-985F4C59FFF0}" type="sibTrans" cxnId="{75BF2580-6CEF-4B23-9073-66379B407863}">
      <dgm:prSet/>
      <dgm:spPr/>
    </dgm:pt>
    <dgm:pt modelId="{E2FEE959-90FD-4994-90F4-EBF675327C6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dirty="0"/>
        </a:p>
      </dgm:t>
    </dgm:pt>
    <dgm:pt modelId="{5881A0B4-2CFB-41AD-AEB9-762CC1EC2D39}" type="parTrans" cxnId="{34E8CBBF-BE4F-4DBF-9189-86D7D88AF7E5}">
      <dgm:prSet/>
      <dgm:spPr/>
    </dgm:pt>
    <dgm:pt modelId="{3B1997AA-94D4-4510-8613-6B3AF3AC9735}" type="sibTrans" cxnId="{34E8CBBF-BE4F-4DBF-9189-86D7D88AF7E5}">
      <dgm:prSet/>
      <dgm:spPr/>
    </dgm:pt>
    <dgm:pt modelId="{2CDCD874-2F4B-471F-8141-30F04CD48C0F}" type="pres">
      <dgm:prSet presAssocID="{0FA4CC3E-886D-424D-8BFA-93D4D518E28B}" presName="linearFlow" presStyleCnt="0">
        <dgm:presLayoutVars>
          <dgm:dir/>
          <dgm:animLvl val="lvl"/>
          <dgm:resizeHandles val="exact"/>
        </dgm:presLayoutVars>
      </dgm:prSet>
      <dgm:spPr/>
    </dgm:pt>
    <dgm:pt modelId="{B6DC1151-C396-4C45-B839-CA7A372A027C}" type="pres">
      <dgm:prSet presAssocID="{088F72CC-914D-4D64-8E91-1344E20CBFFB}" presName="composite" presStyleCnt="0"/>
      <dgm:spPr/>
    </dgm:pt>
    <dgm:pt modelId="{11D2B317-8DCC-4977-B166-44C2DC5FE6FD}" type="pres">
      <dgm:prSet presAssocID="{088F72CC-914D-4D64-8E91-1344E20CBF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DFD771E-106B-4DDA-9469-5F8A466D0D32}" type="pres">
      <dgm:prSet presAssocID="{088F72CC-914D-4D64-8E91-1344E20CBFFB}" presName="descendantText" presStyleLbl="alignAcc1" presStyleIdx="0" presStyleCnt="3" custScaleX="98117" custScaleY="189635">
        <dgm:presLayoutVars>
          <dgm:bulletEnabled val="1"/>
        </dgm:presLayoutVars>
      </dgm:prSet>
      <dgm:spPr/>
    </dgm:pt>
    <dgm:pt modelId="{50FBEAA7-B5A6-413F-8964-E771CB0D8092}" type="pres">
      <dgm:prSet presAssocID="{28853D32-F0A7-43C4-9D4A-19281FA10BD6}" presName="sp" presStyleCnt="0"/>
      <dgm:spPr/>
    </dgm:pt>
    <dgm:pt modelId="{7AB95DE6-3773-475C-93E7-B30B08D333B8}" type="pres">
      <dgm:prSet presAssocID="{D48524AD-5D7B-4614-A2A3-12346247F64B}" presName="composite" presStyleCnt="0"/>
      <dgm:spPr/>
    </dgm:pt>
    <dgm:pt modelId="{C4A01318-EB83-4F64-AC91-5908650D65E3}" type="pres">
      <dgm:prSet presAssocID="{D48524AD-5D7B-4614-A2A3-12346247F64B}" presName="parentText" presStyleLbl="alignNode1" presStyleIdx="1" presStyleCnt="3" custLinFactNeighborX="5926" custLinFactNeighborY="4427">
        <dgm:presLayoutVars>
          <dgm:chMax val="1"/>
          <dgm:bulletEnabled val="1"/>
        </dgm:presLayoutVars>
      </dgm:prSet>
      <dgm:spPr/>
    </dgm:pt>
    <dgm:pt modelId="{08B6627D-8107-441B-A938-71A7CD4CDCD3}" type="pres">
      <dgm:prSet presAssocID="{D48524AD-5D7B-4614-A2A3-12346247F64B}" presName="descendantText" presStyleLbl="alignAcc1" presStyleIdx="1" presStyleCnt="3" custLinFactNeighborX="1945" custLinFactNeighborY="26344">
        <dgm:presLayoutVars>
          <dgm:bulletEnabled val="1"/>
        </dgm:presLayoutVars>
      </dgm:prSet>
      <dgm:spPr/>
    </dgm:pt>
    <dgm:pt modelId="{23D57EBA-494A-4CAF-A34F-7C5AB4870E35}" type="pres">
      <dgm:prSet presAssocID="{5E1EC24D-7869-4795-B092-5569005B2781}" presName="sp" presStyleCnt="0"/>
      <dgm:spPr/>
    </dgm:pt>
    <dgm:pt modelId="{D0438E13-3ED7-47FD-9DE9-4C973801FDEB}" type="pres">
      <dgm:prSet presAssocID="{E7E888FC-248C-4F8D-8260-FA3254140460}" presName="composite" presStyleCnt="0"/>
      <dgm:spPr/>
    </dgm:pt>
    <dgm:pt modelId="{6CCC1761-B2E1-4DB6-B8B9-D6A59CDBBDF3}" type="pres">
      <dgm:prSet presAssocID="{E7E888FC-248C-4F8D-8260-FA325414046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42C88ED-DADE-4683-A2FD-88EA1AE1FB69}" type="pres">
      <dgm:prSet presAssocID="{E7E888FC-248C-4F8D-8260-FA3254140460}" presName="descendantText" presStyleLbl="alignAcc1" presStyleIdx="2" presStyleCnt="3" custLinFactNeighborX="2068" custLinFactNeighborY="30211">
        <dgm:presLayoutVars>
          <dgm:bulletEnabled val="1"/>
        </dgm:presLayoutVars>
      </dgm:prSet>
      <dgm:spPr/>
    </dgm:pt>
  </dgm:ptLst>
  <dgm:cxnLst>
    <dgm:cxn modelId="{1E259C08-A76D-4BD1-A5C0-E2EA66B0830A}" type="presOf" srcId="{3D0304E9-E78E-481A-B2A1-47258E0432DF}" destId="{5DFD771E-106B-4DDA-9469-5F8A466D0D32}" srcOrd="0" destOrd="2" presId="urn:microsoft.com/office/officeart/2005/8/layout/chevron2"/>
    <dgm:cxn modelId="{DB084C10-ACAF-4152-AB4E-ECCEEC0F6F9D}" type="presOf" srcId="{0DFC40B2-F045-46BD-BAA0-2F29B8E814DD}" destId="{5DFD771E-106B-4DDA-9469-5F8A466D0D32}" srcOrd="0" destOrd="6" presId="urn:microsoft.com/office/officeart/2005/8/layout/chevron2"/>
    <dgm:cxn modelId="{2A9B3A17-0CF8-4023-B472-71D4CA4C1063}" type="presOf" srcId="{E2FEE959-90FD-4994-90F4-EBF675327C63}" destId="{5DFD771E-106B-4DDA-9469-5F8A466D0D32}" srcOrd="0" destOrd="7" presId="urn:microsoft.com/office/officeart/2005/8/layout/chevron2"/>
    <dgm:cxn modelId="{33E0CA25-AE04-4F2E-BC8B-D4C29519A92B}" srcId="{E7E888FC-248C-4F8D-8260-FA3254140460}" destId="{6AD198A4-E2A1-44E7-998C-869BE0C08000}" srcOrd="0" destOrd="0" parTransId="{98AA1313-5BEA-4C9D-BDD7-2926613C549B}" sibTransId="{E6415026-DBCC-4115-8A69-D14D39153A07}"/>
    <dgm:cxn modelId="{425A822B-BFB9-4D86-AD06-139B4C1D8075}" srcId="{0FA4CC3E-886D-424D-8BFA-93D4D518E28B}" destId="{088F72CC-914D-4D64-8E91-1344E20CBFFB}" srcOrd="0" destOrd="0" parTransId="{7014A18D-D555-4A40-B968-2F05316639E1}" sibTransId="{28853D32-F0A7-43C4-9D4A-19281FA10BD6}"/>
    <dgm:cxn modelId="{C499762E-0F2F-4264-832B-5A8160286C84}" srcId="{0FA4CC3E-886D-424D-8BFA-93D4D518E28B}" destId="{D48524AD-5D7B-4614-A2A3-12346247F64B}" srcOrd="1" destOrd="0" parTransId="{A4FDB6E4-ADF6-40DB-8704-AD581B1CE288}" sibTransId="{5E1EC24D-7869-4795-B092-5569005B2781}"/>
    <dgm:cxn modelId="{2887FF32-0F29-4E82-8850-F038C08E1430}" srcId="{088F72CC-914D-4D64-8E91-1344E20CBFFB}" destId="{054E3420-E1AC-43D7-AECC-CBAF44BC6ABF}" srcOrd="4" destOrd="0" parTransId="{B7BC68FE-C279-4EB1-9C19-A464B78C9BCB}" sibTransId="{6B225259-BB90-4575-AAF6-2C0B5A5C0546}"/>
    <dgm:cxn modelId="{861FE93C-E29E-47AB-ACCB-0BE9159B93F9}" type="presOf" srcId="{0FA4CC3E-886D-424D-8BFA-93D4D518E28B}" destId="{2CDCD874-2F4B-471F-8141-30F04CD48C0F}" srcOrd="0" destOrd="0" presId="urn:microsoft.com/office/officeart/2005/8/layout/chevron2"/>
    <dgm:cxn modelId="{E68A6442-962E-49E2-9ED0-0BC8702F0339}" type="presOf" srcId="{BF0F2E08-682D-43C6-B702-1978BF2EC341}" destId="{5DFD771E-106B-4DDA-9469-5F8A466D0D32}" srcOrd="0" destOrd="0" presId="urn:microsoft.com/office/officeart/2005/8/layout/chevron2"/>
    <dgm:cxn modelId="{E7ED5470-44CB-40CB-95BC-7CC18B97346A}" srcId="{088F72CC-914D-4D64-8E91-1344E20CBFFB}" destId="{C43C37A1-F507-4662-A93F-DA900A1C783E}" srcOrd="3" destOrd="0" parTransId="{D24A7F90-C61C-47B9-99C0-2B6FAE7B5346}" sibTransId="{656A7D2F-5D9A-4BDD-94A7-6C7E17EB47FF}"/>
    <dgm:cxn modelId="{E9842172-5688-441C-A658-3889388A01E8}" type="presOf" srcId="{3B762321-DB34-4930-8701-010060CB4DB9}" destId="{5DFD771E-106B-4DDA-9469-5F8A466D0D32}" srcOrd="0" destOrd="1" presId="urn:microsoft.com/office/officeart/2005/8/layout/chevron2"/>
    <dgm:cxn modelId="{E5825152-31CE-4A43-B650-35C1251F1EC4}" srcId="{088F72CC-914D-4D64-8E91-1344E20CBFFB}" destId="{BF0F2E08-682D-43C6-B702-1978BF2EC341}" srcOrd="0" destOrd="0" parTransId="{1247780B-F0C4-4303-BBED-8D6179481CA9}" sibTransId="{D61D6B33-CE92-454F-BBB3-6F1DDCE9B61A}"/>
    <dgm:cxn modelId="{67C21173-313A-497A-8E87-FD280F9990ED}" type="presOf" srcId="{D48524AD-5D7B-4614-A2A3-12346247F64B}" destId="{C4A01318-EB83-4F64-AC91-5908650D65E3}" srcOrd="0" destOrd="0" presId="urn:microsoft.com/office/officeart/2005/8/layout/chevron2"/>
    <dgm:cxn modelId="{47ECAB7E-6CBC-4390-9013-22710D72F6B2}" srcId="{088F72CC-914D-4D64-8E91-1344E20CBFFB}" destId="{3D0304E9-E78E-481A-B2A1-47258E0432DF}" srcOrd="2" destOrd="0" parTransId="{329147BE-8CF7-4556-83D0-466F5E4C8D25}" sibTransId="{363F05D4-FC24-4BA9-9FE9-21B6A6F939CA}"/>
    <dgm:cxn modelId="{75BF2580-6CEF-4B23-9073-66379B407863}" srcId="{088F72CC-914D-4D64-8E91-1344E20CBFFB}" destId="{0DFC40B2-F045-46BD-BAA0-2F29B8E814DD}" srcOrd="6" destOrd="0" parTransId="{E46CF393-309A-4833-9883-375EBA917C4C}" sibTransId="{8A12C411-7002-4C92-B8FB-985F4C59FFF0}"/>
    <dgm:cxn modelId="{F1E0AD83-8665-4C59-837B-982D70BDAF71}" type="presOf" srcId="{6AD198A4-E2A1-44E7-998C-869BE0C08000}" destId="{042C88ED-DADE-4683-A2FD-88EA1AE1FB69}" srcOrd="0" destOrd="0" presId="urn:microsoft.com/office/officeart/2005/8/layout/chevron2"/>
    <dgm:cxn modelId="{2CB6DB95-5B35-480D-ABDA-796E354C6EAC}" type="presOf" srcId="{C43C37A1-F507-4662-A93F-DA900A1C783E}" destId="{5DFD771E-106B-4DDA-9469-5F8A466D0D32}" srcOrd="0" destOrd="3" presId="urn:microsoft.com/office/officeart/2005/8/layout/chevron2"/>
    <dgm:cxn modelId="{BD9E449D-99BE-4C93-BDE9-43F876A662A3}" type="presOf" srcId="{054E3420-E1AC-43D7-AECC-CBAF44BC6ABF}" destId="{5DFD771E-106B-4DDA-9469-5F8A466D0D32}" srcOrd="0" destOrd="4" presId="urn:microsoft.com/office/officeart/2005/8/layout/chevron2"/>
    <dgm:cxn modelId="{27E43DA2-B851-4DB1-84B6-362E7F1025AC}" type="presOf" srcId="{088F72CC-914D-4D64-8E91-1344E20CBFFB}" destId="{11D2B317-8DCC-4977-B166-44C2DC5FE6FD}" srcOrd="0" destOrd="0" presId="urn:microsoft.com/office/officeart/2005/8/layout/chevron2"/>
    <dgm:cxn modelId="{34E8CBBF-BE4F-4DBF-9189-86D7D88AF7E5}" srcId="{088F72CC-914D-4D64-8E91-1344E20CBFFB}" destId="{E2FEE959-90FD-4994-90F4-EBF675327C63}" srcOrd="7" destOrd="0" parTransId="{5881A0B4-2CFB-41AD-AEB9-762CC1EC2D39}" sibTransId="{3B1997AA-94D4-4510-8613-6B3AF3AC9735}"/>
    <dgm:cxn modelId="{2AEF64CF-BF6E-4D24-98CA-A22385F87E11}" srcId="{088F72CC-914D-4D64-8E91-1344E20CBFFB}" destId="{3B762321-DB34-4930-8701-010060CB4DB9}" srcOrd="1" destOrd="0" parTransId="{15F2FC8F-28B8-4518-A88F-A5730056D2EB}" sibTransId="{C6C8A242-9ABE-4ADB-B163-95AF809B4F23}"/>
    <dgm:cxn modelId="{CE87D0DA-09CE-4102-9D6E-7A34653970AD}" type="presOf" srcId="{FBA8FBA0-AF34-4E85-B945-B8B9810BEE98}" destId="{08B6627D-8107-441B-A938-71A7CD4CDCD3}" srcOrd="0" destOrd="0" presId="urn:microsoft.com/office/officeart/2005/8/layout/chevron2"/>
    <dgm:cxn modelId="{8E28B9DF-71CE-4F22-AD69-812AA618384C}" type="presOf" srcId="{E7E888FC-248C-4F8D-8260-FA3254140460}" destId="{6CCC1761-B2E1-4DB6-B8B9-D6A59CDBBDF3}" srcOrd="0" destOrd="0" presId="urn:microsoft.com/office/officeart/2005/8/layout/chevron2"/>
    <dgm:cxn modelId="{1E0901E8-CE0D-41A9-90FF-F956F0C9D1AE}" srcId="{D48524AD-5D7B-4614-A2A3-12346247F64B}" destId="{FBA8FBA0-AF34-4E85-B945-B8B9810BEE98}" srcOrd="0" destOrd="0" parTransId="{FEFFC3B4-C518-4563-89F0-F5B0BB38EEF2}" sibTransId="{4D3A3BC8-6691-4263-8464-8AD8FFC91BF4}"/>
    <dgm:cxn modelId="{5F2B51F5-3E97-4B05-92C1-0A99E7BF099F}" type="presOf" srcId="{9A26FE07-1954-47FA-BF2B-BA6EA90BE5F0}" destId="{5DFD771E-106B-4DDA-9469-5F8A466D0D32}" srcOrd="0" destOrd="5" presId="urn:microsoft.com/office/officeart/2005/8/layout/chevron2"/>
    <dgm:cxn modelId="{5089F8F6-E316-4C97-BCF2-5CB937EE6F97}" srcId="{088F72CC-914D-4D64-8E91-1344E20CBFFB}" destId="{9A26FE07-1954-47FA-BF2B-BA6EA90BE5F0}" srcOrd="5" destOrd="0" parTransId="{E39622BF-D69D-4DE2-B518-6DE7C3CB08EC}" sibTransId="{97070BA7-6143-49E6-8BED-4563B6AC3F79}"/>
    <dgm:cxn modelId="{1F0FBCFB-237A-49E2-80F0-A45640A63A24}" srcId="{0FA4CC3E-886D-424D-8BFA-93D4D518E28B}" destId="{E7E888FC-248C-4F8D-8260-FA3254140460}" srcOrd="2" destOrd="0" parTransId="{91132E05-C597-4645-B6C3-038FA7E86ABA}" sibTransId="{4CBF1F47-5841-4990-A631-B8CBA589F221}"/>
    <dgm:cxn modelId="{F799B81B-7A3E-46DD-89D6-7B903B3E5464}" type="presParOf" srcId="{2CDCD874-2F4B-471F-8141-30F04CD48C0F}" destId="{B6DC1151-C396-4C45-B839-CA7A372A027C}" srcOrd="0" destOrd="0" presId="urn:microsoft.com/office/officeart/2005/8/layout/chevron2"/>
    <dgm:cxn modelId="{F8719556-EDE5-4E00-81DA-DBB7A43F0BE9}" type="presParOf" srcId="{B6DC1151-C396-4C45-B839-CA7A372A027C}" destId="{11D2B317-8DCC-4977-B166-44C2DC5FE6FD}" srcOrd="0" destOrd="0" presId="urn:microsoft.com/office/officeart/2005/8/layout/chevron2"/>
    <dgm:cxn modelId="{BFADE192-0114-4D53-9552-0F0484F46B07}" type="presParOf" srcId="{B6DC1151-C396-4C45-B839-CA7A372A027C}" destId="{5DFD771E-106B-4DDA-9469-5F8A466D0D32}" srcOrd="1" destOrd="0" presId="urn:microsoft.com/office/officeart/2005/8/layout/chevron2"/>
    <dgm:cxn modelId="{6CAB9706-AB5E-4DFC-829E-F3EFEFD9F04F}" type="presParOf" srcId="{2CDCD874-2F4B-471F-8141-30F04CD48C0F}" destId="{50FBEAA7-B5A6-413F-8964-E771CB0D8092}" srcOrd="1" destOrd="0" presId="urn:microsoft.com/office/officeart/2005/8/layout/chevron2"/>
    <dgm:cxn modelId="{F803BDD3-9BF3-4841-B0D5-B46080E809E3}" type="presParOf" srcId="{2CDCD874-2F4B-471F-8141-30F04CD48C0F}" destId="{7AB95DE6-3773-475C-93E7-B30B08D333B8}" srcOrd="2" destOrd="0" presId="urn:microsoft.com/office/officeart/2005/8/layout/chevron2"/>
    <dgm:cxn modelId="{C6E65774-1898-4C43-913F-E2D7CD827CA9}" type="presParOf" srcId="{7AB95DE6-3773-475C-93E7-B30B08D333B8}" destId="{C4A01318-EB83-4F64-AC91-5908650D65E3}" srcOrd="0" destOrd="0" presId="urn:microsoft.com/office/officeart/2005/8/layout/chevron2"/>
    <dgm:cxn modelId="{758A619A-7CE0-4F0E-9E7F-81F4D8D760A9}" type="presParOf" srcId="{7AB95DE6-3773-475C-93E7-B30B08D333B8}" destId="{08B6627D-8107-441B-A938-71A7CD4CDCD3}" srcOrd="1" destOrd="0" presId="urn:microsoft.com/office/officeart/2005/8/layout/chevron2"/>
    <dgm:cxn modelId="{5E0A835A-902E-4CE4-ABF9-6F68767A4470}" type="presParOf" srcId="{2CDCD874-2F4B-471F-8141-30F04CD48C0F}" destId="{23D57EBA-494A-4CAF-A34F-7C5AB4870E35}" srcOrd="3" destOrd="0" presId="urn:microsoft.com/office/officeart/2005/8/layout/chevron2"/>
    <dgm:cxn modelId="{5AEB7A05-CE78-43AF-82F6-BF4574300D0E}" type="presParOf" srcId="{2CDCD874-2F4B-471F-8141-30F04CD48C0F}" destId="{D0438E13-3ED7-47FD-9DE9-4C973801FDEB}" srcOrd="4" destOrd="0" presId="urn:microsoft.com/office/officeart/2005/8/layout/chevron2"/>
    <dgm:cxn modelId="{62A2E1CE-E3E8-49C2-846C-E31A1F0F8A7B}" type="presParOf" srcId="{D0438E13-3ED7-47FD-9DE9-4C973801FDEB}" destId="{6CCC1761-B2E1-4DB6-B8B9-D6A59CDBBDF3}" srcOrd="0" destOrd="0" presId="urn:microsoft.com/office/officeart/2005/8/layout/chevron2"/>
    <dgm:cxn modelId="{F8D23A39-960F-4264-8FED-A408B8483BFB}" type="presParOf" srcId="{D0438E13-3ED7-47FD-9DE9-4C973801FDEB}" destId="{042C88ED-DADE-4683-A2FD-88EA1AE1FB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BEA1FC-B022-450C-A41F-EDAC18B7CA4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C10D3A-009F-471C-8804-838B4AD44E20}">
      <dgm:prSet/>
      <dgm:spPr/>
      <dgm:t>
        <a:bodyPr/>
        <a:lstStyle/>
        <a:p>
          <a:r>
            <a:rPr lang="cs-CZ"/>
            <a:t>sufixy </a:t>
          </a:r>
          <a:r>
            <a:rPr lang="cs-CZ" b="1" i="1"/>
            <a:t>nocionální</a:t>
          </a:r>
          <a:r>
            <a:rPr lang="cs-CZ"/>
            <a:t> </a:t>
          </a:r>
        </a:p>
      </dgm:t>
    </dgm:pt>
    <dgm:pt modelId="{3CFDD1EB-6008-4BD9-8649-F4E9FBB33F4B}" type="parTrans" cxnId="{44AC8C24-6C3D-456D-A2B5-3BA6767CB943}">
      <dgm:prSet/>
      <dgm:spPr/>
      <dgm:t>
        <a:bodyPr/>
        <a:lstStyle/>
        <a:p>
          <a:endParaRPr lang="cs-CZ"/>
        </a:p>
      </dgm:t>
    </dgm:pt>
    <dgm:pt modelId="{7EB8F2EA-D1D2-4365-8D22-790DE7A8D48E}" type="sibTrans" cxnId="{44AC8C24-6C3D-456D-A2B5-3BA6767CB943}">
      <dgm:prSet/>
      <dgm:spPr/>
      <dgm:t>
        <a:bodyPr/>
        <a:lstStyle/>
        <a:p>
          <a:endParaRPr lang="cs-CZ"/>
        </a:p>
      </dgm:t>
    </dgm:pt>
    <dgm:pt modelId="{9A557E4A-1D1A-48E7-9795-8326F4E13E88}">
      <dgm:prSet/>
      <dgm:spPr/>
      <dgm:t>
        <a:bodyPr/>
        <a:lstStyle/>
        <a:p>
          <a:r>
            <a:rPr lang="cs-CZ" dirty="0"/>
            <a:t>poukazují na </a:t>
          </a:r>
          <a:r>
            <a:rPr lang="cs-CZ" b="1" dirty="0"/>
            <a:t>objektivní význam slova, ale i velikost </a:t>
          </a:r>
          <a:endParaRPr lang="cs-CZ" dirty="0"/>
        </a:p>
      </dgm:t>
    </dgm:pt>
    <dgm:pt modelId="{6303F95A-B624-4AF2-BF10-E7AE9A17D516}" type="parTrans" cxnId="{D1215328-8CDC-499F-9B45-6CFA78E246FA}">
      <dgm:prSet/>
      <dgm:spPr/>
      <dgm:t>
        <a:bodyPr/>
        <a:lstStyle/>
        <a:p>
          <a:endParaRPr lang="cs-CZ"/>
        </a:p>
      </dgm:t>
    </dgm:pt>
    <dgm:pt modelId="{586A59B6-DA55-4189-98BB-4E998F039114}" type="sibTrans" cxnId="{D1215328-8CDC-499F-9B45-6CFA78E246FA}">
      <dgm:prSet/>
      <dgm:spPr/>
      <dgm:t>
        <a:bodyPr/>
        <a:lstStyle/>
        <a:p>
          <a:endParaRPr lang="cs-CZ"/>
        </a:p>
      </dgm:t>
    </dgm:pt>
    <dgm:pt modelId="{9B7CA016-0215-4002-8283-7CDFE45535AF}">
      <dgm:prSet/>
      <dgm:spPr/>
      <dgm:t>
        <a:bodyPr/>
        <a:lstStyle/>
        <a:p>
          <a:r>
            <a:rPr lang="cs-CZ"/>
            <a:t>sufixy </a:t>
          </a:r>
          <a:r>
            <a:rPr lang="cs-CZ" b="1" i="1"/>
            <a:t>pragmatické</a:t>
          </a:r>
          <a:endParaRPr lang="cs-CZ"/>
        </a:p>
      </dgm:t>
    </dgm:pt>
    <dgm:pt modelId="{AEDEE157-E05E-4361-BE4C-5D90D96EAC4A}" type="parTrans" cxnId="{7258A1EB-8643-44B5-A172-3ADCE8405C06}">
      <dgm:prSet/>
      <dgm:spPr/>
      <dgm:t>
        <a:bodyPr/>
        <a:lstStyle/>
        <a:p>
          <a:endParaRPr lang="cs-CZ"/>
        </a:p>
      </dgm:t>
    </dgm:pt>
    <dgm:pt modelId="{68F7A930-C282-4210-9039-9F3D88D38101}" type="sibTrans" cxnId="{7258A1EB-8643-44B5-A172-3ADCE8405C06}">
      <dgm:prSet/>
      <dgm:spPr/>
      <dgm:t>
        <a:bodyPr/>
        <a:lstStyle/>
        <a:p>
          <a:endParaRPr lang="cs-CZ"/>
        </a:p>
      </dgm:t>
    </dgm:pt>
    <dgm:pt modelId="{579172E6-DD9D-4F37-AED4-33B2E023D082}">
      <dgm:prSet/>
      <dgm:spPr/>
      <dgm:t>
        <a:bodyPr/>
        <a:lstStyle/>
        <a:p>
          <a:pPr algn="just"/>
          <a:r>
            <a:rPr lang="cs-CZ" dirty="0"/>
            <a:t>zahrnují </a:t>
          </a:r>
          <a:r>
            <a:rPr lang="cs-CZ" b="1" dirty="0"/>
            <a:t>pragmatickou a expresivní </a:t>
          </a:r>
          <a:r>
            <a:rPr lang="cs-CZ" dirty="0"/>
            <a:t>složku významu (např: </a:t>
          </a:r>
          <a:r>
            <a:rPr lang="cs-CZ" i="1" dirty="0"/>
            <a:t>hebký – heboučký</a:t>
          </a:r>
          <a:r>
            <a:rPr lang="cs-CZ" dirty="0"/>
            <a:t>).</a:t>
          </a:r>
        </a:p>
      </dgm:t>
    </dgm:pt>
    <dgm:pt modelId="{E9CC7C0E-467C-4398-9B63-B217F540A4C2}" type="parTrans" cxnId="{2D310FE4-41B0-43A9-882F-84729CA5894E}">
      <dgm:prSet/>
      <dgm:spPr/>
      <dgm:t>
        <a:bodyPr/>
        <a:lstStyle/>
        <a:p>
          <a:endParaRPr lang="cs-CZ"/>
        </a:p>
      </dgm:t>
    </dgm:pt>
    <dgm:pt modelId="{55332EED-D5CB-46AF-A64C-D64E7AFAF81C}" type="sibTrans" cxnId="{2D310FE4-41B0-43A9-882F-84729CA5894E}">
      <dgm:prSet/>
      <dgm:spPr/>
      <dgm:t>
        <a:bodyPr/>
        <a:lstStyle/>
        <a:p>
          <a:endParaRPr lang="cs-CZ"/>
        </a:p>
      </dgm:t>
    </dgm:pt>
    <dgm:pt modelId="{2FFCE763-BBC6-40E8-BDCE-107C67AD8770}">
      <dgm:prSet/>
      <dgm:spPr/>
      <dgm:t>
        <a:bodyPr/>
        <a:lstStyle/>
        <a:p>
          <a:r>
            <a:rPr lang="cs-CZ" dirty="0"/>
            <a:t>(například </a:t>
          </a:r>
          <a:r>
            <a:rPr lang="cs-CZ" i="1" dirty="0"/>
            <a:t>stavit – stavitel</a:t>
          </a:r>
          <a:r>
            <a:rPr lang="cs-CZ" dirty="0"/>
            <a:t>) </a:t>
          </a:r>
        </a:p>
      </dgm:t>
    </dgm:pt>
    <dgm:pt modelId="{E79905BE-AB0A-4233-BA87-670EACD15187}" type="parTrans" cxnId="{A6E776E3-36C6-4EA0-9266-0ACDAF7BB23B}">
      <dgm:prSet/>
      <dgm:spPr/>
    </dgm:pt>
    <dgm:pt modelId="{E3AD4B12-36A7-4AF5-9109-1E9A816E4B5B}" type="sibTrans" cxnId="{A6E776E3-36C6-4EA0-9266-0ACDAF7BB23B}">
      <dgm:prSet/>
      <dgm:spPr/>
    </dgm:pt>
    <dgm:pt modelId="{E8F41AC4-0D04-4E5B-91B8-89AFB879BF8B}" type="pres">
      <dgm:prSet presAssocID="{69BEA1FC-B022-450C-A41F-EDAC18B7CA4F}" presName="linearFlow" presStyleCnt="0">
        <dgm:presLayoutVars>
          <dgm:dir/>
          <dgm:animLvl val="lvl"/>
          <dgm:resizeHandles val="exact"/>
        </dgm:presLayoutVars>
      </dgm:prSet>
      <dgm:spPr/>
    </dgm:pt>
    <dgm:pt modelId="{25D22A31-57CF-4223-BA36-7D9ADF0494F4}" type="pres">
      <dgm:prSet presAssocID="{9BC10D3A-009F-471C-8804-838B4AD44E20}" presName="composite" presStyleCnt="0"/>
      <dgm:spPr/>
    </dgm:pt>
    <dgm:pt modelId="{3AD93B91-63F5-4B0F-9C7F-487683A2D8AD}" type="pres">
      <dgm:prSet presAssocID="{9BC10D3A-009F-471C-8804-838B4AD44E2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629D491E-2BAB-49CF-8BF3-FAB01A91BA8F}" type="pres">
      <dgm:prSet presAssocID="{9BC10D3A-009F-471C-8804-838B4AD44E20}" presName="descendantText" presStyleLbl="alignAcc1" presStyleIdx="0" presStyleCnt="2">
        <dgm:presLayoutVars>
          <dgm:bulletEnabled val="1"/>
        </dgm:presLayoutVars>
      </dgm:prSet>
      <dgm:spPr/>
    </dgm:pt>
    <dgm:pt modelId="{AA3E4135-F98C-4989-9104-DF73DDD65A13}" type="pres">
      <dgm:prSet presAssocID="{7EB8F2EA-D1D2-4365-8D22-790DE7A8D48E}" presName="sp" presStyleCnt="0"/>
      <dgm:spPr/>
    </dgm:pt>
    <dgm:pt modelId="{B626770D-55E7-413B-8E25-8A016CE9D3F7}" type="pres">
      <dgm:prSet presAssocID="{9B7CA016-0215-4002-8283-7CDFE45535AF}" presName="composite" presStyleCnt="0"/>
      <dgm:spPr/>
    </dgm:pt>
    <dgm:pt modelId="{6FDB4A8B-5004-43E1-ACCE-62AD9E5FB29C}" type="pres">
      <dgm:prSet presAssocID="{9B7CA016-0215-4002-8283-7CDFE45535A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3B803B6-AF96-487A-A979-4935527C8EA4}" type="pres">
      <dgm:prSet presAssocID="{9B7CA016-0215-4002-8283-7CDFE45535A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FCDBBC0F-FB24-4830-AAC7-0A8EE0CF7917}" type="presOf" srcId="{579172E6-DD9D-4F37-AED4-33B2E023D082}" destId="{83B803B6-AF96-487A-A979-4935527C8EA4}" srcOrd="0" destOrd="0" presId="urn:microsoft.com/office/officeart/2005/8/layout/chevron2"/>
    <dgm:cxn modelId="{44AC8C24-6C3D-456D-A2B5-3BA6767CB943}" srcId="{69BEA1FC-B022-450C-A41F-EDAC18B7CA4F}" destId="{9BC10D3A-009F-471C-8804-838B4AD44E20}" srcOrd="0" destOrd="0" parTransId="{3CFDD1EB-6008-4BD9-8649-F4E9FBB33F4B}" sibTransId="{7EB8F2EA-D1D2-4365-8D22-790DE7A8D48E}"/>
    <dgm:cxn modelId="{D1215328-8CDC-499F-9B45-6CFA78E246FA}" srcId="{9BC10D3A-009F-471C-8804-838B4AD44E20}" destId="{9A557E4A-1D1A-48E7-9795-8326F4E13E88}" srcOrd="0" destOrd="0" parTransId="{6303F95A-B624-4AF2-BF10-E7AE9A17D516}" sibTransId="{586A59B6-DA55-4189-98BB-4E998F039114}"/>
    <dgm:cxn modelId="{9BAB3493-0D4E-48CC-A738-4C0F8E80DD59}" type="presOf" srcId="{2FFCE763-BBC6-40E8-BDCE-107C67AD8770}" destId="{629D491E-2BAB-49CF-8BF3-FAB01A91BA8F}" srcOrd="0" destOrd="1" presId="urn:microsoft.com/office/officeart/2005/8/layout/chevron2"/>
    <dgm:cxn modelId="{A8F14A9C-1DBC-43CF-AB49-5A41DEBA8E94}" type="presOf" srcId="{9BC10D3A-009F-471C-8804-838B4AD44E20}" destId="{3AD93B91-63F5-4B0F-9C7F-487683A2D8AD}" srcOrd="0" destOrd="0" presId="urn:microsoft.com/office/officeart/2005/8/layout/chevron2"/>
    <dgm:cxn modelId="{CD6D86A9-C5D3-4E1F-818A-E174FEB4148D}" type="presOf" srcId="{9B7CA016-0215-4002-8283-7CDFE45535AF}" destId="{6FDB4A8B-5004-43E1-ACCE-62AD9E5FB29C}" srcOrd="0" destOrd="0" presId="urn:microsoft.com/office/officeart/2005/8/layout/chevron2"/>
    <dgm:cxn modelId="{7D8B06DB-664D-4066-B253-874CDEB3EC4A}" type="presOf" srcId="{69BEA1FC-B022-450C-A41F-EDAC18B7CA4F}" destId="{E8F41AC4-0D04-4E5B-91B8-89AFB879BF8B}" srcOrd="0" destOrd="0" presId="urn:microsoft.com/office/officeart/2005/8/layout/chevron2"/>
    <dgm:cxn modelId="{BBFD5EE2-E316-45C4-A707-D0CB5031B5D9}" type="presOf" srcId="{9A557E4A-1D1A-48E7-9795-8326F4E13E88}" destId="{629D491E-2BAB-49CF-8BF3-FAB01A91BA8F}" srcOrd="0" destOrd="0" presId="urn:microsoft.com/office/officeart/2005/8/layout/chevron2"/>
    <dgm:cxn modelId="{A6E776E3-36C6-4EA0-9266-0ACDAF7BB23B}" srcId="{9BC10D3A-009F-471C-8804-838B4AD44E20}" destId="{2FFCE763-BBC6-40E8-BDCE-107C67AD8770}" srcOrd="1" destOrd="0" parTransId="{E79905BE-AB0A-4233-BA87-670EACD15187}" sibTransId="{E3AD4B12-36A7-4AF5-9109-1E9A816E4B5B}"/>
    <dgm:cxn modelId="{2D310FE4-41B0-43A9-882F-84729CA5894E}" srcId="{9B7CA016-0215-4002-8283-7CDFE45535AF}" destId="{579172E6-DD9D-4F37-AED4-33B2E023D082}" srcOrd="0" destOrd="0" parTransId="{E9CC7C0E-467C-4398-9B63-B217F540A4C2}" sibTransId="{55332EED-D5CB-46AF-A64C-D64E7AFAF81C}"/>
    <dgm:cxn modelId="{7258A1EB-8643-44B5-A172-3ADCE8405C06}" srcId="{69BEA1FC-B022-450C-A41F-EDAC18B7CA4F}" destId="{9B7CA016-0215-4002-8283-7CDFE45535AF}" srcOrd="1" destOrd="0" parTransId="{AEDEE157-E05E-4361-BE4C-5D90D96EAC4A}" sibTransId="{68F7A930-C282-4210-9039-9F3D88D38101}"/>
    <dgm:cxn modelId="{EBA9E0C3-CDD7-4892-890B-B60D70BAEC81}" type="presParOf" srcId="{E8F41AC4-0D04-4E5B-91B8-89AFB879BF8B}" destId="{25D22A31-57CF-4223-BA36-7D9ADF0494F4}" srcOrd="0" destOrd="0" presId="urn:microsoft.com/office/officeart/2005/8/layout/chevron2"/>
    <dgm:cxn modelId="{68255B8C-CED6-4AFB-82E9-AC095E683DED}" type="presParOf" srcId="{25D22A31-57CF-4223-BA36-7D9ADF0494F4}" destId="{3AD93B91-63F5-4B0F-9C7F-487683A2D8AD}" srcOrd="0" destOrd="0" presId="urn:microsoft.com/office/officeart/2005/8/layout/chevron2"/>
    <dgm:cxn modelId="{21935CFF-D675-4032-A39E-546DFCBCDE53}" type="presParOf" srcId="{25D22A31-57CF-4223-BA36-7D9ADF0494F4}" destId="{629D491E-2BAB-49CF-8BF3-FAB01A91BA8F}" srcOrd="1" destOrd="0" presId="urn:microsoft.com/office/officeart/2005/8/layout/chevron2"/>
    <dgm:cxn modelId="{18B86371-F10D-4079-836C-D8DE5731DDEF}" type="presParOf" srcId="{E8F41AC4-0D04-4E5B-91B8-89AFB879BF8B}" destId="{AA3E4135-F98C-4989-9104-DF73DDD65A13}" srcOrd="1" destOrd="0" presId="urn:microsoft.com/office/officeart/2005/8/layout/chevron2"/>
    <dgm:cxn modelId="{FD48DC38-D7BB-428D-BA78-845121B5DBAD}" type="presParOf" srcId="{E8F41AC4-0D04-4E5B-91B8-89AFB879BF8B}" destId="{B626770D-55E7-413B-8E25-8A016CE9D3F7}" srcOrd="2" destOrd="0" presId="urn:microsoft.com/office/officeart/2005/8/layout/chevron2"/>
    <dgm:cxn modelId="{7C543B8A-57D8-42E6-BE6A-DFD62443D69E}" type="presParOf" srcId="{B626770D-55E7-413B-8E25-8A016CE9D3F7}" destId="{6FDB4A8B-5004-43E1-ACCE-62AD9E5FB29C}" srcOrd="0" destOrd="0" presId="urn:microsoft.com/office/officeart/2005/8/layout/chevron2"/>
    <dgm:cxn modelId="{E644EFF9-5D59-4D64-A907-C532BA7AC793}" type="presParOf" srcId="{B626770D-55E7-413B-8E25-8A016CE9D3F7}" destId="{83B803B6-AF96-487A-A979-4935527C8E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5FCA9-18D1-43A2-B78E-72CA7E0222C7}">
      <dsp:nvSpPr>
        <dsp:cNvPr id="0" name=""/>
        <dsp:cNvSpPr/>
      </dsp:nvSpPr>
      <dsp:spPr>
        <a:xfrm>
          <a:off x="1615266" y="1014557"/>
          <a:ext cx="2433478" cy="147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PŘEDPONY</a:t>
          </a:r>
        </a:p>
      </dsp:txBody>
      <dsp:txXfrm>
        <a:off x="1658547" y="1057838"/>
        <a:ext cx="2346916" cy="1391165"/>
      </dsp:txXfrm>
    </dsp:sp>
    <dsp:sp modelId="{92495DCE-E58C-4C8C-BAE7-F492A5B0BD41}">
      <dsp:nvSpPr>
        <dsp:cNvPr id="0" name=""/>
        <dsp:cNvSpPr/>
      </dsp:nvSpPr>
      <dsp:spPr>
        <a:xfrm>
          <a:off x="247111" y="2780301"/>
          <a:ext cx="2254208" cy="1221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-ŘECKÉ</a:t>
          </a:r>
        </a:p>
      </dsp:txBody>
      <dsp:txXfrm>
        <a:off x="282891" y="2816081"/>
        <a:ext cx="2182648" cy="1150060"/>
      </dsp:txXfrm>
    </dsp:sp>
    <dsp:sp modelId="{B6814D5D-D9AB-4419-9D05-DBA20C14B01F}">
      <dsp:nvSpPr>
        <dsp:cNvPr id="0" name=""/>
        <dsp:cNvSpPr/>
      </dsp:nvSpPr>
      <dsp:spPr>
        <a:xfrm>
          <a:off x="2767404" y="2780301"/>
          <a:ext cx="2179306" cy="1132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-LATINSKÉ</a:t>
          </a:r>
        </a:p>
      </dsp:txBody>
      <dsp:txXfrm>
        <a:off x="2800578" y="2813475"/>
        <a:ext cx="2112958" cy="1066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2B317-8DCC-4977-B166-44C2DC5FE6FD}">
      <dsp:nvSpPr>
        <dsp:cNvPr id="0" name=""/>
        <dsp:cNvSpPr/>
      </dsp:nvSpPr>
      <dsp:spPr>
        <a:xfrm rot="5400000">
          <a:off x="-265451" y="1015650"/>
          <a:ext cx="1769673" cy="1238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JMENNÉ</a:t>
          </a:r>
          <a:endParaRPr lang="cs-CZ" sz="1700" kern="1200" dirty="0"/>
        </a:p>
      </dsp:txBody>
      <dsp:txXfrm rot="-5400000">
        <a:off x="1" y="1369585"/>
        <a:ext cx="1238771" cy="530902"/>
      </dsp:txXfrm>
    </dsp:sp>
    <dsp:sp modelId="{5DFD771E-106B-4DDA-9469-5F8A466D0D32}">
      <dsp:nvSpPr>
        <dsp:cNvPr id="0" name=""/>
        <dsp:cNvSpPr/>
      </dsp:nvSpPr>
      <dsp:spPr>
        <a:xfrm rot="5400000">
          <a:off x="2240735" y="-727890"/>
          <a:ext cx="2181348" cy="4106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sapato</a:t>
          </a:r>
          <a:r>
            <a:rPr lang="cs-CZ" sz="2000" i="1" kern="1200" dirty="0"/>
            <a:t>: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ão</a:t>
          </a:r>
          <a:r>
            <a:rPr lang="cs-CZ" sz="2000" b="1" i="1" kern="1200" dirty="0"/>
            <a:t> </a:t>
          </a:r>
          <a:r>
            <a:rPr lang="cs-CZ" sz="2000" i="1" kern="1200" dirty="0"/>
            <a:t>„baganče“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aria</a:t>
          </a:r>
          <a:r>
            <a:rPr lang="cs-CZ" sz="2000" b="1" i="1" kern="1200" dirty="0"/>
            <a:t> </a:t>
          </a:r>
          <a:r>
            <a:rPr lang="cs-CZ" sz="2000" i="1" kern="1200" dirty="0"/>
            <a:t>„prodejna obuvi“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eiro</a:t>
          </a:r>
          <a:r>
            <a:rPr lang="cs-CZ" sz="2000" i="1" kern="1200" dirty="0"/>
            <a:t> „švec“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eira</a:t>
          </a:r>
          <a:r>
            <a:rPr lang="cs-CZ" sz="2000" b="1" i="1" kern="1200" dirty="0"/>
            <a:t> </a:t>
          </a:r>
          <a:r>
            <a:rPr lang="cs-CZ" sz="2000" i="1" kern="1200" dirty="0"/>
            <a:t>„botník“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ilha</a:t>
          </a:r>
          <a:r>
            <a:rPr lang="cs-CZ" sz="2000" i="1" kern="1200" dirty="0"/>
            <a:t>, „cvička“ 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eada</a:t>
          </a:r>
          <a:r>
            <a:rPr lang="cs-CZ" sz="2000" i="1" kern="1200" dirty="0"/>
            <a:t>, </a:t>
          </a:r>
          <a:r>
            <a:rPr lang="cs-CZ" sz="2000" i="1" kern="1200" dirty="0" err="1"/>
            <a:t>sapat-</a:t>
          </a:r>
          <a:r>
            <a:rPr lang="cs-CZ" sz="2000" b="1" i="1" kern="1200" dirty="0" err="1"/>
            <a:t>eado</a:t>
          </a:r>
          <a:r>
            <a:rPr lang="cs-CZ" sz="2000" b="1" i="1" kern="1200" dirty="0"/>
            <a:t>, </a:t>
          </a:r>
          <a:r>
            <a:rPr lang="cs-CZ" sz="2000" i="1" kern="1200" dirty="0"/>
            <a:t>„stepování“,</a:t>
          </a:r>
          <a:r>
            <a:rPr lang="cs-CZ" sz="2000" kern="1200" dirty="0"/>
            <a:t> 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kern="1200" dirty="0"/>
        </a:p>
      </dsp:txBody>
      <dsp:txXfrm rot="-5400000">
        <a:off x="1278176" y="341154"/>
        <a:ext cx="3999982" cy="1968378"/>
      </dsp:txXfrm>
    </dsp:sp>
    <dsp:sp modelId="{C4A01318-EB83-4F64-AC91-5908650D65E3}">
      <dsp:nvSpPr>
        <dsp:cNvPr id="0" name=""/>
        <dsp:cNvSpPr/>
      </dsp:nvSpPr>
      <dsp:spPr>
        <a:xfrm rot="5400000">
          <a:off x="-192041" y="2705054"/>
          <a:ext cx="1769673" cy="1238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SLOVESNÉ</a:t>
          </a:r>
          <a:endParaRPr lang="cs-CZ" sz="1700" kern="1200" dirty="0"/>
        </a:p>
      </dsp:txBody>
      <dsp:txXfrm rot="-5400000">
        <a:off x="73411" y="3058989"/>
        <a:ext cx="1238771" cy="530902"/>
      </dsp:txXfrm>
    </dsp:sp>
    <dsp:sp modelId="{08B6627D-8107-441B-A938-71A7CD4CDCD3}">
      <dsp:nvSpPr>
        <dsp:cNvPr id="0" name=""/>
        <dsp:cNvSpPr/>
      </dsp:nvSpPr>
      <dsp:spPr>
        <a:xfrm rot="5400000">
          <a:off x="2756265" y="1146798"/>
          <a:ext cx="1150288" cy="4185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/>
            <a:t>a </a:t>
          </a:r>
          <a:r>
            <a:rPr lang="cs-CZ" sz="2000" i="1" kern="1200" dirty="0" err="1"/>
            <a:t>manhã</a:t>
          </a:r>
          <a:r>
            <a:rPr lang="cs-CZ" sz="2000" kern="1200" dirty="0"/>
            <a:t> : </a:t>
          </a:r>
          <a:r>
            <a:rPr lang="cs-CZ" sz="2000" i="1" kern="1200" dirty="0" err="1"/>
            <a:t>amanh-</a:t>
          </a:r>
          <a:r>
            <a:rPr lang="cs-CZ" sz="2000" b="1" i="1" kern="1200" dirty="0" err="1"/>
            <a:t>ecer</a:t>
          </a:r>
          <a:r>
            <a:rPr lang="cs-CZ" sz="2000" b="1" i="1" kern="1200" dirty="0"/>
            <a:t> </a:t>
          </a:r>
          <a:r>
            <a:rPr lang="cs-CZ" sz="2000" i="1" kern="1200" dirty="0"/>
            <a:t>„svítat“</a:t>
          </a:r>
          <a:endParaRPr lang="cs-CZ" sz="20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400" kern="1200" dirty="0"/>
        </a:p>
      </dsp:txBody>
      <dsp:txXfrm rot="-5400000">
        <a:off x="1238771" y="2720444"/>
        <a:ext cx="4129124" cy="1037984"/>
      </dsp:txXfrm>
    </dsp:sp>
    <dsp:sp modelId="{6CCC1761-B2E1-4DB6-B8B9-D6A59CDBBDF3}">
      <dsp:nvSpPr>
        <dsp:cNvPr id="0" name=""/>
        <dsp:cNvSpPr/>
      </dsp:nvSpPr>
      <dsp:spPr>
        <a:xfrm rot="5400000">
          <a:off x="-265451" y="4237771"/>
          <a:ext cx="1769673" cy="1238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PŘÍSLOVEČNÉ</a:t>
          </a:r>
          <a:endParaRPr lang="cs-CZ" sz="1700" kern="1200" dirty="0"/>
        </a:p>
      </dsp:txBody>
      <dsp:txXfrm rot="-5400000">
        <a:off x="1" y="4591706"/>
        <a:ext cx="1238771" cy="530902"/>
      </dsp:txXfrm>
    </dsp:sp>
    <dsp:sp modelId="{042C88ED-DADE-4683-A2FD-88EA1AE1FB69}">
      <dsp:nvSpPr>
        <dsp:cNvPr id="0" name=""/>
        <dsp:cNvSpPr/>
      </dsp:nvSpPr>
      <dsp:spPr>
        <a:xfrm rot="5400000">
          <a:off x="2756265" y="2802340"/>
          <a:ext cx="1150288" cy="4185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perigosa-</a:t>
          </a:r>
          <a:r>
            <a:rPr lang="cs-CZ" sz="2000" b="1" i="1" kern="1200" dirty="0" err="1"/>
            <a:t>mente</a:t>
          </a:r>
          <a:r>
            <a:rPr lang="cs-CZ" sz="2000" b="1" kern="1200" dirty="0"/>
            <a:t>, „</a:t>
          </a:r>
          <a:r>
            <a:rPr lang="cs-CZ" sz="2000" kern="1200" dirty="0"/>
            <a:t>nebezpečně“ nebo  </a:t>
          </a:r>
          <a:r>
            <a:rPr lang="cs-CZ" sz="2000" i="1" kern="1200" dirty="0" err="1"/>
            <a:t>linda-</a:t>
          </a:r>
          <a:r>
            <a:rPr lang="cs-CZ" sz="2000" b="1" i="1" kern="1200" dirty="0" err="1"/>
            <a:t>mente</a:t>
          </a:r>
          <a:r>
            <a:rPr lang="cs-CZ" sz="2000" b="1" kern="1200" dirty="0"/>
            <a:t>, „</a:t>
          </a:r>
          <a:r>
            <a:rPr lang="cs-CZ" sz="2000" kern="1200" dirty="0"/>
            <a:t>pěkně“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400" kern="1200" dirty="0"/>
        </a:p>
      </dsp:txBody>
      <dsp:txXfrm rot="-5400000">
        <a:off x="1238771" y="4375986"/>
        <a:ext cx="4129124" cy="1037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93B91-63F5-4B0F-9C7F-487683A2D8AD}">
      <dsp:nvSpPr>
        <dsp:cNvPr id="0" name=""/>
        <dsp:cNvSpPr/>
      </dsp:nvSpPr>
      <dsp:spPr>
        <a:xfrm rot="5400000">
          <a:off x="-395018" y="395358"/>
          <a:ext cx="2633453" cy="1843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sufixy </a:t>
          </a:r>
          <a:r>
            <a:rPr lang="cs-CZ" sz="2700" b="1" i="1" kern="1200"/>
            <a:t>nocionální</a:t>
          </a:r>
          <a:r>
            <a:rPr lang="cs-CZ" sz="2700" kern="1200"/>
            <a:t> </a:t>
          </a:r>
        </a:p>
      </dsp:txBody>
      <dsp:txXfrm rot="-5400000">
        <a:off x="1" y="922049"/>
        <a:ext cx="1843417" cy="790036"/>
      </dsp:txXfrm>
    </dsp:sp>
    <dsp:sp modelId="{629D491E-2BAB-49CF-8BF3-FAB01A91BA8F}">
      <dsp:nvSpPr>
        <dsp:cNvPr id="0" name=""/>
        <dsp:cNvSpPr/>
      </dsp:nvSpPr>
      <dsp:spPr>
        <a:xfrm rot="5400000">
          <a:off x="2621833" y="-778075"/>
          <a:ext cx="1711744" cy="326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poukazují na </a:t>
          </a:r>
          <a:r>
            <a:rPr lang="cs-CZ" sz="2100" b="1" kern="1200" dirty="0"/>
            <a:t>objektivní význam slova, ale i velikost 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(například </a:t>
          </a:r>
          <a:r>
            <a:rPr lang="cs-CZ" sz="2100" i="1" kern="1200" dirty="0"/>
            <a:t>stavit – stavitel</a:t>
          </a:r>
          <a:r>
            <a:rPr lang="cs-CZ" sz="2100" kern="1200" dirty="0"/>
            <a:t>) </a:t>
          </a:r>
        </a:p>
      </dsp:txBody>
      <dsp:txXfrm rot="-5400000">
        <a:off x="1843417" y="83901"/>
        <a:ext cx="3185016" cy="1544624"/>
      </dsp:txXfrm>
    </dsp:sp>
    <dsp:sp modelId="{6FDB4A8B-5004-43E1-ACCE-62AD9E5FB29C}">
      <dsp:nvSpPr>
        <dsp:cNvPr id="0" name=""/>
        <dsp:cNvSpPr/>
      </dsp:nvSpPr>
      <dsp:spPr>
        <a:xfrm rot="5400000">
          <a:off x="-395018" y="2745801"/>
          <a:ext cx="2633453" cy="1843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sufixy </a:t>
          </a:r>
          <a:r>
            <a:rPr lang="cs-CZ" sz="2700" b="1" i="1" kern="1200"/>
            <a:t>pragmatické</a:t>
          </a:r>
          <a:endParaRPr lang="cs-CZ" sz="2700" kern="1200"/>
        </a:p>
      </dsp:txBody>
      <dsp:txXfrm rot="-5400000">
        <a:off x="1" y="3272492"/>
        <a:ext cx="1843417" cy="790036"/>
      </dsp:txXfrm>
    </dsp:sp>
    <dsp:sp modelId="{83B803B6-AF96-487A-A979-4935527C8EA4}">
      <dsp:nvSpPr>
        <dsp:cNvPr id="0" name=""/>
        <dsp:cNvSpPr/>
      </dsp:nvSpPr>
      <dsp:spPr>
        <a:xfrm rot="5400000">
          <a:off x="2621833" y="1572368"/>
          <a:ext cx="1711744" cy="326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zahrnují </a:t>
          </a:r>
          <a:r>
            <a:rPr lang="cs-CZ" sz="2100" b="1" kern="1200" dirty="0"/>
            <a:t>pragmatickou a expresivní </a:t>
          </a:r>
          <a:r>
            <a:rPr lang="cs-CZ" sz="2100" kern="1200" dirty="0"/>
            <a:t>složku významu (např: </a:t>
          </a:r>
          <a:r>
            <a:rPr lang="cs-CZ" sz="2100" i="1" kern="1200" dirty="0"/>
            <a:t>hebký – heboučký</a:t>
          </a:r>
          <a:r>
            <a:rPr lang="cs-CZ" sz="2100" kern="1200" dirty="0"/>
            <a:t>).</a:t>
          </a:r>
        </a:p>
      </dsp:txBody>
      <dsp:txXfrm rot="-5400000">
        <a:off x="1843417" y="2434344"/>
        <a:ext cx="3185016" cy="154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8CB6F-604D-406F-B003-ADC5EDD4C99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64511-8C9B-4CF9-8D6D-2E4C23726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80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64511-8C9B-4CF9-8D6D-2E4C2372655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96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14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42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0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17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0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54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0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06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48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29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34C4CA5-C83B-4101-A8DF-EC4393C75E8A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7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OC6gIG-9Aqk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MORFOLOGIE I</a:t>
            </a:r>
            <a:br>
              <a:rPr lang="cs-CZ" dirty="0"/>
            </a:br>
            <a:r>
              <a:rPr lang="cs-CZ" dirty="0"/>
              <a:t>SLOVOTVORBA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21.2.2022</a:t>
            </a:r>
          </a:p>
          <a:p>
            <a:r>
              <a:rPr lang="cs-CZ" dirty="0"/>
              <a:t>2. HODINA</a:t>
            </a:r>
          </a:p>
        </p:txBody>
      </p:sp>
    </p:spTree>
    <p:extLst>
      <p:ext uri="{BB962C8B-B14F-4D97-AF65-F5344CB8AC3E}">
        <p14:creationId xmlns:p14="http://schemas.microsoft.com/office/powerpoint/2010/main" val="186062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rgbClr val="FFFFFF"/>
                </a:solidFill>
              </a:rPr>
              <a:t>SUFIXÁLNÍ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algn="just"/>
            <a:r>
              <a:rPr lang="cs-CZ" sz="2800" dirty="0"/>
              <a:t>Princip odvozování pomocí přípon neboli tzv. </a:t>
            </a:r>
            <a:r>
              <a:rPr lang="cs-CZ" sz="2800" b="1" i="1" dirty="0">
                <a:solidFill>
                  <a:srgbClr val="0070C0"/>
                </a:solidFill>
              </a:rPr>
              <a:t>sufixální derivace</a:t>
            </a:r>
            <a:r>
              <a:rPr lang="cs-CZ" sz="2800" dirty="0"/>
              <a:t>, spočívá v použití </a:t>
            </a:r>
            <a:r>
              <a:rPr lang="cs-CZ" sz="2800" b="1" dirty="0">
                <a:solidFill>
                  <a:srgbClr val="0070C0"/>
                </a:solidFill>
              </a:rPr>
              <a:t>SUFIXU</a:t>
            </a:r>
            <a:r>
              <a:rPr lang="cs-CZ" sz="2800" dirty="0"/>
              <a:t> - </a:t>
            </a:r>
            <a:r>
              <a:rPr lang="cs-CZ" sz="2800" b="1" dirty="0">
                <a:solidFill>
                  <a:srgbClr val="0070C0"/>
                </a:solidFill>
              </a:rPr>
              <a:t>přípony</a:t>
            </a:r>
            <a:r>
              <a:rPr lang="cs-CZ" sz="2800" dirty="0"/>
              <a:t>, které se připojují ke slovnímu základu </a:t>
            </a:r>
            <a:r>
              <a:rPr lang="cs-CZ" sz="2800" b="1" dirty="0"/>
              <a:t>[</a:t>
            </a:r>
            <a:r>
              <a:rPr lang="cs-CZ" sz="2800" b="1" dirty="0" err="1"/>
              <a:t>Ra</a:t>
            </a:r>
            <a:r>
              <a:rPr lang="cs-CZ" sz="2800" b="1" dirty="0"/>
              <a:t>]</a:t>
            </a:r>
            <a:r>
              <a:rPr lang="cs-CZ" sz="2800" dirty="0"/>
              <a:t>.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863AB53-9BDB-4D55-AF1F-4424BE870776}"/>
              </a:ext>
            </a:extLst>
          </p:cNvPr>
          <p:cNvSpPr/>
          <p:nvPr/>
        </p:nvSpPr>
        <p:spPr>
          <a:xfrm>
            <a:off x="4947201" y="4547268"/>
            <a:ext cx="1360369" cy="133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10E8E4A-7D5B-405A-A0F5-51B322363521}"/>
              </a:ext>
            </a:extLst>
          </p:cNvPr>
          <p:cNvSpPr/>
          <p:nvPr/>
        </p:nvSpPr>
        <p:spPr>
          <a:xfrm>
            <a:off x="6016788" y="5269669"/>
            <a:ext cx="817562" cy="669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highlight>
                  <a:srgbClr val="FF0000"/>
                </a:highligh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5547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Typy sufixů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hledisko morfologické  </a:t>
            </a:r>
            <a:endParaRPr lang="cs-CZ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CC4F61-E83F-473E-84BC-91A93F2C3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41815"/>
              </p:ext>
            </p:extLst>
          </p:nvPr>
        </p:nvGraphicFramePr>
        <p:xfrm>
          <a:off x="3227034" y="404664"/>
          <a:ext cx="542404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86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Typy sufixů</a:t>
            </a: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hledisko sémantické </a:t>
            </a:r>
            <a:endParaRPr lang="cs-CZ" sz="27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F4D7709-8612-47FE-AEFA-AA069F20F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867652"/>
              </p:ext>
            </p:extLst>
          </p:nvPr>
        </p:nvGraphicFramePr>
        <p:xfrm>
          <a:off x="3460791" y="936711"/>
          <a:ext cx="5111994" cy="498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40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PRAGMATICKÉ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AUGMENTATIVNÍ</a:t>
            </a:r>
            <a:r>
              <a:rPr lang="cs-CZ" dirty="0"/>
              <a:t> – zveličelé</a:t>
            </a:r>
          </a:p>
          <a:p>
            <a:pPr marL="0" indent="0">
              <a:buNone/>
            </a:pPr>
            <a:r>
              <a:rPr lang="cs-CZ" b="1" dirty="0" err="1"/>
              <a:t>ão</a:t>
            </a:r>
            <a:r>
              <a:rPr lang="cs-CZ" b="1" dirty="0"/>
              <a:t>, </a:t>
            </a:r>
            <a:r>
              <a:rPr lang="cs-CZ" b="1" dirty="0" err="1"/>
              <a:t>alhão</a:t>
            </a:r>
            <a:r>
              <a:rPr lang="cs-CZ" b="1" dirty="0"/>
              <a:t>, -(z)</a:t>
            </a:r>
            <a:r>
              <a:rPr lang="cs-CZ" b="1" dirty="0" err="1"/>
              <a:t>arrão</a:t>
            </a:r>
            <a:r>
              <a:rPr lang="cs-CZ" b="1" dirty="0"/>
              <a:t>, -</a:t>
            </a:r>
            <a:r>
              <a:rPr lang="cs-CZ" b="1" dirty="0" err="1"/>
              <a:t>eirão</a:t>
            </a:r>
            <a:r>
              <a:rPr lang="cs-CZ" b="1" dirty="0"/>
              <a:t>, -</a:t>
            </a:r>
            <a:r>
              <a:rPr lang="cs-CZ" b="1" dirty="0" err="1"/>
              <a:t>aça</a:t>
            </a:r>
            <a:r>
              <a:rPr lang="cs-CZ" b="1" dirty="0"/>
              <a:t>, -</a:t>
            </a:r>
            <a:r>
              <a:rPr lang="cs-CZ" b="1" dirty="0" err="1"/>
              <a:t>aço</a:t>
            </a:r>
            <a:r>
              <a:rPr lang="cs-CZ" b="1" dirty="0"/>
              <a:t>, - </a:t>
            </a:r>
            <a:r>
              <a:rPr lang="cs-CZ" b="1" dirty="0" err="1"/>
              <a:t>árzio</a:t>
            </a:r>
            <a:r>
              <a:rPr lang="cs-CZ" b="1" dirty="0"/>
              <a:t>, - </a:t>
            </a:r>
            <a:r>
              <a:rPr lang="cs-CZ" b="1" dirty="0" err="1"/>
              <a:t>uça</a:t>
            </a:r>
            <a:r>
              <a:rPr lang="cs-CZ" b="1" dirty="0"/>
              <a:t>, -</a:t>
            </a:r>
            <a:r>
              <a:rPr lang="cs-CZ" b="1" dirty="0" err="1"/>
              <a:t>anzil</a:t>
            </a:r>
            <a:r>
              <a:rPr lang="cs-CZ" b="1" dirty="0"/>
              <a:t>, -</a:t>
            </a:r>
            <a:r>
              <a:rPr lang="cs-CZ" b="1" dirty="0" err="1"/>
              <a:t>aréu</a:t>
            </a:r>
            <a:r>
              <a:rPr lang="cs-CZ" b="1" dirty="0"/>
              <a:t>, -</a:t>
            </a:r>
            <a:r>
              <a:rPr lang="cs-CZ" b="1" dirty="0" err="1"/>
              <a:t>arra</a:t>
            </a:r>
            <a:r>
              <a:rPr lang="cs-CZ" b="1" dirty="0"/>
              <a:t>, -</a:t>
            </a:r>
            <a:r>
              <a:rPr lang="cs-CZ" b="1" dirty="0" err="1"/>
              <a:t>orra</a:t>
            </a:r>
            <a:r>
              <a:rPr lang="cs-CZ" b="1" dirty="0"/>
              <a:t>, -astro, - </a:t>
            </a:r>
            <a:r>
              <a:rPr lang="cs-CZ" b="1" dirty="0" err="1"/>
              <a:t>az</a:t>
            </a:r>
            <a:r>
              <a:rPr lang="cs-CZ" b="1" dirty="0"/>
              <a:t>, -</a:t>
            </a:r>
            <a:r>
              <a:rPr lang="cs-CZ" b="1" dirty="0" err="1"/>
              <a:t>alhaz</a:t>
            </a:r>
            <a:r>
              <a:rPr lang="cs-CZ" b="1" dirty="0"/>
              <a:t>, -</a:t>
            </a:r>
            <a:r>
              <a:rPr lang="cs-CZ" b="1" dirty="0" err="1"/>
              <a:t>arraz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DEMINUTIVNÍ</a:t>
            </a:r>
            <a:r>
              <a:rPr lang="cs-CZ" dirty="0"/>
              <a:t> – zdrobnělé</a:t>
            </a:r>
          </a:p>
          <a:p>
            <a:pPr marL="0" indent="0">
              <a:buNone/>
            </a:pPr>
            <a:r>
              <a:rPr lang="cs-CZ" b="1" dirty="0" err="1"/>
              <a:t>zinho</a:t>
            </a:r>
            <a:r>
              <a:rPr lang="cs-CZ" b="1" dirty="0"/>
              <a:t>, -</a:t>
            </a:r>
            <a:r>
              <a:rPr lang="cs-CZ" b="1" dirty="0" err="1"/>
              <a:t>inho</a:t>
            </a:r>
            <a:r>
              <a:rPr lang="cs-CZ" b="1" dirty="0"/>
              <a:t>, - </a:t>
            </a:r>
            <a:r>
              <a:rPr lang="cs-CZ" b="1" dirty="0" err="1"/>
              <a:t>ino</a:t>
            </a:r>
            <a:r>
              <a:rPr lang="cs-CZ" b="1" dirty="0"/>
              <a:t>, -</a:t>
            </a:r>
            <a:r>
              <a:rPr lang="cs-CZ" b="1" dirty="0" err="1"/>
              <a:t>im</a:t>
            </a:r>
            <a:r>
              <a:rPr lang="cs-CZ" b="1" dirty="0"/>
              <a:t>,-</a:t>
            </a:r>
            <a:r>
              <a:rPr lang="cs-CZ" b="1" dirty="0" err="1"/>
              <a:t>acho</a:t>
            </a:r>
            <a:r>
              <a:rPr lang="cs-CZ" b="1" dirty="0"/>
              <a:t>, -</a:t>
            </a:r>
            <a:r>
              <a:rPr lang="cs-CZ" b="1" dirty="0" err="1"/>
              <a:t>icho</a:t>
            </a:r>
            <a:r>
              <a:rPr lang="cs-CZ" b="1" dirty="0"/>
              <a:t>,  -ucho, -</a:t>
            </a:r>
            <a:r>
              <a:rPr lang="cs-CZ" b="1" dirty="0" err="1"/>
              <a:t>ebre</a:t>
            </a:r>
            <a:r>
              <a:rPr lang="cs-CZ" b="1" dirty="0"/>
              <a:t>, -</a:t>
            </a:r>
            <a:r>
              <a:rPr lang="cs-CZ" b="1" dirty="0" err="1"/>
              <a:t>eco</a:t>
            </a:r>
            <a:r>
              <a:rPr lang="cs-CZ" b="1" dirty="0"/>
              <a:t>,-</a:t>
            </a:r>
            <a:r>
              <a:rPr lang="cs-CZ" b="1" dirty="0" err="1"/>
              <a:t>ico</a:t>
            </a:r>
            <a:r>
              <a:rPr lang="cs-CZ" b="1" dirty="0"/>
              <a:t>, -</a:t>
            </a:r>
            <a:r>
              <a:rPr lang="cs-CZ" b="1" dirty="0" err="1"/>
              <a:t>ela</a:t>
            </a:r>
            <a:r>
              <a:rPr lang="cs-CZ" b="1" dirty="0"/>
              <a:t>, -</a:t>
            </a:r>
            <a:r>
              <a:rPr lang="cs-CZ" b="1" dirty="0" err="1"/>
              <a:t>elho</a:t>
            </a:r>
            <a:r>
              <a:rPr lang="cs-CZ" b="1" dirty="0"/>
              <a:t>, -</a:t>
            </a:r>
            <a:r>
              <a:rPr lang="cs-CZ" b="1" dirty="0" err="1"/>
              <a:t>ilho</a:t>
            </a:r>
            <a:r>
              <a:rPr lang="cs-CZ" b="1" dirty="0"/>
              <a:t>, - </a:t>
            </a:r>
            <a:r>
              <a:rPr lang="cs-CZ" b="1" dirty="0" err="1"/>
              <a:t>ete</a:t>
            </a:r>
            <a:r>
              <a:rPr lang="cs-CZ" b="1" dirty="0"/>
              <a:t>, -</a:t>
            </a:r>
            <a:r>
              <a:rPr lang="cs-CZ" b="1" dirty="0" err="1"/>
              <a:t>eto</a:t>
            </a:r>
            <a:r>
              <a:rPr lang="cs-CZ" b="1" dirty="0"/>
              <a:t>, -</a:t>
            </a:r>
            <a:r>
              <a:rPr lang="cs-CZ" b="1" dirty="0" err="1"/>
              <a:t>zito-ito</a:t>
            </a:r>
            <a:r>
              <a:rPr lang="cs-CZ" b="1" dirty="0"/>
              <a:t>, -</a:t>
            </a:r>
            <a:r>
              <a:rPr lang="cs-CZ" b="1" dirty="0" err="1"/>
              <a:t>ote</a:t>
            </a:r>
            <a:r>
              <a:rPr lang="cs-CZ" b="1" dirty="0"/>
              <a:t>,-</a:t>
            </a:r>
            <a:r>
              <a:rPr lang="cs-CZ" b="1" dirty="0" err="1"/>
              <a:t>isco</a:t>
            </a:r>
            <a:r>
              <a:rPr lang="cs-CZ" b="1" dirty="0"/>
              <a:t>,-</a:t>
            </a:r>
            <a:r>
              <a:rPr lang="cs-CZ" b="1" dirty="0" err="1"/>
              <a:t>usco</a:t>
            </a:r>
            <a:r>
              <a:rPr lang="cs-CZ" b="1" dirty="0"/>
              <a:t>.-</a:t>
            </a:r>
            <a:r>
              <a:rPr lang="cs-CZ" b="1" dirty="0" err="1"/>
              <a:t>ola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60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9666" y="433998"/>
            <a:ext cx="3503017" cy="1393027"/>
          </a:xfrm>
        </p:spPr>
        <p:txBody>
          <a:bodyPr/>
          <a:lstStyle/>
          <a:p>
            <a:r>
              <a:rPr lang="cs-CZ" dirty="0"/>
              <a:t>DEMINUTIVA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CC4328-ACAB-4575-86F7-F5738E141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Nocionální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2624348" cy="3622317"/>
          </a:xfrm>
        </p:spPr>
        <p:txBody>
          <a:bodyPr numCol="1"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b="1" dirty="0" err="1"/>
              <a:t>lugar</a:t>
            </a:r>
            <a:r>
              <a:rPr lang="cs-CZ" sz="7200" dirty="0"/>
              <a:t>	</a:t>
            </a:r>
            <a:r>
              <a:rPr lang="cs-CZ" sz="7200" dirty="0" err="1"/>
              <a:t>lugar</a:t>
            </a:r>
            <a:r>
              <a:rPr lang="cs-CZ" sz="7200" b="1" dirty="0" err="1"/>
              <a:t>ejo</a:t>
            </a:r>
            <a:r>
              <a:rPr lang="cs-CZ" sz="7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 err="1"/>
              <a:t>mosca</a:t>
            </a:r>
            <a:r>
              <a:rPr lang="cs-CZ" sz="7200" dirty="0"/>
              <a:t>	</a:t>
            </a:r>
            <a:r>
              <a:rPr lang="cs-CZ" sz="7200" dirty="0" err="1"/>
              <a:t>mosqu</a:t>
            </a:r>
            <a:r>
              <a:rPr lang="cs-CZ" sz="7200" b="1" dirty="0" err="1"/>
              <a:t>ito</a:t>
            </a:r>
            <a:r>
              <a:rPr lang="cs-CZ" sz="7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 err="1"/>
              <a:t>folha</a:t>
            </a:r>
            <a:r>
              <a:rPr lang="cs-CZ" sz="7200" dirty="0"/>
              <a:t>	</a:t>
            </a:r>
            <a:r>
              <a:rPr lang="cs-CZ" sz="7200" dirty="0" err="1"/>
              <a:t>folh</a:t>
            </a:r>
            <a:r>
              <a:rPr lang="cs-CZ" sz="7200" b="1" dirty="0" err="1"/>
              <a:t>eto</a:t>
            </a:r>
            <a:endParaRPr lang="cs-CZ" sz="72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 err="1"/>
              <a:t>globo</a:t>
            </a:r>
            <a:r>
              <a:rPr lang="cs-CZ" sz="7200" dirty="0"/>
              <a:t>	</a:t>
            </a:r>
            <a:r>
              <a:rPr lang="cs-CZ" sz="7200" dirty="0" err="1"/>
              <a:t>glób</a:t>
            </a:r>
            <a:r>
              <a:rPr lang="cs-CZ" sz="7200" b="1" dirty="0" err="1"/>
              <a:t>ulo</a:t>
            </a:r>
            <a:r>
              <a:rPr lang="cs-CZ" sz="7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 err="1"/>
              <a:t>grão</a:t>
            </a:r>
            <a:r>
              <a:rPr lang="cs-CZ" sz="7200" dirty="0"/>
              <a:t>	</a:t>
            </a:r>
            <a:r>
              <a:rPr lang="cs-CZ" sz="7200" dirty="0" err="1"/>
              <a:t>grân</a:t>
            </a:r>
            <a:r>
              <a:rPr lang="cs-CZ" sz="7200" b="1" dirty="0" err="1"/>
              <a:t>ulo</a:t>
            </a:r>
            <a:r>
              <a:rPr lang="cs-CZ" sz="7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/>
              <a:t>cela</a:t>
            </a:r>
            <a:r>
              <a:rPr lang="cs-CZ" sz="7200" dirty="0"/>
              <a:t>	</a:t>
            </a:r>
            <a:r>
              <a:rPr lang="cs-CZ" sz="7200" dirty="0" err="1"/>
              <a:t>cél</a:t>
            </a:r>
            <a:r>
              <a:rPr lang="cs-CZ" sz="7200" b="1" dirty="0" err="1"/>
              <a:t>ula</a:t>
            </a:r>
            <a:r>
              <a:rPr lang="cs-CZ" sz="7200" dirty="0"/>
              <a:t>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			</a:t>
            </a:r>
            <a:r>
              <a:rPr lang="cs-CZ" dirty="0"/>
              <a:t>	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9806D18-C761-4688-A4BA-6F812B920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95936" y="1895350"/>
            <a:ext cx="3806190" cy="722376"/>
          </a:xfrm>
        </p:spPr>
        <p:txBody>
          <a:bodyPr/>
          <a:lstStyle/>
          <a:p>
            <a:r>
              <a:rPr lang="cs-CZ" dirty="0"/>
              <a:t>pragmatické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1B2DC3E-B6BE-4198-B772-707B2E2CF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47864" y="2617726"/>
            <a:ext cx="4941160" cy="424027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cs-CZ" sz="1400" b="1" dirty="0" err="1"/>
              <a:t>papel</a:t>
            </a:r>
            <a:r>
              <a:rPr lang="cs-CZ" sz="1400" dirty="0"/>
              <a:t>	</a:t>
            </a:r>
            <a:r>
              <a:rPr lang="cs-CZ" sz="1400" dirty="0" err="1"/>
              <a:t>pape</a:t>
            </a:r>
            <a:r>
              <a:rPr lang="cs-CZ" sz="1400" b="1" dirty="0" err="1"/>
              <a:t>linho</a:t>
            </a:r>
            <a:endParaRPr lang="cs-CZ" sz="1400" b="1" dirty="0"/>
          </a:p>
          <a:p>
            <a:pPr marL="0" indent="0">
              <a:buNone/>
            </a:pPr>
            <a:r>
              <a:rPr lang="cs-CZ" sz="1400" b="1" dirty="0" err="1"/>
              <a:t>burro</a:t>
            </a:r>
            <a:r>
              <a:rPr lang="cs-CZ" sz="1400" b="1" dirty="0"/>
              <a:t>  	</a:t>
            </a:r>
            <a:r>
              <a:rPr lang="cs-CZ" sz="1400" dirty="0" err="1"/>
              <a:t>burr</a:t>
            </a:r>
            <a:r>
              <a:rPr lang="cs-CZ" sz="1400" b="1" dirty="0" err="1"/>
              <a:t>ico</a:t>
            </a:r>
            <a:endParaRPr lang="cs-CZ" sz="1400" b="1" dirty="0"/>
          </a:p>
          <a:p>
            <a:pPr marL="0" indent="0">
              <a:buNone/>
            </a:pPr>
            <a:r>
              <a:rPr lang="cs-CZ" sz="1400" b="1" dirty="0" err="1"/>
              <a:t>Chuva</a:t>
            </a:r>
            <a:r>
              <a:rPr lang="cs-CZ" sz="1400" b="1" dirty="0"/>
              <a:t>	</a:t>
            </a:r>
            <a:r>
              <a:rPr lang="cs-CZ" sz="1400" dirty="0" err="1"/>
              <a:t>chuv</a:t>
            </a:r>
            <a:r>
              <a:rPr lang="cs-CZ" sz="1400" b="1" dirty="0" err="1"/>
              <a:t>isco</a:t>
            </a:r>
            <a:endParaRPr lang="cs-CZ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/>
              <a:t>Forte 	</a:t>
            </a:r>
            <a:r>
              <a:rPr lang="cs-CZ" sz="1400" b="1" dirty="0" err="1"/>
              <a:t>f</a:t>
            </a:r>
            <a:r>
              <a:rPr lang="cs-CZ" sz="1400" dirty="0" err="1"/>
              <a:t>ort</a:t>
            </a:r>
            <a:r>
              <a:rPr lang="cs-CZ" sz="1400" b="1" dirty="0" err="1"/>
              <a:t>im</a:t>
            </a:r>
            <a:endParaRPr lang="cs-CZ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rio</a:t>
            </a:r>
            <a:r>
              <a:rPr lang="cs-CZ" sz="1400" dirty="0"/>
              <a:t>	</a:t>
            </a:r>
            <a:r>
              <a:rPr lang="cs-CZ" sz="1400" dirty="0" err="1"/>
              <a:t>ria</a:t>
            </a:r>
            <a:r>
              <a:rPr lang="cs-CZ" sz="1400" b="1" dirty="0" err="1"/>
              <a:t>cho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pt-BR" sz="1400" b="1" dirty="0"/>
              <a:t>rapaz</a:t>
            </a:r>
            <a:r>
              <a:rPr lang="pt-BR" sz="1400" dirty="0"/>
              <a:t>	rapaz</a:t>
            </a:r>
            <a:r>
              <a:rPr lang="pt-BR" sz="1400" b="1" dirty="0"/>
              <a:t>ote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janela</a:t>
            </a:r>
            <a:r>
              <a:rPr lang="cs-CZ" sz="1400" dirty="0"/>
              <a:t>	</a:t>
            </a:r>
            <a:r>
              <a:rPr lang="cs-CZ" sz="1400" dirty="0" err="1"/>
              <a:t>janel</a:t>
            </a:r>
            <a:r>
              <a:rPr lang="cs-CZ" sz="1400" b="1" dirty="0" err="1"/>
              <a:t>inha</a:t>
            </a:r>
            <a:endParaRPr lang="cs-CZ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rua</a:t>
            </a:r>
            <a:r>
              <a:rPr lang="cs-CZ" sz="1400" dirty="0"/>
              <a:t>	</a:t>
            </a:r>
            <a:r>
              <a:rPr lang="cs-CZ" sz="1400" dirty="0" err="1"/>
              <a:t>ru</a:t>
            </a:r>
            <a:r>
              <a:rPr lang="cs-CZ" sz="1400" b="1" dirty="0" err="1"/>
              <a:t>ela</a:t>
            </a:r>
            <a:r>
              <a:rPr lang="pt-BR" sz="1400" dirty="0"/>
              <a:t>	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Palácio</a:t>
            </a:r>
            <a:r>
              <a:rPr lang="cs-CZ" sz="1400" b="1" dirty="0"/>
              <a:t>	</a:t>
            </a:r>
            <a:r>
              <a:rPr lang="cs-CZ" sz="1400" dirty="0" err="1"/>
              <a:t>palac</a:t>
            </a:r>
            <a:r>
              <a:rPr lang="cs-CZ" sz="1400" b="1" dirty="0" err="1"/>
              <a:t>ete</a:t>
            </a:r>
            <a:endParaRPr lang="cs-CZ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diabo</a:t>
            </a:r>
            <a:r>
              <a:rPr lang="cs-CZ" sz="1400" dirty="0"/>
              <a:t>	</a:t>
            </a:r>
            <a:r>
              <a:rPr lang="cs-CZ" sz="1400" dirty="0" err="1"/>
              <a:t>diabrete</a:t>
            </a: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/>
              <a:t>café 	</a:t>
            </a:r>
            <a:r>
              <a:rPr lang="cs-CZ" sz="1400" dirty="0" err="1"/>
              <a:t>cafez</a:t>
            </a:r>
            <a:r>
              <a:rPr lang="cs-CZ" sz="1400" b="1" dirty="0" err="1"/>
              <a:t>ito</a:t>
            </a:r>
            <a:r>
              <a:rPr lang="cs-CZ" sz="14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casa</a:t>
            </a:r>
            <a:r>
              <a:rPr lang="cs-CZ" sz="1400" dirty="0"/>
              <a:t>	 </a:t>
            </a:r>
            <a:r>
              <a:rPr lang="cs-CZ" sz="1400" dirty="0" err="1"/>
              <a:t>cas</a:t>
            </a:r>
            <a:r>
              <a:rPr lang="cs-CZ" sz="1400" b="1" dirty="0" err="1"/>
              <a:t>ebre</a:t>
            </a:r>
            <a:r>
              <a:rPr lang="cs-CZ" sz="14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ilha</a:t>
            </a:r>
            <a:r>
              <a:rPr lang="cs-CZ" sz="1400" dirty="0"/>
              <a:t>	</a:t>
            </a:r>
            <a:r>
              <a:rPr lang="cs-CZ" sz="1400" dirty="0" err="1"/>
              <a:t>ilh</a:t>
            </a:r>
            <a:r>
              <a:rPr lang="cs-CZ" sz="1400" b="1" dirty="0" err="1"/>
              <a:t>ota</a:t>
            </a:r>
            <a:endParaRPr lang="pt-PT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pequeno</a:t>
            </a:r>
            <a:r>
              <a:rPr lang="cs-CZ" sz="1400" dirty="0"/>
              <a:t>	</a:t>
            </a:r>
            <a:r>
              <a:rPr lang="cs-CZ" sz="1400" dirty="0" err="1"/>
              <a:t>pequen</a:t>
            </a:r>
            <a:r>
              <a:rPr lang="cs-CZ" sz="1400" b="1" dirty="0" err="1"/>
              <a:t>ino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sz="1400" dirty="0"/>
          </a:p>
        </p:txBody>
      </p:sp>
      <p:sp>
        <p:nvSpPr>
          <p:cNvPr id="4" name="Ovál 3"/>
          <p:cNvSpPr/>
          <p:nvPr/>
        </p:nvSpPr>
        <p:spPr>
          <a:xfrm>
            <a:off x="5576765" y="188640"/>
            <a:ext cx="3519126" cy="3083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err="1"/>
              <a:t>zinho</a:t>
            </a:r>
            <a:r>
              <a:rPr lang="cs-CZ" sz="2400" b="1" dirty="0"/>
              <a:t>, -</a:t>
            </a:r>
            <a:r>
              <a:rPr lang="cs-CZ" sz="2400" b="1" dirty="0" err="1"/>
              <a:t>inho</a:t>
            </a:r>
            <a:r>
              <a:rPr lang="cs-CZ" sz="2400" b="1" dirty="0"/>
              <a:t>, - </a:t>
            </a:r>
            <a:r>
              <a:rPr lang="cs-CZ" sz="2400" b="1" dirty="0" err="1"/>
              <a:t>ino</a:t>
            </a:r>
            <a:r>
              <a:rPr lang="cs-CZ" sz="2400" b="1" dirty="0"/>
              <a:t>, -</a:t>
            </a:r>
            <a:r>
              <a:rPr lang="cs-CZ" sz="2400" b="1" dirty="0" err="1"/>
              <a:t>im</a:t>
            </a:r>
            <a:r>
              <a:rPr lang="cs-CZ" sz="2400" b="1" dirty="0"/>
              <a:t>,-</a:t>
            </a:r>
            <a:r>
              <a:rPr lang="cs-CZ" sz="2400" b="1" dirty="0" err="1"/>
              <a:t>acho</a:t>
            </a:r>
            <a:r>
              <a:rPr lang="cs-CZ" sz="2400" b="1" dirty="0"/>
              <a:t>, -</a:t>
            </a:r>
            <a:r>
              <a:rPr lang="cs-CZ" sz="2400" b="1" dirty="0" err="1"/>
              <a:t>icho</a:t>
            </a:r>
            <a:r>
              <a:rPr lang="cs-CZ" sz="2400" b="1" dirty="0"/>
              <a:t>,  -ucho, -</a:t>
            </a:r>
            <a:r>
              <a:rPr lang="cs-CZ" sz="2400" b="1" dirty="0" err="1"/>
              <a:t>ebre</a:t>
            </a:r>
            <a:r>
              <a:rPr lang="cs-CZ" sz="2400" b="1" dirty="0"/>
              <a:t>, -</a:t>
            </a:r>
            <a:r>
              <a:rPr lang="cs-CZ" sz="2400" b="1" dirty="0" err="1"/>
              <a:t>eco</a:t>
            </a:r>
            <a:r>
              <a:rPr lang="cs-CZ" sz="2400" b="1" dirty="0"/>
              <a:t>,-</a:t>
            </a:r>
            <a:r>
              <a:rPr lang="cs-CZ" sz="2400" b="1" dirty="0" err="1"/>
              <a:t>ico</a:t>
            </a:r>
            <a:r>
              <a:rPr lang="cs-CZ" sz="2400" b="1" dirty="0"/>
              <a:t>, -</a:t>
            </a:r>
            <a:r>
              <a:rPr lang="cs-CZ" sz="2400" b="1" dirty="0" err="1"/>
              <a:t>ela</a:t>
            </a:r>
            <a:r>
              <a:rPr lang="cs-CZ" sz="2400" b="1" dirty="0"/>
              <a:t>, -</a:t>
            </a:r>
            <a:r>
              <a:rPr lang="cs-CZ" sz="2400" b="1" dirty="0" err="1"/>
              <a:t>elho</a:t>
            </a:r>
            <a:r>
              <a:rPr lang="cs-CZ" sz="2400" b="1" dirty="0"/>
              <a:t>, -</a:t>
            </a:r>
            <a:r>
              <a:rPr lang="cs-CZ" sz="2400" b="1" dirty="0" err="1"/>
              <a:t>ilho</a:t>
            </a:r>
            <a:r>
              <a:rPr lang="cs-CZ" sz="2400" b="1" dirty="0"/>
              <a:t>, - </a:t>
            </a:r>
            <a:r>
              <a:rPr lang="cs-CZ" sz="2400" b="1" dirty="0" err="1"/>
              <a:t>ete</a:t>
            </a:r>
            <a:r>
              <a:rPr lang="cs-CZ" sz="2400" b="1" dirty="0"/>
              <a:t>, -</a:t>
            </a:r>
            <a:r>
              <a:rPr lang="cs-CZ" sz="2400" b="1" dirty="0" err="1"/>
              <a:t>eto</a:t>
            </a:r>
            <a:r>
              <a:rPr lang="cs-CZ" sz="2400" b="1" dirty="0"/>
              <a:t>, -</a:t>
            </a:r>
            <a:r>
              <a:rPr lang="cs-CZ" sz="2400" b="1" dirty="0" err="1"/>
              <a:t>zito-ito</a:t>
            </a:r>
            <a:r>
              <a:rPr lang="cs-CZ" sz="2400" b="1" dirty="0"/>
              <a:t>, -</a:t>
            </a:r>
            <a:r>
              <a:rPr lang="cs-CZ" sz="2400" b="1" dirty="0" err="1"/>
              <a:t>ote</a:t>
            </a:r>
            <a:r>
              <a:rPr lang="cs-CZ" sz="2400" b="1" dirty="0"/>
              <a:t>,-</a:t>
            </a:r>
            <a:r>
              <a:rPr lang="cs-CZ" sz="2400" b="1" dirty="0" err="1"/>
              <a:t>isco</a:t>
            </a:r>
            <a:r>
              <a:rPr lang="cs-CZ" sz="2400" b="1" dirty="0"/>
              <a:t>,-</a:t>
            </a:r>
            <a:r>
              <a:rPr lang="cs-CZ" sz="2400" b="1" dirty="0" err="1"/>
              <a:t>usco</a:t>
            </a:r>
            <a:r>
              <a:rPr lang="cs-CZ" sz="2400" b="1" dirty="0"/>
              <a:t>.-</a:t>
            </a:r>
            <a:r>
              <a:rPr lang="cs-CZ" sz="2400" b="1" dirty="0" err="1"/>
              <a:t>ola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141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FCF240B-952B-40E0-A969-924B20B6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7876F2-2EE0-458B-8C74-7E653279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490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7000" dirty="0" err="1">
                <a:solidFill>
                  <a:srgbClr val="FFFFFF"/>
                </a:solidFill>
              </a:rPr>
              <a:t>globo</a:t>
            </a:r>
            <a:r>
              <a:rPr lang="en-US" sz="7000" dirty="0">
                <a:solidFill>
                  <a:srgbClr val="FFFFFF"/>
                </a:solidFill>
              </a:rPr>
              <a:t> </a:t>
            </a:r>
            <a:r>
              <a:rPr lang="en-US" sz="7000" i="1" dirty="0">
                <a:solidFill>
                  <a:srgbClr val="FFFFFF"/>
                </a:solidFill>
              </a:rPr>
              <a:t>vs. </a:t>
            </a:r>
            <a:r>
              <a:rPr lang="en-US" sz="7000" dirty="0" err="1">
                <a:solidFill>
                  <a:srgbClr val="FFFFFF"/>
                </a:solidFill>
              </a:rPr>
              <a:t>glóbulo</a:t>
            </a:r>
            <a:r>
              <a:rPr lang="en-US" sz="7000" dirty="0">
                <a:solidFill>
                  <a:srgbClr val="FFFFFF"/>
                </a:solidFill>
              </a:rPr>
              <a:t> (</a:t>
            </a:r>
            <a:r>
              <a:rPr lang="en-US" sz="7000" dirty="0" err="1">
                <a:solidFill>
                  <a:srgbClr val="FFFFFF"/>
                </a:solidFill>
              </a:rPr>
              <a:t>krvinka</a:t>
            </a:r>
            <a:r>
              <a:rPr lang="en-US" sz="70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3082" name="Picture 10" descr="Caras | Cristiano Ronaldo recebe sétimo Globo de Ouro da sua carreira">
            <a:extLst>
              <a:ext uri="{FF2B5EF4-FFF2-40B4-BE49-F238E27FC236}">
                <a16:creationId xmlns:a16="http://schemas.microsoft.com/office/drawing/2014/main" id="{AC8E6B96-9216-4705-99C3-A42582EAF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43798" b="-3"/>
          <a:stretch/>
        </p:blipFill>
        <p:spPr bwMode="auto">
          <a:xfrm>
            <a:off x="476592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lobo terra, mappa. Mappa, grafico, globo, illustrazione, vettore, disegno,  fondo, terra, bianco. | CanStock">
            <a:extLst>
              <a:ext uri="{FF2B5EF4-FFF2-40B4-BE49-F238E27FC236}">
                <a16:creationId xmlns:a16="http://schemas.microsoft.com/office/drawing/2014/main" id="{168676B0-B6B7-4B82-96B4-A811E4FE5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r="9084" b="-3"/>
          <a:stretch/>
        </p:blipFill>
        <p:spPr bwMode="auto">
          <a:xfrm>
            <a:off x="3241254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Glóbulo Branco perseguindo uma Bactéria - YouTube">
            <a:extLst>
              <a:ext uri="{FF2B5EF4-FFF2-40B4-BE49-F238E27FC236}">
                <a16:creationId xmlns:a16="http://schemas.microsoft.com/office/drawing/2014/main" id="{DB5E0D2D-FEDC-4BB7-9223-A25171D2B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r="30237" b="1"/>
          <a:stretch/>
        </p:blipFill>
        <p:spPr bwMode="auto">
          <a:xfrm>
            <a:off x="6005916" y="640080"/>
            <a:ext cx="264401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FB2C90-ED23-4A88-A264-6E2E8457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F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CDBFEC-89F7-43E5-A547-E9C3A8DA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dirty="0" err="1">
                <a:solidFill>
                  <a:srgbClr val="FFFFFF"/>
                </a:solidFill>
              </a:rPr>
              <a:t>globo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i="1" dirty="0">
                <a:solidFill>
                  <a:srgbClr val="FFFFFF"/>
                </a:solidFill>
              </a:rPr>
              <a:t>vs. </a:t>
            </a:r>
            <a:r>
              <a:rPr lang="en-US" sz="6000" dirty="0" err="1">
                <a:solidFill>
                  <a:srgbClr val="FFFFFF"/>
                </a:solidFill>
              </a:rPr>
              <a:t>glóbulo</a:t>
            </a:r>
            <a:r>
              <a:rPr lang="en-US" sz="6000" dirty="0">
                <a:solidFill>
                  <a:srgbClr val="FFFFFF"/>
                </a:solidFill>
              </a:rPr>
              <a:t> (</a:t>
            </a:r>
            <a:r>
              <a:rPr lang="en-US" sz="6000" dirty="0" err="1">
                <a:solidFill>
                  <a:srgbClr val="FFFFFF"/>
                </a:solidFill>
              </a:rPr>
              <a:t>krvinka</a:t>
            </a:r>
            <a:r>
              <a:rPr lang="en-US" sz="60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4" name="Picture 4" descr="globo terraqueo - bola del mundo - Buy Other Vintage Objects at  todocoleccion - 210987699">
            <a:extLst>
              <a:ext uri="{FF2B5EF4-FFF2-40B4-BE49-F238E27FC236}">
                <a16:creationId xmlns:a16="http://schemas.microsoft.com/office/drawing/2014/main" id="{0C8112B1-8424-4805-8E75-9BD1FC7CC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r="3" b="26363"/>
          <a:stretch/>
        </p:blipFill>
        <p:spPr bwMode="auto">
          <a:xfrm>
            <a:off x="-1" y="10"/>
            <a:ext cx="4455577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efinición de glóbulo blanco - Diccionario de cáncer del NCI - Instituto  Nacional del Cáncer">
            <a:extLst>
              <a:ext uri="{FF2B5EF4-FFF2-40B4-BE49-F238E27FC236}">
                <a16:creationId xmlns:a16="http://schemas.microsoft.com/office/drawing/2014/main" id="{153F1C76-F6D0-4288-9B7B-DC0ACC2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6666" b="3"/>
          <a:stretch/>
        </p:blipFill>
        <p:spPr bwMode="auto">
          <a:xfrm>
            <a:off x="4572000" y="10"/>
            <a:ext cx="4572003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35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78D949-2999-4881-BA05-3C761291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000" dirty="0" err="1">
                <a:solidFill>
                  <a:srgbClr val="FFFFFF"/>
                </a:solidFill>
              </a:rPr>
              <a:t>folha</a:t>
            </a:r>
            <a:r>
              <a:rPr lang="en-US" sz="7000" dirty="0">
                <a:solidFill>
                  <a:srgbClr val="FFFFFF"/>
                </a:solidFill>
              </a:rPr>
              <a:t> </a:t>
            </a:r>
            <a:r>
              <a:rPr lang="en-US" sz="7000" i="1" dirty="0">
                <a:solidFill>
                  <a:srgbClr val="FFFFFF"/>
                </a:solidFill>
              </a:rPr>
              <a:t>vs</a:t>
            </a:r>
            <a:r>
              <a:rPr lang="en-US" sz="7000" dirty="0">
                <a:solidFill>
                  <a:srgbClr val="FFFFFF"/>
                </a:solidFill>
              </a:rPr>
              <a:t>. </a:t>
            </a:r>
            <a:r>
              <a:rPr lang="en-US" sz="7000" dirty="0" err="1">
                <a:solidFill>
                  <a:srgbClr val="FFFFFF"/>
                </a:solidFill>
              </a:rPr>
              <a:t>folhete</a:t>
            </a:r>
            <a:r>
              <a:rPr lang="en-US" sz="7000" dirty="0">
                <a:solidFill>
                  <a:srgbClr val="FFFFFF"/>
                </a:solidFill>
              </a:rPr>
              <a:t> (</a:t>
            </a:r>
            <a:r>
              <a:rPr lang="en-US" sz="7000" dirty="0" err="1">
                <a:solidFill>
                  <a:srgbClr val="FFFFFF"/>
                </a:solidFill>
              </a:rPr>
              <a:t>leták</a:t>
            </a:r>
            <a:r>
              <a:rPr lang="en-US" sz="70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30" name="Picture 6" descr="Folha De Philodendron Imbé Lisa Artificial 90cm Decoração - Não Informado -  Flor e Planta Artificial - Magazine Luiza">
            <a:extLst>
              <a:ext uri="{FF2B5EF4-FFF2-40B4-BE49-F238E27FC236}">
                <a16:creationId xmlns:a16="http://schemas.microsoft.com/office/drawing/2014/main" id="{DEEE2D4D-50FF-4D67-AD97-A95B0A7A1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7574" b="2"/>
          <a:stretch/>
        </p:blipFill>
        <p:spPr bwMode="auto">
          <a:xfrm>
            <a:off x="20" y="10"/>
            <a:ext cx="3044932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F 320 - Porta Folha de PAREDE - Tamanho A4 - Horizontal - HORUS DESIGN">
            <a:extLst>
              <a:ext uri="{FF2B5EF4-FFF2-40B4-BE49-F238E27FC236}">
                <a16:creationId xmlns:a16="http://schemas.microsoft.com/office/drawing/2014/main" id="{6E328FC7-8E6F-4154-9138-F88602D66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r="20878" b="2"/>
          <a:stretch/>
        </p:blipFill>
        <p:spPr bwMode="auto">
          <a:xfrm>
            <a:off x="3067861" y="-1"/>
            <a:ext cx="3047189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F25C326-FCD7-49FA-9881-E9E19DC3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718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lhetos - 200x280mm em Couché Brilho 90g - 4x4 - Sem Enobrecimento -  Refile - Dobra Paralela - GIV Gráfica Online">
            <a:extLst>
              <a:ext uri="{FF2B5EF4-FFF2-40B4-BE49-F238E27FC236}">
                <a16:creationId xmlns:a16="http://schemas.microsoft.com/office/drawing/2014/main" id="{5D336AD0-5F2C-4F55-900C-3C7EE57D4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 r="5094"/>
          <a:stretch/>
        </p:blipFill>
        <p:spPr bwMode="auto">
          <a:xfrm>
            <a:off x="6099048" y="10"/>
            <a:ext cx="3044952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BA1C7A8-3D8C-441E-833E-240474287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37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19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" name="Rectangle 76">
            <a:extLst>
              <a:ext uri="{FF2B5EF4-FFF2-40B4-BE49-F238E27FC236}">
                <a16:creationId xmlns:a16="http://schemas.microsoft.com/office/drawing/2014/main" id="{70FB2C90-ED23-4A88-A264-6E2E8457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2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476496-C1D3-4B18-A598-36726972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100" dirty="0" err="1">
                <a:solidFill>
                  <a:srgbClr val="FFFFFF"/>
                </a:solidFill>
              </a:rPr>
              <a:t>mosca</a:t>
            </a:r>
            <a:r>
              <a:rPr lang="en-US" sz="8100" dirty="0">
                <a:solidFill>
                  <a:srgbClr val="FFFFFF"/>
                </a:solidFill>
              </a:rPr>
              <a:t> </a:t>
            </a:r>
            <a:r>
              <a:rPr lang="en-US" sz="8100" i="1" dirty="0">
                <a:solidFill>
                  <a:srgbClr val="FFFFFF"/>
                </a:solidFill>
              </a:rPr>
              <a:t>vs</a:t>
            </a:r>
            <a:r>
              <a:rPr lang="en-US" sz="8100" dirty="0">
                <a:solidFill>
                  <a:srgbClr val="FFFFFF"/>
                </a:solidFill>
              </a:rPr>
              <a:t>. mosquito </a:t>
            </a:r>
          </a:p>
        </p:txBody>
      </p:sp>
      <p:pic>
        <p:nvPicPr>
          <p:cNvPr id="2054" name="Picture 6" descr="How Worried Should We Be About a Rare, But Potentially Deadly Mosquito  Virus? | Columbia News">
            <a:extLst>
              <a:ext uri="{FF2B5EF4-FFF2-40B4-BE49-F238E27FC236}">
                <a16:creationId xmlns:a16="http://schemas.microsoft.com/office/drawing/2014/main" id="{C73AF86F-C5A0-4FC7-A5DE-93B97D4F9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r="7937" b="1"/>
          <a:stretch/>
        </p:blipFill>
        <p:spPr bwMode="auto">
          <a:xfrm>
            <a:off x="4553564" y="193446"/>
            <a:ext cx="4455577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Metamorphosis - Audiolibro - Franz Kafka - Storytel">
            <a:extLst>
              <a:ext uri="{FF2B5EF4-FFF2-40B4-BE49-F238E27FC236}">
                <a16:creationId xmlns:a16="http://schemas.microsoft.com/office/drawing/2014/main" id="{1D56849B-15EC-4002-8F93-6C7D4355D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r="1" b="5580"/>
          <a:stretch/>
        </p:blipFill>
        <p:spPr bwMode="auto">
          <a:xfrm>
            <a:off x="-14389" y="193446"/>
            <a:ext cx="4572003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40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2" name="Rectangle 142">
            <a:extLst>
              <a:ext uri="{FF2B5EF4-FFF2-40B4-BE49-F238E27FC236}">
                <a16:creationId xmlns:a16="http://schemas.microsoft.com/office/drawing/2014/main" id="{0FCF240B-952B-40E0-A969-924B20B6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7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517C98-C163-44E1-A29B-AD88AA6A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7000" dirty="0">
                <a:solidFill>
                  <a:srgbClr val="FFFFFF"/>
                </a:solidFill>
              </a:rPr>
              <a:t>g</a:t>
            </a:r>
            <a:r>
              <a:rPr lang="en-US" sz="7000" dirty="0" err="1">
                <a:solidFill>
                  <a:srgbClr val="FFFFFF"/>
                </a:solidFill>
              </a:rPr>
              <a:t>rão</a:t>
            </a:r>
            <a:r>
              <a:rPr lang="en-US" sz="7000" dirty="0">
                <a:solidFill>
                  <a:srgbClr val="FFFFFF"/>
                </a:solidFill>
              </a:rPr>
              <a:t> (</a:t>
            </a:r>
            <a:r>
              <a:rPr lang="en-US" sz="7000" dirty="0" err="1">
                <a:solidFill>
                  <a:srgbClr val="FFFFFF"/>
                </a:solidFill>
              </a:rPr>
              <a:t>zrna</a:t>
            </a:r>
            <a:r>
              <a:rPr lang="en-US" sz="7000" dirty="0">
                <a:solidFill>
                  <a:srgbClr val="FFFFFF"/>
                </a:solidFill>
              </a:rPr>
              <a:t>) </a:t>
            </a:r>
            <a:r>
              <a:rPr lang="en-US" sz="7000" i="1" dirty="0">
                <a:solidFill>
                  <a:srgbClr val="FFFFFF"/>
                </a:solidFill>
              </a:rPr>
              <a:t>vs</a:t>
            </a:r>
            <a:r>
              <a:rPr lang="en-US" sz="7000" dirty="0">
                <a:solidFill>
                  <a:srgbClr val="FFFFFF"/>
                </a:solidFill>
              </a:rPr>
              <a:t>. </a:t>
            </a:r>
            <a:r>
              <a:rPr lang="en-US" sz="7000" dirty="0" err="1">
                <a:solidFill>
                  <a:srgbClr val="FFFFFF"/>
                </a:solidFill>
              </a:rPr>
              <a:t>grânulo</a:t>
            </a:r>
            <a:endParaRPr lang="en-US" sz="70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Mostarda em Grão 100g - emporioquatroestrelas">
            <a:extLst>
              <a:ext uri="{FF2B5EF4-FFF2-40B4-BE49-F238E27FC236}">
                <a16:creationId xmlns:a16="http://schemas.microsoft.com/office/drawing/2014/main" id="{4B1D2011-95E1-4C3C-B36E-1C6F86B86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20841" b="-1"/>
          <a:stretch/>
        </p:blipFill>
        <p:spPr bwMode="auto">
          <a:xfrm>
            <a:off x="481251" y="634181"/>
            <a:ext cx="1945089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ão de Bico - Continente - Continente Online">
            <a:extLst>
              <a:ext uri="{FF2B5EF4-FFF2-40B4-BE49-F238E27FC236}">
                <a16:creationId xmlns:a16="http://schemas.microsoft.com/office/drawing/2014/main" id="{AE753EE4-3F44-4F71-A95E-AF89C9D69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r="21061" b="5"/>
          <a:stretch/>
        </p:blipFill>
        <p:spPr bwMode="auto">
          <a:xfrm>
            <a:off x="2556926" y="634181"/>
            <a:ext cx="1945088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RMIVO PRO PSY - Granule 8 mm - Lisované za studena - Vyberte balení: 5 kg  :: KrmivaHulín">
            <a:extLst>
              <a:ext uri="{FF2B5EF4-FFF2-40B4-BE49-F238E27FC236}">
                <a16:creationId xmlns:a16="http://schemas.microsoft.com/office/drawing/2014/main" id="{3D0E16BC-C1B3-4539-BA60-A4F5D3D91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0" r="30323" b="-2"/>
          <a:stretch/>
        </p:blipFill>
        <p:spPr bwMode="auto">
          <a:xfrm>
            <a:off x="4644589" y="634181"/>
            <a:ext cx="1945090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fé Granulado – todocol.com">
            <a:extLst>
              <a:ext uri="{FF2B5EF4-FFF2-40B4-BE49-F238E27FC236}">
                <a16:creationId xmlns:a16="http://schemas.microsoft.com/office/drawing/2014/main" id="{789F3980-8ED8-404D-8E12-6B1A08611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r="19538" b="5"/>
          <a:stretch/>
        </p:blipFill>
        <p:spPr bwMode="auto">
          <a:xfrm>
            <a:off x="6731001" y="622197"/>
            <a:ext cx="1939057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2900" dirty="0">
                <a:solidFill>
                  <a:srgbClr val="FFFFFF"/>
                </a:solidFill>
              </a:rPr>
              <a:t>SLOVOTVORBA = </a:t>
            </a:r>
            <a:r>
              <a:rPr lang="cs-CZ" sz="2900" dirty="0" err="1">
                <a:solidFill>
                  <a:srgbClr val="FFFFFF"/>
                </a:solidFill>
              </a:rPr>
              <a:t>derivologie</a:t>
            </a:r>
            <a:endParaRPr lang="cs-CZ" sz="2900" i="1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endParaRPr lang="cs-CZ" dirty="0"/>
          </a:p>
          <a:p>
            <a:pPr algn="just"/>
            <a:r>
              <a:rPr lang="cs-CZ" dirty="0"/>
              <a:t>souhrn </a:t>
            </a:r>
            <a:r>
              <a:rPr lang="cs-CZ" dirty="0" err="1"/>
              <a:t>morfosyntaktických</a:t>
            </a:r>
            <a:r>
              <a:rPr lang="cs-CZ" dirty="0"/>
              <a:t> procesů, které umožňují tvorbu nových jednotek na základě lexikálních morfémů – tzv. </a:t>
            </a:r>
            <a:r>
              <a:rPr lang="cs-CZ" dirty="0">
                <a:highlight>
                  <a:srgbClr val="00FFFF"/>
                </a:highlight>
              </a:rPr>
              <a:t>L-MORFÉMŮ </a:t>
            </a:r>
          </a:p>
        </p:txBody>
      </p:sp>
    </p:spTree>
    <p:extLst>
      <p:ext uri="{BB962C8B-B14F-4D97-AF65-F5344CB8AC3E}">
        <p14:creationId xmlns:p14="http://schemas.microsoft.com/office/powerpoint/2010/main" val="233111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4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F37573-6397-4A93-AF00-620EB7DA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4900" dirty="0">
                <a:solidFill>
                  <a:srgbClr val="FFFFFF"/>
                </a:solidFill>
              </a:rPr>
              <a:t> c</a:t>
            </a:r>
            <a:r>
              <a:rPr lang="en-US" sz="4900" dirty="0" err="1">
                <a:solidFill>
                  <a:srgbClr val="FFFFFF"/>
                </a:solidFill>
              </a:rPr>
              <a:t>ela</a:t>
            </a:r>
            <a:r>
              <a:rPr lang="en-US" sz="4900" dirty="0">
                <a:solidFill>
                  <a:srgbClr val="FFFFFF"/>
                </a:solidFill>
              </a:rPr>
              <a:t> /</a:t>
            </a:r>
            <a:r>
              <a:rPr lang="en-US" sz="4900" dirty="0" err="1">
                <a:solidFill>
                  <a:srgbClr val="FFFFFF"/>
                </a:solidFill>
              </a:rPr>
              <a:t>cela</a:t>
            </a:r>
            <a:r>
              <a:rPr lang="en-US" sz="4900" dirty="0">
                <a:solidFill>
                  <a:srgbClr val="FFFFFF"/>
                </a:solidFill>
              </a:rPr>
              <a:t> –</a:t>
            </a:r>
            <a:r>
              <a:rPr lang="en-US" sz="4900" dirty="0" err="1">
                <a:solidFill>
                  <a:srgbClr val="FFFFFF"/>
                </a:solidFill>
              </a:rPr>
              <a:t>ubytovací</a:t>
            </a:r>
            <a:r>
              <a:rPr lang="en-US" sz="4900" dirty="0">
                <a:solidFill>
                  <a:srgbClr val="FFFFFF"/>
                </a:solidFill>
              </a:rPr>
              <a:t> </a:t>
            </a:r>
            <a:r>
              <a:rPr lang="en-US" sz="4900" dirty="0" err="1">
                <a:solidFill>
                  <a:srgbClr val="FFFFFF"/>
                </a:solidFill>
              </a:rPr>
              <a:t>buňka</a:t>
            </a:r>
            <a:r>
              <a:rPr lang="en-US" sz="4900" dirty="0">
                <a:solidFill>
                  <a:srgbClr val="FFFFFF"/>
                </a:solidFill>
              </a:rPr>
              <a:t>, </a:t>
            </a:r>
            <a:r>
              <a:rPr lang="en-US" sz="4900" dirty="0" err="1">
                <a:solidFill>
                  <a:srgbClr val="FFFFFF"/>
                </a:solidFill>
              </a:rPr>
              <a:t>plástev</a:t>
            </a:r>
            <a:r>
              <a:rPr lang="en-US" sz="4900" dirty="0">
                <a:solidFill>
                  <a:srgbClr val="FFFFFF"/>
                </a:solidFill>
              </a:rPr>
              <a:t>, </a:t>
            </a:r>
            <a:r>
              <a:rPr lang="en-US" sz="4900" dirty="0" err="1">
                <a:solidFill>
                  <a:srgbClr val="FFFFFF"/>
                </a:solidFill>
              </a:rPr>
              <a:t>vězeňská</a:t>
            </a:r>
            <a:r>
              <a:rPr lang="en-US" sz="4900" dirty="0">
                <a:solidFill>
                  <a:srgbClr val="FFFFFF"/>
                </a:solidFill>
              </a:rPr>
              <a:t>/  </a:t>
            </a:r>
            <a:r>
              <a:rPr lang="en-US" sz="4900" i="1" dirty="0">
                <a:solidFill>
                  <a:srgbClr val="FFFFFF"/>
                </a:solidFill>
              </a:rPr>
              <a:t>vs.</a:t>
            </a:r>
            <a:r>
              <a:rPr lang="en-US" sz="4900" dirty="0">
                <a:solidFill>
                  <a:srgbClr val="FFFFFF"/>
                </a:solidFill>
              </a:rPr>
              <a:t> </a:t>
            </a:r>
            <a:r>
              <a:rPr lang="en-US" sz="4900" dirty="0" err="1">
                <a:solidFill>
                  <a:srgbClr val="FFFFFF"/>
                </a:solidFill>
              </a:rPr>
              <a:t>célula</a:t>
            </a:r>
            <a:endParaRPr lang="en-US" sz="4900" dirty="0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889F729-ECF7-443A-9DF8-095722298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31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Jornal Dois Irmãos">
            <a:extLst>
              <a:ext uri="{FF2B5EF4-FFF2-40B4-BE49-F238E27FC236}">
                <a16:creationId xmlns:a16="http://schemas.microsoft.com/office/drawing/2014/main" id="{8BA2BA51-6C30-4384-90D4-1C68D976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53" y="716963"/>
            <a:ext cx="1954367" cy="13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09CB676-8507-4B63-BD45-A71687FF9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920" y="936959"/>
            <a:ext cx="1954367" cy="26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lanes de Clase - LA CELULA">
            <a:extLst>
              <a:ext uri="{FF2B5EF4-FFF2-40B4-BE49-F238E27FC236}">
                <a16:creationId xmlns:a16="http://schemas.microsoft.com/office/drawing/2014/main" id="{524CC0D9-CA7F-4D81-AD74-B840B759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130" y="874332"/>
            <a:ext cx="4632570" cy="26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 apicultor segura uma cela de mel com abelhas nas mãos. | Foto Premium">
            <a:extLst>
              <a:ext uri="{FF2B5EF4-FFF2-40B4-BE49-F238E27FC236}">
                <a16:creationId xmlns:a16="http://schemas.microsoft.com/office/drawing/2014/main" id="{08E04747-D70B-4D7B-AC78-05DD1945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54" y="2213034"/>
            <a:ext cx="1954367" cy="12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42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929"/>
            <a:ext cx="8229600" cy="1143000"/>
          </a:xfrm>
        </p:spPr>
        <p:txBody>
          <a:bodyPr/>
          <a:lstStyle/>
          <a:p>
            <a:r>
              <a:rPr lang="cs-CZ" dirty="0"/>
              <a:t>Knižní deminutivy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63479"/>
              </p:ext>
            </p:extLst>
          </p:nvPr>
        </p:nvGraphicFramePr>
        <p:xfrm>
          <a:off x="0" y="980722"/>
          <a:ext cx="8229600" cy="6192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7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corpo</a:t>
                      </a:r>
                      <a:r>
                        <a:rPr lang="cs-CZ" sz="1600" dirty="0">
                          <a:effectLst/>
                        </a:rPr>
                        <a:t>- tělo, těleso, korpus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corp</a:t>
                      </a:r>
                      <a:r>
                        <a:rPr lang="cs-CZ" sz="1600" b="1" dirty="0" err="1">
                          <a:effectLst/>
                        </a:rPr>
                        <a:t>úsculo</a:t>
                      </a:r>
                      <a:r>
                        <a:rPr lang="cs-CZ" sz="1600" dirty="0">
                          <a:effectLst/>
                        </a:rPr>
                        <a:t> - tělísko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febre</a:t>
                      </a:r>
                      <a:r>
                        <a:rPr lang="cs-CZ" sz="1600" dirty="0">
                          <a:effectLst/>
                        </a:rPr>
                        <a:t>  - teplota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→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febr</a:t>
                      </a:r>
                      <a:r>
                        <a:rPr lang="cs-CZ" sz="1600" b="1" dirty="0" err="1">
                          <a:effectLst/>
                        </a:rPr>
                        <a:t>ícula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– zvýšená teplota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globo – zěmě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glób</a:t>
                      </a:r>
                      <a:r>
                        <a:rPr lang="cs-CZ" sz="1600" b="1" dirty="0" err="1">
                          <a:effectLst/>
                        </a:rPr>
                        <a:t>ulo</a:t>
                      </a:r>
                      <a:r>
                        <a:rPr lang="cs-CZ" sz="1600" dirty="0">
                          <a:effectLst/>
                        </a:rPr>
                        <a:t> - krvinka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gota – kapka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gotíc</a:t>
                      </a:r>
                      <a:r>
                        <a:rPr lang="cs-CZ" sz="1600" b="1" dirty="0" err="1">
                          <a:effectLst/>
                        </a:rPr>
                        <a:t>ula</a:t>
                      </a:r>
                      <a:r>
                        <a:rPr lang="cs-CZ" sz="1600" dirty="0">
                          <a:effectLst/>
                        </a:rPr>
                        <a:t> – kapka (oční)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grão - zrno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grân</a:t>
                      </a:r>
                      <a:r>
                        <a:rPr lang="cs-CZ" sz="1600" b="1" dirty="0" err="1">
                          <a:effectLst/>
                        </a:rPr>
                        <a:t>ula</a:t>
                      </a:r>
                      <a:r>
                        <a:rPr lang="cs-CZ" sz="1600" dirty="0">
                          <a:effectLst/>
                        </a:rPr>
                        <a:t> - granule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homem-člověk	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hom</a:t>
                      </a:r>
                      <a:r>
                        <a:rPr lang="cs-CZ" sz="1600" b="1" dirty="0" err="1">
                          <a:effectLst/>
                        </a:rPr>
                        <a:t>únculo</a:t>
                      </a:r>
                      <a:r>
                        <a:rPr lang="cs-CZ" sz="1600" dirty="0">
                          <a:effectLst/>
                        </a:rPr>
                        <a:t>  - človíček, bezvýznamný člověk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modo – způsob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mód</a:t>
                      </a:r>
                      <a:r>
                        <a:rPr lang="cs-CZ" sz="1600" b="1" dirty="0" err="1">
                          <a:effectLst/>
                        </a:rPr>
                        <a:t>ula</a:t>
                      </a:r>
                      <a:r>
                        <a:rPr lang="cs-CZ" sz="1600" dirty="0">
                          <a:effectLst/>
                        </a:rPr>
                        <a:t> - modul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monte – hora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mont</a:t>
                      </a:r>
                      <a:r>
                        <a:rPr lang="cs-CZ" sz="1600" b="1" dirty="0" err="1">
                          <a:effectLst/>
                        </a:rPr>
                        <a:t>ículo</a:t>
                      </a:r>
                      <a:r>
                        <a:rPr lang="cs-CZ" sz="1600" dirty="0">
                          <a:effectLst/>
                        </a:rPr>
                        <a:t> – kopeček, pahorek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nó – uzel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nód</a:t>
                      </a:r>
                      <a:r>
                        <a:rPr lang="cs-CZ" sz="1600" b="1" dirty="0" err="1">
                          <a:effectLst/>
                        </a:rPr>
                        <a:t>ulo</a:t>
                      </a:r>
                      <a:r>
                        <a:rPr lang="cs-CZ" sz="1600" dirty="0">
                          <a:effectLst/>
                        </a:rPr>
                        <a:t> – uzlík, zauzlení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nota – poznámka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nót</a:t>
                      </a:r>
                      <a:r>
                        <a:rPr lang="cs-CZ" sz="1600" b="1" dirty="0" err="1">
                          <a:effectLst/>
                        </a:rPr>
                        <a:t>ula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– drobná poznámka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obra – dílo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op</a:t>
                      </a:r>
                      <a:r>
                        <a:rPr lang="cs-CZ" sz="1600" b="1" dirty="0" err="1">
                          <a:effectLst/>
                        </a:rPr>
                        <a:t>úsculo</a:t>
                      </a:r>
                      <a:r>
                        <a:rPr lang="cs-CZ" sz="1600" dirty="0">
                          <a:effectLst/>
                        </a:rPr>
                        <a:t> – dílko, spisek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parte - část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part</a:t>
                      </a:r>
                      <a:r>
                        <a:rPr lang="cs-CZ" sz="1600" b="1" dirty="0" err="1">
                          <a:effectLst/>
                        </a:rPr>
                        <a:t>ícula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- částice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pele – kůže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pel</a:t>
                      </a:r>
                      <a:r>
                        <a:rPr lang="cs-CZ" sz="1600" b="1" dirty="0" err="1">
                          <a:effectLst/>
                        </a:rPr>
                        <a:t>ícula</a:t>
                      </a:r>
                      <a:r>
                        <a:rPr lang="cs-CZ" sz="1600" dirty="0">
                          <a:effectLst/>
                        </a:rPr>
                        <a:t> – pelikula, blanka, jemný povrch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raíz- kořen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rad</a:t>
                      </a:r>
                      <a:r>
                        <a:rPr lang="cs-CZ" sz="1600" b="1" dirty="0" err="1">
                          <a:effectLst/>
                        </a:rPr>
                        <a:t>ícula</a:t>
                      </a:r>
                      <a:r>
                        <a:rPr lang="cs-CZ" sz="1600" dirty="0">
                          <a:effectLst/>
                        </a:rPr>
                        <a:t> – kořínek, </a:t>
                      </a:r>
                      <a:r>
                        <a:rPr lang="cs-CZ" sz="1600" dirty="0" err="1">
                          <a:effectLst/>
                        </a:rPr>
                        <a:t>radikula</a:t>
                      </a:r>
                      <a:r>
                        <a:rPr lang="cs-CZ" sz="1600" dirty="0">
                          <a:effectLst/>
                        </a:rPr>
                        <a:t> (zárodek kořínku)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rei – král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rég</a:t>
                      </a:r>
                      <a:r>
                        <a:rPr lang="cs-CZ" sz="1600" b="1" dirty="0" err="1">
                          <a:effectLst/>
                        </a:rPr>
                        <a:t>ulo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– mladičký král, bezvýznamný panovník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questão	 - otázka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questi</a:t>
                      </a:r>
                      <a:r>
                        <a:rPr lang="cs-CZ" sz="1600" b="1" dirty="0" err="1">
                          <a:effectLst/>
                        </a:rPr>
                        <a:t>úncula</a:t>
                      </a:r>
                      <a:r>
                        <a:rPr lang="cs-CZ" sz="1600" dirty="0">
                          <a:effectLst/>
                        </a:rPr>
                        <a:t> – bezvýznamná pře, otázečka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verso – verš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vers</a:t>
                      </a:r>
                      <a:r>
                        <a:rPr lang="cs-CZ" sz="1600" b="1" dirty="0" err="1">
                          <a:effectLst/>
                        </a:rPr>
                        <a:t>ículo</a:t>
                      </a:r>
                      <a:r>
                        <a:rPr lang="cs-CZ" sz="1600" dirty="0">
                          <a:effectLst/>
                        </a:rPr>
                        <a:t> – veršík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verme – červ	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verm</a:t>
                      </a:r>
                      <a:r>
                        <a:rPr lang="cs-CZ" sz="1600" b="1" dirty="0" err="1">
                          <a:effectLst/>
                        </a:rPr>
                        <a:t>ículo</a:t>
                      </a:r>
                      <a:r>
                        <a:rPr lang="cs-CZ" sz="1600" dirty="0">
                          <a:effectLst/>
                        </a:rPr>
                        <a:t> - červíček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Ovál 4">
            <a:extLst>
              <a:ext uri="{FF2B5EF4-FFF2-40B4-BE49-F238E27FC236}">
                <a16:creationId xmlns:a16="http://schemas.microsoft.com/office/drawing/2014/main" id="{62A1191B-2CEA-419D-B4A2-FA4A074AD6B4}"/>
              </a:ext>
            </a:extLst>
          </p:cNvPr>
          <p:cNvSpPr/>
          <p:nvPr/>
        </p:nvSpPr>
        <p:spPr>
          <a:xfrm>
            <a:off x="6732241" y="2348878"/>
            <a:ext cx="2411759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/>
              <a:t>-ÚSCULO</a:t>
            </a:r>
          </a:p>
          <a:p>
            <a:r>
              <a:rPr lang="cs-CZ" sz="2400" b="1" dirty="0"/>
              <a:t>-ÍCULO</a:t>
            </a:r>
          </a:p>
          <a:p>
            <a:r>
              <a:rPr lang="cs-CZ" sz="2400" b="1" dirty="0"/>
              <a:t>-ÍCULA</a:t>
            </a:r>
          </a:p>
          <a:p>
            <a:r>
              <a:rPr lang="cs-CZ" sz="2400" b="1" dirty="0"/>
              <a:t>-ULO</a:t>
            </a:r>
          </a:p>
          <a:p>
            <a:r>
              <a:rPr lang="cs-CZ" sz="2400" b="1" dirty="0"/>
              <a:t>-ULA</a:t>
            </a:r>
          </a:p>
          <a:p>
            <a:r>
              <a:rPr lang="cs-CZ" sz="2400" b="1" dirty="0"/>
              <a:t>-ÚNCULO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423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44999"/>
            <a:ext cx="3806189" cy="1339786"/>
          </a:xfrm>
        </p:spPr>
        <p:txBody>
          <a:bodyPr>
            <a:normAutofit fontScale="90000"/>
          </a:bodyPr>
          <a:lstStyle/>
          <a:p>
            <a:r>
              <a:rPr lang="cs-CZ" dirty="0"/>
              <a:t>AUGMENTATIVA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65D91A-783A-4EB5-BFA6-4B6E95320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Nocionální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cs-CZ" sz="1600" b="1" dirty="0" err="1"/>
              <a:t>faca</a:t>
            </a:r>
            <a:r>
              <a:rPr lang="cs-CZ" sz="1600" dirty="0"/>
              <a:t> 	</a:t>
            </a:r>
            <a:r>
              <a:rPr lang="cs-CZ" sz="1600" dirty="0" err="1"/>
              <a:t>fac</a:t>
            </a:r>
            <a:r>
              <a:rPr lang="cs-CZ" sz="1600" b="1" dirty="0" err="1"/>
              <a:t>alhão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 err="1"/>
              <a:t>rapaz</a:t>
            </a:r>
            <a:r>
              <a:rPr lang="cs-CZ" sz="1600" dirty="0"/>
              <a:t>	</a:t>
            </a:r>
            <a:r>
              <a:rPr lang="cs-CZ" sz="1600" dirty="0" err="1"/>
              <a:t>rap</a:t>
            </a:r>
            <a:r>
              <a:rPr lang="cs-CZ" sz="1600" b="1" dirty="0" err="1"/>
              <a:t>agã</a:t>
            </a:r>
            <a:r>
              <a:rPr lang="pt-PT" sz="1600" b="1" dirty="0"/>
              <a:t>o</a:t>
            </a:r>
          </a:p>
          <a:p>
            <a:pPr marL="0" indent="0">
              <a:buNone/>
            </a:pPr>
            <a:r>
              <a:rPr lang="cs-CZ" sz="1600" b="1" dirty="0"/>
              <a:t>monte</a:t>
            </a:r>
            <a:r>
              <a:rPr lang="cs-CZ" sz="1600" dirty="0"/>
              <a:t>	</a:t>
            </a:r>
            <a:r>
              <a:rPr lang="cs-CZ" sz="1600" dirty="0" err="1"/>
              <a:t>monta</a:t>
            </a:r>
            <a:r>
              <a:rPr lang="cs-CZ" sz="1600" b="1" dirty="0" err="1"/>
              <a:t>nha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muro</a:t>
            </a:r>
            <a:r>
              <a:rPr lang="cs-CZ" sz="1600" dirty="0"/>
              <a:t>	</a:t>
            </a:r>
            <a:r>
              <a:rPr lang="cs-CZ" sz="1600" dirty="0" err="1"/>
              <a:t>mur</a:t>
            </a:r>
            <a:r>
              <a:rPr lang="cs-CZ" sz="1600" b="1" dirty="0" err="1"/>
              <a:t>alha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porta</a:t>
            </a:r>
            <a:r>
              <a:rPr lang="cs-CZ" sz="1600" dirty="0"/>
              <a:t>	</a:t>
            </a:r>
            <a:r>
              <a:rPr lang="cs-CZ" sz="1600" dirty="0" err="1"/>
              <a:t>port</a:t>
            </a:r>
            <a:r>
              <a:rPr lang="cs-CZ" sz="1600" b="1" dirty="0" err="1"/>
              <a:t>ão</a:t>
            </a:r>
            <a:endParaRPr lang="pt-PT" sz="1600" b="1" dirty="0"/>
          </a:p>
          <a:p>
            <a:pPr marL="0" indent="0">
              <a:buNone/>
            </a:pPr>
            <a:r>
              <a:rPr lang="cs-CZ" sz="1600" b="1" dirty="0"/>
              <a:t>voz</a:t>
            </a:r>
            <a:r>
              <a:rPr lang="cs-CZ" sz="1600" dirty="0"/>
              <a:t>	</a:t>
            </a:r>
            <a:r>
              <a:rPr lang="cs-CZ" sz="1600" dirty="0" err="1"/>
              <a:t>voz</a:t>
            </a:r>
            <a:r>
              <a:rPr lang="cs-CZ" sz="1600" b="1" dirty="0" err="1"/>
              <a:t>eirão</a:t>
            </a:r>
            <a:endParaRPr lang="pt-PT" sz="1600" b="1" dirty="0"/>
          </a:p>
          <a:p>
            <a:pPr marL="0" indent="0">
              <a:buNone/>
            </a:pPr>
            <a:r>
              <a:rPr lang="cs-CZ" sz="1600" b="1" dirty="0" err="1"/>
              <a:t>sala</a:t>
            </a:r>
            <a:r>
              <a:rPr lang="cs-CZ" sz="1600" dirty="0"/>
              <a:t>	</a:t>
            </a:r>
            <a:r>
              <a:rPr lang="cs-CZ" sz="1600" b="1" dirty="0" err="1"/>
              <a:t>salão</a:t>
            </a:r>
            <a:endParaRPr lang="cs-CZ" sz="1600" b="1" dirty="0"/>
          </a:p>
          <a:p>
            <a:pPr marL="0" indent="0">
              <a:buNone/>
            </a:pPr>
            <a:r>
              <a:rPr lang="cs-CZ" sz="1600" dirty="0"/>
              <a:t>	</a:t>
            </a:r>
          </a:p>
          <a:p>
            <a:pPr marL="0" indent="0">
              <a:buNone/>
            </a:pPr>
            <a:r>
              <a:rPr lang="cs-CZ" sz="1600" dirty="0"/>
              <a:t>	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25355D1-B4FA-47D2-8070-7B82630E8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pragmatické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CF3761A-66B9-4637-8703-D96CA034E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5856" y="2734056"/>
            <a:ext cx="5296644" cy="3863296"/>
          </a:xfrm>
        </p:spPr>
        <p:txBody>
          <a:bodyPr numCol="2">
            <a:normAutofit/>
          </a:bodyPr>
          <a:lstStyle/>
          <a:p>
            <a:r>
              <a:rPr lang="cs-CZ" sz="2000" b="1" dirty="0" err="1"/>
              <a:t>faca</a:t>
            </a:r>
            <a:r>
              <a:rPr lang="cs-CZ" sz="2000" dirty="0"/>
              <a:t> 	</a:t>
            </a:r>
            <a:r>
              <a:rPr lang="cs-CZ" sz="2000" dirty="0" err="1"/>
              <a:t>fac</a:t>
            </a:r>
            <a:r>
              <a:rPr lang="cs-CZ" sz="2000" b="1" dirty="0" err="1"/>
              <a:t>alhão</a:t>
            </a:r>
            <a:endParaRPr lang="cs-CZ" sz="2000" b="1" dirty="0"/>
          </a:p>
          <a:p>
            <a:r>
              <a:rPr lang="cs-CZ" sz="2000" b="1" dirty="0" err="1"/>
              <a:t>cão</a:t>
            </a:r>
            <a:r>
              <a:rPr lang="cs-CZ" sz="2000" dirty="0"/>
              <a:t>	</a:t>
            </a:r>
            <a:r>
              <a:rPr lang="cs-CZ" sz="2000" dirty="0" err="1"/>
              <a:t>can</a:t>
            </a:r>
            <a:r>
              <a:rPr lang="cs-CZ" sz="2000" b="1" dirty="0" err="1"/>
              <a:t>zarrão</a:t>
            </a:r>
            <a:endParaRPr lang="cs-CZ" sz="2000" b="1" dirty="0"/>
          </a:p>
          <a:p>
            <a:r>
              <a:rPr lang="cs-CZ" sz="2000" b="1" dirty="0" err="1"/>
              <a:t>copo</a:t>
            </a:r>
            <a:r>
              <a:rPr lang="cs-CZ" sz="2000" dirty="0"/>
              <a:t>	</a:t>
            </a:r>
            <a:r>
              <a:rPr lang="cs-CZ" sz="2000" dirty="0" err="1"/>
              <a:t>cop</a:t>
            </a:r>
            <a:r>
              <a:rPr lang="cs-CZ" sz="2000" b="1" dirty="0" err="1"/>
              <a:t>ázi</a:t>
            </a:r>
            <a:r>
              <a:rPr lang="pt-PT" sz="2000" b="1" dirty="0"/>
              <a:t>o</a:t>
            </a:r>
          </a:p>
          <a:p>
            <a:r>
              <a:rPr lang="cs-CZ" sz="2000" b="1" dirty="0" err="1"/>
              <a:t>boca</a:t>
            </a:r>
            <a:r>
              <a:rPr lang="cs-CZ" sz="2000" dirty="0"/>
              <a:t>	</a:t>
            </a:r>
            <a:r>
              <a:rPr lang="cs-CZ" sz="2000" dirty="0" err="1"/>
              <a:t>boc</a:t>
            </a:r>
            <a:r>
              <a:rPr lang="cs-CZ" sz="2000" b="1" dirty="0" err="1"/>
              <a:t>arra</a:t>
            </a:r>
            <a:endParaRPr lang="pt-PT" sz="2000" b="1" dirty="0"/>
          </a:p>
          <a:p>
            <a:r>
              <a:rPr lang="cs-CZ" sz="2000" b="1" dirty="0"/>
              <a:t>drama</a:t>
            </a:r>
            <a:r>
              <a:rPr lang="cs-CZ" sz="2000" dirty="0"/>
              <a:t>	</a:t>
            </a:r>
            <a:r>
              <a:rPr lang="cs-CZ" sz="2000" dirty="0" err="1"/>
              <a:t>dram</a:t>
            </a:r>
            <a:r>
              <a:rPr lang="cs-CZ" sz="2000" b="1" dirty="0" err="1"/>
              <a:t>alhão</a:t>
            </a:r>
            <a:r>
              <a:rPr lang="pt-PT" sz="2000" b="1" dirty="0"/>
              <a:t> (</a:t>
            </a:r>
            <a:r>
              <a:rPr lang="cs-CZ" sz="2000" b="1" dirty="0"/>
              <a:t>přehnané drama)</a:t>
            </a:r>
            <a:r>
              <a:rPr lang="cs-CZ" sz="1800" b="1" dirty="0"/>
              <a:t> </a:t>
            </a:r>
          </a:p>
          <a:p>
            <a:r>
              <a:rPr lang="cs-CZ" sz="1800" b="1" dirty="0"/>
              <a:t>grande</a:t>
            </a:r>
            <a:r>
              <a:rPr lang="cs-CZ" sz="1800" dirty="0"/>
              <a:t>	</a:t>
            </a:r>
            <a:r>
              <a:rPr lang="cs-CZ" sz="1800" dirty="0" err="1"/>
              <a:t>grand</a:t>
            </a:r>
            <a:r>
              <a:rPr lang="cs-CZ" sz="1800" b="1" dirty="0" err="1"/>
              <a:t>alhão</a:t>
            </a:r>
            <a:endParaRPr lang="pt-PT" sz="1800" b="1" dirty="0"/>
          </a:p>
          <a:p>
            <a:r>
              <a:rPr lang="cs-CZ" sz="2000" b="1" dirty="0" err="1"/>
              <a:t>cabeça</a:t>
            </a:r>
            <a:r>
              <a:rPr lang="cs-CZ" sz="2000" dirty="0"/>
              <a:t>	</a:t>
            </a:r>
            <a:r>
              <a:rPr lang="cs-CZ" sz="2000" dirty="0" err="1"/>
              <a:t>cabe</a:t>
            </a:r>
            <a:r>
              <a:rPr lang="cs-CZ" sz="2000" b="1" dirty="0" err="1"/>
              <a:t>çorra</a:t>
            </a:r>
            <a:endParaRPr lang="pt-PT" sz="2000" b="1" dirty="0"/>
          </a:p>
          <a:p>
            <a:r>
              <a:rPr lang="cs-CZ" sz="2000" b="1" dirty="0" err="1"/>
              <a:t>mulher</a:t>
            </a:r>
            <a:r>
              <a:rPr lang="cs-CZ" sz="2000" dirty="0"/>
              <a:t>	</a:t>
            </a:r>
            <a:r>
              <a:rPr lang="cs-CZ" sz="2000" dirty="0" err="1"/>
              <a:t>mulher</a:t>
            </a:r>
            <a:r>
              <a:rPr lang="cs-CZ" sz="2000" b="1" dirty="0" err="1"/>
              <a:t>ona</a:t>
            </a:r>
            <a:endParaRPr lang="pt-PT" sz="2000" b="1" dirty="0"/>
          </a:p>
          <a:p>
            <a:r>
              <a:rPr lang="cs-CZ" sz="2000" b="1" dirty="0"/>
              <a:t>bonito</a:t>
            </a:r>
            <a:r>
              <a:rPr lang="cs-CZ" sz="2000" dirty="0"/>
              <a:t>	</a:t>
            </a:r>
            <a:r>
              <a:rPr lang="cs-CZ" sz="2000" dirty="0" err="1"/>
              <a:t>bon</a:t>
            </a:r>
            <a:r>
              <a:rPr lang="cs-CZ" sz="2000" b="1" dirty="0" err="1"/>
              <a:t>itão</a:t>
            </a:r>
            <a:endParaRPr lang="pt-PT" sz="2000" b="1" dirty="0"/>
          </a:p>
          <a:p>
            <a:r>
              <a:rPr lang="cs-CZ" sz="2000" b="1" dirty="0" err="1"/>
              <a:t>gato</a:t>
            </a:r>
            <a:r>
              <a:rPr lang="cs-CZ" sz="2000" dirty="0"/>
              <a:t>	</a:t>
            </a:r>
            <a:r>
              <a:rPr lang="cs-CZ" sz="2000" dirty="0" err="1"/>
              <a:t>gat</a:t>
            </a:r>
            <a:r>
              <a:rPr lang="cs-CZ" sz="2000" b="1" dirty="0" err="1"/>
              <a:t>arrão</a:t>
            </a:r>
            <a:endParaRPr lang="cs-CZ" sz="2000" b="1" dirty="0"/>
          </a:p>
          <a:p>
            <a:r>
              <a:rPr lang="cs-CZ" sz="2000" b="1" dirty="0" err="1"/>
              <a:t>nariz</a:t>
            </a:r>
            <a:r>
              <a:rPr lang="cs-CZ" sz="2000" dirty="0"/>
              <a:t>	</a:t>
            </a:r>
            <a:r>
              <a:rPr lang="cs-CZ" sz="2000" dirty="0" err="1"/>
              <a:t>nari</a:t>
            </a:r>
            <a:r>
              <a:rPr lang="cs-CZ" sz="2000" b="1" dirty="0" err="1"/>
              <a:t>gão</a:t>
            </a:r>
            <a:r>
              <a:rPr lang="cs-CZ" sz="2000" dirty="0"/>
              <a:t>	</a:t>
            </a:r>
          </a:p>
          <a:p>
            <a:r>
              <a:rPr lang="cs-CZ" sz="2000" b="1" dirty="0" err="1"/>
              <a:t>sorte</a:t>
            </a:r>
            <a:r>
              <a:rPr lang="cs-CZ" sz="2000" dirty="0"/>
              <a:t>	</a:t>
            </a:r>
            <a:r>
              <a:rPr lang="cs-CZ" sz="2000" dirty="0" err="1"/>
              <a:t>sort</a:t>
            </a:r>
            <a:r>
              <a:rPr lang="cs-CZ" sz="2000" b="1" dirty="0" err="1"/>
              <a:t>alhão</a:t>
            </a:r>
            <a:endParaRPr lang="cs-CZ" sz="2000" dirty="0"/>
          </a:p>
          <a:p>
            <a:r>
              <a:rPr lang="cs-CZ" sz="2000" b="1" dirty="0"/>
              <a:t>Poeta</a:t>
            </a:r>
            <a:r>
              <a:rPr lang="cs-CZ" sz="2000" dirty="0"/>
              <a:t> – </a:t>
            </a:r>
            <a:r>
              <a:rPr lang="cs-CZ" sz="2000" dirty="0" err="1"/>
              <a:t>poet</a:t>
            </a:r>
            <a:r>
              <a:rPr lang="cs-CZ" sz="2000" b="1" dirty="0" err="1"/>
              <a:t>astro</a:t>
            </a:r>
            <a:r>
              <a:rPr lang="cs-CZ" sz="2000" dirty="0"/>
              <a:t>, </a:t>
            </a:r>
            <a:endParaRPr lang="pt-PT" sz="2000" dirty="0"/>
          </a:p>
          <a:p>
            <a:r>
              <a:rPr lang="cs-CZ" sz="2000" b="1" dirty="0" err="1"/>
              <a:t>médico</a:t>
            </a:r>
            <a:r>
              <a:rPr lang="cs-CZ" sz="2000" dirty="0"/>
              <a:t> -</a:t>
            </a:r>
            <a:r>
              <a:rPr lang="cs-CZ" sz="2000" dirty="0" err="1"/>
              <a:t>medic</a:t>
            </a:r>
            <a:r>
              <a:rPr lang="cs-CZ" sz="2000" b="1" dirty="0" err="1"/>
              <a:t>astro</a:t>
            </a:r>
            <a:endParaRPr lang="cs-CZ" sz="2000" b="1" dirty="0"/>
          </a:p>
          <a:p>
            <a:pPr marL="0" indent="0">
              <a:buNone/>
            </a:pPr>
            <a:r>
              <a:rPr lang="pt-PT" sz="2000" b="1" dirty="0"/>
              <a:t>  </a:t>
            </a:r>
            <a:r>
              <a:rPr lang="cs-CZ" sz="2000" b="1" dirty="0" err="1"/>
              <a:t>rico</a:t>
            </a:r>
            <a:r>
              <a:rPr lang="cs-CZ" sz="2000" dirty="0"/>
              <a:t>	</a:t>
            </a:r>
            <a:r>
              <a:rPr lang="cs-CZ" sz="2000" dirty="0" err="1"/>
              <a:t>ric</a:t>
            </a:r>
            <a:r>
              <a:rPr lang="cs-CZ" sz="2000" b="1" dirty="0" err="1"/>
              <a:t>aço</a:t>
            </a:r>
            <a:r>
              <a:rPr lang="cs-CZ" sz="2000" dirty="0"/>
              <a:t>	</a:t>
            </a:r>
            <a:endParaRPr lang="cs-CZ" sz="2000" b="1" dirty="0"/>
          </a:p>
        </p:txBody>
      </p:sp>
      <p:sp>
        <p:nvSpPr>
          <p:cNvPr id="4" name="Ovál 3"/>
          <p:cNvSpPr/>
          <p:nvPr/>
        </p:nvSpPr>
        <p:spPr>
          <a:xfrm>
            <a:off x="4572000" y="144998"/>
            <a:ext cx="4226814" cy="1884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 </a:t>
            </a:r>
            <a:r>
              <a:rPr lang="cs-CZ" sz="2000" b="1" dirty="0" err="1"/>
              <a:t>ão</a:t>
            </a:r>
            <a:r>
              <a:rPr lang="cs-CZ" sz="2000" b="1" dirty="0"/>
              <a:t>, </a:t>
            </a:r>
            <a:r>
              <a:rPr lang="cs-CZ" sz="2000" b="1" dirty="0" err="1"/>
              <a:t>alhão</a:t>
            </a:r>
            <a:r>
              <a:rPr lang="cs-CZ" sz="2000" b="1" dirty="0"/>
              <a:t>, -(z)</a:t>
            </a:r>
            <a:r>
              <a:rPr lang="cs-CZ" sz="2000" b="1" dirty="0" err="1"/>
              <a:t>arrão</a:t>
            </a:r>
            <a:r>
              <a:rPr lang="cs-CZ" sz="2000" b="1" dirty="0"/>
              <a:t>, -</a:t>
            </a:r>
            <a:r>
              <a:rPr lang="cs-CZ" sz="2000" b="1" dirty="0" err="1"/>
              <a:t>eirão</a:t>
            </a:r>
            <a:r>
              <a:rPr lang="cs-CZ" sz="2000" b="1" dirty="0"/>
              <a:t>, -</a:t>
            </a:r>
            <a:r>
              <a:rPr lang="cs-CZ" sz="2000" b="1" dirty="0" err="1"/>
              <a:t>aça</a:t>
            </a:r>
            <a:r>
              <a:rPr lang="cs-CZ" sz="2000" b="1" dirty="0"/>
              <a:t>, -</a:t>
            </a:r>
            <a:r>
              <a:rPr lang="cs-CZ" sz="2000" b="1" dirty="0" err="1"/>
              <a:t>aço</a:t>
            </a:r>
            <a:r>
              <a:rPr lang="cs-CZ" sz="2000" b="1" dirty="0"/>
              <a:t>, - </a:t>
            </a:r>
            <a:r>
              <a:rPr lang="cs-CZ" sz="2000" b="1" dirty="0" err="1"/>
              <a:t>árzio</a:t>
            </a:r>
            <a:r>
              <a:rPr lang="cs-CZ" sz="2000" b="1" dirty="0"/>
              <a:t>, - </a:t>
            </a:r>
            <a:r>
              <a:rPr lang="cs-CZ" sz="2000" b="1" dirty="0" err="1"/>
              <a:t>uça</a:t>
            </a:r>
            <a:r>
              <a:rPr lang="cs-CZ" sz="2000" b="1" dirty="0"/>
              <a:t>, -</a:t>
            </a:r>
            <a:r>
              <a:rPr lang="cs-CZ" sz="2000" b="1" dirty="0" err="1"/>
              <a:t>anzil</a:t>
            </a:r>
            <a:r>
              <a:rPr lang="cs-CZ" sz="2000" b="1" dirty="0"/>
              <a:t>, -</a:t>
            </a:r>
            <a:r>
              <a:rPr lang="cs-CZ" sz="2000" b="1" dirty="0" err="1"/>
              <a:t>aréu</a:t>
            </a:r>
            <a:r>
              <a:rPr lang="cs-CZ" sz="2000" b="1" dirty="0"/>
              <a:t>, -</a:t>
            </a:r>
            <a:r>
              <a:rPr lang="cs-CZ" sz="2000" b="1" dirty="0" err="1"/>
              <a:t>arra</a:t>
            </a:r>
            <a:r>
              <a:rPr lang="cs-CZ" sz="2000" b="1" dirty="0"/>
              <a:t>, -</a:t>
            </a:r>
            <a:r>
              <a:rPr lang="cs-CZ" sz="2000" b="1" dirty="0" err="1"/>
              <a:t>orra</a:t>
            </a:r>
            <a:r>
              <a:rPr lang="cs-CZ" sz="2000" b="1" dirty="0"/>
              <a:t>, -astro, - </a:t>
            </a:r>
            <a:r>
              <a:rPr lang="cs-CZ" sz="2000" b="1" dirty="0" err="1"/>
              <a:t>az</a:t>
            </a:r>
            <a:r>
              <a:rPr lang="cs-CZ" sz="2000" b="1" dirty="0"/>
              <a:t>, -</a:t>
            </a:r>
            <a:r>
              <a:rPr lang="cs-CZ" sz="2000" b="1" dirty="0" err="1"/>
              <a:t>alhaz</a:t>
            </a:r>
            <a:r>
              <a:rPr lang="cs-CZ" sz="2000" b="1" dirty="0"/>
              <a:t>, -</a:t>
            </a:r>
            <a:r>
              <a:rPr lang="cs-CZ" sz="2000" b="1" dirty="0" err="1"/>
              <a:t>arraz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606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E4A48E-0D3D-4A6A-AD67-CA647D83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900">
                <a:solidFill>
                  <a:srgbClr val="FFFFFF"/>
                </a:solidFill>
              </a:rPr>
              <a:t>muro (de Berlim) muralha (da China, de Berlim) </a:t>
            </a:r>
            <a:r>
              <a:rPr lang="en-US" sz="4900" i="1">
                <a:solidFill>
                  <a:srgbClr val="FFFFFF"/>
                </a:solidFill>
              </a:rPr>
              <a:t>vs. </a:t>
            </a:r>
            <a:endParaRPr lang="en-US" sz="490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89F729-ECF7-443A-9DF8-095722298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31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D0F944C-90CA-4534-8544-6B3BF78F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29" y="634182"/>
            <a:ext cx="2501574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rinta anos atrás caía o Muro de Berlim - Jornal Opção">
            <a:extLst>
              <a:ext uri="{FF2B5EF4-FFF2-40B4-BE49-F238E27FC236}">
                <a16:creationId xmlns:a16="http://schemas.microsoft.com/office/drawing/2014/main" id="{D7939A76-C6F6-4CD5-8A67-67FAD452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9083" y="1297624"/>
            <a:ext cx="2645833" cy="20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E5033667-8666-4287-B902-60A136F8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567" y="1314353"/>
            <a:ext cx="2645833" cy="19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37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63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33EE29-AFAE-4FD9-8D0A-65B5232A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300">
                <a:solidFill>
                  <a:srgbClr val="FFFFFF"/>
                </a:solidFill>
              </a:rPr>
              <a:t>faca </a:t>
            </a:r>
            <a:r>
              <a:rPr lang="en-US" sz="6300" i="1">
                <a:solidFill>
                  <a:srgbClr val="FFFFFF"/>
                </a:solidFill>
              </a:rPr>
              <a:t>vs. </a:t>
            </a:r>
            <a:r>
              <a:rPr lang="en-US" sz="6300">
                <a:solidFill>
                  <a:srgbClr val="FFFFFF"/>
                </a:solidFill>
              </a:rPr>
              <a:t>facalhão</a:t>
            </a:r>
          </a:p>
        </p:txBody>
      </p:sp>
      <p:sp>
        <p:nvSpPr>
          <p:cNvPr id="7190" name="Rectangle 82">
            <a:extLst>
              <a:ext uri="{FF2B5EF4-FFF2-40B4-BE49-F238E27FC236}">
                <a16:creationId xmlns:a16="http://schemas.microsoft.com/office/drawing/2014/main" id="{F889F729-ECF7-443A-9DF8-095722298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31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WESTERN SAGA: O FACALHÃO 'BOWIE'">
            <a:extLst>
              <a:ext uri="{FF2B5EF4-FFF2-40B4-BE49-F238E27FC236}">
                <a16:creationId xmlns:a16="http://schemas.microsoft.com/office/drawing/2014/main" id="{9FDDA568-1B46-4451-AF1E-7B169931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684" y="415861"/>
            <a:ext cx="2645834" cy="26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aca Águila | Invictus">
            <a:extLst>
              <a:ext uri="{FF2B5EF4-FFF2-40B4-BE49-F238E27FC236}">
                <a16:creationId xmlns:a16="http://schemas.microsoft.com/office/drawing/2014/main" id="{FEB66F9F-F630-4915-AF62-F613F55D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59" y="0"/>
            <a:ext cx="2059971" cy="20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acalhão - Official TF2 Wiki | Official Team Fortress Wiki">
            <a:extLst>
              <a:ext uri="{FF2B5EF4-FFF2-40B4-BE49-F238E27FC236}">
                <a16:creationId xmlns:a16="http://schemas.microsoft.com/office/drawing/2014/main" id="{23CF69F3-871B-4EF9-9AA3-E5BD059E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6773" y="415861"/>
            <a:ext cx="3674768" cy="20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71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3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C91168-EA27-455A-A59C-BD9B586C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FFFFFF"/>
                </a:solidFill>
              </a:rPr>
              <a:t>monte (Monte </a:t>
            </a:r>
            <a:r>
              <a:rPr lang="en-US" sz="3000" dirty="0" err="1">
                <a:solidFill>
                  <a:srgbClr val="FFFFFF"/>
                </a:solidFill>
              </a:rPr>
              <a:t>Pascoal</a:t>
            </a:r>
            <a:r>
              <a:rPr lang="en-US" sz="3000" dirty="0">
                <a:solidFill>
                  <a:srgbClr val="FFFFFF"/>
                </a:solidFill>
              </a:rPr>
              <a:t>, Bahia, </a:t>
            </a:r>
            <a:r>
              <a:rPr lang="en-US" sz="3000" dirty="0" err="1">
                <a:solidFill>
                  <a:srgbClr val="FFFFFF"/>
                </a:solidFill>
              </a:rPr>
              <a:t>Brasil</a:t>
            </a:r>
            <a:r>
              <a:rPr lang="en-US" sz="3000" dirty="0">
                <a:solidFill>
                  <a:srgbClr val="FFFFFF"/>
                </a:solidFill>
              </a:rPr>
              <a:t>, Monte Pico – </a:t>
            </a:r>
            <a:r>
              <a:rPr lang="en-US" sz="3000" dirty="0" err="1">
                <a:solidFill>
                  <a:srgbClr val="FFFFFF"/>
                </a:solidFill>
              </a:rPr>
              <a:t>Azory</a:t>
            </a:r>
            <a:r>
              <a:rPr lang="en-US" sz="3000" dirty="0">
                <a:solidFill>
                  <a:srgbClr val="FFFFFF"/>
                </a:solidFill>
              </a:rPr>
              <a:t>) </a:t>
            </a:r>
            <a:r>
              <a:rPr lang="en-US" sz="3000" i="1" dirty="0">
                <a:solidFill>
                  <a:srgbClr val="FFFFFF"/>
                </a:solidFill>
              </a:rPr>
              <a:t>vs. </a:t>
            </a:r>
            <a:r>
              <a:rPr lang="en-US" sz="3000" dirty="0">
                <a:solidFill>
                  <a:srgbClr val="FFFFFF"/>
                </a:solidFill>
              </a:rPr>
              <a:t>Montes (</a:t>
            </a:r>
            <a:r>
              <a:rPr lang="en-US" sz="3000" dirty="0" err="1">
                <a:solidFill>
                  <a:srgbClr val="FFFFFF"/>
                </a:solidFill>
              </a:rPr>
              <a:t>Trás</a:t>
            </a:r>
            <a:r>
              <a:rPr lang="en-US" sz="3000" dirty="0">
                <a:solidFill>
                  <a:srgbClr val="FFFFFF"/>
                </a:solidFill>
              </a:rPr>
              <a:t>-</a:t>
            </a:r>
            <a:r>
              <a:rPr lang="en-US" sz="3000" dirty="0" err="1">
                <a:solidFill>
                  <a:srgbClr val="FFFFFF"/>
                </a:solidFill>
              </a:rPr>
              <a:t>os</a:t>
            </a:r>
            <a:r>
              <a:rPr lang="en-US" sz="3000" dirty="0">
                <a:solidFill>
                  <a:srgbClr val="FFFFFF"/>
                </a:solidFill>
              </a:rPr>
              <a:t>-Montes) </a:t>
            </a:r>
            <a:r>
              <a:rPr lang="en-US" sz="3000" dirty="0" err="1">
                <a:solidFill>
                  <a:srgbClr val="FFFFFF"/>
                </a:solidFill>
              </a:rPr>
              <a:t>ou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montanhas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889F729-ECF7-443A-9DF8-095722298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31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Monte Pico - Home | Facebook">
            <a:extLst>
              <a:ext uri="{FF2B5EF4-FFF2-40B4-BE49-F238E27FC236}">
                <a16:creationId xmlns:a16="http://schemas.microsoft.com/office/drawing/2014/main" id="{A5C4FB33-8EE5-4C6B-BB05-12746B8E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174" y="617183"/>
            <a:ext cx="1954367" cy="14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C7D895C-75AA-4914-8B50-6B35FD57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4635" y="2461020"/>
            <a:ext cx="1954367" cy="14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rás-os-Montes | 1980 - YouTube">
            <a:extLst>
              <a:ext uri="{FF2B5EF4-FFF2-40B4-BE49-F238E27FC236}">
                <a16:creationId xmlns:a16="http://schemas.microsoft.com/office/drawing/2014/main" id="{E8BA6B1A-22BF-4186-919D-AD688C74A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715" y="190384"/>
            <a:ext cx="3592954" cy="20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ntanhas Dolomitas">
            <a:extLst>
              <a:ext uri="{FF2B5EF4-FFF2-40B4-BE49-F238E27FC236}">
                <a16:creationId xmlns:a16="http://schemas.microsoft.com/office/drawing/2014/main" id="{2F3ED6C4-3BC4-4A75-B5AF-ADB94B32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641" y="1410326"/>
            <a:ext cx="3729359" cy="27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3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CF240B-952B-40E0-A969-924B20B6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0E655A-9AEF-4433-8413-9493D0A4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900" dirty="0">
                <a:solidFill>
                  <a:srgbClr val="FFFFFF"/>
                </a:solidFill>
              </a:rPr>
              <a:t>porta vs. </a:t>
            </a:r>
            <a:r>
              <a:rPr lang="en-US" sz="4900" dirty="0" err="1">
                <a:solidFill>
                  <a:srgbClr val="FFFFFF"/>
                </a:solidFill>
              </a:rPr>
              <a:t>portão</a:t>
            </a:r>
            <a:r>
              <a:rPr lang="en-US" sz="4900" dirty="0">
                <a:solidFill>
                  <a:srgbClr val="FFFFFF"/>
                </a:solidFill>
              </a:rPr>
              <a:t> /</a:t>
            </a:r>
            <a:r>
              <a:rPr lang="en-US" sz="4900" dirty="0" err="1">
                <a:solidFill>
                  <a:srgbClr val="FFFFFF"/>
                </a:solidFill>
              </a:rPr>
              <a:t>vrata</a:t>
            </a:r>
            <a:r>
              <a:rPr lang="en-US" sz="4900" dirty="0">
                <a:solidFill>
                  <a:srgbClr val="FFFFFF"/>
                </a:solidFill>
              </a:rPr>
              <a:t>, </a:t>
            </a:r>
            <a:r>
              <a:rPr lang="en-US" sz="4900" dirty="0" err="1">
                <a:solidFill>
                  <a:srgbClr val="FFFFFF"/>
                </a:solidFill>
              </a:rPr>
              <a:t>brána</a:t>
            </a:r>
            <a:r>
              <a:rPr lang="en-US" sz="4900" dirty="0">
                <a:solidFill>
                  <a:srgbClr val="FFFFFF"/>
                </a:solidFill>
              </a:rPr>
              <a:t>/ </a:t>
            </a:r>
            <a:r>
              <a:rPr lang="en-US" sz="4900" dirty="0" err="1">
                <a:solidFill>
                  <a:srgbClr val="FFFFFF"/>
                </a:solidFill>
              </a:rPr>
              <a:t>Portão</a:t>
            </a:r>
            <a:r>
              <a:rPr lang="en-US" sz="4900" dirty="0">
                <a:solidFill>
                  <a:srgbClr val="FFFFFF"/>
                </a:solidFill>
              </a:rPr>
              <a:t> /o </a:t>
            </a:r>
            <a:r>
              <a:rPr lang="en-US" sz="4900" dirty="0" err="1">
                <a:solidFill>
                  <a:srgbClr val="FFFFFF"/>
                </a:solidFill>
              </a:rPr>
              <a:t>Portão</a:t>
            </a:r>
            <a:r>
              <a:rPr lang="en-US" sz="4900" dirty="0">
                <a:solidFill>
                  <a:srgbClr val="FFFFFF"/>
                </a:solidFill>
              </a:rPr>
              <a:t>/</a:t>
            </a:r>
          </a:p>
        </p:txBody>
      </p:sp>
      <p:pic>
        <p:nvPicPr>
          <p:cNvPr id="10242" name="Picture 2" descr="Deskové interiérové dveře Porta RESIST | WOODCOTE Stavebniny">
            <a:extLst>
              <a:ext uri="{FF2B5EF4-FFF2-40B4-BE49-F238E27FC236}">
                <a16:creationId xmlns:a16="http://schemas.microsoft.com/office/drawing/2014/main" id="{109E4E14-5DE0-481B-9560-55B623475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r="13873" b="2"/>
          <a:stretch/>
        </p:blipFill>
        <p:spPr bwMode="auto">
          <a:xfrm>
            <a:off x="476592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ortão de Garagem Basculante de Metal 2,85x2,5m Direito Mega Portões |  Leroy Merlin">
            <a:extLst>
              <a:ext uri="{FF2B5EF4-FFF2-40B4-BE49-F238E27FC236}">
                <a16:creationId xmlns:a16="http://schemas.microsoft.com/office/drawing/2014/main" id="{25C5EDE7-CFA5-482A-A84C-31ACFD5B2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8" r="13053" b="-1"/>
          <a:stretch/>
        </p:blipFill>
        <p:spPr bwMode="auto">
          <a:xfrm>
            <a:off x="3241254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ocation within Rio Grande do Sul">
            <a:extLst>
              <a:ext uri="{FF2B5EF4-FFF2-40B4-BE49-F238E27FC236}">
                <a16:creationId xmlns:a16="http://schemas.microsoft.com/office/drawing/2014/main" id="{86E3FC94-1E21-42A3-84AD-B1C0B3678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r="17622" b="-2"/>
          <a:stretch/>
        </p:blipFill>
        <p:spPr bwMode="auto">
          <a:xfrm>
            <a:off x="6005916" y="640080"/>
            <a:ext cx="264401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CF240B-952B-40E0-A969-924B20B6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594B1E-35CE-4DFC-B02B-BF781896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000">
                <a:solidFill>
                  <a:srgbClr val="FFFFFF"/>
                </a:solidFill>
              </a:rPr>
              <a:t>sala </a:t>
            </a:r>
            <a:r>
              <a:rPr lang="en-US" sz="7000" i="1">
                <a:solidFill>
                  <a:srgbClr val="FFFFFF"/>
                </a:solidFill>
              </a:rPr>
              <a:t>vs. </a:t>
            </a:r>
            <a:r>
              <a:rPr lang="en-US" sz="7000">
                <a:solidFill>
                  <a:srgbClr val="FFFFFF"/>
                </a:solidFill>
              </a:rPr>
              <a:t>salão</a:t>
            </a:r>
          </a:p>
        </p:txBody>
      </p:sp>
      <p:pic>
        <p:nvPicPr>
          <p:cNvPr id="11270" name="Picture 6" descr="34,65m² - Open Space - Tecnisa | Planos de apartamentos pequenos, Plantas  de casas pequenas, Layout de um apartamento estilo estúdio">
            <a:extLst>
              <a:ext uri="{FF2B5EF4-FFF2-40B4-BE49-F238E27FC236}">
                <a16:creationId xmlns:a16="http://schemas.microsoft.com/office/drawing/2014/main" id="{0547D863-97A3-4501-BF80-231D399F0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7"/>
          <a:stretch/>
        </p:blipFill>
        <p:spPr bwMode="auto">
          <a:xfrm>
            <a:off x="476592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alão de beleza atendimento a domicílio (@BelezaAte) | Twitter">
            <a:extLst>
              <a:ext uri="{FF2B5EF4-FFF2-40B4-BE49-F238E27FC236}">
                <a16:creationId xmlns:a16="http://schemas.microsoft.com/office/drawing/2014/main" id="{0F8ABC3C-727D-4CA8-8FBD-5D782A7CD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r="13349" b="2"/>
          <a:stretch/>
        </p:blipFill>
        <p:spPr bwMode="auto">
          <a:xfrm>
            <a:off x="3241254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ROJETO SALÃO DE BELEZA - YouTube">
            <a:extLst>
              <a:ext uri="{FF2B5EF4-FFF2-40B4-BE49-F238E27FC236}">
                <a16:creationId xmlns:a16="http://schemas.microsoft.com/office/drawing/2014/main" id="{3DE0EA7F-FA71-45F0-8504-F08B2D7C6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37994" b="-1"/>
          <a:stretch/>
        </p:blipFill>
        <p:spPr bwMode="auto">
          <a:xfrm>
            <a:off x="6005916" y="640080"/>
            <a:ext cx="264401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5B264-2D60-4EB0-931A-32188C1B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voz </a:t>
            </a:r>
            <a:r>
              <a:rPr lang="pt-PT" i="1" dirty="0"/>
              <a:t>vs</a:t>
            </a:r>
            <a:r>
              <a:rPr lang="pt-PT" dirty="0"/>
              <a:t>. vozeirão</a:t>
            </a:r>
            <a:endParaRPr lang="cs-CZ" dirty="0"/>
          </a:p>
        </p:txBody>
      </p:sp>
      <p:pic>
        <p:nvPicPr>
          <p:cNvPr id="12290" name="Picture 2" descr="Prevención en el cuidado de la voz">
            <a:extLst>
              <a:ext uri="{FF2B5EF4-FFF2-40B4-BE49-F238E27FC236}">
                <a16:creationId xmlns:a16="http://schemas.microsoft.com/office/drawing/2014/main" id="{C8168901-289F-4C8C-BCF9-92C7EF9A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6" y="2633662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ozeirão - Dicio, Dicionário Online de Português">
            <a:extLst>
              <a:ext uri="{FF2B5EF4-FFF2-40B4-BE49-F238E27FC236}">
                <a16:creationId xmlns:a16="http://schemas.microsoft.com/office/drawing/2014/main" id="{6CAF3037-2EE4-47BD-8878-F84C9B68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97" y="180035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9BA04D7-5CC0-4023-95FA-6AFFF1F80E3E}"/>
              </a:ext>
            </a:extLst>
          </p:cNvPr>
          <p:cNvSpPr txBox="1"/>
          <p:nvPr/>
        </p:nvSpPr>
        <p:spPr>
          <a:xfrm>
            <a:off x="4000500" y="405393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Que vozeirão cantando Adele "HELLO"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18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NOCIONÁLNÍ PŘÍPONY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Nocionální (informativně věcné) přípony jsou tedy ty, které nesou </a:t>
            </a:r>
            <a:r>
              <a:rPr lang="cs-CZ" b="1" dirty="0"/>
              <a:t>jiný než </a:t>
            </a:r>
            <a:r>
              <a:rPr lang="cs-CZ" dirty="0"/>
              <a:t>expresivní význam. </a:t>
            </a:r>
          </a:p>
          <a:p>
            <a:r>
              <a:rPr lang="cs-CZ" dirty="0"/>
              <a:t>Velice často jsou tyt přípony </a:t>
            </a:r>
            <a:r>
              <a:rPr lang="cs-CZ" b="1" dirty="0"/>
              <a:t>mnohovýznamové</a:t>
            </a:r>
          </a:p>
        </p:txBody>
      </p:sp>
    </p:spTree>
    <p:extLst>
      <p:ext uri="{BB962C8B-B14F-4D97-AF65-F5344CB8AC3E}">
        <p14:creationId xmlns:p14="http://schemas.microsoft.com/office/powerpoint/2010/main" val="37398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2900">
                <a:solidFill>
                  <a:srgbClr val="FFFFFF"/>
                </a:solidFill>
              </a:rPr>
              <a:t>TYPY SLOVOTVORBY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ODVOZOVÁNÍ (derivace)</a:t>
            </a:r>
          </a:p>
          <a:p>
            <a:r>
              <a:rPr lang="cs-CZ" dirty="0"/>
              <a:t>SKLÁDÁNÍ (kompozice)</a:t>
            </a:r>
          </a:p>
          <a:p>
            <a:r>
              <a:rPr lang="cs-CZ" dirty="0"/>
              <a:t>ZKRACOVÁNÍ (abreviace)</a:t>
            </a:r>
          </a:p>
          <a:p>
            <a:r>
              <a:rPr lang="cs-CZ" dirty="0"/>
              <a:t>PŘEJÍMÁNÍ (z cizích slov)</a:t>
            </a:r>
          </a:p>
        </p:txBody>
      </p:sp>
    </p:spTree>
    <p:extLst>
      <p:ext uri="{BB962C8B-B14F-4D97-AF65-F5344CB8AC3E}">
        <p14:creationId xmlns:p14="http://schemas.microsoft.com/office/powerpoint/2010/main" val="747510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TYPY PŘÍPON </a:t>
            </a:r>
            <a:r>
              <a:rPr lang="cs-CZ" dirty="0"/>
              <a:t>z HLEDISKA MORFOLOGICKÉ  POVAHY DERIVÁTU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JMENNÉ</a:t>
            </a:r>
            <a:r>
              <a:rPr lang="cs-CZ" dirty="0"/>
              <a:t>: </a:t>
            </a:r>
          </a:p>
          <a:p>
            <a:pPr algn="just"/>
            <a:r>
              <a:rPr lang="cs-CZ" i="1" dirty="0" err="1"/>
              <a:t>sapato</a:t>
            </a:r>
            <a:r>
              <a:rPr lang="cs-CZ" i="1" dirty="0"/>
              <a:t>:  „</a:t>
            </a:r>
            <a:r>
              <a:rPr lang="cs-CZ" i="1" dirty="0" err="1"/>
              <a:t>sapat-</a:t>
            </a:r>
            <a:r>
              <a:rPr lang="cs-CZ" b="1" i="1" dirty="0" err="1"/>
              <a:t>ada</a:t>
            </a:r>
            <a:r>
              <a:rPr lang="cs-CZ" i="1" dirty="0"/>
              <a:t> „střevíček“, </a:t>
            </a:r>
            <a:r>
              <a:rPr lang="cs-CZ" i="1" dirty="0" err="1"/>
              <a:t>sapat-</a:t>
            </a:r>
            <a:r>
              <a:rPr lang="cs-CZ" b="1" i="1" dirty="0" err="1"/>
              <a:t>ão</a:t>
            </a:r>
            <a:r>
              <a:rPr lang="cs-CZ" b="1" i="1" dirty="0"/>
              <a:t> </a:t>
            </a:r>
            <a:r>
              <a:rPr lang="cs-CZ" i="1" dirty="0"/>
              <a:t>„baganče“, </a:t>
            </a:r>
            <a:r>
              <a:rPr lang="cs-CZ" i="1" dirty="0" err="1"/>
              <a:t>sapat-</a:t>
            </a:r>
            <a:r>
              <a:rPr lang="cs-CZ" b="1" i="1" dirty="0" err="1"/>
              <a:t>aria</a:t>
            </a:r>
            <a:r>
              <a:rPr lang="cs-CZ" b="1" i="1" dirty="0"/>
              <a:t> </a:t>
            </a:r>
            <a:r>
              <a:rPr lang="cs-CZ" i="1" dirty="0"/>
              <a:t>„prodejna obuvi“, </a:t>
            </a:r>
            <a:r>
              <a:rPr lang="cs-CZ" i="1" dirty="0" err="1"/>
              <a:t>sapat-</a:t>
            </a:r>
            <a:r>
              <a:rPr lang="cs-CZ" b="1" i="1" dirty="0" err="1"/>
              <a:t>eiro</a:t>
            </a:r>
            <a:r>
              <a:rPr lang="cs-CZ" i="1" dirty="0"/>
              <a:t> „švec“, </a:t>
            </a:r>
            <a:r>
              <a:rPr lang="cs-CZ" i="1" dirty="0" err="1"/>
              <a:t>sapat-</a:t>
            </a:r>
            <a:r>
              <a:rPr lang="cs-CZ" b="1" i="1" dirty="0" err="1"/>
              <a:t>eira</a:t>
            </a:r>
            <a:r>
              <a:rPr lang="cs-CZ" b="1" i="1" dirty="0"/>
              <a:t> </a:t>
            </a:r>
            <a:r>
              <a:rPr lang="cs-CZ" i="1" dirty="0"/>
              <a:t>„botník“, </a:t>
            </a:r>
            <a:r>
              <a:rPr lang="cs-CZ" i="1" dirty="0" err="1"/>
              <a:t>sapat-</a:t>
            </a:r>
            <a:r>
              <a:rPr lang="cs-CZ" b="1" i="1" dirty="0" err="1"/>
              <a:t>ilha</a:t>
            </a:r>
            <a:r>
              <a:rPr lang="cs-CZ" i="1" dirty="0"/>
              <a:t>, „cvička“ </a:t>
            </a:r>
            <a:r>
              <a:rPr lang="cs-CZ" i="1" dirty="0" err="1"/>
              <a:t>sapat-</a:t>
            </a:r>
            <a:r>
              <a:rPr lang="cs-CZ" b="1" i="1" dirty="0" err="1"/>
              <a:t>eada</a:t>
            </a:r>
            <a:r>
              <a:rPr lang="cs-CZ" i="1" dirty="0"/>
              <a:t>, </a:t>
            </a:r>
            <a:r>
              <a:rPr lang="cs-CZ" i="1" dirty="0" err="1"/>
              <a:t>sapat-</a:t>
            </a:r>
            <a:r>
              <a:rPr lang="cs-CZ" b="1" i="1" dirty="0" err="1"/>
              <a:t>eado</a:t>
            </a:r>
            <a:r>
              <a:rPr lang="cs-CZ" b="1" i="1" dirty="0"/>
              <a:t>, </a:t>
            </a:r>
            <a:r>
              <a:rPr lang="cs-CZ" i="1" dirty="0"/>
              <a:t>„stepování“,</a:t>
            </a:r>
            <a:r>
              <a:rPr lang="cs-CZ" dirty="0"/>
              <a:t> </a:t>
            </a:r>
            <a:r>
              <a:rPr lang="cs-CZ" i="1" dirty="0" err="1"/>
              <a:t>sapat-</a:t>
            </a:r>
            <a:r>
              <a:rPr lang="cs-CZ" b="1" i="1" dirty="0" err="1"/>
              <a:t>eador</a:t>
            </a:r>
            <a:r>
              <a:rPr lang="cs-CZ" i="1" dirty="0"/>
              <a:t>, „stepař</a:t>
            </a:r>
            <a:r>
              <a:rPr lang="cs-CZ" dirty="0"/>
              <a:t>“</a:t>
            </a:r>
          </a:p>
          <a:p>
            <a:r>
              <a:rPr lang="cs-CZ" b="1" dirty="0"/>
              <a:t>SLOVESNÉ</a:t>
            </a:r>
            <a:r>
              <a:rPr lang="cs-CZ" dirty="0"/>
              <a:t>:  </a:t>
            </a:r>
          </a:p>
          <a:p>
            <a:r>
              <a:rPr lang="cs-CZ" i="1" dirty="0"/>
              <a:t>a </a:t>
            </a:r>
            <a:r>
              <a:rPr lang="cs-CZ" i="1" dirty="0" err="1"/>
              <a:t>manhã</a:t>
            </a:r>
            <a:r>
              <a:rPr lang="cs-CZ" dirty="0"/>
              <a:t> : </a:t>
            </a:r>
            <a:r>
              <a:rPr lang="cs-CZ" i="1" dirty="0" err="1"/>
              <a:t>amanh-</a:t>
            </a:r>
            <a:r>
              <a:rPr lang="cs-CZ" b="1" i="1" dirty="0" err="1"/>
              <a:t>ecer</a:t>
            </a:r>
            <a:r>
              <a:rPr lang="cs-CZ" b="1" i="1" dirty="0"/>
              <a:t> </a:t>
            </a:r>
            <a:r>
              <a:rPr lang="cs-CZ" i="1" dirty="0"/>
              <a:t>„svítat“</a:t>
            </a:r>
          </a:p>
          <a:p>
            <a:r>
              <a:rPr lang="cs-CZ" b="1" dirty="0"/>
              <a:t>PŘÍSLOVEČNÉ</a:t>
            </a:r>
            <a:r>
              <a:rPr lang="cs-CZ" dirty="0"/>
              <a:t>: </a:t>
            </a:r>
          </a:p>
          <a:p>
            <a:r>
              <a:rPr lang="cs-CZ" i="1" dirty="0" err="1"/>
              <a:t>perigosa-</a:t>
            </a:r>
            <a:r>
              <a:rPr lang="cs-CZ" b="1" i="1" dirty="0" err="1"/>
              <a:t>mente</a:t>
            </a:r>
            <a:r>
              <a:rPr lang="cs-CZ" b="1" dirty="0"/>
              <a:t>, „</a:t>
            </a:r>
            <a:r>
              <a:rPr lang="cs-CZ" dirty="0"/>
              <a:t>nebezpečně“ nebo  </a:t>
            </a:r>
            <a:r>
              <a:rPr lang="cs-CZ" i="1" dirty="0" err="1"/>
              <a:t>linda-</a:t>
            </a:r>
            <a:r>
              <a:rPr lang="cs-CZ" b="1" i="1" dirty="0" err="1"/>
              <a:t>mente</a:t>
            </a:r>
            <a:r>
              <a:rPr lang="cs-CZ" b="1" dirty="0"/>
              <a:t>, „</a:t>
            </a:r>
            <a:r>
              <a:rPr lang="cs-CZ" dirty="0"/>
              <a:t>pěkně“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893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NOMINÁLNÍ</a:t>
            </a:r>
            <a:r>
              <a:rPr lang="cs-CZ" b="1" dirty="0"/>
              <a:t>- nominální sufixy </a:t>
            </a:r>
            <a:br>
              <a:rPr lang="cs-CZ" b="1" dirty="0"/>
            </a:br>
            <a:r>
              <a:rPr lang="cs-CZ" b="1" dirty="0"/>
              <a:t>(nejobsáhlejší)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Nominální sufixy se mohou připojovat k </a:t>
            </a:r>
            <a:r>
              <a:rPr lang="cs-CZ" b="1" dirty="0"/>
              <a:t>podstatným jménům, přídavným jménům, nebo slovesům</a:t>
            </a:r>
            <a:r>
              <a:rPr lang="cs-CZ" dirty="0"/>
              <a:t>. Derivátem pak může být jako podstatné tak přídavné jméno.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 nutno podotknout, že nominální sufixy jsou obdařeny </a:t>
            </a:r>
            <a:r>
              <a:rPr lang="cs-CZ" b="1" dirty="0"/>
              <a:t>mnoha významy.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74185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2343" y="499533"/>
            <a:ext cx="4922045" cy="16581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662515"/>
                </a:solidFill>
              </a:rPr>
              <a:t>PODST. JM. + </a:t>
            </a:r>
            <a:r>
              <a:rPr lang="cs-CZ" b="1" dirty="0">
                <a:solidFill>
                  <a:srgbClr val="662515"/>
                </a:solidFill>
              </a:rPr>
              <a:t>ADA</a:t>
            </a:r>
          </a:p>
        </p:txBody>
      </p:sp>
      <p:pic>
        <p:nvPicPr>
          <p:cNvPr id="4" name="Obrázek 3" descr="VÃ½sledek obrÃ¡zku pro PAPEL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r="-3" b="11413"/>
          <a:stretch/>
        </p:blipFill>
        <p:spPr bwMode="auto">
          <a:xfrm>
            <a:off x="-7715" y="10"/>
            <a:ext cx="3175702" cy="2176262"/>
          </a:xfrm>
          <a:prstGeom prst="rect">
            <a:avLst/>
          </a:prstGeom>
          <a:noFill/>
        </p:spPr>
      </p:pic>
      <p:pic>
        <p:nvPicPr>
          <p:cNvPr id="6" name="Obrázek 5" descr="VÃ½sledek obrÃ¡zku pro LARANJAD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 r="6" b="6"/>
          <a:stretch/>
        </p:blipFill>
        <p:spPr bwMode="auto">
          <a:xfrm>
            <a:off x="17299" y="4405116"/>
            <a:ext cx="1527525" cy="2286000"/>
          </a:xfrm>
          <a:prstGeom prst="rect">
            <a:avLst/>
          </a:prstGeom>
          <a:noFill/>
        </p:spPr>
      </p:pic>
      <p:pic>
        <p:nvPicPr>
          <p:cNvPr id="5" name="Obrázek 4" descr="VÃ½sledek obrÃ¡zku pro LESAO DA DENTAD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4" r="20267"/>
          <a:stretch/>
        </p:blipFill>
        <p:spPr bwMode="auto">
          <a:xfrm>
            <a:off x="1544824" y="4461126"/>
            <a:ext cx="1541661" cy="2286000"/>
          </a:xfrm>
          <a:prstGeom prst="rect">
            <a:avLst/>
          </a:prstGeom>
          <a:noFill/>
        </p:spPr>
      </p:pic>
      <p:pic>
        <p:nvPicPr>
          <p:cNvPr id="8" name="Obrázek 7" descr="Obsah obrázku stádo, kráva, zvíře, hovězí dobytek&#10;&#10;Popis byl vytvořen automaticky">
            <a:extLst>
              <a:ext uri="{FF2B5EF4-FFF2-40B4-BE49-F238E27FC236}">
                <a16:creationId xmlns:a16="http://schemas.microsoft.com/office/drawing/2014/main" id="{42844611-6AB0-450A-A39E-986C9B9158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" b="-6"/>
          <a:stretch/>
        </p:blipFill>
        <p:spPr>
          <a:xfrm>
            <a:off x="17299" y="2340864"/>
            <a:ext cx="3175702" cy="217627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6917" y="2011680"/>
            <a:ext cx="4821746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- </a:t>
            </a:r>
            <a:r>
              <a:rPr lang="cs-CZ" sz="2000" b="1" dirty="0"/>
              <a:t>HROMADNÝ VÝZNAM</a:t>
            </a:r>
          </a:p>
          <a:p>
            <a:pPr marL="0" indent="0">
              <a:buNone/>
            </a:pPr>
            <a:r>
              <a:rPr lang="cs-CZ" sz="2000" b="1" dirty="0" err="1"/>
              <a:t>papel</a:t>
            </a:r>
            <a:r>
              <a:rPr lang="cs-CZ" sz="2000" dirty="0"/>
              <a:t> – </a:t>
            </a:r>
            <a:r>
              <a:rPr lang="cs-CZ" sz="2000" dirty="0" err="1"/>
              <a:t>pape</a:t>
            </a:r>
            <a:r>
              <a:rPr lang="cs-CZ" sz="2000" b="1" dirty="0" err="1"/>
              <a:t>lada</a:t>
            </a:r>
            <a:r>
              <a:rPr lang="cs-CZ" sz="2000" dirty="0"/>
              <a:t>, </a:t>
            </a:r>
            <a:r>
              <a:rPr lang="cs-CZ" sz="2000" b="1" dirty="0" err="1"/>
              <a:t>boi</a:t>
            </a:r>
            <a:r>
              <a:rPr lang="cs-CZ" sz="2000" dirty="0"/>
              <a:t> - </a:t>
            </a:r>
            <a:r>
              <a:rPr lang="cs-CZ" sz="2000" dirty="0" err="1"/>
              <a:t>boi</a:t>
            </a:r>
            <a:r>
              <a:rPr lang="cs-CZ" sz="2000" b="1" dirty="0" err="1"/>
              <a:t>ada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- </a:t>
            </a:r>
            <a:r>
              <a:rPr lang="cs-CZ" sz="2000" b="1" dirty="0"/>
              <a:t>RÁNA NĚJAKÝM PŘEDMĚTEM</a:t>
            </a:r>
          </a:p>
          <a:p>
            <a:pPr marL="0" indent="0">
              <a:buNone/>
            </a:pPr>
            <a:r>
              <a:rPr lang="cs-CZ" sz="2000" b="1" dirty="0" err="1"/>
              <a:t>faca</a:t>
            </a:r>
            <a:r>
              <a:rPr lang="cs-CZ" sz="2000" dirty="0"/>
              <a:t> – </a:t>
            </a:r>
            <a:r>
              <a:rPr lang="cs-CZ" sz="2000" dirty="0" err="1"/>
              <a:t>facada</a:t>
            </a:r>
            <a:r>
              <a:rPr lang="cs-CZ" sz="2000" dirty="0"/>
              <a:t>, dente - </a:t>
            </a:r>
            <a:r>
              <a:rPr lang="cs-CZ" sz="2000" dirty="0" err="1"/>
              <a:t>dent</a:t>
            </a:r>
            <a:r>
              <a:rPr lang="cs-CZ" sz="2000" b="1" dirty="0" err="1"/>
              <a:t>ada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- </a:t>
            </a:r>
            <a:r>
              <a:rPr lang="cs-CZ" sz="2000" b="1" dirty="0"/>
              <a:t>DŽUS</a:t>
            </a:r>
            <a:r>
              <a:rPr lang="cs-CZ" sz="2000" dirty="0"/>
              <a:t> </a:t>
            </a:r>
            <a:r>
              <a:rPr lang="pt-PT" sz="2000" dirty="0"/>
              <a:t>sumo </a:t>
            </a:r>
            <a:r>
              <a:rPr lang="pt-PT" sz="2000" i="1" dirty="0"/>
              <a:t>vs</a:t>
            </a:r>
            <a:r>
              <a:rPr lang="pt-PT" sz="2000" dirty="0"/>
              <a:t>. suco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err="1"/>
              <a:t>laranja</a:t>
            </a:r>
            <a:r>
              <a:rPr lang="cs-CZ" sz="2000" dirty="0"/>
              <a:t> – </a:t>
            </a:r>
            <a:r>
              <a:rPr lang="cs-CZ" sz="2000" dirty="0" err="1"/>
              <a:t>laranj</a:t>
            </a:r>
            <a:r>
              <a:rPr lang="cs-CZ" sz="2000" b="1" dirty="0" err="1"/>
              <a:t>ada</a:t>
            </a:r>
            <a:endParaRPr lang="pt-PT" sz="2000" b="1" dirty="0"/>
          </a:p>
          <a:p>
            <a:pPr marL="0" indent="0">
              <a:buNone/>
            </a:pPr>
            <a:r>
              <a:rPr lang="pt-PT" sz="2000" b="1" dirty="0"/>
              <a:t>limão - </a:t>
            </a:r>
            <a:r>
              <a:rPr lang="pt-PT" sz="2000" dirty="0"/>
              <a:t>limon</a:t>
            </a:r>
            <a:r>
              <a:rPr lang="pt-PT" sz="2000" b="1" dirty="0"/>
              <a:t>ada</a:t>
            </a: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3887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1" y="499533"/>
            <a:ext cx="5184576" cy="14249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PODST</a:t>
            </a:r>
            <a:r>
              <a:rPr lang="cs-CZ" dirty="0"/>
              <a:t>. </a:t>
            </a:r>
            <a:r>
              <a:rPr lang="cs-CZ" dirty="0" err="1"/>
              <a:t>JM</a:t>
            </a:r>
            <a:r>
              <a:rPr lang="cs-CZ" dirty="0"/>
              <a:t>. + </a:t>
            </a:r>
            <a:r>
              <a:rPr lang="cs-CZ" b="1" dirty="0"/>
              <a:t>ARIA</a:t>
            </a:r>
            <a:r>
              <a:rPr lang="pt-PT" b="1" dirty="0"/>
              <a:t> </a:t>
            </a:r>
            <a:r>
              <a:rPr lang="cs-CZ" b="1" dirty="0"/>
              <a:t> názvy obchodů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Obrázek 3" descr="https://bragancagardenshopping.com.br/wp-content/uploads/2016/11/tabacaria_prata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4" y="2400249"/>
            <a:ext cx="1656184" cy="167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Ã½sledek obrÃ¡zku pro papelar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59" y="1309469"/>
            <a:ext cx="2477135" cy="165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File:Drogaria Ri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11" y="2264157"/>
            <a:ext cx="2327910" cy="174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Ã½sledek obrÃ¡zku pro camisar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" y="455334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362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99533"/>
            <a:ext cx="6160740" cy="162750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662515"/>
                </a:solidFill>
              </a:rPr>
              <a:t>PODST. JM. + </a:t>
            </a:r>
            <a:r>
              <a:rPr lang="cs-CZ" b="1" dirty="0">
                <a:solidFill>
                  <a:srgbClr val="662515"/>
                </a:solidFill>
              </a:rPr>
              <a:t>A</a:t>
            </a:r>
            <a:r>
              <a:rPr lang="pt-PT" b="1" dirty="0">
                <a:solidFill>
                  <a:srgbClr val="662515"/>
                </a:solidFill>
              </a:rPr>
              <a:t>RIA - OBCHODY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Obrázek 3" descr="https://bragancagardenshopping.com.br/wp-content/uploads/2016/11/tabacaria_prata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2122028" cy="199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Ã½sledek obrÃ¡zku pro papelar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37583"/>
            <a:ext cx="2477135" cy="165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File:Drogaria Ri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8" y="2063328"/>
            <a:ext cx="2327910" cy="174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Ã½sledek obrÃ¡zku pro cafeter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09" y="3831903"/>
            <a:ext cx="2604770" cy="162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VÃ½sledek obrÃ¡zku pro CarniÃ§ari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19" y="3749923"/>
            <a:ext cx="2350290" cy="179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Ã½sledek obrÃ¡zku pro camisari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4" y="3939701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Ã½sledek obrÃ¡zku pro churrascari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62" y="2127038"/>
            <a:ext cx="1901071" cy="1564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738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2515"/>
                </a:solidFill>
              </a:rPr>
              <a:t>PODST. JM. + </a:t>
            </a:r>
            <a:r>
              <a:rPr lang="pt-PT" b="1" dirty="0">
                <a:solidFill>
                  <a:srgbClr val="662515"/>
                </a:solidFill>
              </a:rPr>
              <a:t>ITE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919" y="1916832"/>
            <a:ext cx="8079581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ZÁNĚT</a:t>
            </a:r>
          </a:p>
          <a:p>
            <a:pPr marL="400050" lvl="1" indent="0">
              <a:buNone/>
            </a:pP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GASTR</a:t>
            </a:r>
            <a:r>
              <a:rPr lang="cs-CZ" b="1" i="1" dirty="0"/>
              <a:t>ITE</a:t>
            </a:r>
            <a:r>
              <a:rPr lang="cs-CZ" i="1" dirty="0"/>
              <a:t> – žaludeční katar</a:t>
            </a:r>
            <a:r>
              <a:rPr lang="pt-PT" i="1" dirty="0"/>
              <a:t>,  </a:t>
            </a:r>
            <a:r>
              <a:rPr lang="pt-PT" i="1" dirty="0" err="1"/>
              <a:t>gastritida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BRONQ</a:t>
            </a:r>
            <a:r>
              <a:rPr lang="cs-CZ" b="1" i="1" dirty="0"/>
              <a:t>UITE</a:t>
            </a:r>
            <a:r>
              <a:rPr lang="cs-CZ" i="1" dirty="0"/>
              <a:t> – zánět průdušek</a:t>
            </a:r>
            <a:r>
              <a:rPr lang="pt-PT" i="1" dirty="0"/>
              <a:t> – </a:t>
            </a:r>
            <a:r>
              <a:rPr lang="pt-PT" i="1" dirty="0" err="1"/>
              <a:t>bronchitida</a:t>
            </a:r>
            <a:r>
              <a:rPr lang="pt-PT" i="1" dirty="0"/>
              <a:t> 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APENDIC</a:t>
            </a:r>
            <a:r>
              <a:rPr lang="cs-CZ" b="1" i="1" dirty="0"/>
              <a:t>ITE</a:t>
            </a:r>
            <a:r>
              <a:rPr lang="cs-CZ" i="1" dirty="0"/>
              <a:t> – zánět slepého střeva</a:t>
            </a:r>
            <a:r>
              <a:rPr lang="pt-PT" i="1" dirty="0"/>
              <a:t> 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 err="1"/>
              <a:t>CELUL</a:t>
            </a:r>
            <a:r>
              <a:rPr lang="cs-CZ" b="1" i="1" dirty="0" err="1"/>
              <a:t>ITE</a:t>
            </a:r>
            <a:r>
              <a:rPr lang="cs-CZ" i="1" dirty="0"/>
              <a:t> - celulitida</a:t>
            </a:r>
          </a:p>
          <a:p>
            <a:pPr marL="400050" lvl="1" indent="0">
              <a:buNone/>
            </a:pPr>
            <a:r>
              <a:rPr lang="cs-CZ" i="1" dirty="0" err="1"/>
              <a:t>AMIGDAL</a:t>
            </a:r>
            <a:r>
              <a:rPr lang="cs-CZ" b="1" i="1" dirty="0" err="1"/>
              <a:t>ITE</a:t>
            </a:r>
            <a:r>
              <a:rPr lang="cs-CZ" i="1" dirty="0"/>
              <a:t> – zánět mandlí</a:t>
            </a:r>
          </a:p>
          <a:p>
            <a:pPr marL="400050" lvl="1" indent="0">
              <a:buNone/>
            </a:pPr>
            <a:r>
              <a:rPr lang="cs-CZ" i="1" dirty="0"/>
              <a:t>MENING</a:t>
            </a:r>
            <a:r>
              <a:rPr lang="cs-CZ" b="1" i="1" dirty="0"/>
              <a:t>ITE</a:t>
            </a:r>
            <a:r>
              <a:rPr lang="cs-CZ" i="1" dirty="0"/>
              <a:t> – zánět mozkových blan</a:t>
            </a:r>
            <a:r>
              <a:rPr lang="pt-PT" i="1" dirty="0"/>
              <a:t>, </a:t>
            </a:r>
            <a:r>
              <a:rPr lang="pt-PT" i="1" dirty="0" err="1"/>
              <a:t>meningitida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LARING</a:t>
            </a:r>
            <a:r>
              <a:rPr lang="cs-CZ" b="1" i="1" dirty="0"/>
              <a:t>ITE </a:t>
            </a:r>
            <a:r>
              <a:rPr lang="cs-CZ" i="1" dirty="0"/>
              <a:t>– zánět hltanu</a:t>
            </a:r>
            <a:r>
              <a:rPr lang="pt-PT" i="1" dirty="0"/>
              <a:t> – </a:t>
            </a:r>
            <a:r>
              <a:rPr lang="pt-PT" i="1" dirty="0" err="1"/>
              <a:t>laryngitida</a:t>
            </a:r>
            <a:r>
              <a:rPr lang="pt-PT" i="1" dirty="0"/>
              <a:t> 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HEPAT</a:t>
            </a:r>
            <a:r>
              <a:rPr lang="cs-CZ" b="1" i="1" dirty="0"/>
              <a:t>ITE</a:t>
            </a:r>
            <a:r>
              <a:rPr lang="cs-CZ" i="1" dirty="0"/>
              <a:t> – zánět jater</a:t>
            </a:r>
            <a:r>
              <a:rPr lang="pt-PT" i="1" dirty="0"/>
              <a:t> –</a:t>
            </a:r>
            <a:r>
              <a:rPr lang="pt-PT" i="1" dirty="0" err="1"/>
              <a:t>hepatitida</a:t>
            </a:r>
            <a:r>
              <a:rPr lang="pt-PT" i="1" dirty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27287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65295" cy="105725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662515"/>
                </a:solidFill>
              </a:rPr>
              <a:t>PODST. JM. + </a:t>
            </a:r>
            <a:r>
              <a:rPr lang="pt-PT" dirty="0">
                <a:solidFill>
                  <a:srgbClr val="662515"/>
                </a:solidFill>
              </a:rPr>
              <a:t>(I)D</a:t>
            </a:r>
            <a:r>
              <a:rPr lang="cs-CZ" b="1" dirty="0">
                <a:solidFill>
                  <a:srgbClr val="662515"/>
                </a:solidFill>
              </a:rPr>
              <a:t>AD</a:t>
            </a:r>
            <a:r>
              <a:rPr lang="pt-PT" b="1" dirty="0">
                <a:solidFill>
                  <a:srgbClr val="662515"/>
                </a:solidFill>
              </a:rPr>
              <a:t>E (</a:t>
            </a:r>
            <a:r>
              <a:rPr lang="pt-PT" b="1" dirty="0" err="1">
                <a:solidFill>
                  <a:srgbClr val="662515"/>
                </a:solidFill>
              </a:rPr>
              <a:t>ost</a:t>
            </a:r>
            <a:r>
              <a:rPr lang="pt-PT" b="1" dirty="0">
                <a:solidFill>
                  <a:srgbClr val="662515"/>
                </a:solidFill>
              </a:rPr>
              <a:t>, </a:t>
            </a:r>
            <a:r>
              <a:rPr lang="pt-PT" b="1" dirty="0" err="1">
                <a:solidFill>
                  <a:srgbClr val="662515"/>
                </a:solidFill>
              </a:rPr>
              <a:t>ita</a:t>
            </a:r>
            <a:r>
              <a:rPr lang="pt-PT" b="1" dirty="0">
                <a:solidFill>
                  <a:srgbClr val="662515"/>
                </a:solidFill>
              </a:rPr>
              <a:t>)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CRUEL</a:t>
            </a:r>
            <a:r>
              <a:rPr lang="cs-CZ" dirty="0"/>
              <a:t>  - </a:t>
            </a:r>
            <a:r>
              <a:rPr lang="cs-CZ" dirty="0" err="1"/>
              <a:t>CRUEL</a:t>
            </a:r>
            <a:r>
              <a:rPr lang="cs-CZ" b="1" dirty="0" err="1"/>
              <a:t>DADE</a:t>
            </a:r>
            <a:r>
              <a:rPr lang="cs-CZ" dirty="0"/>
              <a:t> - Krut</a:t>
            </a:r>
            <a:r>
              <a:rPr lang="cs-CZ" b="1" dirty="0"/>
              <a:t>ost</a:t>
            </a:r>
          </a:p>
          <a:p>
            <a:pPr marL="0" indent="0">
              <a:buNone/>
            </a:pPr>
            <a:r>
              <a:rPr lang="cs-CZ" dirty="0" err="1"/>
              <a:t>DIGNO</a:t>
            </a:r>
            <a:r>
              <a:rPr lang="cs-CZ" dirty="0"/>
              <a:t> – </a:t>
            </a:r>
            <a:r>
              <a:rPr lang="cs-CZ" dirty="0" err="1"/>
              <a:t>DIGNI</a:t>
            </a:r>
            <a:r>
              <a:rPr lang="cs-CZ" b="1" dirty="0" err="1"/>
              <a:t>DADE</a:t>
            </a:r>
            <a:r>
              <a:rPr lang="cs-CZ" dirty="0"/>
              <a:t> - důstojn</a:t>
            </a:r>
            <a:r>
              <a:rPr lang="cs-CZ" b="1" dirty="0"/>
              <a:t>ost</a:t>
            </a:r>
          </a:p>
          <a:p>
            <a:pPr marL="0" indent="0">
              <a:buNone/>
            </a:pPr>
            <a:r>
              <a:rPr lang="cs-CZ" dirty="0" err="1"/>
              <a:t>AMÁVEL</a:t>
            </a:r>
            <a:r>
              <a:rPr lang="cs-CZ" dirty="0"/>
              <a:t> –A </a:t>
            </a:r>
            <a:r>
              <a:rPr lang="cs-CZ" dirty="0" err="1"/>
              <a:t>MABIL</a:t>
            </a:r>
            <a:r>
              <a:rPr lang="cs-CZ" b="1" dirty="0" err="1"/>
              <a:t>IDADE</a:t>
            </a:r>
            <a:r>
              <a:rPr lang="cs-CZ" dirty="0"/>
              <a:t> - laskav</a:t>
            </a:r>
            <a:r>
              <a:rPr lang="cs-CZ" b="1" dirty="0"/>
              <a:t>ost</a:t>
            </a:r>
          </a:p>
          <a:p>
            <a:pPr marL="0" indent="0">
              <a:buNone/>
            </a:pPr>
            <a:r>
              <a:rPr lang="cs-CZ" dirty="0" err="1"/>
              <a:t>FELIZ</a:t>
            </a:r>
            <a:r>
              <a:rPr lang="cs-CZ" dirty="0"/>
              <a:t> – </a:t>
            </a:r>
            <a:r>
              <a:rPr lang="cs-CZ" dirty="0" err="1"/>
              <a:t>FELIC</a:t>
            </a:r>
            <a:r>
              <a:rPr lang="cs-CZ" b="1" dirty="0" err="1"/>
              <a:t>IDADE</a:t>
            </a:r>
            <a:r>
              <a:rPr lang="cs-CZ" b="1" dirty="0"/>
              <a:t> </a:t>
            </a:r>
            <a:r>
              <a:rPr lang="cs-CZ" dirty="0"/>
              <a:t> -rad</a:t>
            </a:r>
            <a:r>
              <a:rPr lang="cs-CZ" b="1" dirty="0"/>
              <a:t>ost </a:t>
            </a:r>
            <a:r>
              <a:rPr lang="cs-CZ" dirty="0"/>
              <a:t> (štěstí)</a:t>
            </a:r>
          </a:p>
          <a:p>
            <a:pPr marL="0" indent="0">
              <a:buNone/>
            </a:pPr>
            <a:r>
              <a:rPr lang="cs-CZ" dirty="0"/>
              <a:t>UNIVERSO – UNIVERS</a:t>
            </a:r>
            <a:r>
              <a:rPr lang="cs-CZ" b="1" dirty="0"/>
              <a:t>IDADE</a:t>
            </a:r>
            <a:r>
              <a:rPr lang="cs-CZ" dirty="0"/>
              <a:t> (univerz</a:t>
            </a:r>
            <a:r>
              <a:rPr lang="cs-CZ" b="1" dirty="0"/>
              <a:t>ita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HÁBIL – HABIL</a:t>
            </a:r>
            <a:r>
              <a:rPr lang="cs-CZ" b="1" dirty="0"/>
              <a:t>IDADE</a:t>
            </a:r>
            <a:r>
              <a:rPr lang="cs-CZ" dirty="0"/>
              <a:t> (znalo</a:t>
            </a:r>
            <a:r>
              <a:rPr lang="cs-CZ" b="1" dirty="0"/>
              <a:t>st</a:t>
            </a:r>
            <a:r>
              <a:rPr lang="cs-CZ" dirty="0"/>
              <a:t>, schopn</a:t>
            </a:r>
            <a:r>
              <a:rPr lang="cs-CZ" b="1" dirty="0"/>
              <a:t>ost, </a:t>
            </a:r>
            <a:r>
              <a:rPr lang="cs-CZ" dirty="0" err="1"/>
              <a:t>habil</a:t>
            </a:r>
            <a:r>
              <a:rPr lang="cs-CZ" b="1" dirty="0" err="1"/>
              <a:t>ita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CAPAZ – CAPAC</a:t>
            </a:r>
            <a:r>
              <a:rPr lang="cs-CZ" b="1" dirty="0"/>
              <a:t>IDADE</a:t>
            </a:r>
            <a:r>
              <a:rPr lang="cs-CZ" dirty="0"/>
              <a:t> (kapacita, schopn</a:t>
            </a:r>
            <a:r>
              <a:rPr lang="cs-CZ" b="1" dirty="0"/>
              <a:t>ost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RARO– RAR</a:t>
            </a:r>
            <a:r>
              <a:rPr lang="cs-CZ" b="1" dirty="0"/>
              <a:t>IDADE </a:t>
            </a:r>
            <a:r>
              <a:rPr lang="cs-CZ" dirty="0"/>
              <a:t>(rar</a:t>
            </a:r>
            <a:r>
              <a:rPr lang="cs-CZ" b="1" dirty="0"/>
              <a:t>ita</a:t>
            </a:r>
            <a:r>
              <a:rPr lang="cs-CZ" dirty="0"/>
              <a:t>, vzácn</a:t>
            </a:r>
            <a:r>
              <a:rPr lang="cs-CZ" b="1" dirty="0"/>
              <a:t>ost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ESPECÍFICO – ESPECIFIC</a:t>
            </a:r>
            <a:r>
              <a:rPr lang="cs-CZ" b="1" dirty="0"/>
              <a:t>IDAD</a:t>
            </a:r>
            <a:r>
              <a:rPr lang="cs-CZ" dirty="0"/>
              <a:t>E (specifikum, specifičn</a:t>
            </a:r>
            <a:r>
              <a:rPr lang="cs-CZ" b="1" dirty="0"/>
              <a:t>ost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625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PŘÍDAVNÉ JMÉNO + </a:t>
            </a:r>
            <a:r>
              <a:rPr lang="cs-CZ" b="1" dirty="0"/>
              <a:t>- EZA, - IA </a:t>
            </a:r>
            <a:br>
              <a:rPr lang="cs-CZ" b="1" dirty="0"/>
            </a:br>
            <a:r>
              <a:rPr lang="cs-CZ" b="1" dirty="0"/>
              <a:t>(A, STVÍ)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492896"/>
            <a:ext cx="7888932" cy="3266682"/>
          </a:xfrm>
        </p:spPr>
        <p:txBody>
          <a:bodyPr/>
          <a:lstStyle/>
          <a:p>
            <a:r>
              <a:rPr lang="cs-CZ" dirty="0"/>
              <a:t>BELO – BEL</a:t>
            </a:r>
            <a:r>
              <a:rPr lang="cs-CZ" b="1" dirty="0"/>
              <a:t>EZA - krása</a:t>
            </a:r>
          </a:p>
          <a:p>
            <a:r>
              <a:rPr lang="cs-CZ" dirty="0"/>
              <a:t>RICO – RIQU</a:t>
            </a:r>
            <a:r>
              <a:rPr lang="cs-CZ" b="1" dirty="0"/>
              <a:t>EZA - bohatství</a:t>
            </a:r>
          </a:p>
          <a:p>
            <a:r>
              <a:rPr lang="cs-CZ" dirty="0"/>
              <a:t>ALEGRE – ALEGR</a:t>
            </a:r>
            <a:r>
              <a:rPr lang="cs-CZ" b="1" dirty="0"/>
              <a:t>IA</a:t>
            </a:r>
            <a:r>
              <a:rPr lang="cs-CZ" dirty="0"/>
              <a:t> - rad</a:t>
            </a:r>
            <a:r>
              <a:rPr lang="cs-CZ" b="1" dirty="0"/>
              <a:t>ost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649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Podstatné/</a:t>
            </a:r>
            <a:r>
              <a:rPr lang="cs-CZ" dirty="0" err="1"/>
              <a:t>příd</a:t>
            </a:r>
            <a:r>
              <a:rPr lang="cs-CZ" dirty="0"/>
              <a:t>-jméno + </a:t>
            </a:r>
            <a:br>
              <a:rPr lang="pt-PT" dirty="0"/>
            </a:br>
            <a:r>
              <a:rPr lang="cs-CZ" b="1" dirty="0"/>
              <a:t>ISMO, ISTA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348880"/>
            <a:ext cx="8248972" cy="439248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Směr, doktrína, způsob myšlení, chování (</a:t>
            </a:r>
            <a:r>
              <a:rPr lang="cs-CZ" b="1" dirty="0" err="1"/>
              <a:t>ISMO</a:t>
            </a:r>
            <a:r>
              <a:rPr lang="cs-CZ" dirty="0"/>
              <a:t>) a stoupenci (</a:t>
            </a:r>
            <a:r>
              <a:rPr lang="cs-CZ" b="1" dirty="0" err="1"/>
              <a:t>ISTA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REAL – </a:t>
            </a:r>
            <a:r>
              <a:rPr lang="cs-CZ" dirty="0" err="1"/>
              <a:t>REAL</a:t>
            </a:r>
            <a:r>
              <a:rPr lang="cs-CZ" b="1" dirty="0" err="1"/>
              <a:t>ISMO</a:t>
            </a:r>
            <a:r>
              <a:rPr lang="cs-CZ" b="1" dirty="0"/>
              <a:t> </a:t>
            </a:r>
            <a:r>
              <a:rPr lang="cs-CZ" dirty="0"/>
              <a:t>– REAL</a:t>
            </a:r>
            <a:r>
              <a:rPr lang="cs-CZ" b="1" dirty="0"/>
              <a:t>ISTA</a:t>
            </a:r>
          </a:p>
          <a:p>
            <a:pPr marL="0" indent="0">
              <a:buNone/>
            </a:pPr>
            <a:r>
              <a:rPr lang="cs-CZ" dirty="0" err="1"/>
              <a:t>SÍMBOLO</a:t>
            </a:r>
            <a:r>
              <a:rPr lang="cs-CZ" dirty="0"/>
              <a:t> – </a:t>
            </a:r>
            <a:r>
              <a:rPr lang="cs-CZ" dirty="0" err="1"/>
              <a:t>SIMBOL</a:t>
            </a:r>
            <a:r>
              <a:rPr lang="cs-CZ" b="1" dirty="0" err="1"/>
              <a:t>ISMO</a:t>
            </a:r>
            <a:r>
              <a:rPr lang="cs-CZ" dirty="0"/>
              <a:t> – </a:t>
            </a:r>
            <a:r>
              <a:rPr lang="cs-CZ" dirty="0" err="1"/>
              <a:t>SIMBOL</a:t>
            </a:r>
            <a:r>
              <a:rPr lang="cs-CZ" b="1" dirty="0" err="1"/>
              <a:t>ISTA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POSITIVO</a:t>
            </a:r>
            <a:r>
              <a:rPr lang="cs-CZ" dirty="0"/>
              <a:t> – </a:t>
            </a:r>
            <a:r>
              <a:rPr lang="cs-CZ" dirty="0" err="1"/>
              <a:t>POSITIV</a:t>
            </a:r>
            <a:r>
              <a:rPr lang="cs-CZ" b="1" dirty="0" err="1"/>
              <a:t>ISMO</a:t>
            </a:r>
            <a:r>
              <a:rPr lang="cs-CZ" dirty="0"/>
              <a:t> – POSITIV</a:t>
            </a:r>
            <a:r>
              <a:rPr lang="cs-CZ" b="1" dirty="0"/>
              <a:t>ISTA</a:t>
            </a:r>
          </a:p>
          <a:p>
            <a:pPr marL="0" indent="0">
              <a:buNone/>
            </a:pPr>
            <a:r>
              <a:rPr lang="cs-CZ" dirty="0"/>
              <a:t>BUDDHA – </a:t>
            </a:r>
            <a:r>
              <a:rPr lang="cs-CZ" dirty="0" err="1"/>
              <a:t>BUD</a:t>
            </a:r>
            <a:r>
              <a:rPr lang="cs-CZ" b="1" dirty="0" err="1"/>
              <a:t>ISMO</a:t>
            </a:r>
            <a:r>
              <a:rPr lang="cs-CZ" b="1" dirty="0"/>
              <a:t> - </a:t>
            </a:r>
            <a:r>
              <a:rPr lang="cs-CZ" dirty="0" err="1"/>
              <a:t>BUD</a:t>
            </a:r>
            <a:r>
              <a:rPr lang="cs-CZ" b="1" dirty="0" err="1"/>
              <a:t>ISTA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CALVIN</a:t>
            </a:r>
            <a:r>
              <a:rPr lang="cs-CZ" dirty="0"/>
              <a:t> – </a:t>
            </a:r>
            <a:r>
              <a:rPr lang="cs-CZ" dirty="0" err="1"/>
              <a:t>CALVIN</a:t>
            </a:r>
            <a:r>
              <a:rPr lang="cs-CZ" b="1" dirty="0" err="1"/>
              <a:t>ISMO</a:t>
            </a:r>
            <a:r>
              <a:rPr lang="cs-CZ" b="1" dirty="0"/>
              <a:t> - </a:t>
            </a:r>
            <a:r>
              <a:rPr lang="cs-CZ" dirty="0" err="1"/>
              <a:t>CALVI</a:t>
            </a:r>
            <a:r>
              <a:rPr lang="cs-CZ" b="1" dirty="0" err="1"/>
              <a:t>ISTA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DALTON – </a:t>
            </a:r>
            <a:r>
              <a:rPr lang="cs-CZ" dirty="0" err="1"/>
              <a:t>DALTON</a:t>
            </a:r>
            <a:r>
              <a:rPr lang="cs-CZ" b="1" dirty="0" err="1"/>
              <a:t>ISMO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 err="1"/>
              <a:t>HERÓI</a:t>
            </a:r>
            <a:r>
              <a:rPr lang="cs-CZ" dirty="0"/>
              <a:t> – </a:t>
            </a:r>
            <a:r>
              <a:rPr lang="cs-CZ" dirty="0" err="1"/>
              <a:t>HEROÍ</a:t>
            </a:r>
            <a:r>
              <a:rPr lang="cs-CZ" b="1" dirty="0" err="1"/>
              <a:t>SMO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FASCE</a:t>
            </a:r>
            <a:r>
              <a:rPr lang="cs-CZ" dirty="0"/>
              <a:t> – </a:t>
            </a:r>
            <a:r>
              <a:rPr lang="cs-CZ" dirty="0" err="1"/>
              <a:t>FASC</a:t>
            </a:r>
            <a:r>
              <a:rPr lang="cs-CZ" b="1" dirty="0" err="1"/>
              <a:t>ISMO</a:t>
            </a:r>
            <a:r>
              <a:rPr lang="cs-CZ" b="1" dirty="0"/>
              <a:t> - </a:t>
            </a:r>
            <a:r>
              <a:rPr lang="cs-CZ" dirty="0" err="1"/>
              <a:t>FASC</a:t>
            </a:r>
            <a:r>
              <a:rPr lang="cs-CZ" b="1" dirty="0" err="1"/>
              <a:t>ISTA</a:t>
            </a:r>
            <a:r>
              <a:rPr lang="cs-CZ" b="1" dirty="0"/>
              <a:t>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103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Podstatné/</a:t>
            </a:r>
            <a:r>
              <a:rPr lang="cs-CZ" dirty="0" err="1"/>
              <a:t>příd</a:t>
            </a:r>
            <a:r>
              <a:rPr lang="cs-CZ" dirty="0"/>
              <a:t>-jméno +</a:t>
            </a:r>
            <a:r>
              <a:rPr lang="cs-CZ" b="1" dirty="0"/>
              <a:t> </a:t>
            </a:r>
            <a:r>
              <a:rPr lang="cs-CZ" b="1" dirty="0" err="1"/>
              <a:t>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ZAMĚSTNÁNÍ</a:t>
            </a:r>
            <a:r>
              <a:rPr lang="pt-PT" b="1" dirty="0"/>
              <a:t> </a:t>
            </a:r>
            <a:r>
              <a:rPr lang="pt-PT" b="1" dirty="0" err="1"/>
              <a:t>nebo</a:t>
            </a:r>
            <a:r>
              <a:rPr lang="pt-PT" b="1" dirty="0"/>
              <a:t> </a:t>
            </a:r>
            <a:r>
              <a:rPr lang="pt-PT" b="1" dirty="0" err="1"/>
              <a:t>provozovatel</a:t>
            </a:r>
            <a:r>
              <a:rPr lang="pt-PT" b="1" dirty="0"/>
              <a:t> </a:t>
            </a:r>
            <a:r>
              <a:rPr lang="cs-CZ" b="1" dirty="0"/>
              <a:t>nějaké činnosti</a:t>
            </a:r>
          </a:p>
          <a:p>
            <a:pPr marL="0" indent="0">
              <a:buNone/>
            </a:pPr>
            <a:r>
              <a:rPr lang="cs-CZ" dirty="0"/>
              <a:t>piano -  </a:t>
            </a:r>
            <a:r>
              <a:rPr lang="cs-CZ" b="1" dirty="0"/>
              <a:t>pianista</a:t>
            </a:r>
          </a:p>
          <a:p>
            <a:pPr marL="0" indent="0">
              <a:buNone/>
            </a:pPr>
            <a:r>
              <a:rPr lang="cs-CZ" dirty="0"/>
              <a:t>dente -  dent</a:t>
            </a:r>
            <a:r>
              <a:rPr lang="cs-CZ" b="1" dirty="0"/>
              <a:t>ista</a:t>
            </a:r>
          </a:p>
          <a:p>
            <a:pPr marL="0" indent="0">
              <a:buNone/>
            </a:pPr>
            <a:r>
              <a:rPr lang="cs-CZ" dirty="0"/>
              <a:t>tura - tur</a:t>
            </a:r>
            <a:r>
              <a:rPr lang="cs-CZ" b="1" dirty="0"/>
              <a:t>ista</a:t>
            </a:r>
          </a:p>
          <a:p>
            <a:pPr marL="0" indent="0">
              <a:buNone/>
            </a:pPr>
            <a:r>
              <a:rPr lang="cs-CZ" dirty="0" err="1"/>
              <a:t>economia</a:t>
            </a:r>
            <a:r>
              <a:rPr lang="cs-CZ" dirty="0"/>
              <a:t> -  </a:t>
            </a:r>
            <a:r>
              <a:rPr lang="cs-CZ" dirty="0" err="1"/>
              <a:t>econom</a:t>
            </a:r>
            <a:r>
              <a:rPr lang="cs-CZ" b="1" dirty="0" err="1"/>
              <a:t>ista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acordeon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ceram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cron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Lingu</a:t>
            </a:r>
            <a:r>
              <a:rPr lang="cs-CZ" b="1" dirty="0" err="1"/>
              <a:t>ista</a:t>
            </a:r>
            <a:r>
              <a:rPr lang="cs-CZ" dirty="0"/>
              <a:t>. </a:t>
            </a:r>
            <a:r>
              <a:rPr lang="cs-CZ" dirty="0" err="1"/>
              <a:t>eletric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genetic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meteorolog</a:t>
            </a:r>
            <a:r>
              <a:rPr lang="cs-CZ" b="1" dirty="0" err="1"/>
              <a:t>ista</a:t>
            </a:r>
            <a:r>
              <a:rPr lang="cs-CZ" dirty="0"/>
              <a:t>, nud</a:t>
            </a:r>
            <a:r>
              <a:rPr lang="cs-CZ" b="1" dirty="0"/>
              <a:t>ista</a:t>
            </a:r>
            <a:r>
              <a:rPr lang="cs-CZ" dirty="0"/>
              <a:t>, popul</a:t>
            </a:r>
            <a:r>
              <a:rPr lang="cs-CZ" b="1" dirty="0"/>
              <a:t>ista, </a:t>
            </a:r>
            <a:r>
              <a:rPr lang="cs-CZ" dirty="0" err="1"/>
              <a:t>rececion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terror</a:t>
            </a:r>
            <a:r>
              <a:rPr lang="cs-CZ" b="1" dirty="0" err="1"/>
              <a:t>ista</a:t>
            </a:r>
            <a:r>
              <a:rPr lang="cs-CZ" dirty="0"/>
              <a:t>,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7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>
                <a:solidFill>
                  <a:srgbClr val="FFFFFF"/>
                </a:solidFill>
              </a:rPr>
              <a:t>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endParaRPr lang="cs-CZ" dirty="0"/>
          </a:p>
          <a:p>
            <a:pPr algn="just"/>
            <a:r>
              <a:rPr lang="cs-CZ" dirty="0"/>
              <a:t>-je tvoření slov s novým věcným významem pomocí </a:t>
            </a:r>
            <a:r>
              <a:rPr lang="cs-CZ" b="1" dirty="0"/>
              <a:t>předpon, přípon i předpon a přípon </a:t>
            </a:r>
            <a:r>
              <a:rPr lang="cs-CZ" dirty="0"/>
              <a:t>zároveň. Odvozená slova se nazývají </a:t>
            </a:r>
            <a:r>
              <a:rPr lang="cs-CZ" b="1" i="1" dirty="0"/>
              <a:t>deriváty</a:t>
            </a:r>
            <a:endParaRPr lang="cs-CZ" dirty="0"/>
          </a:p>
          <a:p>
            <a:pPr algn="just"/>
            <a:r>
              <a:rPr lang="cs-CZ" dirty="0"/>
              <a:t>- jak sufixy, tak prefixy tvoří nová slova, která si zachovávají vesměs pravidelně vztah k původnímu významu kořene,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457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SLOVESO </a:t>
            </a:r>
            <a:r>
              <a:rPr lang="pt-PT" dirty="0"/>
              <a:t> + </a:t>
            </a:r>
            <a:r>
              <a:rPr lang="cs-CZ" dirty="0"/>
              <a:t> </a:t>
            </a:r>
            <a:r>
              <a:rPr lang="cs-CZ" b="1" dirty="0"/>
              <a:t>N</a:t>
            </a:r>
            <a:r>
              <a:rPr lang="pt-PT" b="1" dirty="0"/>
              <a:t>ÇA, ÂNCIA, ÊNCIA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TOLERAR – TOLERÂ</a:t>
            </a:r>
            <a:r>
              <a:rPr lang="pt-PT" b="1" dirty="0"/>
              <a:t>NC</a:t>
            </a:r>
            <a:r>
              <a:rPr lang="pt-PT" dirty="0"/>
              <a:t>IA – (toler</a:t>
            </a:r>
            <a:r>
              <a:rPr lang="pt-PT" b="1" dirty="0"/>
              <a:t>ance</a:t>
            </a:r>
            <a:r>
              <a:rPr lang="pt-PT" dirty="0"/>
              <a:t>)</a:t>
            </a:r>
          </a:p>
          <a:p>
            <a:pPr marL="0" indent="0">
              <a:buNone/>
            </a:pPr>
            <a:r>
              <a:rPr lang="pt-PT" dirty="0"/>
              <a:t>DIFERIR – DIFERE</a:t>
            </a:r>
            <a:r>
              <a:rPr lang="pt-PT" b="1" dirty="0"/>
              <a:t>NÇ</a:t>
            </a:r>
            <a:r>
              <a:rPr lang="pt-PT" dirty="0"/>
              <a:t>A – (difer</a:t>
            </a:r>
            <a:r>
              <a:rPr lang="pt-PT" b="1" dirty="0"/>
              <a:t>ence</a:t>
            </a:r>
            <a:r>
              <a:rPr lang="pt-PT" dirty="0"/>
              <a:t>) </a:t>
            </a:r>
          </a:p>
          <a:p>
            <a:pPr marL="0" indent="0">
              <a:buNone/>
            </a:pPr>
            <a:r>
              <a:rPr lang="pt-PT" dirty="0"/>
              <a:t>CONCORRER – CONCORR</a:t>
            </a:r>
            <a:r>
              <a:rPr lang="pt-PT" b="1" dirty="0"/>
              <a:t>ÊN</a:t>
            </a:r>
            <a:r>
              <a:rPr lang="pt-PT" dirty="0"/>
              <a:t>CIA – (konkur</a:t>
            </a:r>
            <a:r>
              <a:rPr lang="pt-PT" b="1" dirty="0"/>
              <a:t>ence</a:t>
            </a:r>
            <a:r>
              <a:rPr lang="pt-PT" dirty="0"/>
              <a:t>)</a:t>
            </a:r>
          </a:p>
          <a:p>
            <a:pPr marL="0" indent="0">
              <a:buNone/>
            </a:pPr>
            <a:r>
              <a:rPr lang="pt-PT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708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</a:t>
            </a:r>
            <a:r>
              <a:rPr lang="pt-PT" b="1" dirty="0"/>
              <a:t>+ ANTE, ENTE, INTE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919" y="2852936"/>
            <a:ext cx="8079581" cy="2906642"/>
          </a:xfrm>
        </p:spPr>
        <p:txBody>
          <a:bodyPr/>
          <a:lstStyle/>
          <a:p>
            <a:r>
              <a:rPr lang="pt-PT" dirty="0"/>
              <a:t>ESTUDAR – ESTUD</a:t>
            </a:r>
            <a:r>
              <a:rPr lang="pt-PT" b="1" dirty="0"/>
              <a:t>ANTE</a:t>
            </a:r>
            <a:r>
              <a:rPr lang="pt-PT" dirty="0"/>
              <a:t> </a:t>
            </a:r>
            <a:r>
              <a:rPr lang="cs-CZ" dirty="0"/>
              <a:t> student</a:t>
            </a:r>
            <a:endParaRPr lang="pt-PT" dirty="0"/>
          </a:p>
          <a:p>
            <a:r>
              <a:rPr lang="pt-PT" dirty="0"/>
              <a:t>COMBATER – COMBAT</a:t>
            </a:r>
            <a:r>
              <a:rPr lang="pt-PT" b="1" dirty="0"/>
              <a:t>ENTE</a:t>
            </a:r>
            <a:r>
              <a:rPr lang="cs-CZ" b="1" dirty="0"/>
              <a:t> </a:t>
            </a:r>
            <a:r>
              <a:rPr lang="cs-CZ" dirty="0"/>
              <a:t>bojovník</a:t>
            </a:r>
            <a:endParaRPr lang="pt-PT" dirty="0"/>
          </a:p>
          <a:p>
            <a:r>
              <a:rPr lang="pt-PT" dirty="0"/>
              <a:t>OUVIR – OUV</a:t>
            </a:r>
            <a:r>
              <a:rPr lang="pt-PT" b="1" dirty="0"/>
              <a:t>INTE</a:t>
            </a:r>
            <a:r>
              <a:rPr lang="cs-CZ" b="1" dirty="0"/>
              <a:t> </a:t>
            </a:r>
            <a:r>
              <a:rPr lang="cs-CZ" dirty="0"/>
              <a:t>posluchač</a:t>
            </a:r>
            <a:endParaRPr lang="pt-PT" dirty="0"/>
          </a:p>
          <a:p>
            <a:r>
              <a:rPr lang="pt-PT" dirty="0"/>
              <a:t>PEDIR – PED</a:t>
            </a:r>
            <a:r>
              <a:rPr lang="pt-PT" b="1" dirty="0"/>
              <a:t>INTE</a:t>
            </a:r>
            <a:r>
              <a:rPr lang="pt-PT" dirty="0"/>
              <a:t> </a:t>
            </a:r>
            <a:r>
              <a:rPr lang="cs-CZ" dirty="0"/>
              <a:t> žadatel</a:t>
            </a:r>
          </a:p>
        </p:txBody>
      </p:sp>
    </p:spTree>
    <p:extLst>
      <p:ext uri="{BB962C8B-B14F-4D97-AF65-F5344CB8AC3E}">
        <p14:creationId xmlns:p14="http://schemas.microsoft.com/office/powerpoint/2010/main" val="3845695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</a:t>
            </a:r>
            <a:r>
              <a:rPr lang="pt-PT" b="1" dirty="0"/>
              <a:t>+ OR</a:t>
            </a:r>
            <a:r>
              <a:rPr lang="pt-PT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INSPEC</a:t>
            </a:r>
            <a:r>
              <a:rPr lang="cs-CZ" dirty="0"/>
              <a:t>I</a:t>
            </a:r>
            <a:r>
              <a:rPr lang="pt-PT" dirty="0"/>
              <a:t>O</a:t>
            </a:r>
            <a:r>
              <a:rPr lang="cs-CZ" dirty="0"/>
              <a:t>N</a:t>
            </a:r>
            <a:r>
              <a:rPr lang="pt-PT" dirty="0"/>
              <a:t>AR – INSPET</a:t>
            </a:r>
            <a:r>
              <a:rPr lang="pt-PT" b="1" dirty="0"/>
              <a:t>OR</a:t>
            </a:r>
            <a:r>
              <a:rPr lang="cs-CZ" b="1" dirty="0"/>
              <a:t>  </a:t>
            </a:r>
            <a:r>
              <a:rPr lang="cs-CZ" dirty="0"/>
              <a:t>inspektor</a:t>
            </a:r>
            <a:endParaRPr lang="pt-PT" dirty="0"/>
          </a:p>
          <a:p>
            <a:r>
              <a:rPr lang="pt-PT" dirty="0"/>
              <a:t>JOGAR –JOGAD</a:t>
            </a:r>
            <a:r>
              <a:rPr lang="pt-PT" b="1" dirty="0"/>
              <a:t>OR</a:t>
            </a:r>
            <a:r>
              <a:rPr lang="cs-CZ" b="1" dirty="0"/>
              <a:t> - hráč</a:t>
            </a:r>
            <a:endParaRPr lang="pt-PT" b="1" dirty="0"/>
          </a:p>
          <a:p>
            <a:r>
              <a:rPr lang="pt-PT" dirty="0"/>
              <a:t>TRABALHAR – TRABALHAD</a:t>
            </a:r>
            <a:r>
              <a:rPr lang="pt-PT" b="1" dirty="0"/>
              <a:t>OR</a:t>
            </a:r>
            <a:r>
              <a:rPr lang="cs-CZ" b="1" dirty="0"/>
              <a:t> – pracující, zaměstnanec</a:t>
            </a:r>
            <a:endParaRPr lang="pt-PT" b="1" dirty="0"/>
          </a:p>
          <a:p>
            <a:r>
              <a:rPr lang="pt-PT" dirty="0"/>
              <a:t>PREDAR – PREDAD</a:t>
            </a:r>
            <a:r>
              <a:rPr lang="pt-PT" b="1" dirty="0"/>
              <a:t>OR</a:t>
            </a:r>
            <a:r>
              <a:rPr lang="cs-CZ" b="1" dirty="0"/>
              <a:t> – predátor (dravec)</a:t>
            </a:r>
            <a:endParaRPr lang="pt-PT" b="1" dirty="0"/>
          </a:p>
          <a:p>
            <a:r>
              <a:rPr lang="pt-PT" dirty="0"/>
              <a:t>AMAR – AMAD</a:t>
            </a:r>
            <a:r>
              <a:rPr lang="pt-PT" b="1" dirty="0"/>
              <a:t>OR</a:t>
            </a:r>
            <a:r>
              <a:rPr lang="cs-CZ" b="1" dirty="0"/>
              <a:t> milovník (</a:t>
            </a:r>
            <a:r>
              <a:rPr lang="cs-CZ" dirty="0"/>
              <a:t>také</a:t>
            </a:r>
            <a:r>
              <a:rPr lang="cs-CZ" b="1" dirty="0"/>
              <a:t> amatér)</a:t>
            </a:r>
            <a:endParaRPr lang="pt-PT" b="1" dirty="0"/>
          </a:p>
          <a:p>
            <a:r>
              <a:rPr lang="pt-PT" dirty="0"/>
              <a:t>CALCULAR – CALCULAD</a:t>
            </a:r>
            <a:r>
              <a:rPr lang="pt-PT" b="1" dirty="0"/>
              <a:t>OR</a:t>
            </a:r>
            <a:r>
              <a:rPr lang="cs-CZ" b="1" dirty="0"/>
              <a:t> (kalkulátor) </a:t>
            </a:r>
            <a:r>
              <a:rPr lang="cs-CZ" b="1" dirty="0" err="1"/>
              <a:t>calculadora</a:t>
            </a:r>
            <a:r>
              <a:rPr lang="cs-CZ" b="1" dirty="0"/>
              <a:t> (kalkulačka)</a:t>
            </a:r>
            <a:endParaRPr lang="pt-PT" b="1" dirty="0"/>
          </a:p>
          <a:p>
            <a:r>
              <a:rPr lang="pt-PT" dirty="0"/>
              <a:t>GOVERNAR – GOVERNAD</a:t>
            </a:r>
            <a:r>
              <a:rPr lang="pt-PT" b="1" dirty="0"/>
              <a:t>OR</a:t>
            </a:r>
            <a:r>
              <a:rPr lang="cs-CZ" b="1" dirty="0"/>
              <a:t> (guvernér)</a:t>
            </a:r>
            <a:endParaRPr lang="pt-PT" b="1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437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+ </a:t>
            </a:r>
            <a:r>
              <a:rPr lang="pt-PT" b="1" dirty="0"/>
              <a:t>MENTO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SENTIR – SENTI</a:t>
            </a:r>
            <a:r>
              <a:rPr lang="cs-CZ" b="1" dirty="0" err="1"/>
              <a:t>MENTO</a:t>
            </a:r>
            <a:r>
              <a:rPr lang="pt-PT" dirty="0"/>
              <a:t> (SENTIMENT- CIT)</a:t>
            </a:r>
          </a:p>
          <a:p>
            <a:r>
              <a:rPr lang="cs-CZ" dirty="0"/>
              <a:t>MANDAR – MANDA</a:t>
            </a:r>
            <a:r>
              <a:rPr lang="cs-CZ" b="1" dirty="0"/>
              <a:t>MENTO ( </a:t>
            </a:r>
            <a:r>
              <a:rPr lang="cs-CZ" b="1" dirty="0" err="1"/>
              <a:t>mandamentos</a:t>
            </a:r>
            <a:r>
              <a:rPr lang="cs-CZ" b="1" dirty="0"/>
              <a:t>) </a:t>
            </a:r>
          </a:p>
          <a:p>
            <a:r>
              <a:rPr lang="cs-CZ" dirty="0"/>
              <a:t>PENSAR –PENSA</a:t>
            </a:r>
            <a:r>
              <a:rPr lang="cs-CZ" b="1" dirty="0"/>
              <a:t>MENTO – myslet  - myšlení</a:t>
            </a:r>
          </a:p>
          <a:p>
            <a:r>
              <a:rPr lang="cs-CZ" dirty="0"/>
              <a:t>ALOJAR – ALOJA</a:t>
            </a:r>
            <a:r>
              <a:rPr lang="cs-CZ" b="1" dirty="0"/>
              <a:t>MENTO – ubytovat -ubytování</a:t>
            </a:r>
          </a:p>
          <a:p>
            <a:r>
              <a:rPr lang="cs-CZ" dirty="0"/>
              <a:t>NASCER – NASCI</a:t>
            </a:r>
            <a:r>
              <a:rPr lang="cs-CZ" b="1" dirty="0"/>
              <a:t>MENTO – narodit - narození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318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</a:t>
            </a:r>
            <a:r>
              <a:rPr lang="pt-PT" b="1" dirty="0"/>
              <a:t>+ 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Nomear – nomeação - nomin</a:t>
            </a:r>
            <a:r>
              <a:rPr lang="pt-PT" b="1" dirty="0"/>
              <a:t>ace</a:t>
            </a:r>
          </a:p>
          <a:p>
            <a:r>
              <a:rPr lang="pt-PT" dirty="0"/>
              <a:t>Calcular –  calculação – kalkul</a:t>
            </a:r>
            <a:r>
              <a:rPr lang="pt-PT" b="1" dirty="0"/>
              <a:t>ace</a:t>
            </a:r>
          </a:p>
          <a:p>
            <a:r>
              <a:rPr lang="pt-PT" dirty="0"/>
              <a:t>Operar – operação – oper</a:t>
            </a:r>
            <a:r>
              <a:rPr lang="pt-PT" b="1" dirty="0"/>
              <a:t>ace</a:t>
            </a:r>
          </a:p>
          <a:p>
            <a:r>
              <a:rPr lang="pt-PT" dirty="0"/>
              <a:t>Extrair – extração – extra</a:t>
            </a:r>
            <a:r>
              <a:rPr lang="pt-PT" b="1" dirty="0"/>
              <a:t>kce</a:t>
            </a:r>
          </a:p>
          <a:p>
            <a:r>
              <a:rPr lang="pt-PT" dirty="0"/>
              <a:t>Abstrair – abstração – abstr</a:t>
            </a:r>
            <a:r>
              <a:rPr lang="pt-PT" b="1" dirty="0"/>
              <a:t>akce</a:t>
            </a:r>
            <a:endParaRPr lang="cs-CZ" b="1" dirty="0"/>
          </a:p>
          <a:p>
            <a:r>
              <a:rPr lang="cs-CZ" dirty="0" err="1"/>
              <a:t>Fixar</a:t>
            </a:r>
            <a:r>
              <a:rPr lang="cs-CZ" dirty="0"/>
              <a:t> – fixa</a:t>
            </a:r>
            <a:r>
              <a:rPr lang="pt-PT" dirty="0"/>
              <a:t>ção - fix</a:t>
            </a:r>
            <a:r>
              <a:rPr lang="pt-PT" b="1" dirty="0"/>
              <a:t>ace</a:t>
            </a:r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683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+ </a:t>
            </a:r>
            <a:r>
              <a:rPr lang="pt-PT" b="1" dirty="0"/>
              <a:t>ANTE</a:t>
            </a:r>
            <a:r>
              <a:rPr lang="pt-PT" dirty="0"/>
              <a:t> (ANTNÍ</a:t>
            </a:r>
            <a:r>
              <a:rPr lang="cs-CZ" dirty="0"/>
              <a:t>, ÍCÍ</a:t>
            </a:r>
            <a:r>
              <a:rPr lang="pt-PT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TOLERAR  - TOLERANTE</a:t>
            </a:r>
            <a:r>
              <a:rPr lang="cs-CZ" dirty="0"/>
              <a:t> - tolera</a:t>
            </a:r>
            <a:r>
              <a:rPr lang="cs-CZ" b="1" dirty="0"/>
              <a:t>ntní</a:t>
            </a:r>
            <a:endParaRPr lang="pt-PT" b="1" dirty="0"/>
          </a:p>
          <a:p>
            <a:r>
              <a:rPr lang="pt-PT" dirty="0"/>
              <a:t>DOER – DOENTE</a:t>
            </a:r>
            <a:r>
              <a:rPr lang="cs-CZ" dirty="0"/>
              <a:t> - nemocný</a:t>
            </a:r>
            <a:endParaRPr lang="pt-PT" dirty="0"/>
          </a:p>
          <a:p>
            <a:r>
              <a:rPr lang="pt-PT" dirty="0"/>
              <a:t>RESISTIR – RESISTENTE</a:t>
            </a:r>
            <a:r>
              <a:rPr lang="cs-CZ" dirty="0"/>
              <a:t> - reziste</a:t>
            </a:r>
            <a:r>
              <a:rPr lang="cs-CZ" b="1" dirty="0"/>
              <a:t>ntní</a:t>
            </a:r>
            <a:endParaRPr lang="pt-PT" dirty="0"/>
          </a:p>
          <a:p>
            <a:r>
              <a:rPr lang="pt-PT" dirty="0"/>
              <a:t>REPUGNAR – REPUGNANT</a:t>
            </a:r>
            <a:r>
              <a:rPr lang="cs-CZ" dirty="0"/>
              <a:t>E – odpuzující, </a:t>
            </a:r>
            <a:endParaRPr lang="pt-PT" dirty="0"/>
          </a:p>
          <a:p>
            <a:r>
              <a:rPr lang="pt-PT" dirty="0"/>
              <a:t>INTRIGAR – INTRIGANTE</a:t>
            </a:r>
            <a:r>
              <a:rPr lang="cs-CZ" dirty="0"/>
              <a:t> - intrikuj</a:t>
            </a:r>
            <a:r>
              <a:rPr lang="cs-CZ" b="1" dirty="0"/>
              <a:t>ící</a:t>
            </a:r>
            <a:endParaRPr lang="pt-PT" b="1" dirty="0"/>
          </a:p>
          <a:p>
            <a:r>
              <a:rPr lang="pt-PT" dirty="0"/>
              <a:t>INTEGRAR – INTEGRANTE</a:t>
            </a:r>
            <a:r>
              <a:rPr lang="cs-CZ" dirty="0"/>
              <a:t> - INTENGRUJ</a:t>
            </a:r>
            <a:r>
              <a:rPr lang="cs-CZ" b="1" dirty="0"/>
              <a:t>ÍCÍ</a:t>
            </a:r>
            <a:endParaRPr lang="pt-PT" b="1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550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</a:t>
            </a:r>
            <a:r>
              <a:rPr lang="pt-PT" b="1" dirty="0"/>
              <a:t>+ 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Nomear – nomeação - nomin</a:t>
            </a:r>
            <a:r>
              <a:rPr lang="pt-PT" b="1" dirty="0"/>
              <a:t>ace</a:t>
            </a:r>
          </a:p>
          <a:p>
            <a:r>
              <a:rPr lang="pt-PT" dirty="0"/>
              <a:t>Calcular –  calculação – kalkul</a:t>
            </a:r>
            <a:r>
              <a:rPr lang="pt-PT" b="1" dirty="0"/>
              <a:t>ace</a:t>
            </a:r>
          </a:p>
          <a:p>
            <a:r>
              <a:rPr lang="pt-PT" dirty="0"/>
              <a:t>Operar – operação – oper</a:t>
            </a:r>
            <a:r>
              <a:rPr lang="pt-PT" b="1" dirty="0"/>
              <a:t>ace</a:t>
            </a:r>
          </a:p>
          <a:p>
            <a:r>
              <a:rPr lang="pt-PT" dirty="0"/>
              <a:t>Extrair – extração – extra</a:t>
            </a:r>
            <a:r>
              <a:rPr lang="pt-PT" b="1" dirty="0"/>
              <a:t>kce</a:t>
            </a:r>
          </a:p>
          <a:p>
            <a:r>
              <a:rPr lang="pt-PT" dirty="0"/>
              <a:t>Abstrair – abstração – abstrak</a:t>
            </a:r>
            <a:r>
              <a:rPr lang="pt-PT" b="1" dirty="0"/>
              <a:t>ce</a:t>
            </a:r>
            <a:endParaRPr lang="cs-CZ" b="1" dirty="0"/>
          </a:p>
          <a:p>
            <a:r>
              <a:rPr lang="cs-CZ" dirty="0" err="1"/>
              <a:t>Fixar</a:t>
            </a:r>
            <a:r>
              <a:rPr lang="cs-CZ" dirty="0"/>
              <a:t> – fixa</a:t>
            </a:r>
            <a:r>
              <a:rPr lang="pt-PT" dirty="0"/>
              <a:t>ção - fix</a:t>
            </a:r>
            <a:r>
              <a:rPr lang="pt-PT" b="1" dirty="0"/>
              <a:t>ace</a:t>
            </a:r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855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VERBÁLNÍ SUFIXY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/>
          <a:lstStyle/>
          <a:p>
            <a:r>
              <a:rPr lang="pt-PT" b="1" dirty="0"/>
              <a:t>AR				ER			IR</a:t>
            </a:r>
          </a:p>
          <a:p>
            <a:pPr marL="0" indent="0">
              <a:buNone/>
            </a:pPr>
            <a:r>
              <a:rPr lang="pt-PT" dirty="0"/>
              <a:t>   ESQUIAR			COMER		PARTIR</a:t>
            </a:r>
          </a:p>
          <a:p>
            <a:endParaRPr lang="pt-PT" dirty="0"/>
          </a:p>
          <a:p>
            <a:r>
              <a:rPr lang="pt-PT" dirty="0"/>
              <a:t>Krom toho také deminutivní a meteorologické: 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417438" y="4005064"/>
            <a:ext cx="439248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-</a:t>
            </a:r>
            <a:r>
              <a:rPr lang="pt-PT" sz="3200" dirty="0"/>
              <a:t>ilhar, inhar, iscar</a:t>
            </a:r>
          </a:p>
          <a:p>
            <a:pPr algn="ctr"/>
            <a:r>
              <a:rPr lang="pt-PT" sz="3200" dirty="0"/>
              <a:t>dedilhar, apadrinhar, chuviscar</a:t>
            </a:r>
            <a:endParaRPr lang="cs-CZ" sz="3200" dirty="0"/>
          </a:p>
        </p:txBody>
      </p:sp>
      <p:sp>
        <p:nvSpPr>
          <p:cNvPr id="5" name="Ovál 4"/>
          <p:cNvSpPr/>
          <p:nvPr/>
        </p:nvSpPr>
        <p:spPr>
          <a:xfrm>
            <a:off x="5250839" y="3878609"/>
            <a:ext cx="3024336" cy="228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 </a:t>
            </a:r>
            <a:r>
              <a:rPr lang="cs-CZ" sz="3200" dirty="0"/>
              <a:t>-</a:t>
            </a:r>
            <a:r>
              <a:rPr lang="pt-PT" sz="3200" dirty="0" err="1"/>
              <a:t>ecer</a:t>
            </a:r>
            <a:endParaRPr lang="pt-PT" sz="3200" dirty="0"/>
          </a:p>
          <a:p>
            <a:pPr algn="ctr"/>
            <a:r>
              <a:rPr lang="pt-PT" sz="3200" dirty="0"/>
              <a:t>amanhecer</a:t>
            </a:r>
          </a:p>
          <a:p>
            <a:pPr algn="ctr"/>
            <a:r>
              <a:rPr lang="pt-PT" sz="3200" dirty="0"/>
              <a:t>entardecer</a:t>
            </a:r>
          </a:p>
          <a:p>
            <a:pPr algn="ctr"/>
            <a:r>
              <a:rPr lang="pt-PT" sz="3200" dirty="0"/>
              <a:t>anoitecer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48399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ADERBIÁLNÍ SUFIX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MENTE </a:t>
            </a:r>
          </a:p>
          <a:p>
            <a:r>
              <a:rPr lang="pt-PT" dirty="0"/>
              <a:t>Lindo – linda – linda</a:t>
            </a:r>
            <a:r>
              <a:rPr lang="pt-PT" b="1" dirty="0"/>
              <a:t>mente</a:t>
            </a:r>
          </a:p>
          <a:p>
            <a:r>
              <a:rPr lang="pt-PT" dirty="0"/>
              <a:t>Franco – franca – franca</a:t>
            </a:r>
            <a:r>
              <a:rPr lang="pt-PT" b="1" dirty="0"/>
              <a:t>mente</a:t>
            </a:r>
          </a:p>
          <a:p>
            <a:r>
              <a:rPr lang="pt-PT" dirty="0"/>
              <a:t>Leve – leve- leve</a:t>
            </a:r>
            <a:r>
              <a:rPr lang="pt-PT" b="1" dirty="0"/>
              <a:t>mente</a:t>
            </a:r>
            <a:endParaRPr lang="cs-CZ" b="1" dirty="0"/>
          </a:p>
          <a:p>
            <a:r>
              <a:rPr lang="cs-CZ" dirty="0" err="1"/>
              <a:t>Feliz</a:t>
            </a:r>
            <a:r>
              <a:rPr lang="cs-CZ" dirty="0"/>
              <a:t> – </a:t>
            </a:r>
            <a:r>
              <a:rPr lang="cs-CZ" dirty="0" err="1"/>
              <a:t>feliz</a:t>
            </a:r>
            <a:r>
              <a:rPr lang="cs-CZ" dirty="0"/>
              <a:t> - </a:t>
            </a:r>
            <a:r>
              <a:rPr lang="cs-CZ" dirty="0" err="1"/>
              <a:t>feliz</a:t>
            </a:r>
            <a:r>
              <a:rPr lang="cs-CZ" b="1" dirty="0" err="1"/>
              <a:t>mente</a:t>
            </a:r>
            <a:endParaRPr lang="pt-PT" b="1" dirty="0"/>
          </a:p>
          <a:p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421B4ED-2807-4442-BA9C-9BD598CE23F1}"/>
              </a:ext>
            </a:extLst>
          </p:cNvPr>
          <p:cNvSpPr/>
          <p:nvPr/>
        </p:nvSpPr>
        <p:spPr>
          <a:xfrm>
            <a:off x="4495049" y="1484784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-</a:t>
            </a:r>
            <a:r>
              <a:rPr lang="cs-CZ" sz="2400" b="1" dirty="0" err="1">
                <a:highlight>
                  <a:srgbClr val="FF0000"/>
                </a:highlight>
              </a:rPr>
              <a:t>a</a:t>
            </a:r>
            <a:r>
              <a:rPr lang="cs-CZ" sz="2400" b="1" dirty="0" err="1"/>
              <a:t>mente</a:t>
            </a:r>
            <a:endParaRPr lang="cs-CZ" sz="24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3652BAA-49B7-4857-97AF-4F9FB0F7A529}"/>
              </a:ext>
            </a:extLst>
          </p:cNvPr>
          <p:cNvSpPr/>
          <p:nvPr/>
        </p:nvSpPr>
        <p:spPr>
          <a:xfrm>
            <a:off x="4495048" y="3334163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-</a:t>
            </a:r>
            <a:r>
              <a:rPr lang="cs-CZ" sz="2400" b="1" dirty="0" err="1">
                <a:highlight>
                  <a:srgbClr val="FF0000"/>
                </a:highlight>
              </a:rPr>
              <a:t>e</a:t>
            </a:r>
            <a:r>
              <a:rPr lang="cs-CZ" sz="2400" b="1" dirty="0" err="1"/>
              <a:t>mente</a:t>
            </a:r>
            <a:endParaRPr lang="cs-CZ" sz="2400" b="1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DEF1438-37F6-4BED-A822-30AA61EF12CA}"/>
              </a:ext>
            </a:extLst>
          </p:cNvPr>
          <p:cNvSpPr/>
          <p:nvPr/>
        </p:nvSpPr>
        <p:spPr>
          <a:xfrm>
            <a:off x="4355976" y="5244029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-</a:t>
            </a:r>
            <a:r>
              <a:rPr lang="cs-CZ" sz="2400" b="1" dirty="0">
                <a:highlight>
                  <a:srgbClr val="FF0000"/>
                </a:highlight>
              </a:rPr>
              <a:t>(-)</a:t>
            </a:r>
            <a:r>
              <a:rPr lang="cs-CZ" sz="2400" b="1" dirty="0"/>
              <a:t> </a:t>
            </a:r>
            <a:r>
              <a:rPr lang="cs-CZ" sz="2400" b="1" dirty="0" err="1"/>
              <a:t>mente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31512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pt-PT" sz="2400" b="1">
                <a:solidFill>
                  <a:srgbClr val="FFFFFF"/>
                </a:solidFill>
              </a:rPr>
              <a:t>PARASYNTETICKÁ DERIVACE</a:t>
            </a:r>
            <a:endParaRPr lang="cs-CZ" sz="2400" b="1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5895" y="936711"/>
            <a:ext cx="4936889" cy="3140361"/>
          </a:xfrm>
        </p:spPr>
        <p:txBody>
          <a:bodyPr anchor="ctr">
            <a:normAutofit/>
          </a:bodyPr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6432533" y="511827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sz="3200" b="1" dirty="0"/>
              <a:t>-</a:t>
            </a:r>
            <a:r>
              <a:rPr lang="pt-PT" sz="3200" b="1" dirty="0">
                <a:highlight>
                  <a:srgbClr val="FF0000"/>
                </a:highlight>
              </a:rPr>
              <a:t>a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3537228" y="5102222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sz="3600" b="1" dirty="0"/>
              <a:t>-</a:t>
            </a:r>
            <a:r>
              <a:rPr lang="pt-PT" sz="3600" b="1" dirty="0">
                <a:highlight>
                  <a:srgbClr val="FF0000"/>
                </a:highlight>
              </a:rPr>
              <a:t>a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5047744" y="4073802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PT" sz="3600" b="1" dirty="0">
                <a:highlight>
                  <a:srgbClr val="00FF00"/>
                </a:highlight>
              </a:rPr>
              <a:t>R</a:t>
            </a:r>
            <a:endParaRPr lang="cs-CZ" sz="36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056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>
                <a:solidFill>
                  <a:srgbClr val="FFFFFF"/>
                </a:solidFill>
              </a:rPr>
              <a:t>TYPY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034" y="116632"/>
            <a:ext cx="5345751" cy="6480719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PREFIXNÍ</a:t>
            </a:r>
            <a:r>
              <a:rPr lang="cs-CZ" sz="2800" dirty="0"/>
              <a:t> </a:t>
            </a:r>
          </a:p>
          <a:p>
            <a:r>
              <a:rPr lang="cs-CZ" sz="2800" dirty="0"/>
              <a:t>pomocí předpon (tzv. PREFIXŮ)</a:t>
            </a:r>
          </a:p>
          <a:p>
            <a:pPr lvl="2"/>
            <a:r>
              <a:rPr lang="cs-CZ" sz="2400" dirty="0"/>
              <a:t>např: </a:t>
            </a:r>
            <a:r>
              <a:rPr lang="cs-CZ" sz="2400" b="1" dirty="0" err="1"/>
              <a:t>contra</a:t>
            </a:r>
            <a:r>
              <a:rPr lang="cs-CZ" sz="2400" dirty="0" err="1"/>
              <a:t>dizer</a:t>
            </a:r>
            <a:r>
              <a:rPr lang="cs-CZ" sz="2400" dirty="0"/>
              <a:t> (</a:t>
            </a:r>
            <a:r>
              <a:rPr lang="cs-CZ" sz="2400" b="1" dirty="0"/>
              <a:t>proti</a:t>
            </a:r>
            <a:r>
              <a:rPr lang="cs-CZ" sz="2400" dirty="0"/>
              <a:t>řečit)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SUFIXNÍ</a:t>
            </a:r>
            <a:r>
              <a:rPr lang="cs-CZ" sz="2800" dirty="0"/>
              <a:t> </a:t>
            </a:r>
          </a:p>
          <a:p>
            <a:r>
              <a:rPr lang="cs-CZ" sz="2800" dirty="0"/>
              <a:t>pomocí přípon (tzv. SUFIXŮ)</a:t>
            </a:r>
          </a:p>
          <a:p>
            <a:pPr lvl="2"/>
            <a:r>
              <a:rPr lang="cs-CZ" sz="2800" dirty="0"/>
              <a:t>např</a:t>
            </a:r>
            <a:r>
              <a:rPr lang="cs-CZ" sz="2400" dirty="0"/>
              <a:t>: </a:t>
            </a:r>
            <a:r>
              <a:rPr lang="cs-CZ" sz="2400" dirty="0" err="1"/>
              <a:t>papel</a:t>
            </a:r>
            <a:r>
              <a:rPr lang="cs-CZ" sz="2400" b="1" dirty="0" err="1"/>
              <a:t>aria</a:t>
            </a:r>
            <a:r>
              <a:rPr lang="cs-CZ" sz="2400" b="1" dirty="0"/>
              <a:t> (</a:t>
            </a:r>
            <a:r>
              <a:rPr lang="cs-CZ" sz="2400" dirty="0"/>
              <a:t>papír</a:t>
            </a:r>
            <a:r>
              <a:rPr lang="cs-CZ" sz="2400" b="1" dirty="0"/>
              <a:t>nictví)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PARASYNTÉZA</a:t>
            </a:r>
            <a:r>
              <a:rPr lang="cs-CZ" sz="2800" dirty="0"/>
              <a:t> </a:t>
            </a:r>
          </a:p>
          <a:p>
            <a:r>
              <a:rPr lang="cs-CZ" sz="2800" dirty="0"/>
              <a:t>pomocí </a:t>
            </a:r>
            <a:r>
              <a:rPr lang="cs-CZ" sz="2800" i="1" dirty="0"/>
              <a:t>PRE</a:t>
            </a:r>
            <a:r>
              <a:rPr lang="cs-CZ" sz="2800" dirty="0"/>
              <a:t> a </a:t>
            </a:r>
            <a:r>
              <a:rPr lang="cs-CZ" sz="2800" i="1" dirty="0"/>
              <a:t>SU</a:t>
            </a:r>
            <a:r>
              <a:rPr lang="cs-CZ" sz="2800" dirty="0"/>
              <a:t> - FIXŮ</a:t>
            </a:r>
          </a:p>
          <a:p>
            <a:pPr lvl="2"/>
            <a:r>
              <a:rPr lang="cs-CZ" sz="2800" dirty="0"/>
              <a:t>např </a:t>
            </a:r>
            <a:r>
              <a:rPr lang="cs-CZ" sz="2400" dirty="0"/>
              <a:t>: </a:t>
            </a:r>
            <a:r>
              <a:rPr lang="cs-CZ" sz="2400" b="1" dirty="0" err="1"/>
              <a:t>a</a:t>
            </a:r>
            <a:r>
              <a:rPr lang="cs-CZ" sz="2400" dirty="0" err="1"/>
              <a:t>noite</a:t>
            </a:r>
            <a:r>
              <a:rPr lang="cs-CZ" sz="2400" b="1" dirty="0" err="1"/>
              <a:t>cer</a:t>
            </a:r>
            <a:r>
              <a:rPr lang="cs-CZ" sz="2400" dirty="0"/>
              <a:t> (</a:t>
            </a:r>
            <a:r>
              <a:rPr lang="cs-CZ" sz="2400" b="1" dirty="0"/>
              <a:t>s</a:t>
            </a:r>
            <a:r>
              <a:rPr lang="cs-CZ" sz="2400" dirty="0"/>
              <a:t>tmí</a:t>
            </a:r>
            <a:r>
              <a:rPr lang="cs-CZ" sz="2400" b="1" dirty="0"/>
              <a:t>vat</a:t>
            </a:r>
            <a:r>
              <a:rPr lang="cs-CZ" sz="2400" dirty="0"/>
              <a:t> se)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REGRESIVNÍ DERIVACE </a:t>
            </a:r>
          </a:p>
          <a:p>
            <a:r>
              <a:rPr lang="cs-CZ" sz="2800" dirty="0"/>
              <a:t>zpětná derivace</a:t>
            </a:r>
          </a:p>
          <a:p>
            <a:pPr lvl="2"/>
            <a:r>
              <a:rPr lang="cs-CZ" sz="2600" dirty="0"/>
              <a:t>např</a:t>
            </a:r>
            <a:r>
              <a:rPr lang="cs-CZ" sz="2400" dirty="0"/>
              <a:t>: </a:t>
            </a:r>
            <a:r>
              <a:rPr lang="cs-CZ" sz="2400" dirty="0" err="1"/>
              <a:t>grit</a:t>
            </a:r>
            <a:r>
              <a:rPr lang="cs-CZ" sz="2400" b="1" dirty="0" err="1"/>
              <a:t>ar</a:t>
            </a:r>
            <a:r>
              <a:rPr lang="cs-CZ" sz="2400" dirty="0"/>
              <a:t> - </a:t>
            </a:r>
            <a:r>
              <a:rPr lang="cs-CZ" sz="2400" dirty="0" err="1"/>
              <a:t>grit</a:t>
            </a:r>
            <a:r>
              <a:rPr lang="cs-CZ" sz="2400" b="1" dirty="0" err="1"/>
              <a:t>o</a:t>
            </a:r>
            <a:endParaRPr lang="cs-CZ" sz="2400" b="1" dirty="0"/>
          </a:p>
          <a:p>
            <a:r>
              <a:rPr lang="cs-CZ" sz="2800" b="1" dirty="0">
                <a:solidFill>
                  <a:srgbClr val="0070C0"/>
                </a:solidFill>
              </a:rPr>
              <a:t>NEPRAVÁ DERIVACE </a:t>
            </a:r>
          </a:p>
          <a:p>
            <a:r>
              <a:rPr lang="cs-CZ" sz="2800" dirty="0"/>
              <a:t>pomocí ČLENU</a:t>
            </a:r>
          </a:p>
          <a:p>
            <a:pPr lvl="2"/>
            <a:r>
              <a:rPr lang="cs-CZ" sz="2400" dirty="0"/>
              <a:t>např: </a:t>
            </a:r>
            <a:r>
              <a:rPr lang="cs-CZ" sz="2400" dirty="0" err="1"/>
              <a:t>morto</a:t>
            </a:r>
            <a:r>
              <a:rPr lang="cs-CZ" sz="2400" dirty="0"/>
              <a:t> – </a:t>
            </a:r>
            <a:r>
              <a:rPr lang="cs-CZ" sz="2400" b="1" dirty="0"/>
              <a:t>o</a:t>
            </a:r>
            <a:r>
              <a:rPr lang="cs-CZ" sz="2400" dirty="0"/>
              <a:t> </a:t>
            </a:r>
            <a:r>
              <a:rPr lang="cs-CZ" sz="2400" dirty="0" err="1"/>
              <a:t>morto</a:t>
            </a:r>
            <a:r>
              <a:rPr lang="cs-CZ" sz="2400" dirty="0"/>
              <a:t> (mrtvý – mrtvola)</a:t>
            </a:r>
          </a:p>
        </p:txBody>
      </p:sp>
    </p:spTree>
    <p:extLst>
      <p:ext uri="{BB962C8B-B14F-4D97-AF65-F5344CB8AC3E}">
        <p14:creationId xmlns:p14="http://schemas.microsoft.com/office/powerpoint/2010/main" val="3648527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pt-PT" sz="3200" b="1" dirty="0">
                <a:highlight>
                  <a:srgbClr val="FF0000"/>
                </a:highlight>
              </a:rPr>
              <a:t>ar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pt-PT" sz="3600" b="1" dirty="0" err="1">
                <a:highlight>
                  <a:srgbClr val="FF0000"/>
                </a:highlight>
              </a:rPr>
              <a:t>re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3203848" y="3721650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highlight>
                  <a:srgbClr val="00FF00"/>
                </a:highlight>
              </a:rPr>
              <a:t>pátria</a:t>
            </a:r>
            <a:endParaRPr lang="cs-CZ" sz="36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73477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cs-CZ" sz="3200" b="1" dirty="0" err="1">
                <a:highlight>
                  <a:srgbClr val="FF0000"/>
                </a:highlight>
              </a:rPr>
              <a:t>ado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cs-CZ" sz="3600" b="1" dirty="0">
                <a:highlight>
                  <a:srgbClr val="FF0000"/>
                </a:highlight>
              </a:rPr>
              <a:t>des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3203848" y="3721650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alma</a:t>
            </a:r>
          </a:p>
        </p:txBody>
      </p:sp>
    </p:spTree>
    <p:extLst>
      <p:ext uri="{BB962C8B-B14F-4D97-AF65-F5344CB8AC3E}">
        <p14:creationId xmlns:p14="http://schemas.microsoft.com/office/powerpoint/2010/main" val="657927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pt-PT" sz="3200" b="1" dirty="0" err="1">
                <a:highlight>
                  <a:srgbClr val="FF0000"/>
                </a:highlight>
              </a:rPr>
              <a:t>oar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pt-PT" sz="3600" b="1" dirty="0">
                <a:highlight>
                  <a:srgbClr val="FF0000"/>
                </a:highlight>
              </a:rPr>
              <a:t>a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3203848" y="3721650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highlight>
                  <a:srgbClr val="00FF00"/>
                </a:highlight>
              </a:rPr>
              <a:t>b</a:t>
            </a:r>
            <a:r>
              <a:rPr lang="cs-CZ" sz="2800" b="1" dirty="0" err="1">
                <a:highlight>
                  <a:srgbClr val="00FF00"/>
                </a:highlight>
              </a:rPr>
              <a:t>ot</a:t>
            </a:r>
            <a:r>
              <a:rPr lang="pt-PT" sz="2800" b="1" dirty="0">
                <a:highlight>
                  <a:srgbClr val="00FF00"/>
                </a:highlight>
              </a:rPr>
              <a:t>(</a:t>
            </a:r>
            <a:r>
              <a:rPr lang="pt-PT" sz="2800" b="1" dirty="0" err="1">
                <a:highlight>
                  <a:srgbClr val="00FF00"/>
                </a:highlight>
              </a:rPr>
              <a:t>ão</a:t>
            </a:r>
            <a:r>
              <a:rPr lang="pt-PT" sz="2800" b="1" dirty="0">
                <a:highlight>
                  <a:srgbClr val="00FF00"/>
                </a:highlight>
              </a:rPr>
              <a:t>)</a:t>
            </a:r>
            <a:endParaRPr lang="cs-CZ" sz="2800" b="1" dirty="0">
              <a:highlight>
                <a:srgbClr val="00FF00"/>
              </a:highlight>
            </a:endParaRPr>
          </a:p>
        </p:txBody>
      </p:sp>
      <p:pic>
        <p:nvPicPr>
          <p:cNvPr id="13314" name="Picture 2" descr="Botões KR Aviamentos - Casa das Linhas Londrina">
            <a:extLst>
              <a:ext uri="{FF2B5EF4-FFF2-40B4-BE49-F238E27FC236}">
                <a16:creationId xmlns:a16="http://schemas.microsoft.com/office/drawing/2014/main" id="{913485CD-0B69-4AAF-9F8A-DB51DBBC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38" y="32589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82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cs-CZ" sz="3200" b="1" dirty="0" err="1">
                <a:highlight>
                  <a:srgbClr val="FF0000"/>
                </a:highlight>
              </a:rPr>
              <a:t>ecer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cs-CZ" sz="3600" b="1" dirty="0">
                <a:highlight>
                  <a:srgbClr val="FF0000"/>
                </a:highlight>
              </a:rPr>
              <a:t>a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2803639" y="4005064"/>
            <a:ext cx="2488441" cy="1444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m</a:t>
            </a:r>
            <a:r>
              <a:rPr lang="pt-PT" sz="3600" b="1" dirty="0">
                <a:highlight>
                  <a:srgbClr val="00FF00"/>
                </a:highlight>
              </a:rPr>
              <a:t>anh</a:t>
            </a:r>
            <a:r>
              <a:rPr lang="cs-CZ" sz="3600" b="1" dirty="0">
                <a:highlight>
                  <a:srgbClr val="00FF00"/>
                </a:highlight>
              </a:rPr>
              <a:t>(</a:t>
            </a:r>
            <a:r>
              <a:rPr lang="pt-PT" sz="3600" b="1" dirty="0">
                <a:highlight>
                  <a:srgbClr val="00FF00"/>
                </a:highlight>
              </a:rPr>
              <a:t>ã</a:t>
            </a:r>
            <a:r>
              <a:rPr lang="cs-CZ" sz="3600" b="1" dirty="0">
                <a:highlight>
                  <a:srgbClr val="00FF00"/>
                </a:highlight>
              </a:rPr>
              <a:t>)</a:t>
            </a:r>
          </a:p>
        </p:txBody>
      </p:sp>
      <p:pic>
        <p:nvPicPr>
          <p:cNvPr id="14338" name="Picture 2" descr="Hrnek bílý Plecháček - zas ráno / od ESTER DIY | Fler.cz">
            <a:extLst>
              <a:ext uri="{FF2B5EF4-FFF2-40B4-BE49-F238E27FC236}">
                <a16:creationId xmlns:a16="http://schemas.microsoft.com/office/drawing/2014/main" id="{5BC2D4B5-24F8-4EDD-A5B0-D504503D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6" y="32341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aždé další nové ráno... S tebou... - Blogy - ŽENY s.r.o.">
            <a:extLst>
              <a:ext uri="{FF2B5EF4-FFF2-40B4-BE49-F238E27FC236}">
                <a16:creationId xmlns:a16="http://schemas.microsoft.com/office/drawing/2014/main" id="{34D8A7C7-9D5F-43E7-B174-6402F173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62" y="4974793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20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pt-PT" sz="3200" b="1" dirty="0" err="1">
                <a:highlight>
                  <a:srgbClr val="FF0000"/>
                </a:highlight>
              </a:rPr>
              <a:t>ecer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pt-PT" sz="3600" b="1" dirty="0" err="1">
                <a:highlight>
                  <a:srgbClr val="FF0000"/>
                </a:highlight>
              </a:rPr>
              <a:t>en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3059832" y="3651592"/>
            <a:ext cx="2304256" cy="1798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err="1">
                <a:highlight>
                  <a:srgbClr val="00FF00"/>
                </a:highlight>
              </a:rPr>
              <a:t>surd</a:t>
            </a:r>
            <a:r>
              <a:rPr lang="pt-PT" sz="3600" b="1" dirty="0">
                <a:highlight>
                  <a:srgbClr val="00FF00"/>
                </a:highlight>
              </a:rPr>
              <a:t>(o)</a:t>
            </a:r>
            <a:endParaRPr lang="cs-CZ" sz="3600" b="1" dirty="0">
              <a:highlight>
                <a:srgbClr val="00FF00"/>
              </a:highlight>
            </a:endParaRPr>
          </a:p>
        </p:txBody>
      </p:sp>
      <p:pic>
        <p:nvPicPr>
          <p:cNvPr id="15362" name="Picture 2" descr="Surdo, homem sênior, e, mulher, vetorial, caricatura, caráteres Clipart |  k68409822 | Fotosearch">
            <a:extLst>
              <a:ext uri="{FF2B5EF4-FFF2-40B4-BE49-F238E27FC236}">
                <a16:creationId xmlns:a16="http://schemas.microsoft.com/office/drawing/2014/main" id="{7E0D171A-AFAE-4A63-A0BA-0D4C867E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29" y="34290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04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i="1" dirty="0"/>
              <a:t>Alma - </a:t>
            </a:r>
            <a:r>
              <a:rPr lang="cs-CZ" b="1" i="1" dirty="0" err="1"/>
              <a:t>des</a:t>
            </a:r>
            <a:r>
              <a:rPr lang="cs-CZ" i="1" dirty="0" err="1"/>
              <a:t>alm</a:t>
            </a:r>
            <a:r>
              <a:rPr lang="cs-CZ" b="1" i="1" dirty="0" err="1"/>
              <a:t>ado</a:t>
            </a:r>
            <a:r>
              <a:rPr lang="cs-CZ" i="1" dirty="0"/>
              <a:t> „bezduchý“ </a:t>
            </a:r>
            <a:r>
              <a:rPr lang="cs-CZ" dirty="0"/>
              <a:t>se skládá z prefixu </a:t>
            </a:r>
            <a:r>
              <a:rPr lang="cs-CZ" i="1" dirty="0"/>
              <a:t>des (bez)</a:t>
            </a:r>
            <a:r>
              <a:rPr lang="cs-CZ" dirty="0"/>
              <a:t> a z adjektivního sufixu -</a:t>
            </a:r>
            <a:r>
              <a:rPr lang="cs-CZ" i="1" dirty="0" err="1"/>
              <a:t>ado</a:t>
            </a:r>
            <a:r>
              <a:rPr lang="cs-CZ" i="1" dirty="0"/>
              <a:t> (ý).</a:t>
            </a:r>
            <a:r>
              <a:rPr lang="cs-CZ" dirty="0"/>
              <a:t> Oba dva morfémy se připojily ke kořenu „alma“ (duše).  </a:t>
            </a:r>
          </a:p>
          <a:p>
            <a:r>
              <a:rPr lang="cs-CZ" b="1" i="1" dirty="0" err="1"/>
              <a:t>Pátria</a:t>
            </a:r>
            <a:r>
              <a:rPr lang="cs-CZ" i="1" dirty="0"/>
              <a:t> „vlast</a:t>
            </a:r>
            <a:r>
              <a:rPr lang="cs-CZ" dirty="0"/>
              <a:t>“ přijímá prefix </a:t>
            </a:r>
            <a:r>
              <a:rPr lang="cs-CZ" i="1" dirty="0"/>
              <a:t>re- (znovu)</a:t>
            </a:r>
            <a:r>
              <a:rPr lang="cs-CZ" dirty="0"/>
              <a:t> a sufixy </a:t>
            </a:r>
            <a:r>
              <a:rPr lang="cs-CZ" i="1" dirty="0"/>
              <a:t>-</a:t>
            </a:r>
            <a:r>
              <a:rPr lang="cs-CZ" i="1" dirty="0" err="1"/>
              <a:t>ação</a:t>
            </a:r>
            <a:r>
              <a:rPr lang="cs-CZ" i="1" dirty="0"/>
              <a:t>, -ar, - </a:t>
            </a:r>
            <a:r>
              <a:rPr lang="cs-CZ" i="1" dirty="0" err="1"/>
              <a:t>ado</a:t>
            </a:r>
            <a:r>
              <a:rPr lang="cs-CZ" dirty="0"/>
              <a:t>. Výslednými tvary jsou tedy: </a:t>
            </a:r>
            <a:r>
              <a:rPr lang="cs-CZ" b="1" i="1" dirty="0" err="1"/>
              <a:t>re</a:t>
            </a:r>
            <a:r>
              <a:rPr lang="cs-CZ" i="1" dirty="0" err="1"/>
              <a:t>patri</a:t>
            </a:r>
            <a:r>
              <a:rPr lang="cs-CZ" b="1" i="1" dirty="0" err="1"/>
              <a:t>ação</a:t>
            </a:r>
            <a:r>
              <a:rPr lang="cs-CZ" i="1" dirty="0"/>
              <a:t> „repatriace-návrat do vlasti“, </a:t>
            </a:r>
            <a:r>
              <a:rPr lang="cs-CZ" b="1" i="1" dirty="0" err="1"/>
              <a:t>re</a:t>
            </a:r>
            <a:r>
              <a:rPr lang="cs-CZ" i="1" dirty="0" err="1"/>
              <a:t>patr</a:t>
            </a:r>
            <a:r>
              <a:rPr lang="cs-CZ" b="1" i="1" dirty="0" err="1"/>
              <a:t>iar</a:t>
            </a:r>
            <a:r>
              <a:rPr lang="cs-CZ" i="1" dirty="0"/>
              <a:t> „repatriovat - znovu se vrátit do své vlasti“, </a:t>
            </a:r>
            <a:r>
              <a:rPr lang="cs-CZ" b="1" i="1" dirty="0" err="1"/>
              <a:t>re</a:t>
            </a:r>
            <a:r>
              <a:rPr lang="cs-CZ" i="1" dirty="0" err="1"/>
              <a:t>patr</a:t>
            </a:r>
            <a:r>
              <a:rPr lang="cs-CZ" b="1" i="1" dirty="0" err="1"/>
              <a:t>iado</a:t>
            </a:r>
            <a:r>
              <a:rPr lang="cs-CZ" i="1" dirty="0"/>
              <a:t> „navrácený do vlasti – repatriant“.</a:t>
            </a:r>
            <a:r>
              <a:rPr lang="cs-CZ" dirty="0"/>
              <a:t>  </a:t>
            </a:r>
          </a:p>
          <a:p>
            <a:r>
              <a:rPr lang="cs-CZ" dirty="0"/>
              <a:t>K </a:t>
            </a:r>
            <a:r>
              <a:rPr lang="cs-CZ" dirty="0" err="1"/>
              <a:t>parasyntéze</a:t>
            </a:r>
            <a:r>
              <a:rPr lang="cs-CZ" dirty="0"/>
              <a:t> nejčastěji dochází u sloves, kde jsou hlavními prefixy </a:t>
            </a:r>
            <a:r>
              <a:rPr lang="cs-CZ" i="1" dirty="0"/>
              <a:t>a-, </a:t>
            </a:r>
            <a:r>
              <a:rPr lang="cs-CZ" i="1" dirty="0" err="1"/>
              <a:t>em</a:t>
            </a:r>
            <a:r>
              <a:rPr lang="cs-CZ" i="1" dirty="0"/>
              <a:t>- </a:t>
            </a:r>
            <a:r>
              <a:rPr lang="cs-CZ" dirty="0"/>
              <a:t>či</a:t>
            </a:r>
            <a:r>
              <a:rPr lang="cs-CZ" i="1" dirty="0"/>
              <a:t> en-</a:t>
            </a:r>
            <a:r>
              <a:rPr lang="cs-CZ" dirty="0"/>
              <a:t>: </a:t>
            </a:r>
          </a:p>
          <a:p>
            <a:r>
              <a:rPr lang="cs-CZ" b="1" i="1" dirty="0" err="1"/>
              <a:t>botão</a:t>
            </a:r>
            <a:r>
              <a:rPr lang="cs-CZ" i="1" dirty="0"/>
              <a:t> „knoflík“ </a:t>
            </a:r>
            <a:r>
              <a:rPr lang="cs-CZ" b="1" i="1" dirty="0"/>
              <a:t>►</a:t>
            </a:r>
            <a:r>
              <a:rPr lang="cs-CZ" i="1" dirty="0"/>
              <a:t> </a:t>
            </a:r>
            <a:r>
              <a:rPr lang="cs-CZ" i="1" dirty="0" err="1"/>
              <a:t>abotoar</a:t>
            </a:r>
            <a:r>
              <a:rPr lang="cs-CZ" i="1" dirty="0"/>
              <a:t> „zapnout knoflíky“, </a:t>
            </a:r>
          </a:p>
          <a:p>
            <a:r>
              <a:rPr lang="cs-CZ" b="1" i="1" dirty="0" err="1"/>
              <a:t>manhã</a:t>
            </a:r>
            <a:r>
              <a:rPr lang="cs-CZ" i="1" dirty="0"/>
              <a:t> „ráno“ </a:t>
            </a:r>
            <a:r>
              <a:rPr lang="cs-CZ" b="1" i="1" dirty="0"/>
              <a:t>►</a:t>
            </a:r>
            <a:r>
              <a:rPr lang="cs-CZ" i="1" dirty="0"/>
              <a:t> </a:t>
            </a:r>
            <a:r>
              <a:rPr lang="cs-CZ" i="1" dirty="0" err="1"/>
              <a:t>amanhecer</a:t>
            </a:r>
            <a:r>
              <a:rPr lang="cs-CZ" i="1" dirty="0"/>
              <a:t> „svítat“,  </a:t>
            </a:r>
          </a:p>
          <a:p>
            <a:r>
              <a:rPr lang="cs-CZ" b="1" i="1" dirty="0" err="1"/>
              <a:t>surdo</a:t>
            </a:r>
            <a:r>
              <a:rPr lang="cs-CZ" i="1" dirty="0"/>
              <a:t> „hluchý“ </a:t>
            </a:r>
            <a:r>
              <a:rPr lang="cs-CZ" b="1" i="1" dirty="0"/>
              <a:t>►</a:t>
            </a:r>
            <a:r>
              <a:rPr lang="cs-CZ" i="1" dirty="0"/>
              <a:t> </a:t>
            </a:r>
            <a:r>
              <a:rPr lang="cs-CZ" i="1" dirty="0" err="1"/>
              <a:t>ensurdecer</a:t>
            </a:r>
            <a:r>
              <a:rPr lang="cs-CZ" i="1" dirty="0"/>
              <a:t> „ohluchnout“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5309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500" b="1">
                <a:solidFill>
                  <a:srgbClr val="FFFFFF"/>
                </a:solidFill>
              </a:rPr>
              <a:t>REGRESIVNÍ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algn="just"/>
            <a:r>
              <a:rPr lang="cs-CZ" b="1" i="1" dirty="0"/>
              <a:t>Regresivní derivace</a:t>
            </a:r>
            <a:r>
              <a:rPr lang="cs-CZ" dirty="0"/>
              <a:t> je takový druh derivace, při kterém ze slova původně delšího</a:t>
            </a:r>
            <a:r>
              <a:rPr lang="pt-PT" dirty="0"/>
              <a:t> </a:t>
            </a:r>
            <a:r>
              <a:rPr lang="cs-CZ" dirty="0"/>
              <a:t>vzniká slovo kratší </a:t>
            </a:r>
            <a:r>
              <a:rPr lang="cs-CZ" b="1" dirty="0"/>
              <a:t>[</a:t>
            </a:r>
            <a:r>
              <a:rPr lang="cs-CZ" b="1" dirty="0" err="1"/>
              <a:t>Ra</a:t>
            </a:r>
            <a:r>
              <a:rPr lang="cs-CZ" b="1" dirty="0"/>
              <a:t> - a¹+a²]</a:t>
            </a:r>
            <a:r>
              <a:rPr lang="cs-CZ" dirty="0"/>
              <a:t>. Často dochází k odejmutí verbálního sufixu a vzniku substantiva: </a:t>
            </a:r>
            <a:endParaRPr lang="pt-PT" dirty="0"/>
          </a:p>
          <a:p>
            <a:pPr algn="just"/>
            <a:r>
              <a:rPr lang="cs-CZ" i="1" dirty="0" err="1"/>
              <a:t>chorar</a:t>
            </a:r>
            <a:r>
              <a:rPr lang="cs-CZ" i="1" dirty="0"/>
              <a:t> „plakat“ </a:t>
            </a:r>
            <a:r>
              <a:rPr lang="cs-CZ" b="1" i="1" dirty="0"/>
              <a:t>►</a:t>
            </a:r>
            <a:r>
              <a:rPr lang="cs-CZ" i="1" dirty="0"/>
              <a:t> </a:t>
            </a:r>
            <a:r>
              <a:rPr lang="cs-CZ" i="1" dirty="0" err="1"/>
              <a:t>choro</a:t>
            </a:r>
            <a:r>
              <a:rPr lang="cs-CZ" i="1" dirty="0"/>
              <a:t> „pláč“.</a:t>
            </a:r>
            <a:r>
              <a:rPr lang="cs-CZ" dirty="0"/>
              <a:t>  </a:t>
            </a:r>
            <a:endParaRPr lang="pt-PT" dirty="0"/>
          </a:p>
          <a:p>
            <a:pPr algn="just"/>
            <a:r>
              <a:rPr lang="cs-CZ" dirty="0"/>
              <a:t>Jak vidíme, je to proces opačný k předchozím typům derivace, kdy derivát vznikl progresivním rozšířením základ</a:t>
            </a:r>
            <a:r>
              <a:rPr lang="pt-PT" dirty="0"/>
              <a:t>,</a:t>
            </a:r>
            <a:r>
              <a:rPr lang="cs-CZ" dirty="0"/>
              <a:t> většinou významově abstraktního. </a:t>
            </a:r>
          </a:p>
        </p:txBody>
      </p:sp>
    </p:spTree>
    <p:extLst>
      <p:ext uri="{BB962C8B-B14F-4D97-AF65-F5344CB8AC3E}">
        <p14:creationId xmlns:p14="http://schemas.microsoft.com/office/powerpoint/2010/main" val="4205880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rgbClr val="FFFFFF"/>
                </a:solidFill>
              </a:rPr>
              <a:t>REGRESIVNÍ versus PROGRESIVNÍ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035" y="404664"/>
            <a:ext cx="5345750" cy="6336704"/>
          </a:xfrm>
        </p:spPr>
        <p:txBody>
          <a:bodyPr anchor="ctr">
            <a:normAutofit/>
          </a:bodyPr>
          <a:lstStyle/>
          <a:p>
            <a:pPr algn="just"/>
            <a:r>
              <a:rPr lang="cs-CZ" dirty="0"/>
              <a:t>Pokud podstatné jméno vyjadřuje </a:t>
            </a:r>
            <a:r>
              <a:rPr lang="cs-CZ" b="1" dirty="0"/>
              <a:t>děj</a:t>
            </a:r>
            <a:r>
              <a:rPr lang="cs-CZ" dirty="0"/>
              <a:t>, pak je základem </a:t>
            </a:r>
            <a:r>
              <a:rPr lang="cs-CZ" b="1" dirty="0"/>
              <a:t>sloveso</a:t>
            </a:r>
            <a:r>
              <a:rPr lang="cs-CZ" dirty="0"/>
              <a:t>: </a:t>
            </a:r>
            <a:r>
              <a:rPr lang="cs-CZ" i="1" dirty="0" err="1"/>
              <a:t>grito</a:t>
            </a:r>
            <a:r>
              <a:rPr lang="cs-CZ" i="1" dirty="0"/>
              <a:t> „křik“, </a:t>
            </a:r>
            <a:r>
              <a:rPr lang="cs-CZ" i="1" dirty="0" err="1"/>
              <a:t>ameaça</a:t>
            </a:r>
            <a:r>
              <a:rPr lang="cs-CZ" i="1" dirty="0"/>
              <a:t> „hrozba“, </a:t>
            </a:r>
            <a:r>
              <a:rPr lang="cs-CZ" i="1" dirty="0" err="1"/>
              <a:t>troco</a:t>
            </a:r>
            <a:r>
              <a:rPr lang="cs-CZ" i="1" dirty="0"/>
              <a:t> „výměna</a:t>
            </a:r>
            <a:r>
              <a:rPr lang="cs-CZ" dirty="0"/>
              <a:t>“ jsou podstatná jména abstraktní a jsou odvozena regresivní derivací od slovesných základů </a:t>
            </a:r>
            <a:r>
              <a:rPr lang="cs-CZ" i="1" dirty="0" err="1"/>
              <a:t>gritar</a:t>
            </a:r>
            <a:r>
              <a:rPr lang="cs-CZ" i="1" dirty="0"/>
              <a:t> „křičet“, </a:t>
            </a:r>
            <a:r>
              <a:rPr lang="cs-CZ" i="1" dirty="0" err="1"/>
              <a:t>ameaçar</a:t>
            </a:r>
            <a:r>
              <a:rPr lang="cs-CZ" i="1" dirty="0"/>
              <a:t> „hrozit“ a </a:t>
            </a:r>
            <a:r>
              <a:rPr lang="cs-CZ" i="1" dirty="0" err="1"/>
              <a:t>trocar</a:t>
            </a:r>
            <a:r>
              <a:rPr lang="cs-CZ" i="1" dirty="0"/>
              <a:t> „vyměnit“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Pokud podstatné jméno označuje </a:t>
            </a:r>
            <a:r>
              <a:rPr lang="cs-CZ" b="1" dirty="0"/>
              <a:t>konkrétní předmět</a:t>
            </a:r>
            <a:r>
              <a:rPr lang="cs-CZ" dirty="0"/>
              <a:t>, pak je základem </a:t>
            </a:r>
            <a:r>
              <a:rPr lang="cs-CZ" b="1" dirty="0"/>
              <a:t>podstatné jméno</a:t>
            </a:r>
            <a:r>
              <a:rPr lang="cs-CZ" dirty="0"/>
              <a:t>: </a:t>
            </a:r>
            <a:r>
              <a:rPr lang="cs-CZ" i="1" dirty="0" err="1"/>
              <a:t>azeite</a:t>
            </a:r>
            <a:r>
              <a:rPr lang="cs-CZ" i="1" dirty="0"/>
              <a:t> „olivový olej“,</a:t>
            </a:r>
            <a:r>
              <a:rPr lang="cs-CZ" dirty="0"/>
              <a:t> </a:t>
            </a:r>
            <a:r>
              <a:rPr lang="cs-CZ" i="1" dirty="0" err="1"/>
              <a:t>âncora</a:t>
            </a:r>
            <a:r>
              <a:rPr lang="cs-CZ" i="1" dirty="0"/>
              <a:t> „kotva“ či </a:t>
            </a:r>
            <a:r>
              <a:rPr lang="cs-CZ" i="1" dirty="0" err="1"/>
              <a:t>folha</a:t>
            </a:r>
            <a:r>
              <a:rPr lang="cs-CZ" i="1" dirty="0"/>
              <a:t>  „list papíru</a:t>
            </a:r>
            <a:r>
              <a:rPr lang="cs-CZ" dirty="0"/>
              <a:t>“, které progresivní derivací dávají vznik </a:t>
            </a:r>
            <a:r>
              <a:rPr lang="cs-CZ" dirty="0" err="1"/>
              <a:t>denominálním</a:t>
            </a:r>
            <a:r>
              <a:rPr lang="cs-CZ" dirty="0"/>
              <a:t> slovesům </a:t>
            </a:r>
            <a:r>
              <a:rPr lang="cs-CZ" i="1" dirty="0" err="1"/>
              <a:t>azeitar</a:t>
            </a:r>
            <a:r>
              <a:rPr lang="cs-CZ" i="1" dirty="0"/>
              <a:t> „přidat olivový olej“,  </a:t>
            </a:r>
            <a:r>
              <a:rPr lang="cs-CZ" i="1" dirty="0" err="1"/>
              <a:t>ancorar</a:t>
            </a:r>
            <a:r>
              <a:rPr lang="cs-CZ" i="1" dirty="0"/>
              <a:t>  „kotvit, ukotvit“ </a:t>
            </a:r>
            <a:r>
              <a:rPr lang="cs-CZ" dirty="0"/>
              <a:t>a</a:t>
            </a:r>
            <a:r>
              <a:rPr lang="cs-CZ" i="1" dirty="0"/>
              <a:t> </a:t>
            </a:r>
            <a:r>
              <a:rPr lang="cs-CZ" i="1" dirty="0" err="1"/>
              <a:t>folhear</a:t>
            </a:r>
            <a:r>
              <a:rPr lang="cs-CZ" i="1" dirty="0"/>
              <a:t> „listovat knihou“.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3638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b="1">
                <a:solidFill>
                  <a:srgbClr val="FFFFFF"/>
                </a:solidFill>
              </a:rPr>
              <a:t>NEPRAVÁ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algn="just"/>
            <a:r>
              <a:rPr lang="cs-CZ" dirty="0"/>
              <a:t>Nepravá derivace, někdy také nazývaná </a:t>
            </a:r>
            <a:r>
              <a:rPr lang="cs-CZ" b="1" dirty="0"/>
              <a:t>nulová derivace, je slovotvorný proces, při kterém nedochází k žádné morfologické změně slova</a:t>
            </a:r>
            <a:r>
              <a:rPr lang="cs-CZ" dirty="0"/>
              <a:t>. Slovo mění slovní druh bez jakékoliv změny formy. Může se týkat všech slovních druhů od sloves až po předložky, kdy se přidáním členu ze slov stávají substantiva</a:t>
            </a:r>
          </a:p>
        </p:txBody>
      </p:sp>
    </p:spTree>
    <p:extLst>
      <p:ext uri="{BB962C8B-B14F-4D97-AF65-F5344CB8AC3E}">
        <p14:creationId xmlns:p14="http://schemas.microsoft.com/office/powerpoint/2010/main" val="35372959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err="1"/>
              <a:t>sim“ano</a:t>
            </a:r>
            <a:r>
              <a:rPr lang="cs-CZ" i="1" dirty="0"/>
              <a:t>“</a:t>
            </a:r>
            <a:r>
              <a:rPr lang="cs-CZ" b="1" i="1" dirty="0"/>
              <a:t> ►</a:t>
            </a:r>
            <a:r>
              <a:rPr lang="cs-CZ" i="1" dirty="0"/>
              <a:t> </a:t>
            </a:r>
            <a:r>
              <a:rPr lang="cs-CZ" b="1" i="1" dirty="0"/>
              <a:t> </a:t>
            </a:r>
            <a:r>
              <a:rPr lang="cs-CZ" i="1" dirty="0"/>
              <a:t>o sim „souhlas“</a:t>
            </a:r>
          </a:p>
          <a:p>
            <a:r>
              <a:rPr lang="cs-CZ" i="1" dirty="0"/>
              <a:t> </a:t>
            </a:r>
            <a:r>
              <a:rPr lang="cs-CZ" i="1" dirty="0" err="1"/>
              <a:t>não</a:t>
            </a:r>
            <a:r>
              <a:rPr lang="cs-CZ" i="1" dirty="0"/>
              <a:t> „ne“</a:t>
            </a:r>
            <a:r>
              <a:rPr lang="cs-CZ" b="1" i="1" dirty="0"/>
              <a:t> ►</a:t>
            </a:r>
            <a:r>
              <a:rPr lang="cs-CZ" i="1" dirty="0"/>
              <a:t> o </a:t>
            </a:r>
            <a:r>
              <a:rPr lang="cs-CZ" i="1" dirty="0" err="1"/>
              <a:t>não</a:t>
            </a:r>
            <a:r>
              <a:rPr lang="cs-CZ" i="1" dirty="0"/>
              <a:t> „nesouhlas/odmítnutí“; </a:t>
            </a:r>
            <a:r>
              <a:rPr lang="cs-CZ" i="1" dirty="0" err="1"/>
              <a:t>oxalá</a:t>
            </a:r>
            <a:r>
              <a:rPr lang="cs-CZ" i="1" dirty="0"/>
              <a:t> „kéž by“</a:t>
            </a:r>
            <a:r>
              <a:rPr lang="cs-CZ" b="1" i="1" dirty="0"/>
              <a:t> ►</a:t>
            </a:r>
            <a:r>
              <a:rPr lang="cs-CZ" i="1" dirty="0"/>
              <a:t> o </a:t>
            </a:r>
            <a:r>
              <a:rPr lang="cs-CZ" i="1" dirty="0" err="1"/>
              <a:t>oxalá</a:t>
            </a:r>
            <a:r>
              <a:rPr lang="cs-CZ" i="1" dirty="0"/>
              <a:t> „přání“, </a:t>
            </a:r>
          </a:p>
          <a:p>
            <a:r>
              <a:rPr lang="cs-CZ" i="1" dirty="0" err="1"/>
              <a:t>porque</a:t>
            </a:r>
            <a:r>
              <a:rPr lang="cs-CZ" i="1" dirty="0"/>
              <a:t> „proč“</a:t>
            </a:r>
            <a:r>
              <a:rPr lang="cs-CZ" b="1" i="1" dirty="0"/>
              <a:t> ►</a:t>
            </a:r>
            <a:r>
              <a:rPr lang="cs-CZ" i="1" dirty="0"/>
              <a:t>  o </a:t>
            </a:r>
            <a:r>
              <a:rPr lang="cs-CZ" i="1" dirty="0" err="1"/>
              <a:t>porquê</a:t>
            </a:r>
            <a:r>
              <a:rPr lang="cs-CZ" i="1" dirty="0"/>
              <a:t> „důvod“, </a:t>
            </a:r>
          </a:p>
          <a:p>
            <a:r>
              <a:rPr lang="cs-CZ" i="1" dirty="0" err="1"/>
              <a:t>como</a:t>
            </a:r>
            <a:r>
              <a:rPr lang="cs-CZ" i="1" dirty="0"/>
              <a:t> „jak“</a:t>
            </a:r>
            <a:r>
              <a:rPr lang="cs-CZ" b="1" i="1" dirty="0"/>
              <a:t> ►</a:t>
            </a:r>
            <a:r>
              <a:rPr lang="cs-CZ" i="1" dirty="0"/>
              <a:t> o </a:t>
            </a:r>
            <a:r>
              <a:rPr lang="cs-CZ" i="1" dirty="0" err="1"/>
              <a:t>como</a:t>
            </a:r>
            <a:r>
              <a:rPr lang="cs-CZ" i="1" dirty="0"/>
              <a:t> „způsob“, </a:t>
            </a:r>
          </a:p>
          <a:p>
            <a:r>
              <a:rPr lang="cs-CZ" i="1" dirty="0" err="1"/>
              <a:t>quando</a:t>
            </a:r>
            <a:r>
              <a:rPr lang="cs-CZ" i="1" dirty="0"/>
              <a:t> „když“ </a:t>
            </a:r>
            <a:r>
              <a:rPr lang="cs-CZ" b="1" i="1" dirty="0"/>
              <a:t>►</a:t>
            </a:r>
            <a:r>
              <a:rPr lang="cs-CZ" i="1" dirty="0"/>
              <a:t> o </a:t>
            </a:r>
            <a:r>
              <a:rPr lang="cs-CZ" i="1" dirty="0" err="1"/>
              <a:t>quando</a:t>
            </a:r>
            <a:r>
              <a:rPr lang="cs-CZ" i="1" dirty="0"/>
              <a:t> „doba, termín“</a:t>
            </a:r>
          </a:p>
          <a:p>
            <a:r>
              <a:rPr lang="cs-CZ" i="1" dirty="0"/>
              <a:t>jantar „večeřet“</a:t>
            </a:r>
            <a:r>
              <a:rPr lang="cs-CZ" b="1" i="1" dirty="0"/>
              <a:t> ►</a:t>
            </a:r>
            <a:r>
              <a:rPr lang="cs-CZ" i="1" dirty="0"/>
              <a:t>  o jantar „večeře“</a:t>
            </a:r>
          </a:p>
          <a:p>
            <a:r>
              <a:rPr lang="cs-CZ" i="1" dirty="0" err="1"/>
              <a:t>pró</a:t>
            </a:r>
            <a:r>
              <a:rPr lang="cs-CZ" i="1" dirty="0"/>
              <a:t> „pro“</a:t>
            </a:r>
            <a:r>
              <a:rPr lang="cs-CZ" b="1" i="1" dirty="0"/>
              <a:t> ►</a:t>
            </a:r>
            <a:r>
              <a:rPr lang="cs-CZ" i="1" dirty="0"/>
              <a:t>  os </a:t>
            </a:r>
            <a:r>
              <a:rPr lang="cs-CZ" i="1" dirty="0" err="1"/>
              <a:t>prós</a:t>
            </a:r>
            <a:r>
              <a:rPr lang="cs-CZ" i="1" dirty="0"/>
              <a:t> „výhody“, </a:t>
            </a:r>
          </a:p>
          <a:p>
            <a:r>
              <a:rPr lang="cs-CZ" i="1" dirty="0" err="1"/>
              <a:t>contra</a:t>
            </a:r>
            <a:r>
              <a:rPr lang="cs-CZ" i="1" dirty="0"/>
              <a:t> „proti“</a:t>
            </a:r>
            <a:r>
              <a:rPr lang="cs-CZ" b="1" i="1" dirty="0"/>
              <a:t> ►</a:t>
            </a:r>
            <a:r>
              <a:rPr lang="cs-CZ" i="1" dirty="0"/>
              <a:t>  os </a:t>
            </a:r>
            <a:r>
              <a:rPr lang="cs-CZ" i="1" dirty="0" err="1"/>
              <a:t>contra</a:t>
            </a:r>
            <a:r>
              <a:rPr lang="cs-CZ" i="1" dirty="0"/>
              <a:t> „nevýhody“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82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b="1">
                <a:solidFill>
                  <a:srgbClr val="FFFFFF"/>
                </a:solidFill>
              </a:rPr>
              <a:t>PREFIXNÍ DERIVAC</a:t>
            </a:r>
            <a:r>
              <a:rPr lang="pt-PT" sz="3800" b="1">
                <a:solidFill>
                  <a:srgbClr val="FFFFFF"/>
                </a:solidFill>
              </a:rPr>
              <a:t>E</a:t>
            </a:r>
            <a:endParaRPr lang="cs-CZ" sz="3800" b="1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algn="just"/>
            <a:r>
              <a:rPr lang="cs-CZ" sz="2800" dirty="0"/>
              <a:t>Odvozování pomocí přípon neboli tzv. </a:t>
            </a:r>
            <a:r>
              <a:rPr lang="cs-CZ" sz="2800" b="1" i="1" dirty="0"/>
              <a:t>prefixní derivace</a:t>
            </a:r>
            <a:r>
              <a:rPr lang="cs-CZ" sz="2800" dirty="0"/>
              <a:t> spočívá v použití </a:t>
            </a:r>
            <a:r>
              <a:rPr lang="cs-CZ" sz="2800" b="1" dirty="0">
                <a:solidFill>
                  <a:srgbClr val="0070C0"/>
                </a:solidFill>
              </a:rPr>
              <a:t>PREFIXU</a:t>
            </a:r>
            <a:r>
              <a:rPr lang="cs-CZ" sz="2800" dirty="0"/>
              <a:t> - </a:t>
            </a:r>
            <a:r>
              <a:rPr lang="cs-CZ" sz="2800" b="1" dirty="0">
                <a:solidFill>
                  <a:srgbClr val="0070C0"/>
                </a:solidFill>
              </a:rPr>
              <a:t>předpony</a:t>
            </a:r>
            <a:r>
              <a:rPr lang="cs-CZ" sz="2800" dirty="0"/>
              <a:t>, která se staví před základní slovo </a:t>
            </a:r>
            <a:r>
              <a:rPr lang="cs-CZ" sz="2800" b="1" dirty="0"/>
              <a:t>[</a:t>
            </a:r>
            <a:r>
              <a:rPr lang="cs-CZ" sz="2800" b="1" dirty="0" err="1">
                <a:solidFill>
                  <a:srgbClr val="0070C0"/>
                </a:solidFill>
              </a:rPr>
              <a:t>aR</a:t>
            </a:r>
            <a:r>
              <a:rPr lang="cs-CZ" sz="2800" b="1" dirty="0">
                <a:solidFill>
                  <a:srgbClr val="0070C0"/>
                </a:solidFill>
              </a:rPr>
              <a:t>]</a:t>
            </a:r>
            <a:r>
              <a:rPr lang="cs-CZ" sz="28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F0FBD644-887C-4A7D-AA04-4E19B6460839}"/>
              </a:ext>
            </a:extLst>
          </p:cNvPr>
          <p:cNvSpPr/>
          <p:nvPr/>
        </p:nvSpPr>
        <p:spPr>
          <a:xfrm>
            <a:off x="4773657" y="4966640"/>
            <a:ext cx="888425" cy="934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FF0000"/>
                </a:highlight>
              </a:rPr>
              <a:t>a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AA22B41-1323-4ABE-8024-878D5E94D854}"/>
              </a:ext>
            </a:extLst>
          </p:cNvPr>
          <p:cNvSpPr/>
          <p:nvPr/>
        </p:nvSpPr>
        <p:spPr>
          <a:xfrm>
            <a:off x="5426110" y="4106595"/>
            <a:ext cx="1360369" cy="133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201141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500" b="1" dirty="0">
                <a:solidFill>
                  <a:srgbClr val="FFFFFF"/>
                </a:solidFill>
              </a:rPr>
              <a:t>KOMPOZICE - SKLÁDÁNÍ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034" y="260649"/>
            <a:ext cx="5345751" cy="4464496"/>
          </a:xfrm>
        </p:spPr>
        <p:txBody>
          <a:bodyPr anchor="ctr">
            <a:normAutofit/>
          </a:bodyPr>
          <a:lstStyle/>
          <a:p>
            <a:pPr algn="just"/>
            <a:r>
              <a:rPr lang="cs-CZ" dirty="0"/>
              <a:t>Jde o slovotvorný proces, který spočívá ve spojování dvou i více slovních základů</a:t>
            </a:r>
            <a:r>
              <a:rPr lang="cs-CZ" b="1" dirty="0"/>
              <a:t>[</a:t>
            </a:r>
            <a:r>
              <a:rPr lang="cs-CZ" b="1" dirty="0" err="1"/>
              <a:t>R+R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dirty="0"/>
              <a:t>[</a:t>
            </a:r>
            <a:r>
              <a:rPr lang="cs-CZ" b="1" dirty="0" err="1"/>
              <a:t>R+R+R</a:t>
            </a:r>
            <a:r>
              <a:rPr lang="cs-CZ" b="1" dirty="0"/>
              <a:t>]</a:t>
            </a:r>
            <a:r>
              <a:rPr lang="cs-CZ" dirty="0"/>
              <a:t> a dává vznik slovům složeným, </a:t>
            </a:r>
            <a:r>
              <a:rPr lang="cs-CZ" b="1" i="1" dirty="0"/>
              <a:t>tzv. složeninám</a:t>
            </a:r>
            <a:r>
              <a:rPr lang="cs-CZ" dirty="0"/>
              <a:t>, která se nazývají </a:t>
            </a:r>
            <a:r>
              <a:rPr lang="cs-CZ" b="1" i="1" dirty="0"/>
              <a:t>kompozita</a:t>
            </a:r>
            <a:r>
              <a:rPr lang="cs-CZ" b="1" dirty="0"/>
              <a:t>. </a:t>
            </a:r>
            <a:endParaRPr lang="cs-CZ" dirty="0"/>
          </a:p>
          <a:p>
            <a:pPr algn="just"/>
            <a:r>
              <a:rPr lang="cs-CZ" dirty="0"/>
              <a:t>Skládáním slov ze dvou až tří slovotvorných základů se vždy tvoří pojmenování motivovaná. Velmi často se složeniny užívají v odborném názvosloví a v publicistice, kde je výhodou jejich kondenzovaná forma a také vysoká explicitnost složených výrazů. 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1A674C9-8676-48A6-90EF-FC79D70B4880}"/>
              </a:ext>
            </a:extLst>
          </p:cNvPr>
          <p:cNvSpPr/>
          <p:nvPr/>
        </p:nvSpPr>
        <p:spPr>
          <a:xfrm>
            <a:off x="3551296" y="4725145"/>
            <a:ext cx="1512168" cy="1433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E1F7AD2-F853-424E-AC0C-6EFA9BB2FD3A}"/>
              </a:ext>
            </a:extLst>
          </p:cNvPr>
          <p:cNvSpPr/>
          <p:nvPr/>
        </p:nvSpPr>
        <p:spPr>
          <a:xfrm>
            <a:off x="4725603" y="4725145"/>
            <a:ext cx="1512168" cy="1433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FD0245D-7F98-41AD-BF8D-50B71827F7DF}"/>
              </a:ext>
            </a:extLst>
          </p:cNvPr>
          <p:cNvSpPr/>
          <p:nvPr/>
        </p:nvSpPr>
        <p:spPr>
          <a:xfrm>
            <a:off x="5899909" y="4725145"/>
            <a:ext cx="1512168" cy="1433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  <p:sp>
        <p:nvSpPr>
          <p:cNvPr id="4" name="Znak plus 3">
            <a:extLst>
              <a:ext uri="{FF2B5EF4-FFF2-40B4-BE49-F238E27FC236}">
                <a16:creationId xmlns:a16="http://schemas.microsoft.com/office/drawing/2014/main" id="{51E26BE3-714A-43B2-B358-6D128F8A5939}"/>
              </a:ext>
            </a:extLst>
          </p:cNvPr>
          <p:cNvSpPr/>
          <p:nvPr/>
        </p:nvSpPr>
        <p:spPr>
          <a:xfrm>
            <a:off x="4797589" y="5236769"/>
            <a:ext cx="265875" cy="41034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nak plus 10">
            <a:extLst>
              <a:ext uri="{FF2B5EF4-FFF2-40B4-BE49-F238E27FC236}">
                <a16:creationId xmlns:a16="http://schemas.microsoft.com/office/drawing/2014/main" id="{13F87FFF-B9CC-4755-8D47-F4E199588FA6}"/>
              </a:ext>
            </a:extLst>
          </p:cNvPr>
          <p:cNvSpPr/>
          <p:nvPr/>
        </p:nvSpPr>
        <p:spPr>
          <a:xfrm>
            <a:off x="5971896" y="5236769"/>
            <a:ext cx="265875" cy="41034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9500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KOMPOZITA PODLE 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0000" lnSpcReduction="20000"/>
          </a:bodyPr>
          <a:lstStyle/>
          <a:p>
            <a:r>
              <a:rPr lang="cs-CZ" sz="4200" b="1" dirty="0"/>
              <a:t>dvě</a:t>
            </a:r>
            <a:r>
              <a:rPr lang="cs-CZ" sz="4200" dirty="0"/>
              <a:t> </a:t>
            </a:r>
            <a:r>
              <a:rPr lang="cs-CZ" sz="4200" b="1" dirty="0"/>
              <a:t>podstatná jména</a:t>
            </a:r>
            <a:r>
              <a:rPr lang="cs-CZ" sz="4200" dirty="0"/>
              <a:t>: </a:t>
            </a:r>
          </a:p>
          <a:p>
            <a:r>
              <a:rPr lang="cs-CZ" sz="4200" b="1" i="1" dirty="0"/>
              <a:t>	</a:t>
            </a:r>
            <a:r>
              <a:rPr lang="cs-CZ" sz="4200" i="1" dirty="0" err="1"/>
              <a:t>porco-espinho</a:t>
            </a:r>
            <a:r>
              <a:rPr lang="cs-CZ" sz="4200" b="1" i="1" dirty="0"/>
              <a:t> „</a:t>
            </a:r>
            <a:r>
              <a:rPr lang="cs-CZ" sz="4200" i="1" dirty="0"/>
              <a:t>dikobraz“;</a:t>
            </a:r>
            <a:endParaRPr lang="cs-CZ" sz="4200" dirty="0"/>
          </a:p>
          <a:p>
            <a:r>
              <a:rPr lang="cs-CZ" sz="4200" b="1" dirty="0"/>
              <a:t>podstatné + přídavné jméno</a:t>
            </a:r>
            <a:r>
              <a:rPr lang="cs-CZ" sz="4200" dirty="0"/>
              <a:t>:  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criado-mudo</a:t>
            </a:r>
            <a:r>
              <a:rPr lang="cs-CZ" sz="4200" i="1" dirty="0"/>
              <a:t> „noční stolek“; </a:t>
            </a:r>
          </a:p>
          <a:p>
            <a:r>
              <a:rPr lang="cs-CZ" sz="4200" i="1" dirty="0"/>
              <a:t>	amor-</a:t>
            </a:r>
            <a:r>
              <a:rPr lang="cs-CZ" sz="4200" i="1" dirty="0" err="1"/>
              <a:t>perfeito</a:t>
            </a:r>
            <a:r>
              <a:rPr lang="cs-CZ" sz="4200" i="1" dirty="0"/>
              <a:t> „maceška“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aguardente</a:t>
            </a:r>
            <a:r>
              <a:rPr lang="cs-CZ" sz="4200" i="1" dirty="0"/>
              <a:t> „kořalka“;  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belas</a:t>
            </a:r>
            <a:r>
              <a:rPr lang="cs-CZ" sz="4200" i="1" dirty="0"/>
              <a:t> </a:t>
            </a:r>
            <a:r>
              <a:rPr lang="cs-CZ" sz="4200" i="1" dirty="0" err="1"/>
              <a:t>artes</a:t>
            </a:r>
            <a:r>
              <a:rPr lang="cs-CZ" sz="4200" i="1" dirty="0"/>
              <a:t> „krásná umění“;</a:t>
            </a:r>
            <a:endParaRPr lang="cs-CZ" sz="4200" dirty="0"/>
          </a:p>
          <a:p>
            <a:r>
              <a:rPr lang="cs-CZ" sz="4200" b="1" dirty="0"/>
              <a:t>podstatné jméno + předložka + podstatné jméno</a:t>
            </a:r>
            <a:r>
              <a:rPr lang="cs-CZ" sz="4200" dirty="0"/>
              <a:t>: 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chapéu</a:t>
            </a:r>
            <a:r>
              <a:rPr lang="cs-CZ" sz="4200" i="1" dirty="0"/>
              <a:t>-de-sol  „deštník“;</a:t>
            </a:r>
            <a:endParaRPr lang="cs-CZ" sz="4200" dirty="0"/>
          </a:p>
          <a:p>
            <a:r>
              <a:rPr lang="cs-CZ" sz="4200" b="1" dirty="0"/>
              <a:t>dvě přídavná jména</a:t>
            </a:r>
            <a:r>
              <a:rPr lang="cs-CZ" sz="4200" dirty="0"/>
              <a:t>: 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tragicómico</a:t>
            </a:r>
            <a:r>
              <a:rPr lang="cs-CZ" sz="4200" i="1" dirty="0"/>
              <a:t> „tragikomický“</a:t>
            </a:r>
            <a:r>
              <a:rPr lang="cs-CZ" sz="4200" dirty="0"/>
              <a:t>;</a:t>
            </a:r>
          </a:p>
          <a:p>
            <a:r>
              <a:rPr lang="cs-CZ" sz="4200" b="1" dirty="0"/>
              <a:t>číslovka + podstatné jméno</a:t>
            </a:r>
            <a:r>
              <a:rPr lang="cs-CZ" sz="4200" dirty="0"/>
              <a:t>:</a:t>
            </a:r>
          </a:p>
          <a:p>
            <a:pPr marL="0" indent="0">
              <a:buNone/>
            </a:pPr>
            <a:r>
              <a:rPr lang="cs-CZ" sz="4200" i="1" dirty="0"/>
              <a:t>	mil-</a:t>
            </a:r>
            <a:r>
              <a:rPr lang="cs-CZ" sz="4200" i="1" dirty="0" err="1"/>
              <a:t>folhas</a:t>
            </a:r>
            <a:r>
              <a:rPr lang="cs-CZ" sz="4200" i="1" dirty="0"/>
              <a:t> „listové těsto“, </a:t>
            </a:r>
          </a:p>
          <a:p>
            <a:pPr marL="0" indent="0">
              <a:buNone/>
            </a:pPr>
            <a:r>
              <a:rPr lang="cs-CZ" sz="4200" i="1" dirty="0"/>
              <a:t>	</a:t>
            </a:r>
            <a:r>
              <a:rPr lang="cs-CZ" sz="4200" i="1" dirty="0" err="1"/>
              <a:t>segunda-feira</a:t>
            </a:r>
            <a:r>
              <a:rPr lang="cs-CZ" sz="4200" i="1" dirty="0"/>
              <a:t> „pondělí“,  </a:t>
            </a:r>
          </a:p>
          <a:p>
            <a:pPr marL="0" indent="0">
              <a:buNone/>
            </a:pPr>
            <a:r>
              <a:rPr lang="cs-CZ" sz="4200" i="1" dirty="0"/>
              <a:t>	</a:t>
            </a:r>
            <a:r>
              <a:rPr lang="cs-CZ" sz="4200" i="1" dirty="0" err="1"/>
              <a:t>trigêmeo</a:t>
            </a:r>
            <a:r>
              <a:rPr lang="cs-CZ" sz="4200" i="1" dirty="0"/>
              <a:t> „trojčata;</a:t>
            </a:r>
            <a:endParaRPr lang="cs-CZ" sz="4200" dirty="0"/>
          </a:p>
          <a:p>
            <a:pPr marL="0" indent="0">
              <a:buNone/>
            </a:pPr>
            <a:endParaRPr lang="cs-CZ" sz="4200" dirty="0"/>
          </a:p>
        </p:txBody>
      </p:sp>
    </p:spTree>
    <p:extLst>
      <p:ext uri="{BB962C8B-B14F-4D97-AF65-F5344CB8AC3E}">
        <p14:creationId xmlns:p14="http://schemas.microsoft.com/office/powerpoint/2010/main" val="620271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KOMPOZITA PODLE 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200" b="1" dirty="0"/>
              <a:t>Sloveso + podstatné jméno</a:t>
            </a:r>
          </a:p>
          <a:p>
            <a:pPr marL="182880" lvl="1" indent="0">
              <a:buNone/>
            </a:pPr>
            <a:r>
              <a:rPr lang="cs-CZ" sz="4200" i="1" dirty="0" err="1"/>
              <a:t>beija</a:t>
            </a:r>
            <a:r>
              <a:rPr lang="cs-CZ" sz="4200" i="1" dirty="0"/>
              <a:t>-flor „kolibřík“, </a:t>
            </a:r>
          </a:p>
          <a:p>
            <a:pPr marL="182880" lvl="1" indent="0">
              <a:buNone/>
            </a:pPr>
            <a:r>
              <a:rPr lang="cs-CZ" sz="4200" i="1" dirty="0" err="1"/>
              <a:t>guarda</a:t>
            </a:r>
            <a:r>
              <a:rPr lang="cs-CZ" sz="4200" i="1" dirty="0"/>
              <a:t>-roupa „šatna“, </a:t>
            </a:r>
          </a:p>
          <a:p>
            <a:pPr marL="182880" lvl="1" indent="0">
              <a:buNone/>
            </a:pPr>
            <a:r>
              <a:rPr lang="cs-CZ" sz="4200" i="1" dirty="0" err="1"/>
              <a:t>passatempo</a:t>
            </a:r>
            <a:r>
              <a:rPr lang="cs-CZ" sz="4200" i="1" dirty="0"/>
              <a:t>	„kratochvíle“;</a:t>
            </a:r>
            <a:endParaRPr lang="cs-CZ" sz="4200" dirty="0"/>
          </a:p>
          <a:p>
            <a:pPr marL="0" indent="0">
              <a:buNone/>
            </a:pPr>
            <a:r>
              <a:rPr lang="cs-CZ" sz="4200" b="1" dirty="0"/>
              <a:t>Dvě slovesa</a:t>
            </a:r>
            <a:r>
              <a:rPr lang="cs-CZ" sz="4200" dirty="0"/>
              <a:t>: </a:t>
            </a:r>
          </a:p>
          <a:p>
            <a:pPr marL="182880" lvl="1" indent="0">
              <a:buNone/>
            </a:pPr>
            <a:r>
              <a:rPr lang="cs-CZ" sz="4200" i="1" dirty="0" err="1"/>
              <a:t>corre-corre</a:t>
            </a:r>
            <a:r>
              <a:rPr lang="cs-CZ" sz="4200" i="1" dirty="0"/>
              <a:t> „sběh“; </a:t>
            </a:r>
          </a:p>
          <a:p>
            <a:pPr marL="182880" lvl="1" indent="0">
              <a:buNone/>
            </a:pPr>
            <a:r>
              <a:rPr lang="cs-CZ" sz="4200" i="1" dirty="0" err="1"/>
              <a:t>vaivém</a:t>
            </a:r>
            <a:r>
              <a:rPr lang="cs-CZ" sz="4200" i="1" dirty="0"/>
              <a:t> „chození sem a tam“;</a:t>
            </a:r>
            <a:endParaRPr lang="cs-CZ" sz="4200" dirty="0"/>
          </a:p>
          <a:p>
            <a:pPr marL="0" indent="0">
              <a:buNone/>
            </a:pPr>
            <a:r>
              <a:rPr lang="cs-CZ" sz="4200" b="1" dirty="0" err="1"/>
              <a:t>příslovce+přídavné</a:t>
            </a:r>
            <a:r>
              <a:rPr lang="cs-CZ" sz="4200" b="1" dirty="0"/>
              <a:t> jméno</a:t>
            </a:r>
            <a:r>
              <a:rPr lang="cs-CZ" sz="4200" dirty="0"/>
              <a:t>: </a:t>
            </a:r>
          </a:p>
          <a:p>
            <a:pPr marL="182880" lvl="1" indent="0">
              <a:buNone/>
            </a:pPr>
            <a:r>
              <a:rPr lang="cs-CZ" sz="4200" i="1" dirty="0" err="1"/>
              <a:t>sempre-viva</a:t>
            </a:r>
            <a:r>
              <a:rPr lang="cs-CZ" sz="4200" i="1" dirty="0"/>
              <a:t> „slaměnka“;</a:t>
            </a:r>
            <a:endParaRPr lang="cs-CZ" sz="4200" dirty="0"/>
          </a:p>
          <a:p>
            <a:pPr marL="0" indent="0">
              <a:buNone/>
            </a:pPr>
            <a:r>
              <a:rPr lang="cs-CZ" sz="4200" b="1" dirty="0"/>
              <a:t>příslovce + sloveso:  </a:t>
            </a:r>
          </a:p>
          <a:p>
            <a:pPr marL="182880" lvl="1" indent="0">
              <a:buNone/>
            </a:pPr>
            <a:r>
              <a:rPr lang="cs-CZ" sz="4200" i="1" dirty="0" err="1"/>
              <a:t>maldizer</a:t>
            </a:r>
            <a:r>
              <a:rPr lang="cs-CZ" sz="4200" i="1" dirty="0"/>
              <a:t> „zlořečit“, </a:t>
            </a:r>
          </a:p>
          <a:p>
            <a:pPr marL="182880" lvl="1" indent="0">
              <a:buNone/>
            </a:pPr>
            <a:r>
              <a:rPr lang="cs-CZ" sz="4200" i="1" dirty="0" err="1"/>
              <a:t>bemdizer</a:t>
            </a:r>
            <a:r>
              <a:rPr lang="cs-CZ" sz="4200" i="1" dirty="0"/>
              <a:t> „blahořečit“.</a:t>
            </a:r>
            <a:endParaRPr lang="cs-CZ" sz="4200" dirty="0"/>
          </a:p>
        </p:txBody>
      </p:sp>
    </p:spTree>
    <p:extLst>
      <p:ext uri="{BB962C8B-B14F-4D97-AF65-F5344CB8AC3E}">
        <p14:creationId xmlns:p14="http://schemas.microsoft.com/office/powerpoint/2010/main" val="27505674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FFFFFF"/>
                </a:solidFill>
              </a:rPr>
              <a:t>Rekompozice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034" y="0"/>
            <a:ext cx="5345751" cy="592128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cs-CZ" sz="1900" dirty="0"/>
              <a:t>Některé latinské a řecké kořeny získaly v moderních jazycích zvláštní význam. Například </a:t>
            </a:r>
            <a:r>
              <a:rPr lang="cs-CZ" sz="1900" b="1" i="1" dirty="0"/>
              <a:t>auto-</a:t>
            </a:r>
            <a:r>
              <a:rPr lang="cs-CZ" sz="1900" dirty="0"/>
              <a:t> (z řeckého </a:t>
            </a:r>
            <a:r>
              <a:rPr lang="cs-CZ" sz="1900" dirty="0" err="1"/>
              <a:t>autos</a:t>
            </a:r>
            <a:r>
              <a:rPr lang="cs-CZ" sz="1900" dirty="0"/>
              <a:t> – vlastní), se v původním významu zachovalo například ve slově </a:t>
            </a:r>
            <a:r>
              <a:rPr lang="cs-CZ" sz="1900" b="1" i="1" dirty="0" err="1"/>
              <a:t>autodidacta</a:t>
            </a:r>
            <a:r>
              <a:rPr lang="cs-CZ" sz="1900" i="1" dirty="0"/>
              <a:t> „samouk“ nebo </a:t>
            </a:r>
            <a:r>
              <a:rPr lang="cs-CZ" sz="1900" b="1" i="1" dirty="0" err="1"/>
              <a:t>autógrafo</a:t>
            </a:r>
            <a:r>
              <a:rPr lang="cs-CZ" sz="1900" i="1" dirty="0"/>
              <a:t>  „vlastní životopis“,</a:t>
            </a:r>
            <a:r>
              <a:rPr lang="cs-CZ" sz="1900" dirty="0"/>
              <a:t> ale lidově se začalo používat pouze „</a:t>
            </a:r>
            <a:r>
              <a:rPr lang="cs-CZ" sz="1900" b="1" dirty="0"/>
              <a:t>auto</a:t>
            </a:r>
            <a:r>
              <a:rPr lang="cs-CZ" sz="1900" dirty="0"/>
              <a:t>“ jako zkrácený tvar od </a:t>
            </a:r>
            <a:r>
              <a:rPr lang="cs-CZ" sz="1900" b="1" i="1" dirty="0" err="1"/>
              <a:t>automóvel</a:t>
            </a:r>
            <a:r>
              <a:rPr lang="cs-CZ" sz="1900" dirty="0"/>
              <a:t> (což je vozidlo poháněno samo sebou) a dalo vznik novým kompozitům typu </a:t>
            </a:r>
            <a:r>
              <a:rPr lang="cs-CZ" sz="1900" i="1" dirty="0"/>
              <a:t>auto-</a:t>
            </a:r>
            <a:r>
              <a:rPr lang="cs-CZ" sz="1900" i="1" dirty="0" err="1"/>
              <a:t>estrada</a:t>
            </a:r>
            <a:r>
              <a:rPr lang="cs-CZ" sz="1900" i="1" dirty="0"/>
              <a:t>  „dálnice“, </a:t>
            </a:r>
            <a:r>
              <a:rPr lang="cs-CZ" sz="1900" i="1" dirty="0" err="1"/>
              <a:t>autódromo</a:t>
            </a:r>
            <a:r>
              <a:rPr lang="cs-CZ" sz="1900" i="1" dirty="0"/>
              <a:t> „autodrom</a:t>
            </a:r>
            <a:r>
              <a:rPr lang="cs-CZ" sz="1900" dirty="0"/>
              <a:t>“.  Tomuto procesu se říká </a:t>
            </a:r>
            <a:r>
              <a:rPr lang="cs-CZ" sz="1900" b="1" dirty="0" err="1"/>
              <a:t>rekompozice</a:t>
            </a:r>
            <a:r>
              <a:rPr lang="cs-CZ" sz="1900" b="1" dirty="0"/>
              <a:t> a </a:t>
            </a:r>
            <a:r>
              <a:rPr lang="cs-CZ" sz="1900" dirty="0"/>
              <a:t>kořenu pak falešná předpona, neboli </a:t>
            </a:r>
            <a:r>
              <a:rPr lang="cs-CZ" sz="1900" b="1" i="1" dirty="0" err="1"/>
              <a:t>pseudoprefix</a:t>
            </a:r>
            <a:r>
              <a:rPr lang="cs-CZ" sz="1900" dirty="0"/>
              <a:t>, který se od běžného kořene derivátů liší větší nezávislostí existence.</a:t>
            </a:r>
          </a:p>
          <a:p>
            <a:pPr marL="0" indent="0">
              <a:buNone/>
            </a:pPr>
            <a:endParaRPr lang="cs-CZ" sz="1900" dirty="0"/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1127745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FFFFFF"/>
                </a:solidFill>
              </a:rPr>
              <a:t>Hybridismy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900" dirty="0"/>
          </a:p>
          <a:p>
            <a:pPr marL="0" indent="0" algn="just">
              <a:buNone/>
            </a:pPr>
            <a:r>
              <a:rPr lang="cs-CZ" sz="1900" dirty="0"/>
              <a:t>Existují také kompozita, kde je každý komponent jiného původu. Nazývají se </a:t>
            </a:r>
            <a:r>
              <a:rPr lang="cs-CZ" sz="1900" b="1" dirty="0" err="1"/>
              <a:t>hybridismy</a:t>
            </a:r>
            <a:r>
              <a:rPr lang="cs-CZ" sz="1900" dirty="0"/>
              <a:t>, neboli slova hybridní: </a:t>
            </a:r>
            <a:r>
              <a:rPr lang="cs-CZ" sz="1900" i="1" dirty="0" err="1"/>
              <a:t>bicicleta</a:t>
            </a:r>
            <a:r>
              <a:rPr lang="cs-CZ" sz="1900" i="1" dirty="0"/>
              <a:t> „kolo“, </a:t>
            </a:r>
            <a:r>
              <a:rPr lang="cs-CZ" sz="1900" i="1" dirty="0" err="1"/>
              <a:t>bígamo</a:t>
            </a:r>
            <a:r>
              <a:rPr lang="cs-CZ" sz="1900" i="1" dirty="0"/>
              <a:t> „</a:t>
            </a:r>
            <a:r>
              <a:rPr lang="cs-CZ" sz="1900" i="1" dirty="0" err="1"/>
              <a:t>bigamní</a:t>
            </a:r>
            <a:r>
              <a:rPr lang="cs-CZ" sz="1900" i="1" dirty="0"/>
              <a:t>“, </a:t>
            </a:r>
            <a:r>
              <a:rPr lang="cs-CZ" sz="1900" i="1" dirty="0" err="1"/>
              <a:t>decímetro</a:t>
            </a:r>
            <a:r>
              <a:rPr lang="cs-CZ" sz="1900" i="1" dirty="0"/>
              <a:t> „decimetr</a:t>
            </a:r>
            <a:r>
              <a:rPr lang="cs-CZ" sz="1900" dirty="0"/>
              <a:t>“, apod.  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886171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ZKRACOVÁNÍ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Existuje několik typů zkratek.</a:t>
            </a:r>
          </a:p>
          <a:p>
            <a:pPr marL="0" indent="0">
              <a:buNone/>
            </a:pPr>
            <a:r>
              <a:rPr lang="cs-CZ" b="1" i="1" dirty="0"/>
              <a:t>Apokopa</a:t>
            </a:r>
            <a:r>
              <a:rPr lang="cs-CZ" b="1" dirty="0"/>
              <a:t> </a:t>
            </a:r>
            <a:r>
              <a:rPr lang="cs-CZ" dirty="0"/>
              <a:t>je taková zkratka, která vzniká zánikem koncových slabik. Tak máme ze slova </a:t>
            </a:r>
            <a:r>
              <a:rPr lang="cs-CZ" i="1" dirty="0" err="1"/>
              <a:t>página</a:t>
            </a:r>
            <a:r>
              <a:rPr lang="cs-CZ" dirty="0"/>
              <a:t> apokopu </a:t>
            </a:r>
            <a:r>
              <a:rPr lang="cs-CZ" i="1" dirty="0" err="1"/>
              <a:t>pág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dirty="0"/>
              <a:t>S</a:t>
            </a:r>
            <a:r>
              <a:rPr lang="cs-CZ" b="1" i="1" dirty="0"/>
              <a:t>igla</a:t>
            </a:r>
            <a:r>
              <a:rPr lang="cs-CZ" dirty="0"/>
              <a:t> (</a:t>
            </a:r>
            <a:r>
              <a:rPr lang="cs-CZ" i="1" dirty="0" err="1"/>
              <a:t>letterae</a:t>
            </a:r>
            <a:r>
              <a:rPr lang="cs-CZ" i="1" dirty="0"/>
              <a:t> </a:t>
            </a:r>
            <a:r>
              <a:rPr lang="cs-CZ" i="1" dirty="0" err="1"/>
              <a:t>singulae</a:t>
            </a:r>
            <a:r>
              <a:rPr lang="cs-CZ" dirty="0"/>
              <a:t>), což je zkratka, která vzniká z počátečních písmen.  </a:t>
            </a:r>
          </a:p>
          <a:p>
            <a:pPr marL="0" indent="0">
              <a:buNone/>
            </a:pPr>
            <a:r>
              <a:rPr lang="cs-CZ" b="1" i="1" dirty="0"/>
              <a:t>Akronym</a:t>
            </a:r>
            <a:r>
              <a:rPr lang="cs-CZ" dirty="0"/>
              <a:t> nebývá na rozdíl od běžných zkratek hláskován a lze jej tedy přečíst jako jedno slovo (</a:t>
            </a:r>
            <a:r>
              <a:rPr lang="cs-CZ" dirty="0" err="1"/>
              <a:t>SIDA</a:t>
            </a:r>
            <a:r>
              <a:rPr lang="cs-CZ" dirty="0"/>
              <a:t>- „aids“), apod. Stejně jako ostatní zkratky vzniká zpravidla spojením počátečních písmen několika slov.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794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UE</a:t>
            </a:r>
          </a:p>
          <a:p>
            <a:pPr marL="0" indent="0">
              <a:buNone/>
            </a:pPr>
            <a:r>
              <a:rPr lang="cs-CZ" dirty="0"/>
              <a:t>NATO (</a:t>
            </a:r>
            <a:r>
              <a:rPr lang="cs-CZ" dirty="0" err="1"/>
              <a:t>OTAN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MÁX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MÍN.</a:t>
            </a:r>
          </a:p>
          <a:p>
            <a:pPr marL="0" indent="0">
              <a:buNone/>
            </a:pPr>
            <a:r>
              <a:rPr lang="cs-CZ" dirty="0"/>
              <a:t>AC. DC.</a:t>
            </a:r>
          </a:p>
          <a:p>
            <a:pPr marL="0" indent="0">
              <a:buNone/>
            </a:pPr>
            <a:r>
              <a:rPr lang="cs-CZ" dirty="0"/>
              <a:t>DR. Dra-</a:t>
            </a:r>
          </a:p>
          <a:p>
            <a:pPr marL="0" indent="0">
              <a:buNone/>
            </a:pPr>
            <a:r>
              <a:rPr lang="cs-CZ" dirty="0"/>
              <a:t>N. </a:t>
            </a:r>
          </a:p>
          <a:p>
            <a:pPr marL="0" indent="0">
              <a:buNone/>
            </a:pPr>
            <a:r>
              <a:rPr lang="cs-CZ" dirty="0" err="1"/>
              <a:t>PÁG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/>
              <a:t>E.G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 err="1"/>
              <a:t>PIB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ONU</a:t>
            </a:r>
          </a:p>
          <a:p>
            <a:pPr marL="0" indent="0">
              <a:buNone/>
            </a:pPr>
            <a:r>
              <a:rPr lang="cs-CZ" dirty="0"/>
              <a:t>UNESCO</a:t>
            </a:r>
          </a:p>
          <a:p>
            <a:pPr marL="0" indent="0">
              <a:buNone/>
            </a:pPr>
            <a:r>
              <a:rPr lang="cs-CZ" dirty="0"/>
              <a:t>BENELUX</a:t>
            </a:r>
          </a:p>
          <a:p>
            <a:pPr marL="0" indent="0">
              <a:buNone/>
            </a:pPr>
            <a:r>
              <a:rPr lang="cs-CZ" dirty="0"/>
              <a:t>MERCOSUL</a:t>
            </a:r>
          </a:p>
          <a:p>
            <a:pPr marL="0" indent="0">
              <a:buNone/>
            </a:pPr>
            <a:r>
              <a:rPr lang="cs-CZ" dirty="0" err="1"/>
              <a:t>SIDA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LASER </a:t>
            </a:r>
          </a:p>
          <a:p>
            <a:pPr marL="0" indent="0">
              <a:buNone/>
            </a:pPr>
            <a:r>
              <a:rPr lang="cs-CZ" dirty="0"/>
              <a:t>FIFA </a:t>
            </a:r>
          </a:p>
          <a:p>
            <a:pPr marL="0" indent="0">
              <a:buNone/>
            </a:pPr>
            <a:r>
              <a:rPr lang="cs-CZ" dirty="0" err="1"/>
              <a:t>LTDA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EUA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004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FCB5B5-384D-47DA-921F-2767523B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Terminologie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9AC275-7EBB-4F45-922B-D666B99DD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826927"/>
            <a:ext cx="3957836" cy="381719"/>
          </a:xfrm>
        </p:spPr>
        <p:txBody>
          <a:bodyPr>
            <a:normAutofit/>
          </a:bodyPr>
          <a:lstStyle/>
          <a:p>
            <a:pPr algn="r"/>
            <a:r>
              <a:rPr lang="cs-CZ" dirty="0" err="1"/>
              <a:t>cz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28444-2063-476F-8724-319CED459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1208646"/>
            <a:ext cx="4467097" cy="537471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cs-CZ" sz="1100" b="1" dirty="0"/>
              <a:t>			    slovotvorba				základní slovo 			odvozené slovo</a:t>
            </a:r>
          </a:p>
          <a:p>
            <a:pPr marL="0" indent="0" algn="r">
              <a:buNone/>
            </a:pPr>
            <a:r>
              <a:rPr lang="cs-CZ" sz="1100" b="1" dirty="0"/>
              <a:t>			 složené slovo 	</a:t>
            </a:r>
          </a:p>
          <a:p>
            <a:pPr marL="0" indent="0" algn="r">
              <a:buNone/>
            </a:pPr>
            <a:r>
              <a:rPr lang="cs-CZ" sz="1100" b="1" dirty="0"/>
              <a:t>			příbuzná slova 		  odvozování   	</a:t>
            </a:r>
          </a:p>
          <a:p>
            <a:pPr marL="0" indent="0" algn="r">
              <a:buNone/>
            </a:pPr>
            <a:r>
              <a:rPr lang="cs-CZ" sz="1100" b="1" dirty="0"/>
              <a:t>			skládání (kompozice)  </a:t>
            </a:r>
          </a:p>
          <a:p>
            <a:pPr marL="0" indent="0" algn="r">
              <a:buNone/>
            </a:pPr>
            <a:r>
              <a:rPr lang="cs-CZ" sz="1100" b="1" dirty="0"/>
              <a:t>			prefixní derivace    </a:t>
            </a:r>
          </a:p>
          <a:p>
            <a:pPr marL="0" indent="0" algn="r">
              <a:buNone/>
            </a:pPr>
            <a:r>
              <a:rPr lang="cs-CZ" sz="1100" b="1" dirty="0"/>
              <a:t>		          prefixy latinského původu</a:t>
            </a:r>
          </a:p>
          <a:p>
            <a:pPr marL="0" indent="0" algn="r">
              <a:buNone/>
            </a:pPr>
            <a:r>
              <a:rPr lang="cs-CZ" sz="1100" b="1" dirty="0"/>
              <a:t>		prefixy řeckého původu</a:t>
            </a:r>
          </a:p>
          <a:p>
            <a:pPr marL="0" indent="0" algn="r">
              <a:buNone/>
            </a:pPr>
            <a:r>
              <a:rPr lang="cs-CZ" sz="1100" b="1" dirty="0"/>
              <a:t>			sufixální derivace 			jmenný sufix</a:t>
            </a:r>
          </a:p>
          <a:p>
            <a:pPr marL="0" indent="0" algn="r">
              <a:buNone/>
            </a:pPr>
            <a:r>
              <a:rPr lang="cs-CZ" sz="1100" b="1" dirty="0"/>
              <a:t>			slovesný sufix				příslovečný sufix 			augmentativní sufix			deminutivní sufix			knižní deminutiva		        </a:t>
            </a:r>
            <a:r>
              <a:rPr lang="cs-CZ" sz="1100" b="1" i="1" dirty="0" err="1"/>
              <a:t>parasyntetická</a:t>
            </a:r>
            <a:r>
              <a:rPr lang="cs-CZ" sz="1100" b="1" dirty="0"/>
              <a:t> derivace 				zpětná derivace			nepravá derivace 			skládání slov 				složenina, kompozitum			knižní kompozita 			</a:t>
            </a:r>
            <a:r>
              <a:rPr lang="cs-CZ" sz="1100" b="1" i="1" dirty="0" err="1"/>
              <a:t>rekompozice</a:t>
            </a:r>
            <a:r>
              <a:rPr lang="cs-CZ" sz="1100" b="1" dirty="0"/>
              <a:t>				</a:t>
            </a:r>
            <a:r>
              <a:rPr lang="cs-CZ" sz="1100" b="1" dirty="0" err="1"/>
              <a:t>pseudoprefix</a:t>
            </a:r>
            <a:r>
              <a:rPr lang="cs-CZ" sz="1100" b="1" dirty="0"/>
              <a:t>				</a:t>
            </a:r>
            <a:r>
              <a:rPr lang="cs-CZ" sz="1100" b="1" dirty="0" err="1"/>
              <a:t>hybridismus</a:t>
            </a:r>
            <a:r>
              <a:rPr lang="cs-CZ" sz="1100" b="1" dirty="0"/>
              <a:t>				zkrácená slova	</a:t>
            </a:r>
          </a:p>
          <a:p>
            <a:pPr marL="0" indent="0" algn="r">
              <a:buNone/>
            </a:pPr>
            <a:endParaRPr lang="cs-CZ" sz="1100" b="1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1867426-FD57-48F8-8BD2-4C2050E74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4720" y="826927"/>
            <a:ext cx="3963971" cy="381719"/>
          </a:xfrm>
        </p:spPr>
        <p:txBody>
          <a:bodyPr>
            <a:normAutofit/>
          </a:bodyPr>
          <a:lstStyle/>
          <a:p>
            <a:r>
              <a:rPr lang="cs-CZ" dirty="0" err="1"/>
              <a:t>pt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F7698A1-343D-48A9-8449-18F6B12BA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2830" y="1208646"/>
            <a:ext cx="3963971" cy="5374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050" b="1" dirty="0" err="1"/>
              <a:t>formação</a:t>
            </a:r>
            <a:r>
              <a:rPr lang="cs-CZ" sz="1050" b="1" dirty="0"/>
              <a:t> de </a:t>
            </a:r>
            <a:r>
              <a:rPr lang="cs-CZ" sz="1050" b="1" dirty="0" err="1"/>
              <a:t>palavras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palavra</a:t>
            </a:r>
            <a:r>
              <a:rPr lang="cs-CZ" sz="1050" b="1" dirty="0"/>
              <a:t>  primitiva</a:t>
            </a:r>
          </a:p>
          <a:p>
            <a:pPr marL="0" indent="0">
              <a:buNone/>
            </a:pPr>
            <a:r>
              <a:rPr lang="cs-CZ" sz="1050" b="1" dirty="0" err="1"/>
              <a:t>palavra</a:t>
            </a:r>
            <a:r>
              <a:rPr lang="cs-CZ" sz="1050" b="1" dirty="0"/>
              <a:t> </a:t>
            </a:r>
            <a:r>
              <a:rPr lang="cs-CZ" sz="1050" b="1" dirty="0" err="1"/>
              <a:t>derivada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palavra</a:t>
            </a:r>
            <a:r>
              <a:rPr lang="cs-CZ" sz="1050" b="1" dirty="0"/>
              <a:t> </a:t>
            </a:r>
            <a:r>
              <a:rPr lang="cs-CZ" sz="1050" b="1" dirty="0" err="1"/>
              <a:t>composta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família</a:t>
            </a:r>
            <a:r>
              <a:rPr lang="cs-CZ" sz="1050" b="1" dirty="0"/>
              <a:t> de </a:t>
            </a:r>
            <a:r>
              <a:rPr lang="cs-CZ" sz="1050" b="1" dirty="0" err="1"/>
              <a:t>palavras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palavras</a:t>
            </a:r>
            <a:r>
              <a:rPr lang="cs-CZ" sz="1050" b="1" dirty="0"/>
              <a:t> </a:t>
            </a:r>
            <a:r>
              <a:rPr lang="cs-CZ" sz="1050" b="1" dirty="0" err="1"/>
              <a:t>cognatas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composição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prefixal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prefixos</a:t>
            </a:r>
            <a:r>
              <a:rPr lang="cs-CZ" sz="1050" b="1" dirty="0"/>
              <a:t> de </a:t>
            </a:r>
            <a:r>
              <a:rPr lang="cs-CZ" sz="1050" b="1" dirty="0" err="1"/>
              <a:t>origem</a:t>
            </a:r>
            <a:r>
              <a:rPr lang="cs-CZ" sz="1050" b="1" dirty="0"/>
              <a:t> latina</a:t>
            </a:r>
          </a:p>
          <a:p>
            <a:pPr marL="0" indent="0">
              <a:buNone/>
            </a:pPr>
            <a:r>
              <a:rPr lang="cs-CZ" sz="1050" b="1" dirty="0" err="1"/>
              <a:t>prefixos</a:t>
            </a:r>
            <a:r>
              <a:rPr lang="cs-CZ" sz="1050" b="1" dirty="0"/>
              <a:t> de </a:t>
            </a:r>
            <a:r>
              <a:rPr lang="cs-CZ" sz="1050" b="1" dirty="0" err="1"/>
              <a:t>origem</a:t>
            </a:r>
            <a:r>
              <a:rPr lang="cs-CZ" sz="1050" b="1" dirty="0"/>
              <a:t> </a:t>
            </a:r>
            <a:r>
              <a:rPr lang="cs-CZ" sz="1050" b="1" dirty="0" err="1"/>
              <a:t>grega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sufixal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nominal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verbal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adverbial</a:t>
            </a:r>
            <a:r>
              <a:rPr lang="cs-CZ" sz="1050" b="1" dirty="0"/>
              <a:t> </a:t>
            </a:r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aumentativo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deminutivo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deminutivos</a:t>
            </a:r>
            <a:r>
              <a:rPr lang="cs-CZ" sz="1050" b="1" dirty="0"/>
              <a:t> </a:t>
            </a:r>
            <a:r>
              <a:rPr lang="cs-CZ" sz="1050" b="1" dirty="0" err="1"/>
              <a:t>eruditos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parassintética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regressiva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imprópria</a:t>
            </a:r>
            <a:r>
              <a:rPr lang="cs-CZ" sz="1050" b="1" dirty="0"/>
              <a:t>, </a:t>
            </a:r>
            <a:r>
              <a:rPr lang="cs-CZ" sz="1050" b="1" dirty="0" err="1"/>
              <a:t>conversão</a:t>
            </a:r>
            <a:r>
              <a:rPr lang="cs-CZ" sz="1050" b="1" dirty="0"/>
              <a:t>, </a:t>
            </a:r>
            <a:r>
              <a:rPr lang="cs-CZ" sz="1050" b="1" dirty="0" err="1"/>
              <a:t>habilitação</a:t>
            </a:r>
            <a:r>
              <a:rPr lang="cs-CZ" sz="1050" b="1" dirty="0"/>
              <a:t>, </a:t>
            </a:r>
            <a:r>
              <a:rPr lang="cs-CZ" sz="1050" b="1" dirty="0" err="1"/>
              <a:t>hipóstase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composição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palavra</a:t>
            </a:r>
            <a:r>
              <a:rPr lang="cs-CZ" sz="1050" b="1" dirty="0"/>
              <a:t> </a:t>
            </a:r>
            <a:r>
              <a:rPr lang="cs-CZ" sz="1050" b="1" dirty="0" err="1"/>
              <a:t>composta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compostos</a:t>
            </a:r>
            <a:r>
              <a:rPr lang="cs-CZ" sz="1050" b="1" dirty="0"/>
              <a:t> </a:t>
            </a:r>
            <a:r>
              <a:rPr lang="cs-CZ" sz="1050" b="1" dirty="0" err="1"/>
              <a:t>eruditos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recomposição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pseudoprefixo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hibridismo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abreviação</a:t>
            </a:r>
            <a:endParaRPr lang="cs-CZ" sz="1050" b="1" dirty="0"/>
          </a:p>
        </p:txBody>
      </p:sp>
    </p:spTree>
    <p:extLst>
      <p:ext uri="{BB962C8B-B14F-4D97-AF65-F5344CB8AC3E}">
        <p14:creationId xmlns:p14="http://schemas.microsoft.com/office/powerpoint/2010/main" val="3147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9098DE-D186-4AC5-8D03-CAE9E66A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rgbClr val="FFFFFF"/>
                </a:solidFill>
              </a:rPr>
              <a:t>CVIČENÍ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5407F-1AF3-4FC7-93C9-20FA6B2C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034" y="0"/>
            <a:ext cx="5345751" cy="6669359"/>
          </a:xfrm>
        </p:spPr>
        <p:txBody>
          <a:bodyPr anchor="ctr">
            <a:normAutofit lnSpcReduction="1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slova odvozená od </a:t>
            </a:r>
            <a:r>
              <a:rPr lang="cs-CZ" sz="1800" i="1" dirty="0" err="1"/>
              <a:t>gostar</a:t>
            </a:r>
            <a:r>
              <a:rPr lang="cs-CZ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slova odvozená prefixy latinského původu </a:t>
            </a:r>
            <a:r>
              <a:rPr lang="cs-CZ" sz="1800" b="1" dirty="0"/>
              <a:t>ab-, </a:t>
            </a:r>
            <a:r>
              <a:rPr lang="cs-CZ" sz="1800" b="1" dirty="0" err="1"/>
              <a:t>contra</a:t>
            </a:r>
            <a:r>
              <a:rPr lang="cs-CZ" sz="1800" b="1" dirty="0"/>
              <a:t>, </a:t>
            </a:r>
            <a:r>
              <a:rPr lang="cs-CZ" sz="1800" b="1" dirty="0" err="1"/>
              <a:t>entre</a:t>
            </a:r>
            <a:r>
              <a:rPr lang="cs-CZ" sz="1800" b="1" dirty="0"/>
              <a:t>-, ex-,</a:t>
            </a:r>
            <a:r>
              <a:rPr lang="cs-CZ" sz="1800" b="1" dirty="0" err="1"/>
              <a:t>em</a:t>
            </a:r>
            <a:r>
              <a:rPr lang="cs-CZ" sz="1800" b="1" dirty="0"/>
              <a:t>-, en-, intro-, ob-, o-, per</a:t>
            </a:r>
            <a:r>
              <a:rPr lang="cs-CZ" sz="1800" dirty="0"/>
              <a:t>-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slova odvozená  prefixy latinského původu </a:t>
            </a:r>
            <a:r>
              <a:rPr lang="cs-CZ" sz="1800" b="1" dirty="0" err="1"/>
              <a:t>an</a:t>
            </a:r>
            <a:r>
              <a:rPr lang="cs-CZ" sz="1800" b="1" dirty="0"/>
              <a:t>-, a-, anti-, </a:t>
            </a:r>
            <a:r>
              <a:rPr lang="cs-CZ" sz="1800" b="1" dirty="0" err="1"/>
              <a:t>arce</a:t>
            </a:r>
            <a:r>
              <a:rPr lang="cs-CZ" sz="1800" b="1" dirty="0"/>
              <a:t>-, </a:t>
            </a:r>
            <a:r>
              <a:rPr lang="cs-CZ" sz="1800" b="1" dirty="0" err="1"/>
              <a:t>arque</a:t>
            </a:r>
            <a:r>
              <a:rPr lang="cs-CZ" sz="1800" b="1" dirty="0"/>
              <a:t>-, peri-, e-, </a:t>
            </a:r>
            <a:r>
              <a:rPr lang="cs-CZ" sz="1800" b="1" dirty="0" err="1"/>
              <a:t>dia</a:t>
            </a:r>
            <a:r>
              <a:rPr lang="cs-CZ" sz="1800" b="1" dirty="0"/>
              <a:t>-, </a:t>
            </a:r>
            <a:r>
              <a:rPr lang="cs-CZ" sz="1800" b="1" dirty="0" err="1"/>
              <a:t>arc</a:t>
            </a:r>
            <a:r>
              <a:rPr lang="cs-CZ" sz="1800" b="1" dirty="0"/>
              <a:t>-, di-, si-, </a:t>
            </a:r>
            <a:r>
              <a:rPr lang="cs-CZ" sz="1800" b="1" dirty="0" err="1"/>
              <a:t>hipo</a:t>
            </a:r>
            <a:r>
              <a:rPr lang="cs-CZ" sz="1800" b="1" dirty="0"/>
              <a:t>-, pro-, sim-, sin-.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augmentativa od následujících slov:</a:t>
            </a:r>
            <a:r>
              <a:rPr lang="cs-CZ" sz="1800" i="1" dirty="0"/>
              <a:t> </a:t>
            </a:r>
            <a:r>
              <a:rPr lang="cs-CZ" sz="1800" b="1" i="1" dirty="0" err="1"/>
              <a:t>rico</a:t>
            </a:r>
            <a:r>
              <a:rPr lang="cs-CZ" sz="1800" b="1" i="1" dirty="0"/>
              <a:t>, </a:t>
            </a:r>
            <a:r>
              <a:rPr lang="cs-CZ" sz="1800" b="1" i="1" dirty="0" err="1"/>
              <a:t>sábio</a:t>
            </a:r>
            <a:r>
              <a:rPr lang="cs-CZ" sz="1800" b="1" i="1" dirty="0"/>
              <a:t>, </a:t>
            </a:r>
            <a:r>
              <a:rPr lang="cs-CZ" sz="1800" b="1" i="1" dirty="0" err="1"/>
              <a:t>barba</a:t>
            </a:r>
            <a:r>
              <a:rPr lang="cs-CZ" sz="1800" b="1" i="1" dirty="0"/>
              <a:t>, animal, </a:t>
            </a:r>
            <a:r>
              <a:rPr lang="cs-CZ" sz="1800" b="1" i="1" dirty="0" err="1"/>
              <a:t>boca</a:t>
            </a:r>
            <a:r>
              <a:rPr lang="cs-CZ" sz="1800" b="1" i="1" dirty="0"/>
              <a:t>, </a:t>
            </a:r>
            <a:r>
              <a:rPr lang="cs-CZ" sz="1800" b="1" i="1" dirty="0" err="1"/>
              <a:t>cabeça</a:t>
            </a:r>
            <a:r>
              <a:rPr lang="cs-CZ" sz="1800" b="1" i="1" dirty="0"/>
              <a:t>, </a:t>
            </a:r>
            <a:r>
              <a:rPr lang="cs-CZ" sz="1800" b="1" i="1" dirty="0" err="1"/>
              <a:t>médico</a:t>
            </a:r>
            <a:r>
              <a:rPr lang="cs-CZ" sz="1800" b="1" i="1" dirty="0"/>
              <a:t>,   poeta, </a:t>
            </a:r>
            <a:r>
              <a:rPr lang="cs-CZ" sz="1800" b="1" i="1" dirty="0" err="1"/>
              <a:t>lobo</a:t>
            </a:r>
            <a:r>
              <a:rPr lang="cs-CZ" sz="1800" b="1" i="1" dirty="0"/>
              <a:t>.</a:t>
            </a:r>
            <a:r>
              <a:rPr lang="cs-CZ" sz="1800" dirty="0"/>
              <a:t>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augmentativa od následujících slov:</a:t>
            </a:r>
            <a:r>
              <a:rPr lang="cs-CZ" sz="1800" i="1" dirty="0"/>
              <a:t> </a:t>
            </a:r>
            <a:r>
              <a:rPr lang="cs-CZ" sz="1800" b="1" i="1" dirty="0" err="1"/>
              <a:t>víbora</a:t>
            </a:r>
            <a:r>
              <a:rPr lang="cs-CZ" sz="1800" b="1" i="1" dirty="0"/>
              <a:t>, </a:t>
            </a:r>
            <a:r>
              <a:rPr lang="cs-CZ" sz="1800" b="1" i="1" dirty="0" err="1"/>
              <a:t>homem</a:t>
            </a:r>
            <a:r>
              <a:rPr lang="cs-CZ" sz="1800" b="1" i="1" dirty="0"/>
              <a:t>,</a:t>
            </a:r>
            <a:r>
              <a:rPr lang="cs-CZ" sz="1800" b="1" dirty="0"/>
              <a:t> </a:t>
            </a:r>
            <a:r>
              <a:rPr lang="cs-CZ" sz="1800" b="1" i="1" dirty="0"/>
              <a:t>livro, </a:t>
            </a:r>
            <a:r>
              <a:rPr lang="cs-CZ" sz="1800" b="1" i="1" dirty="0" err="1"/>
              <a:t>cadeira</a:t>
            </a:r>
            <a:r>
              <a:rPr lang="cs-CZ" sz="1800" b="1" i="1" dirty="0"/>
              <a:t>, </a:t>
            </a:r>
            <a:r>
              <a:rPr lang="cs-CZ" sz="1800" b="1" i="1" dirty="0" err="1"/>
              <a:t>percurso</a:t>
            </a:r>
            <a:r>
              <a:rPr lang="cs-CZ" sz="1800" b="1" i="1" dirty="0"/>
              <a:t>, </a:t>
            </a:r>
            <a:r>
              <a:rPr lang="cs-CZ" sz="1800" b="1" i="1" dirty="0" err="1"/>
              <a:t>rendimento</a:t>
            </a:r>
            <a:r>
              <a:rPr lang="cs-CZ" sz="1800" b="1" i="1" dirty="0"/>
              <a:t>, </a:t>
            </a:r>
            <a:r>
              <a:rPr lang="cs-CZ" sz="1800" b="1" i="1" dirty="0" err="1"/>
              <a:t>barba</a:t>
            </a:r>
            <a:r>
              <a:rPr lang="cs-CZ" sz="1800" b="1" i="1" dirty="0"/>
              <a:t>,   </a:t>
            </a:r>
            <a:r>
              <a:rPr lang="cs-CZ" sz="1800" b="1" i="1" dirty="0" err="1"/>
              <a:t>verso</a:t>
            </a:r>
            <a:r>
              <a:rPr lang="cs-CZ" sz="1800" b="1" i="1" dirty="0"/>
              <a:t>,  </a:t>
            </a:r>
            <a:r>
              <a:rPr lang="cs-CZ" sz="1800" b="1" i="1" dirty="0" err="1"/>
              <a:t>velho</a:t>
            </a:r>
            <a:r>
              <a:rPr lang="cs-CZ" sz="1800" b="1" i="1" dirty="0"/>
              <a:t> </a:t>
            </a:r>
            <a:r>
              <a:rPr lang="cs-CZ" sz="1800" b="1" dirty="0"/>
              <a:t>, </a:t>
            </a:r>
            <a:r>
              <a:rPr lang="cs-CZ" sz="1800" b="1" i="1" dirty="0" err="1"/>
              <a:t>filho</a:t>
            </a:r>
            <a:r>
              <a:rPr lang="cs-CZ" sz="1800" b="1" i="1" dirty="0"/>
              <a:t>, </a:t>
            </a:r>
            <a:r>
              <a:rPr lang="cs-CZ" sz="1800" b="1" i="1" dirty="0" err="1"/>
              <a:t>lebre</a:t>
            </a:r>
            <a:r>
              <a:rPr lang="cs-CZ" sz="1800" b="1" i="1" dirty="0"/>
              <a:t>, </a:t>
            </a:r>
            <a:r>
              <a:rPr lang="cs-CZ" sz="1800" b="1" i="1" dirty="0" err="1"/>
              <a:t>beber</a:t>
            </a:r>
            <a:r>
              <a:rPr lang="cs-CZ" sz="1800" b="1" i="1" dirty="0"/>
              <a:t>, </a:t>
            </a:r>
            <a:r>
              <a:rPr lang="cs-CZ" sz="1800" b="1" i="1" dirty="0" err="1"/>
              <a:t>dormir</a:t>
            </a:r>
            <a:r>
              <a:rPr lang="cs-CZ" sz="1800" b="1" i="1" dirty="0"/>
              <a:t>, </a:t>
            </a:r>
            <a:r>
              <a:rPr lang="cs-CZ" sz="1800" b="1" i="1" dirty="0" err="1"/>
              <a:t>saltar</a:t>
            </a:r>
            <a:r>
              <a:rPr lang="cs-CZ" sz="1800" b="1" i="1" dirty="0"/>
              <a:t>.</a:t>
            </a:r>
            <a:endParaRPr lang="cs-CZ" sz="1800" b="1" dirty="0"/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knižní deminutiva od: </a:t>
            </a:r>
            <a:r>
              <a:rPr lang="cs-CZ" sz="1800" b="1" i="1" dirty="0" err="1"/>
              <a:t>corpo</a:t>
            </a:r>
            <a:r>
              <a:rPr lang="cs-CZ" sz="1800" b="1" i="1" dirty="0"/>
              <a:t>, </a:t>
            </a:r>
            <a:r>
              <a:rPr lang="cs-CZ" sz="1800" b="1" i="1" dirty="0" err="1"/>
              <a:t>febre</a:t>
            </a:r>
            <a:r>
              <a:rPr lang="cs-CZ" sz="1800" b="1" i="1" dirty="0"/>
              <a:t>, </a:t>
            </a:r>
            <a:r>
              <a:rPr lang="cs-CZ" sz="1800" b="1" i="1" dirty="0" err="1"/>
              <a:t>globo</a:t>
            </a:r>
            <a:r>
              <a:rPr lang="cs-CZ" sz="1800" b="1" i="1" dirty="0"/>
              <a:t>, </a:t>
            </a:r>
            <a:r>
              <a:rPr lang="cs-CZ" sz="1800" b="1" i="1" dirty="0" err="1"/>
              <a:t>gota</a:t>
            </a:r>
            <a:r>
              <a:rPr lang="cs-CZ" sz="1800" b="1" i="1" dirty="0"/>
              <a:t>, </a:t>
            </a:r>
            <a:r>
              <a:rPr lang="cs-CZ" sz="1800" b="1" i="1" dirty="0" err="1"/>
              <a:t>grão</a:t>
            </a:r>
            <a:r>
              <a:rPr lang="cs-CZ" sz="1800" b="1" i="1" dirty="0"/>
              <a:t>, parte, </a:t>
            </a:r>
            <a:r>
              <a:rPr lang="cs-CZ" sz="1800" b="1" i="1" dirty="0" err="1"/>
              <a:t>verso</a:t>
            </a:r>
            <a:r>
              <a:rPr lang="cs-CZ" sz="1800" i="1" dirty="0"/>
              <a:t>.</a:t>
            </a:r>
            <a:r>
              <a:rPr lang="cs-CZ" sz="1800" dirty="0"/>
              <a:t> 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hromadná podstatná jména od: </a:t>
            </a:r>
            <a:r>
              <a:rPr lang="cs-CZ" sz="1800" b="1" i="1" dirty="0" err="1"/>
              <a:t>boi</a:t>
            </a:r>
            <a:r>
              <a:rPr lang="cs-CZ" sz="1800" b="1" i="1" dirty="0"/>
              <a:t>, </a:t>
            </a:r>
            <a:r>
              <a:rPr lang="cs-CZ" sz="1800" b="1" i="1" dirty="0" err="1"/>
              <a:t>papel</a:t>
            </a:r>
            <a:r>
              <a:rPr lang="cs-CZ" sz="1800" b="1" i="1" dirty="0"/>
              <a:t>, </a:t>
            </a:r>
            <a:r>
              <a:rPr lang="cs-CZ" sz="1800" b="1" i="1" dirty="0" err="1"/>
              <a:t>folha</a:t>
            </a:r>
            <a:r>
              <a:rPr lang="cs-CZ" sz="1800" i="1" dirty="0"/>
              <a:t>. </a:t>
            </a:r>
            <a:endParaRPr lang="cs-CZ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podstatná jména od přídavných jmen: </a:t>
            </a:r>
            <a:r>
              <a:rPr lang="cs-CZ" sz="1800" b="1" i="1" dirty="0" err="1"/>
              <a:t>cruel</a:t>
            </a:r>
            <a:r>
              <a:rPr lang="cs-CZ" sz="1800" b="1" i="1" dirty="0"/>
              <a:t>, </a:t>
            </a:r>
            <a:r>
              <a:rPr lang="cs-CZ" sz="1800" b="1" i="1" dirty="0" err="1"/>
              <a:t>digno</a:t>
            </a:r>
            <a:r>
              <a:rPr lang="cs-CZ" sz="1800" b="1" i="1" dirty="0"/>
              <a:t>, </a:t>
            </a:r>
            <a:r>
              <a:rPr lang="cs-CZ" sz="1800" b="1" i="1" dirty="0" err="1"/>
              <a:t>belo</a:t>
            </a:r>
            <a:r>
              <a:rPr lang="cs-CZ" sz="1800" b="1" i="1" dirty="0"/>
              <a:t>, </a:t>
            </a:r>
            <a:r>
              <a:rPr lang="cs-CZ" sz="1800" b="1" i="1" dirty="0" err="1"/>
              <a:t>feliz</a:t>
            </a:r>
            <a:r>
              <a:rPr lang="cs-CZ" sz="1800" b="1" i="1" dirty="0"/>
              <a:t>, </a:t>
            </a:r>
            <a:r>
              <a:rPr lang="cs-CZ" sz="1800" b="1" i="1" dirty="0" err="1"/>
              <a:t>rico</a:t>
            </a:r>
            <a:r>
              <a:rPr lang="cs-CZ" sz="1800" b="1" i="1" dirty="0"/>
              <a:t>, </a:t>
            </a:r>
            <a:r>
              <a:rPr lang="cs-CZ" sz="1800" b="1" i="1" dirty="0" err="1"/>
              <a:t>amargo</a:t>
            </a:r>
            <a:r>
              <a:rPr lang="cs-CZ" sz="1800" b="1" i="1" dirty="0"/>
              <a:t>, </a:t>
            </a:r>
            <a:r>
              <a:rPr lang="cs-CZ" sz="1800" b="1" i="1" dirty="0" err="1"/>
              <a:t>grato</a:t>
            </a:r>
            <a:r>
              <a:rPr lang="cs-CZ" sz="1800" b="1" i="1" dirty="0"/>
              <a:t>, </a:t>
            </a:r>
            <a:r>
              <a:rPr lang="cs-CZ" sz="1800" b="1" i="1" dirty="0" err="1"/>
              <a:t>velho</a:t>
            </a:r>
            <a:r>
              <a:rPr lang="cs-CZ" sz="1800" b="1" i="1" dirty="0"/>
              <a:t>, </a:t>
            </a:r>
            <a:r>
              <a:rPr lang="cs-CZ" sz="1800" b="1" i="1" dirty="0" err="1"/>
              <a:t>amável</a:t>
            </a:r>
            <a:r>
              <a:rPr lang="cs-CZ" sz="1800" b="1" i="1" dirty="0"/>
              <a:t>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název národnosti či původu od následujících zeměpisných názvů: </a:t>
            </a:r>
            <a:r>
              <a:rPr lang="cs-CZ" sz="1800" b="1" i="1" dirty="0" err="1"/>
              <a:t>Braga</a:t>
            </a:r>
            <a:r>
              <a:rPr lang="cs-CZ" sz="1800" b="1" dirty="0"/>
              <a:t> </a:t>
            </a:r>
            <a:r>
              <a:rPr lang="cs-CZ" sz="1800" b="1" i="1" dirty="0" err="1"/>
              <a:t>Lisboa</a:t>
            </a:r>
            <a:r>
              <a:rPr lang="cs-CZ" sz="1800" b="1" i="1" dirty="0"/>
              <a:t> , </a:t>
            </a:r>
            <a:r>
              <a:rPr lang="cs-CZ" sz="1800" b="1" i="1" dirty="0" err="1"/>
              <a:t>Brasil</a:t>
            </a:r>
            <a:r>
              <a:rPr lang="cs-CZ" sz="1800" b="1" i="1" dirty="0"/>
              <a:t>, Portugal, </a:t>
            </a:r>
            <a:r>
              <a:rPr lang="cs-CZ" sz="1800" b="1" i="1" dirty="0" err="1"/>
              <a:t>Alemanha</a:t>
            </a:r>
            <a:r>
              <a:rPr lang="cs-CZ" sz="1800" b="1" i="1" dirty="0"/>
              <a:t>, </a:t>
            </a:r>
            <a:r>
              <a:rPr lang="cs-CZ" sz="1800" b="1" i="1" dirty="0" err="1"/>
              <a:t>Canadá</a:t>
            </a:r>
            <a:r>
              <a:rPr lang="cs-CZ" sz="1800" b="1" i="1" dirty="0"/>
              <a:t>, Europa. </a:t>
            </a:r>
            <a:endParaRPr lang="cs-CZ" sz="1800" b="1" dirty="0"/>
          </a:p>
          <a:p>
            <a:pPr marL="342900" indent="-342900" algn="just">
              <a:buFont typeface="+mj-lt"/>
              <a:buAutoNum type="arabicPeriod"/>
            </a:pPr>
            <a:r>
              <a:rPr lang="cs-CZ" sz="1800" dirty="0"/>
              <a:t>Vytvoř </a:t>
            </a:r>
            <a:r>
              <a:rPr lang="cs-CZ" sz="1800" dirty="0" err="1"/>
              <a:t>parasynteticky</a:t>
            </a:r>
            <a:r>
              <a:rPr lang="cs-CZ" sz="1800" dirty="0"/>
              <a:t> odvozená slova od: </a:t>
            </a:r>
            <a:r>
              <a:rPr lang="cs-CZ" sz="1800" b="1" i="1" dirty="0"/>
              <a:t>alma, </a:t>
            </a:r>
            <a:r>
              <a:rPr lang="cs-CZ" sz="1800" b="1" i="1" dirty="0" err="1"/>
              <a:t>pátria</a:t>
            </a:r>
            <a:r>
              <a:rPr lang="cs-CZ" sz="1800" b="1" i="1" dirty="0"/>
              <a:t>, </a:t>
            </a:r>
            <a:r>
              <a:rPr lang="cs-CZ" sz="1800" b="1" i="1" dirty="0" err="1"/>
              <a:t>manhã</a:t>
            </a:r>
            <a:r>
              <a:rPr lang="cs-CZ" sz="1800" b="1" i="1" dirty="0"/>
              <a:t>, </a:t>
            </a:r>
            <a:r>
              <a:rPr lang="cs-CZ" sz="1800" b="1" i="1" dirty="0" err="1"/>
              <a:t>noite</a:t>
            </a:r>
            <a:r>
              <a:rPr lang="cs-CZ" sz="1800" b="1" i="1" dirty="0"/>
              <a:t>, </a:t>
            </a:r>
            <a:r>
              <a:rPr lang="cs-CZ" sz="1800" b="1" i="1" dirty="0" err="1"/>
              <a:t>velho</a:t>
            </a:r>
            <a:r>
              <a:rPr lang="cs-CZ" sz="1800" b="1" i="1" dirty="0"/>
              <a:t>, </a:t>
            </a:r>
            <a:r>
              <a:rPr lang="cs-CZ" sz="1800" b="1" i="1" dirty="0" err="1"/>
              <a:t>jovem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1250307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1.desgostar – derivace s předponou </a:t>
            </a:r>
            <a:r>
              <a:rPr lang="cs-CZ" i="1" dirty="0"/>
              <a:t>des-(nelíbit se);</a:t>
            </a:r>
            <a:r>
              <a:rPr lang="cs-CZ" dirty="0"/>
              <a:t> </a:t>
            </a:r>
            <a:r>
              <a:rPr lang="cs-CZ" b="1" dirty="0" err="1"/>
              <a:t>gostoso</a:t>
            </a:r>
            <a:r>
              <a:rPr lang="cs-CZ" dirty="0"/>
              <a:t> - derivace s příponou </a:t>
            </a:r>
            <a:r>
              <a:rPr lang="cs-CZ" i="1" dirty="0"/>
              <a:t>–oso (vkusný, líbivý); </a:t>
            </a:r>
            <a:r>
              <a:rPr lang="cs-CZ" b="1" dirty="0" err="1"/>
              <a:t>gosto</a:t>
            </a:r>
            <a:r>
              <a:rPr lang="cs-CZ" b="1" dirty="0"/>
              <a:t>-da-vida – </a:t>
            </a:r>
            <a:r>
              <a:rPr lang="cs-CZ" dirty="0"/>
              <a:t>skládání pomocí dvou podstatných jmen a předložky </a:t>
            </a:r>
            <a:r>
              <a:rPr lang="cs-CZ" i="1" dirty="0"/>
              <a:t>(druh švestky).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1D66BF3-3164-4228-B666-B7801670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1" y="4293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44DD506-75FE-474F-B796-76E6EB8D0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1" y="4293416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06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rgbClr val="FFFFFF"/>
                </a:solidFill>
              </a:rPr>
              <a:t>Typy prefixů</a:t>
            </a:r>
            <a:br>
              <a:rPr lang="cs-CZ" sz="3800" dirty="0">
                <a:solidFill>
                  <a:srgbClr val="FFFFFF"/>
                </a:solidFill>
              </a:rPr>
            </a:br>
            <a:r>
              <a:rPr lang="cs-CZ" sz="3800" dirty="0">
                <a:solidFill>
                  <a:srgbClr val="FFFFFF"/>
                </a:solidFill>
              </a:rPr>
              <a:t>- hledisko etymologické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D5BFF48-C07F-4E79-AF62-30C2C0CEF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29876"/>
              </p:ext>
            </p:extLst>
          </p:nvPr>
        </p:nvGraphicFramePr>
        <p:xfrm>
          <a:off x="3460791" y="936711"/>
          <a:ext cx="5111994" cy="498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5204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KLÍČ</a:t>
            </a:r>
            <a:r>
              <a:rPr lang="cs-CZ" sz="7200" dirty="0"/>
              <a:t> 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5E3FFA8-0749-4E6F-8C3D-103113212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04628"/>
              </p:ext>
            </p:extLst>
          </p:nvPr>
        </p:nvGraphicFramePr>
        <p:xfrm>
          <a:off x="755576" y="1988840"/>
          <a:ext cx="7200800" cy="4278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16108266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28137838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1866977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653435214"/>
                    </a:ext>
                  </a:extLst>
                </a:gridCol>
              </a:tblGrid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Ab</a:t>
                      </a:r>
                      <a:r>
                        <a:rPr lang="cs-CZ" sz="2400">
                          <a:effectLst/>
                        </a:rPr>
                        <a:t>dicar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zříci se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em</a:t>
                      </a:r>
                      <a:r>
                        <a:rPr lang="cs-CZ" sz="2400">
                          <a:effectLst/>
                        </a:rPr>
                        <a:t>barcar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nalodit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24992589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Ab</a:t>
                      </a:r>
                      <a:r>
                        <a:rPr lang="cs-CZ" sz="2400">
                          <a:effectLst/>
                        </a:rPr>
                        <a:t>dicação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zřeknutí se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en</a:t>
                      </a:r>
                      <a:r>
                        <a:rPr lang="cs-CZ" sz="2400">
                          <a:effectLst/>
                        </a:rPr>
                        <a:t>terrar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pohřbít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36733976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contra</a:t>
                      </a:r>
                      <a:r>
                        <a:rPr lang="cs-CZ" sz="2400">
                          <a:effectLst/>
                        </a:rPr>
                        <a:t>dizer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protiřečit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intro</a:t>
                      </a:r>
                      <a:r>
                        <a:rPr lang="cs-CZ" sz="2400">
                          <a:effectLst/>
                        </a:rPr>
                        <a:t>duzir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uvést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25017596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contra</a:t>
                      </a:r>
                      <a:r>
                        <a:rPr lang="cs-CZ" sz="2400">
                          <a:effectLst/>
                        </a:rPr>
                        <a:t>dição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protiřečení, 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intro</a:t>
                      </a:r>
                      <a:r>
                        <a:rPr lang="cs-CZ" sz="2400">
                          <a:effectLst/>
                        </a:rPr>
                        <a:t>missão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vměšování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76793612"/>
                  </a:ext>
                </a:extLst>
              </a:tr>
              <a:tr h="47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entre</a:t>
                      </a:r>
                      <a:r>
                        <a:rPr lang="cs-CZ" sz="2400">
                          <a:effectLst/>
                        </a:rPr>
                        <a:t>abrir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pootevřít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ob</a:t>
                      </a:r>
                      <a:r>
                        <a:rPr lang="cs-CZ" sz="2400">
                          <a:effectLst/>
                        </a:rPr>
                        <a:t>jecto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předmět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30414884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entre</a:t>
                      </a:r>
                      <a:r>
                        <a:rPr lang="cs-CZ" sz="2400">
                          <a:effectLst/>
                        </a:rPr>
                        <a:t>linha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meziřádek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o</a:t>
                      </a:r>
                      <a:r>
                        <a:rPr lang="cs-CZ" sz="2400">
                          <a:effectLst/>
                        </a:rPr>
                        <a:t>correr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stát se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2691087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ex</a:t>
                      </a:r>
                      <a:r>
                        <a:rPr lang="cs-CZ" sz="2400">
                          <a:effectLst/>
                        </a:rPr>
                        <a:t>portar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vyvážet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ob</a:t>
                      </a:r>
                      <a:r>
                        <a:rPr lang="cs-CZ" sz="2400">
                          <a:effectLst/>
                        </a:rPr>
                        <a:t>stáculo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překážka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39641834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ex</a:t>
                      </a:r>
                      <a:r>
                        <a:rPr lang="cs-CZ" sz="2400">
                          <a:effectLst/>
                        </a:rPr>
                        <a:t>trair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vytrhnout, vytěžit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per</a:t>
                      </a:r>
                      <a:r>
                        <a:rPr lang="cs-CZ" sz="2400">
                          <a:effectLst/>
                        </a:rPr>
                        <a:t>correr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procestovat, projet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6201201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 err="1">
                          <a:effectLst/>
                        </a:rPr>
                        <a:t>ex</a:t>
                      </a:r>
                      <a:r>
                        <a:rPr lang="cs-CZ" sz="2400" dirty="0" err="1">
                          <a:effectLst/>
                        </a:rPr>
                        <a:t>tracção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endParaRPr lang="cs-CZ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vytrhnutí, těžba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per</a:t>
                      </a:r>
                      <a:r>
                        <a:rPr lang="cs-CZ" sz="2400">
                          <a:effectLst/>
                        </a:rPr>
                        <a:t>furar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provrtat, děrovat</a:t>
                      </a:r>
                      <a:endParaRPr lang="cs-CZ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38297425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71D66BF3-3164-4228-B666-B7801670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1" y="3693253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51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KLÍČ</a:t>
            </a:r>
            <a:r>
              <a:rPr lang="cs-CZ" sz="7200" dirty="0"/>
              <a:t>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1D66BF3-3164-4228-B666-B7801670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1" y="3693253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30845F4-DE9D-4F93-A006-93B52E4B0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2419"/>
              </p:ext>
            </p:extLst>
          </p:nvPr>
        </p:nvGraphicFramePr>
        <p:xfrm>
          <a:off x="754940" y="2503960"/>
          <a:ext cx="7273444" cy="3373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61">
                  <a:extLst>
                    <a:ext uri="{9D8B030D-6E8A-4147-A177-3AD203B41FA5}">
                      <a16:colId xmlns:a16="http://schemas.microsoft.com/office/drawing/2014/main" val="83717709"/>
                    </a:ext>
                  </a:extLst>
                </a:gridCol>
                <a:gridCol w="1818361">
                  <a:extLst>
                    <a:ext uri="{9D8B030D-6E8A-4147-A177-3AD203B41FA5}">
                      <a16:colId xmlns:a16="http://schemas.microsoft.com/office/drawing/2014/main" val="2442606234"/>
                    </a:ext>
                  </a:extLst>
                </a:gridCol>
                <a:gridCol w="1818361">
                  <a:extLst>
                    <a:ext uri="{9D8B030D-6E8A-4147-A177-3AD203B41FA5}">
                      <a16:colId xmlns:a16="http://schemas.microsoft.com/office/drawing/2014/main" val="3596611370"/>
                    </a:ext>
                  </a:extLst>
                </a:gridCol>
                <a:gridCol w="1818361">
                  <a:extLst>
                    <a:ext uri="{9D8B030D-6E8A-4147-A177-3AD203B41FA5}">
                      <a16:colId xmlns:a16="http://schemas.microsoft.com/office/drawing/2014/main" val="1689824057"/>
                    </a:ext>
                  </a:extLst>
                </a:gridCol>
              </a:tblGrid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</a:t>
                      </a:r>
                      <a:r>
                        <a:rPr lang="cs-CZ" sz="2000">
                          <a:effectLst/>
                        </a:rPr>
                        <a:t>arquista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anarchista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arc</a:t>
                      </a:r>
                      <a:r>
                        <a:rPr lang="cs-CZ" sz="2000">
                          <a:effectLst/>
                        </a:rPr>
                        <a:t>anjo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archanděl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08453522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</a:t>
                      </a:r>
                      <a:r>
                        <a:rPr lang="cs-CZ" sz="2000">
                          <a:effectLst/>
                        </a:rPr>
                        <a:t>teu / fem. ateia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ateista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</a:t>
                      </a:r>
                      <a:r>
                        <a:rPr lang="cs-CZ" sz="2000">
                          <a:effectLst/>
                        </a:rPr>
                        <a:t>ocese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diocéze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29690833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antí</a:t>
                      </a:r>
                      <a:r>
                        <a:rPr lang="cs-CZ" sz="2000">
                          <a:effectLst/>
                        </a:rPr>
                        <a:t>poda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protinožec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sí</a:t>
                      </a:r>
                      <a:r>
                        <a:rPr lang="cs-CZ" sz="2000">
                          <a:effectLst/>
                        </a:rPr>
                        <a:t>laba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slabika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60668175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arce</a:t>
                      </a:r>
                      <a:r>
                        <a:rPr lang="cs-CZ" sz="2000">
                          <a:effectLst/>
                        </a:rPr>
                        <a:t>bispo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arcibiskup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hipo</a:t>
                      </a:r>
                      <a:r>
                        <a:rPr lang="cs-CZ" sz="2000">
                          <a:effectLst/>
                        </a:rPr>
                        <a:t>tensão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hypotenze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0874405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arqué</a:t>
                      </a:r>
                      <a:r>
                        <a:rPr lang="cs-CZ" sz="2000">
                          <a:effectLst/>
                        </a:rPr>
                        <a:t>tipo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archetyp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pró</a:t>
                      </a:r>
                      <a:r>
                        <a:rPr lang="cs-CZ" sz="2000">
                          <a:effectLst/>
                        </a:rPr>
                        <a:t>logo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předmluva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58515792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err="1">
                          <a:effectLst/>
                        </a:rPr>
                        <a:t>perí</a:t>
                      </a:r>
                      <a:r>
                        <a:rPr lang="cs-CZ" sz="2000" dirty="0" err="1">
                          <a:effectLst/>
                        </a:rPr>
                        <a:t>frase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perifráze, opis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sim</a:t>
                      </a:r>
                      <a:r>
                        <a:rPr lang="cs-CZ" sz="2000">
                          <a:effectLst/>
                        </a:rPr>
                        <a:t>patia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sympatie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26305715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êx</a:t>
                      </a:r>
                      <a:r>
                        <a:rPr lang="cs-CZ" sz="2000">
                          <a:effectLst/>
                        </a:rPr>
                        <a:t>odo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exodus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pro</a:t>
                      </a:r>
                      <a:r>
                        <a:rPr lang="cs-CZ" sz="2000">
                          <a:effectLst/>
                        </a:rPr>
                        <a:t>gnóstico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prognóza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89596176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dia</a:t>
                      </a:r>
                      <a:r>
                        <a:rPr lang="cs-CZ" sz="2000">
                          <a:effectLst/>
                        </a:rPr>
                        <a:t>gnóstico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diagnóza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sin</a:t>
                      </a:r>
                      <a:r>
                        <a:rPr lang="cs-CZ" sz="2000">
                          <a:effectLst/>
                        </a:rPr>
                        <a:t>fonia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symfonie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9557485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313AA04-E69C-4EC7-A791-06A79EF9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560691"/>
            <a:ext cx="7992888" cy="800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Vytvoř slova odvozená  prefixy latinského původu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a-, anti-,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arce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arque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peri-, e-,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arc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di, si-,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hipo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pro-, sim-, sin-.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20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4. Vytvoř augmentativa od následujících slov.</a:t>
            </a:r>
            <a:r>
              <a:rPr lang="cs-CZ" i="1" dirty="0"/>
              <a:t> </a:t>
            </a:r>
            <a:r>
              <a:rPr lang="cs-CZ" i="1" dirty="0" err="1"/>
              <a:t>rico</a:t>
            </a:r>
            <a:r>
              <a:rPr lang="cs-CZ" i="1" dirty="0"/>
              <a:t>→ </a:t>
            </a:r>
            <a:r>
              <a:rPr lang="cs-CZ" i="1" dirty="0" err="1"/>
              <a:t>ricaço</a:t>
            </a:r>
            <a:r>
              <a:rPr lang="cs-CZ" i="1" dirty="0"/>
              <a:t>, </a:t>
            </a:r>
            <a:r>
              <a:rPr lang="cs-CZ" i="1" dirty="0" err="1"/>
              <a:t>sábio</a:t>
            </a:r>
            <a:r>
              <a:rPr lang="cs-CZ" i="1" dirty="0"/>
              <a:t>→ </a:t>
            </a:r>
            <a:r>
              <a:rPr lang="cs-CZ" i="1" dirty="0" err="1"/>
              <a:t>sabichão</a:t>
            </a:r>
            <a:r>
              <a:rPr lang="cs-CZ" i="1" dirty="0"/>
              <a:t>, </a:t>
            </a:r>
            <a:r>
              <a:rPr lang="cs-CZ" i="1" dirty="0" err="1"/>
              <a:t>barba</a:t>
            </a:r>
            <a:r>
              <a:rPr lang="cs-CZ" i="1" dirty="0"/>
              <a:t>→ </a:t>
            </a:r>
            <a:r>
              <a:rPr lang="cs-CZ" i="1" dirty="0" err="1"/>
              <a:t>barbaça</a:t>
            </a:r>
            <a:r>
              <a:rPr lang="cs-CZ" i="1" dirty="0"/>
              <a:t>, animal→ </a:t>
            </a:r>
            <a:r>
              <a:rPr lang="cs-CZ" i="1" dirty="0" err="1"/>
              <a:t>animalaço</a:t>
            </a:r>
            <a:r>
              <a:rPr lang="cs-CZ" i="1" dirty="0"/>
              <a:t>, </a:t>
            </a:r>
            <a:r>
              <a:rPr lang="cs-CZ" i="1" dirty="0" err="1"/>
              <a:t>boca</a:t>
            </a:r>
            <a:r>
              <a:rPr lang="cs-CZ" i="1" dirty="0"/>
              <a:t>→ </a:t>
            </a:r>
            <a:r>
              <a:rPr lang="cs-CZ" i="1" dirty="0" err="1"/>
              <a:t>bocarra</a:t>
            </a:r>
            <a:r>
              <a:rPr lang="cs-CZ" i="1" dirty="0"/>
              <a:t>, </a:t>
            </a:r>
            <a:r>
              <a:rPr lang="cs-CZ" i="1" dirty="0" err="1"/>
              <a:t>cabeça</a:t>
            </a:r>
            <a:r>
              <a:rPr lang="cs-CZ" i="1" dirty="0"/>
              <a:t>→ </a:t>
            </a:r>
            <a:r>
              <a:rPr lang="cs-CZ" i="1" dirty="0" err="1"/>
              <a:t>cabeçorra</a:t>
            </a:r>
            <a:r>
              <a:rPr lang="cs-CZ" i="1" dirty="0"/>
              <a:t>, </a:t>
            </a:r>
            <a:r>
              <a:rPr lang="cs-CZ" i="1" dirty="0" err="1"/>
              <a:t>médico</a:t>
            </a:r>
            <a:r>
              <a:rPr lang="cs-CZ" i="1" dirty="0"/>
              <a:t>→ </a:t>
            </a:r>
            <a:r>
              <a:rPr lang="cs-CZ" i="1" dirty="0" err="1"/>
              <a:t>medicastro</a:t>
            </a:r>
            <a:r>
              <a:rPr lang="cs-CZ" i="1" dirty="0"/>
              <a:t>,  poeta→ </a:t>
            </a:r>
            <a:r>
              <a:rPr lang="cs-CZ" i="1" dirty="0" err="1"/>
              <a:t>poetastro</a:t>
            </a:r>
            <a:r>
              <a:rPr lang="cs-CZ" i="1" dirty="0"/>
              <a:t>, </a:t>
            </a:r>
            <a:r>
              <a:rPr lang="cs-CZ" i="1" dirty="0" err="1"/>
              <a:t>lobo</a:t>
            </a:r>
            <a:r>
              <a:rPr lang="cs-CZ" i="1" dirty="0"/>
              <a:t>→ </a:t>
            </a:r>
            <a:r>
              <a:rPr lang="cs-CZ" i="1" dirty="0" err="1"/>
              <a:t>lobaz</a:t>
            </a:r>
            <a:r>
              <a:rPr lang="cs-CZ" i="1" dirty="0"/>
              <a:t> 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2469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5. Vytvoř deminutiva od následujících slov: </a:t>
            </a:r>
            <a:r>
              <a:rPr lang="cs-CZ" i="1" dirty="0"/>
              <a:t>  </a:t>
            </a:r>
            <a:r>
              <a:rPr lang="cs-CZ" i="1" dirty="0" err="1"/>
              <a:t>víbora</a:t>
            </a:r>
            <a:r>
              <a:rPr lang="cs-CZ" i="1" dirty="0"/>
              <a:t> → </a:t>
            </a:r>
            <a:r>
              <a:rPr lang="cs-CZ" i="1" dirty="0" err="1"/>
              <a:t>víborazinha</a:t>
            </a:r>
            <a:r>
              <a:rPr lang="cs-CZ" i="1" dirty="0"/>
              <a:t>; </a:t>
            </a:r>
            <a:r>
              <a:rPr lang="cs-CZ" i="1" dirty="0" err="1"/>
              <a:t>homem</a:t>
            </a:r>
            <a:r>
              <a:rPr lang="cs-CZ" i="1" dirty="0"/>
              <a:t>  →  </a:t>
            </a:r>
            <a:r>
              <a:rPr lang="cs-CZ" i="1" dirty="0" err="1"/>
              <a:t>homenzinho</a:t>
            </a:r>
            <a:r>
              <a:rPr lang="cs-CZ" i="1" dirty="0"/>
              <a:t>,</a:t>
            </a:r>
            <a:r>
              <a:rPr lang="cs-CZ" dirty="0"/>
              <a:t>  </a:t>
            </a:r>
            <a:r>
              <a:rPr lang="cs-CZ" i="1" dirty="0"/>
              <a:t>livro  →  </a:t>
            </a:r>
            <a:r>
              <a:rPr lang="cs-CZ" i="1" dirty="0" err="1"/>
              <a:t>livrinho</a:t>
            </a:r>
            <a:r>
              <a:rPr lang="cs-CZ" i="1" dirty="0"/>
              <a:t> → </a:t>
            </a:r>
            <a:r>
              <a:rPr lang="cs-CZ" i="1" dirty="0" err="1"/>
              <a:t>livrozinho</a:t>
            </a:r>
            <a:r>
              <a:rPr lang="cs-CZ" i="1" dirty="0"/>
              <a:t>, </a:t>
            </a:r>
            <a:r>
              <a:rPr lang="cs-CZ" i="1" dirty="0" err="1"/>
              <a:t>cadeira</a:t>
            </a:r>
            <a:r>
              <a:rPr lang="cs-CZ" i="1" dirty="0"/>
              <a:t>→ </a:t>
            </a:r>
            <a:r>
              <a:rPr lang="cs-CZ" i="1" dirty="0" err="1"/>
              <a:t>cadeirinha</a:t>
            </a:r>
            <a:r>
              <a:rPr lang="cs-CZ" i="1" dirty="0"/>
              <a:t> → </a:t>
            </a:r>
            <a:r>
              <a:rPr lang="cs-CZ" i="1" dirty="0" err="1"/>
              <a:t>cadeirazinha</a:t>
            </a:r>
            <a:r>
              <a:rPr lang="cs-CZ" i="1" dirty="0"/>
              <a:t>, </a:t>
            </a:r>
            <a:r>
              <a:rPr lang="cs-CZ" i="1" dirty="0" err="1"/>
              <a:t>percurso</a:t>
            </a:r>
            <a:r>
              <a:rPr lang="cs-CZ" i="1" dirty="0"/>
              <a:t> → </a:t>
            </a:r>
            <a:r>
              <a:rPr lang="cs-CZ" i="1" dirty="0" err="1"/>
              <a:t>percursozinho</a:t>
            </a:r>
            <a:r>
              <a:rPr lang="cs-CZ" i="1" dirty="0"/>
              <a:t> → </a:t>
            </a:r>
            <a:r>
              <a:rPr lang="cs-CZ" i="1" dirty="0" err="1"/>
              <a:t>percursinh</a:t>
            </a:r>
            <a:r>
              <a:rPr lang="cs-CZ" i="1" dirty="0"/>
              <a:t>, </a:t>
            </a:r>
            <a:r>
              <a:rPr lang="cs-CZ" i="1" dirty="0" err="1"/>
              <a:t>rendimento</a:t>
            </a:r>
            <a:r>
              <a:rPr lang="cs-CZ" i="1" dirty="0"/>
              <a:t> → </a:t>
            </a:r>
            <a:r>
              <a:rPr lang="cs-CZ" i="1" dirty="0" err="1"/>
              <a:t>rendimentozinho</a:t>
            </a:r>
            <a:r>
              <a:rPr lang="cs-CZ" i="1" dirty="0"/>
              <a:t> → </a:t>
            </a:r>
            <a:r>
              <a:rPr lang="cs-CZ" i="1" dirty="0" err="1"/>
              <a:t>rendimentinho</a:t>
            </a:r>
            <a:r>
              <a:rPr lang="cs-CZ" i="1" dirty="0"/>
              <a:t>, </a:t>
            </a:r>
            <a:r>
              <a:rPr lang="cs-CZ" i="1" dirty="0" err="1"/>
              <a:t>barba</a:t>
            </a:r>
            <a:r>
              <a:rPr lang="cs-CZ" i="1" dirty="0"/>
              <a:t>→  </a:t>
            </a:r>
            <a:r>
              <a:rPr lang="cs-CZ" i="1" dirty="0" err="1"/>
              <a:t>barbicha</a:t>
            </a:r>
            <a:r>
              <a:rPr lang="cs-CZ" i="1" dirty="0"/>
              <a:t>   </a:t>
            </a:r>
            <a:r>
              <a:rPr lang="cs-CZ" i="1" dirty="0" err="1"/>
              <a:t>verso→verseto</a:t>
            </a:r>
            <a:r>
              <a:rPr lang="cs-CZ" i="1" dirty="0"/>
              <a:t>  </a:t>
            </a:r>
            <a:r>
              <a:rPr lang="cs-CZ" i="1" dirty="0" err="1"/>
              <a:t>velho</a:t>
            </a:r>
            <a:r>
              <a:rPr lang="cs-CZ" i="1" dirty="0"/>
              <a:t> </a:t>
            </a:r>
            <a:r>
              <a:rPr lang="cs-CZ" dirty="0"/>
              <a:t>→</a:t>
            </a:r>
            <a:r>
              <a:rPr lang="cs-CZ" i="1" dirty="0" err="1"/>
              <a:t>velhote;filho</a:t>
            </a:r>
            <a:r>
              <a:rPr lang="cs-CZ" i="1" dirty="0"/>
              <a:t> → </a:t>
            </a:r>
            <a:r>
              <a:rPr lang="cs-CZ" i="1" dirty="0" err="1"/>
              <a:t>filhote</a:t>
            </a:r>
            <a:r>
              <a:rPr lang="cs-CZ" i="1" dirty="0"/>
              <a:t>; </a:t>
            </a:r>
            <a:r>
              <a:rPr lang="cs-CZ" i="1" dirty="0" err="1"/>
              <a:t>lebre</a:t>
            </a:r>
            <a:r>
              <a:rPr lang="cs-CZ" i="1" dirty="0"/>
              <a:t> </a:t>
            </a:r>
            <a:r>
              <a:rPr lang="cs-CZ" dirty="0"/>
              <a:t> →</a:t>
            </a:r>
            <a:r>
              <a:rPr lang="cs-CZ" i="1" dirty="0"/>
              <a:t> </a:t>
            </a:r>
            <a:r>
              <a:rPr lang="cs-CZ" i="1" dirty="0" err="1"/>
              <a:t>lebrote</a:t>
            </a:r>
            <a:r>
              <a:rPr lang="cs-CZ" i="1" dirty="0"/>
              <a:t>, </a:t>
            </a:r>
            <a:r>
              <a:rPr lang="cs-CZ" i="1" dirty="0" err="1"/>
              <a:t>beber</a:t>
            </a:r>
            <a:r>
              <a:rPr lang="cs-CZ" dirty="0"/>
              <a:t> → </a:t>
            </a:r>
            <a:r>
              <a:rPr lang="cs-CZ" i="1" dirty="0" err="1"/>
              <a:t>bebericar</a:t>
            </a:r>
            <a:r>
              <a:rPr lang="cs-CZ" i="1" dirty="0"/>
              <a:t>, </a:t>
            </a:r>
            <a:r>
              <a:rPr lang="cs-CZ" i="1" dirty="0" err="1"/>
              <a:t>dormir</a:t>
            </a:r>
            <a:r>
              <a:rPr lang="cs-CZ" i="1" dirty="0"/>
              <a:t> </a:t>
            </a:r>
            <a:r>
              <a:rPr lang="cs-CZ" dirty="0"/>
              <a:t>→</a:t>
            </a:r>
            <a:r>
              <a:rPr lang="cs-CZ" i="1" dirty="0"/>
              <a:t> </a:t>
            </a:r>
            <a:r>
              <a:rPr lang="cs-CZ" i="1" dirty="0" err="1"/>
              <a:t>dormitar</a:t>
            </a:r>
            <a:r>
              <a:rPr lang="cs-CZ" i="1" dirty="0"/>
              <a:t>; </a:t>
            </a:r>
            <a:r>
              <a:rPr lang="cs-CZ" i="1" dirty="0" err="1"/>
              <a:t>saltar</a:t>
            </a:r>
            <a:r>
              <a:rPr lang="cs-CZ" i="1" dirty="0"/>
              <a:t> </a:t>
            </a:r>
            <a:r>
              <a:rPr lang="cs-CZ" dirty="0"/>
              <a:t>→</a:t>
            </a:r>
            <a:r>
              <a:rPr lang="cs-CZ" i="1" dirty="0"/>
              <a:t> </a:t>
            </a:r>
            <a:r>
              <a:rPr lang="cs-CZ" i="1" dirty="0" err="1"/>
              <a:t>saltitar</a:t>
            </a:r>
            <a:r>
              <a:rPr lang="cs-CZ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 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7420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6. Vytvoř knižní deminutiva:  </a:t>
            </a:r>
            <a:r>
              <a:rPr lang="cs-CZ" i="1" dirty="0" err="1"/>
              <a:t>corpo</a:t>
            </a:r>
            <a:r>
              <a:rPr lang="cs-CZ" i="1" dirty="0"/>
              <a:t>→	</a:t>
            </a:r>
            <a:r>
              <a:rPr lang="cs-CZ" i="1" dirty="0" err="1"/>
              <a:t>corpúsculo</a:t>
            </a:r>
            <a:r>
              <a:rPr lang="cs-CZ" i="1" dirty="0"/>
              <a:t> , </a:t>
            </a:r>
            <a:r>
              <a:rPr lang="cs-CZ" i="1" dirty="0" err="1"/>
              <a:t>febre</a:t>
            </a:r>
            <a:r>
              <a:rPr lang="cs-CZ" i="1" dirty="0"/>
              <a:t> → </a:t>
            </a:r>
            <a:r>
              <a:rPr lang="cs-CZ" i="1" dirty="0" err="1"/>
              <a:t>febrícula</a:t>
            </a:r>
            <a:r>
              <a:rPr lang="cs-CZ" i="1" dirty="0"/>
              <a:t>, </a:t>
            </a:r>
            <a:r>
              <a:rPr lang="cs-CZ" i="1" dirty="0" err="1"/>
              <a:t>globo</a:t>
            </a:r>
            <a:r>
              <a:rPr lang="cs-CZ" i="1" dirty="0"/>
              <a:t> → </a:t>
            </a:r>
            <a:r>
              <a:rPr lang="cs-CZ" i="1" dirty="0" err="1"/>
              <a:t>glóbulo</a:t>
            </a:r>
            <a:r>
              <a:rPr lang="cs-CZ" i="1" dirty="0"/>
              <a:t>, </a:t>
            </a:r>
            <a:r>
              <a:rPr lang="cs-CZ" i="1" dirty="0" err="1"/>
              <a:t>gota</a:t>
            </a:r>
            <a:r>
              <a:rPr lang="cs-CZ" i="1" dirty="0"/>
              <a:t> → </a:t>
            </a:r>
            <a:r>
              <a:rPr lang="cs-CZ" i="1" dirty="0" err="1"/>
              <a:t>gotícula</a:t>
            </a:r>
            <a:r>
              <a:rPr lang="cs-CZ" i="1" dirty="0"/>
              <a:t>, </a:t>
            </a:r>
            <a:r>
              <a:rPr lang="cs-CZ" i="1" dirty="0" err="1"/>
              <a:t>grão</a:t>
            </a:r>
            <a:r>
              <a:rPr lang="cs-CZ" i="1" dirty="0"/>
              <a:t> → </a:t>
            </a:r>
            <a:r>
              <a:rPr lang="cs-CZ" i="1" dirty="0" err="1"/>
              <a:t>grânulo</a:t>
            </a:r>
            <a:r>
              <a:rPr lang="cs-CZ" i="1" dirty="0"/>
              <a:t>, parte → </a:t>
            </a:r>
            <a:r>
              <a:rPr lang="cs-CZ" i="1" dirty="0" err="1"/>
              <a:t>partícula</a:t>
            </a:r>
            <a:r>
              <a:rPr lang="cs-CZ" i="1" dirty="0"/>
              <a:t>, </a:t>
            </a:r>
            <a:r>
              <a:rPr lang="cs-CZ" i="1" dirty="0" err="1"/>
              <a:t>verso</a:t>
            </a:r>
            <a:r>
              <a:rPr lang="cs-CZ" i="1" dirty="0"/>
              <a:t> →</a:t>
            </a:r>
            <a:r>
              <a:rPr lang="cs-CZ" i="1" dirty="0" err="1"/>
              <a:t>versículo</a:t>
            </a:r>
            <a:r>
              <a:rPr lang="cs-CZ" i="1" dirty="0"/>
              <a:t>.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8470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7. Vytvoř hromadná podstatná jména od: </a:t>
            </a:r>
            <a:r>
              <a:rPr lang="cs-CZ" dirty="0" err="1"/>
              <a:t>boi</a:t>
            </a:r>
            <a:r>
              <a:rPr lang="cs-CZ" i="1" dirty="0" err="1"/>
              <a:t>→boiada</a:t>
            </a:r>
            <a:r>
              <a:rPr lang="cs-CZ" dirty="0"/>
              <a:t>, </a:t>
            </a:r>
            <a:r>
              <a:rPr lang="cs-CZ" dirty="0" err="1"/>
              <a:t>papel</a:t>
            </a:r>
            <a:r>
              <a:rPr lang="cs-CZ" i="1" dirty="0" err="1"/>
              <a:t>→papelada</a:t>
            </a:r>
            <a:r>
              <a:rPr lang="cs-CZ" dirty="0"/>
              <a:t>, </a:t>
            </a:r>
            <a:r>
              <a:rPr lang="cs-CZ" dirty="0" err="1"/>
              <a:t>folha</a:t>
            </a:r>
            <a:r>
              <a:rPr lang="cs-CZ" i="1" dirty="0" err="1"/>
              <a:t>→folhagem</a:t>
            </a:r>
            <a:r>
              <a:rPr lang="cs-CZ" i="1" dirty="0"/>
              <a:t>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8599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8. vytvoř podstatná jména od přídavných jmen: </a:t>
            </a:r>
            <a:r>
              <a:rPr lang="cs-CZ" dirty="0" err="1"/>
              <a:t>cruel</a:t>
            </a:r>
            <a:r>
              <a:rPr lang="cs-CZ" dirty="0"/>
              <a:t>,</a:t>
            </a:r>
            <a:r>
              <a:rPr lang="cs-CZ" i="1" dirty="0"/>
              <a:t> → </a:t>
            </a:r>
            <a:r>
              <a:rPr lang="cs-CZ" i="1" dirty="0" err="1"/>
              <a:t>crueldade</a:t>
            </a:r>
            <a:r>
              <a:rPr lang="cs-CZ" i="1" dirty="0"/>
              <a:t>, </a:t>
            </a:r>
            <a:r>
              <a:rPr lang="cs-CZ" i="1" dirty="0" err="1"/>
              <a:t>digno→dignidade</a:t>
            </a:r>
            <a:r>
              <a:rPr lang="cs-CZ" i="1" dirty="0"/>
              <a:t>, </a:t>
            </a:r>
            <a:r>
              <a:rPr lang="cs-CZ" i="1" dirty="0" err="1"/>
              <a:t>belo→beleza</a:t>
            </a:r>
            <a:r>
              <a:rPr lang="cs-CZ" i="1" dirty="0"/>
              <a:t>, </a:t>
            </a:r>
            <a:r>
              <a:rPr lang="cs-CZ" i="1" dirty="0" err="1"/>
              <a:t>feliz</a:t>
            </a:r>
            <a:r>
              <a:rPr lang="cs-CZ" i="1" dirty="0"/>
              <a:t>-→</a:t>
            </a:r>
            <a:r>
              <a:rPr lang="cs-CZ" i="1" dirty="0" err="1"/>
              <a:t>felicidade</a:t>
            </a:r>
            <a:r>
              <a:rPr lang="cs-CZ" i="1" dirty="0"/>
              <a:t>, </a:t>
            </a:r>
            <a:r>
              <a:rPr lang="cs-CZ" i="1" dirty="0" err="1"/>
              <a:t>rico→riqueza</a:t>
            </a:r>
            <a:r>
              <a:rPr lang="cs-CZ" i="1" dirty="0"/>
              <a:t>, </a:t>
            </a:r>
            <a:r>
              <a:rPr lang="cs-CZ" i="1" dirty="0" err="1"/>
              <a:t>amargo→amargura</a:t>
            </a:r>
            <a:r>
              <a:rPr lang="cs-CZ" i="1" dirty="0"/>
              <a:t>, </a:t>
            </a:r>
            <a:r>
              <a:rPr lang="cs-CZ" i="1" dirty="0" err="1"/>
              <a:t>grato→gratidão</a:t>
            </a:r>
            <a:r>
              <a:rPr lang="cs-CZ" i="1" dirty="0"/>
              <a:t>, </a:t>
            </a:r>
            <a:r>
              <a:rPr lang="cs-CZ" i="1" dirty="0" err="1"/>
              <a:t>velho→velhice</a:t>
            </a:r>
            <a:r>
              <a:rPr lang="cs-CZ" i="1" dirty="0"/>
              <a:t>, </a:t>
            </a:r>
            <a:r>
              <a:rPr lang="cs-CZ" i="1" dirty="0" err="1"/>
              <a:t>amável</a:t>
            </a:r>
            <a:r>
              <a:rPr lang="cs-CZ" i="1" dirty="0"/>
              <a:t> → </a:t>
            </a:r>
            <a:r>
              <a:rPr lang="cs-CZ" i="1" dirty="0" err="1"/>
              <a:t>amabilidade</a:t>
            </a:r>
            <a:r>
              <a:rPr lang="cs-CZ" i="1" dirty="0"/>
              <a:t>.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8079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9. </a:t>
            </a:r>
            <a:r>
              <a:rPr lang="cs-CZ" dirty="0"/>
              <a:t>Vytvoř název národnosti či původu od následujících zeměpisných názvů:</a:t>
            </a:r>
            <a:r>
              <a:rPr lang="cs-CZ" i="1" dirty="0"/>
              <a:t> </a:t>
            </a:r>
            <a:r>
              <a:rPr lang="cs-CZ" i="1" dirty="0" err="1"/>
              <a:t>Braga</a:t>
            </a:r>
            <a:r>
              <a:rPr lang="cs-CZ" b="1" dirty="0"/>
              <a:t> </a:t>
            </a:r>
            <a:r>
              <a:rPr lang="cs-CZ" i="1" dirty="0"/>
              <a:t>→</a:t>
            </a:r>
            <a:r>
              <a:rPr lang="cs-CZ" i="1" dirty="0" err="1"/>
              <a:t>braguense</a:t>
            </a:r>
            <a:r>
              <a:rPr lang="cs-CZ" i="1" dirty="0"/>
              <a:t>, </a:t>
            </a:r>
            <a:r>
              <a:rPr lang="cs-CZ" i="1" dirty="0" err="1"/>
              <a:t>Lisboa</a:t>
            </a:r>
            <a:r>
              <a:rPr lang="cs-CZ" i="1" dirty="0"/>
              <a:t> → </a:t>
            </a:r>
            <a:r>
              <a:rPr lang="cs-CZ" i="1" dirty="0" err="1"/>
              <a:t>lisboeta</a:t>
            </a:r>
            <a:r>
              <a:rPr lang="cs-CZ" i="1" dirty="0"/>
              <a:t>, </a:t>
            </a:r>
            <a:r>
              <a:rPr lang="cs-CZ" i="1" dirty="0" err="1"/>
              <a:t>Brasil</a:t>
            </a:r>
            <a:r>
              <a:rPr lang="cs-CZ" i="1" dirty="0"/>
              <a:t> → </a:t>
            </a:r>
            <a:r>
              <a:rPr lang="cs-CZ" i="1" dirty="0" err="1"/>
              <a:t>brasileiro</a:t>
            </a:r>
            <a:r>
              <a:rPr lang="cs-CZ" i="1" dirty="0"/>
              <a:t>, Portugal→ </a:t>
            </a:r>
            <a:r>
              <a:rPr lang="cs-CZ" i="1" dirty="0" err="1"/>
              <a:t>português</a:t>
            </a:r>
            <a:r>
              <a:rPr lang="cs-CZ" i="1" dirty="0"/>
              <a:t>, </a:t>
            </a:r>
            <a:r>
              <a:rPr lang="cs-CZ" i="1" dirty="0" err="1"/>
              <a:t>Alemanha→alemã</a:t>
            </a:r>
            <a:r>
              <a:rPr lang="cs-CZ" i="1" dirty="0"/>
              <a:t>, </a:t>
            </a:r>
            <a:r>
              <a:rPr lang="cs-CZ" i="1" dirty="0" err="1"/>
              <a:t>Canadá-canadense</a:t>
            </a:r>
            <a:r>
              <a:rPr lang="cs-CZ" i="1" dirty="0"/>
              <a:t>,, Europa →</a:t>
            </a:r>
            <a:r>
              <a:rPr lang="cs-CZ" i="1" dirty="0" err="1"/>
              <a:t>europeu</a:t>
            </a:r>
            <a:r>
              <a:rPr lang="cs-CZ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0093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i="1" dirty="0"/>
              <a:t> </a:t>
            </a:r>
            <a:r>
              <a:rPr lang="cs-CZ" dirty="0"/>
              <a:t>10. Vytvoř </a:t>
            </a:r>
            <a:r>
              <a:rPr lang="cs-CZ" dirty="0" err="1"/>
              <a:t>parasynteticky</a:t>
            </a:r>
            <a:r>
              <a:rPr lang="cs-CZ" dirty="0"/>
              <a:t> odvozená slova od: </a:t>
            </a:r>
            <a:r>
              <a:rPr lang="cs-CZ" i="1" dirty="0" err="1"/>
              <a:t>alma→desalmado</a:t>
            </a:r>
            <a:r>
              <a:rPr lang="cs-CZ" i="1" dirty="0"/>
              <a:t>, </a:t>
            </a:r>
            <a:r>
              <a:rPr lang="cs-CZ" i="1" dirty="0" err="1"/>
              <a:t>pátria→repatriar</a:t>
            </a:r>
            <a:r>
              <a:rPr lang="cs-CZ" i="1" dirty="0"/>
              <a:t>, </a:t>
            </a:r>
            <a:r>
              <a:rPr lang="cs-CZ" i="1" dirty="0" err="1"/>
              <a:t>repatriação</a:t>
            </a:r>
            <a:r>
              <a:rPr lang="cs-CZ" i="1" dirty="0"/>
              <a:t>, </a:t>
            </a:r>
            <a:r>
              <a:rPr lang="cs-CZ" i="1" dirty="0" err="1"/>
              <a:t>manhã→amanhecer</a:t>
            </a:r>
            <a:r>
              <a:rPr lang="cs-CZ" i="1" dirty="0"/>
              <a:t>, </a:t>
            </a:r>
            <a:r>
              <a:rPr lang="cs-CZ" i="1" dirty="0" err="1"/>
              <a:t>noite→anoitecer</a:t>
            </a:r>
            <a:r>
              <a:rPr lang="cs-CZ" i="1" dirty="0"/>
              <a:t>, </a:t>
            </a:r>
            <a:r>
              <a:rPr lang="cs-CZ" i="1" dirty="0" err="1"/>
              <a:t>velho→envelhecer</a:t>
            </a:r>
            <a:r>
              <a:rPr lang="cs-CZ" i="1" dirty="0"/>
              <a:t>, </a:t>
            </a:r>
            <a:r>
              <a:rPr lang="cs-CZ" i="1" dirty="0" err="1"/>
              <a:t>jovem-rejuvenescer</a:t>
            </a:r>
            <a:r>
              <a:rPr lang="cs-CZ" i="1" dirty="0"/>
              <a:t>.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2773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B6399-8711-4890-8454-B4D125A0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NEOLOGISMY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CF727-595A-4FCD-934D-6E46A5558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Zkuste najít co nejvíce odvozených či komponovaných slov od základu: </a:t>
            </a:r>
          </a:p>
          <a:p>
            <a:pPr algn="ctr"/>
            <a:r>
              <a:rPr lang="cs-CZ" sz="3600" b="1" dirty="0"/>
              <a:t>COVID</a:t>
            </a:r>
          </a:p>
          <a:p>
            <a:pPr algn="ctr"/>
            <a:r>
              <a:rPr lang="cs-CZ" sz="3600" b="1" dirty="0"/>
              <a:t>SARS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2204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99533"/>
            <a:ext cx="7960939" cy="913243"/>
          </a:xfrm>
        </p:spPr>
        <p:txBody>
          <a:bodyPr>
            <a:normAutofit/>
          </a:bodyPr>
          <a:lstStyle/>
          <a:p>
            <a:r>
              <a:rPr lang="cs-CZ"/>
              <a:t>ŘECKÉ PŘEDPONY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310516"/>
              </p:ext>
            </p:extLst>
          </p:nvPr>
        </p:nvGraphicFramePr>
        <p:xfrm>
          <a:off x="467544" y="1412776"/>
          <a:ext cx="8208912" cy="530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</a:t>
                      </a:r>
                      <a:r>
                        <a:rPr lang="cs-CZ" sz="2000">
                          <a:effectLst/>
                        </a:rPr>
                        <a:t>arquista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anarchista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arc</a:t>
                      </a:r>
                      <a:r>
                        <a:rPr lang="cs-CZ" sz="2000">
                          <a:effectLst/>
                        </a:rPr>
                        <a:t>anjo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archanděl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</a:t>
                      </a:r>
                      <a:r>
                        <a:rPr lang="cs-CZ" sz="2000">
                          <a:effectLst/>
                        </a:rPr>
                        <a:t>teu / fem. ateia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ateista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</a:t>
                      </a:r>
                      <a:r>
                        <a:rPr lang="cs-CZ" sz="2000">
                          <a:effectLst/>
                        </a:rPr>
                        <a:t>ocese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diocéze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aná</a:t>
                      </a:r>
                      <a:r>
                        <a:rPr lang="cs-CZ" sz="2000">
                          <a:effectLst/>
                        </a:rPr>
                        <a:t>fora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anafora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dis</a:t>
                      </a:r>
                      <a:r>
                        <a:rPr lang="cs-CZ" sz="2000">
                          <a:effectLst/>
                        </a:rPr>
                        <a:t>pneia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dušnost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anfí</a:t>
                      </a:r>
                      <a:r>
                        <a:rPr lang="cs-CZ" sz="2000">
                          <a:effectLst/>
                        </a:rPr>
                        <a:t>bio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obojživelník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ec</a:t>
                      </a:r>
                      <a:r>
                        <a:rPr lang="cs-CZ" sz="2000">
                          <a:effectLst/>
                        </a:rPr>
                        <a:t>lipse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zatmění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anfi</a:t>
                      </a:r>
                      <a:r>
                        <a:rPr lang="cs-CZ" sz="2000">
                          <a:effectLst/>
                        </a:rPr>
                        <a:t>teatro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amfiteátr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en</a:t>
                      </a:r>
                      <a:r>
                        <a:rPr lang="cs-CZ" sz="2000">
                          <a:effectLst/>
                        </a:rPr>
                        <a:t>céfalo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mozek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antí</a:t>
                      </a:r>
                      <a:r>
                        <a:rPr lang="cs-CZ" sz="2000">
                          <a:effectLst/>
                        </a:rPr>
                        <a:t>poda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protinožec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sí</a:t>
                      </a:r>
                      <a:r>
                        <a:rPr lang="cs-CZ" sz="2000">
                          <a:effectLst/>
                        </a:rPr>
                        <a:t>laba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slabika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apo</a:t>
                      </a:r>
                      <a:r>
                        <a:rPr lang="cs-CZ" sz="2000">
                          <a:effectLst/>
                        </a:rPr>
                        <a:t>geu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vrchol, vyvrcholení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</a:t>
                      </a:r>
                      <a:r>
                        <a:rPr lang="cs-CZ" sz="2000" u="sng">
                          <a:effectLst/>
                        </a:rPr>
                        <a:t>v</a:t>
                      </a:r>
                      <a:r>
                        <a:rPr lang="cs-CZ" sz="2000">
                          <a:effectLst/>
                        </a:rPr>
                        <a:t>angelho 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evangelium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apó</a:t>
                      </a:r>
                      <a:r>
                        <a:rPr lang="cs-CZ" sz="2000">
                          <a:effectLst/>
                        </a:rPr>
                        <a:t>stata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odpadlík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hiper</a:t>
                      </a:r>
                      <a:r>
                        <a:rPr lang="cs-CZ" sz="2000">
                          <a:effectLst/>
                        </a:rPr>
                        <a:t>actividade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hyperaktivita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arce</a:t>
                      </a:r>
                      <a:r>
                        <a:rPr lang="cs-CZ" sz="2000">
                          <a:effectLst/>
                        </a:rPr>
                        <a:t>bispo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arcibiskup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hipo</a:t>
                      </a:r>
                      <a:r>
                        <a:rPr lang="cs-CZ" sz="2000">
                          <a:effectLst/>
                        </a:rPr>
                        <a:t>tensão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hypotenze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arqué</a:t>
                      </a:r>
                      <a:r>
                        <a:rPr lang="cs-CZ" sz="2000">
                          <a:effectLst/>
                        </a:rPr>
                        <a:t>tipo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archetyp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pró</a:t>
                      </a:r>
                      <a:r>
                        <a:rPr lang="cs-CZ" sz="2000">
                          <a:effectLst/>
                        </a:rPr>
                        <a:t>logo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předmluva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perí</a:t>
                      </a:r>
                      <a:r>
                        <a:rPr lang="cs-CZ" sz="2000">
                          <a:effectLst/>
                        </a:rPr>
                        <a:t>frase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perifráze, opis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sim</a:t>
                      </a:r>
                      <a:r>
                        <a:rPr lang="cs-CZ" sz="2000">
                          <a:effectLst/>
                        </a:rPr>
                        <a:t>patia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sympatie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êx</a:t>
                      </a:r>
                      <a:r>
                        <a:rPr lang="cs-CZ" sz="2000">
                          <a:effectLst/>
                        </a:rPr>
                        <a:t>odo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exodus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pro</a:t>
                      </a:r>
                      <a:r>
                        <a:rPr lang="cs-CZ" sz="2000">
                          <a:effectLst/>
                        </a:rPr>
                        <a:t>gnóstico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prognóza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dia</a:t>
                      </a:r>
                      <a:r>
                        <a:rPr lang="cs-CZ" sz="2000">
                          <a:effectLst/>
                        </a:rPr>
                        <a:t>gnóstico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diagnóza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sin</a:t>
                      </a:r>
                      <a:r>
                        <a:rPr lang="cs-CZ" sz="2000">
                          <a:effectLst/>
                        </a:rPr>
                        <a:t>fonia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symfonie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9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/>
              <a:t>LATINSKÉ PŘEDPONY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345135"/>
              </p:ext>
            </p:extLst>
          </p:nvPr>
        </p:nvGraphicFramePr>
        <p:xfrm>
          <a:off x="395536" y="1052736"/>
          <a:ext cx="8666620" cy="565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ab</a:t>
                      </a:r>
                      <a:r>
                        <a:rPr lang="cs-CZ" sz="1800" dirty="0" err="1">
                          <a:effectLst/>
                        </a:rPr>
                        <a:t>dicar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zříci se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im</a:t>
                      </a:r>
                      <a:r>
                        <a:rPr lang="cs-CZ" sz="1800" dirty="0" err="1">
                          <a:effectLst/>
                        </a:rPr>
                        <a:t>igrar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imigrovat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ab</a:t>
                      </a:r>
                      <a:r>
                        <a:rPr lang="cs-CZ" sz="1800" dirty="0" err="1">
                          <a:effectLst/>
                        </a:rPr>
                        <a:t>dicação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zřeknutí se, abdikace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intro</a:t>
                      </a:r>
                      <a:r>
                        <a:rPr lang="cs-CZ" sz="1800" dirty="0" err="1">
                          <a:effectLst/>
                        </a:rPr>
                        <a:t>speção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sebepozorování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a</a:t>
                      </a:r>
                      <a:r>
                        <a:rPr lang="cs-CZ" sz="1800" dirty="0" err="1">
                          <a:effectLst/>
                        </a:rPr>
                        <a:t>versão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averze, nechuť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in</a:t>
                      </a:r>
                      <a:r>
                        <a:rPr lang="cs-CZ" sz="1800" dirty="0" err="1">
                          <a:effectLst/>
                        </a:rPr>
                        <a:t>ativo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neaktivní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ad</a:t>
                      </a:r>
                      <a:r>
                        <a:rPr lang="cs-CZ" sz="1800" dirty="0" err="1">
                          <a:effectLst/>
                        </a:rPr>
                        <a:t>junto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Pomocný, adjunkt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</a:t>
                      </a:r>
                      <a:r>
                        <a:rPr lang="cs-CZ" sz="1800" dirty="0" err="1">
                          <a:effectLst/>
                        </a:rPr>
                        <a:t>legal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nelegální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contra</a:t>
                      </a:r>
                      <a:r>
                        <a:rPr lang="cs-CZ" sz="1800" dirty="0" err="1">
                          <a:effectLst/>
                        </a:rPr>
                        <a:t>dizer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protiřečit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intro</a:t>
                      </a:r>
                      <a:r>
                        <a:rPr lang="cs-CZ" sz="1800" dirty="0" err="1">
                          <a:effectLst/>
                        </a:rPr>
                        <a:t>duzir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uvést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contra</a:t>
                      </a:r>
                      <a:r>
                        <a:rPr lang="cs-CZ" sz="1800">
                          <a:effectLst/>
                        </a:rPr>
                        <a:t>dição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protiřečení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>
                          <a:effectLst/>
                        </a:rPr>
                        <a:t>ultra</a:t>
                      </a:r>
                      <a:r>
                        <a:rPr lang="cs-CZ" sz="1800" dirty="0">
                          <a:effectLst/>
                        </a:rPr>
                        <a:t>-</a:t>
                      </a:r>
                      <a:r>
                        <a:rPr lang="cs-CZ" sz="1800" dirty="0" err="1">
                          <a:effectLst/>
                        </a:rPr>
                        <a:t>som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ultrazvuk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de</a:t>
                      </a:r>
                      <a:r>
                        <a:rPr lang="cs-CZ" sz="1800">
                          <a:effectLst/>
                        </a:rPr>
                        <a:t>cair 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upadnout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>
                          <a:effectLst/>
                        </a:rPr>
                        <a:t>vice</a:t>
                      </a:r>
                      <a:r>
                        <a:rPr lang="cs-CZ" sz="1800" dirty="0">
                          <a:effectLst/>
                        </a:rPr>
                        <a:t>-presidente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viceprezident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de</a:t>
                      </a:r>
                      <a:r>
                        <a:rPr lang="cs-CZ" sz="1800">
                          <a:effectLst/>
                        </a:rPr>
                        <a:t>cadência 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dekadence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supra</a:t>
                      </a:r>
                      <a:r>
                        <a:rPr lang="cs-CZ" sz="1800" dirty="0" err="1">
                          <a:effectLst/>
                        </a:rPr>
                        <a:t>dito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výše řečený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ex</a:t>
                      </a:r>
                      <a:r>
                        <a:rPr lang="cs-CZ" sz="1800" dirty="0" err="1">
                          <a:effectLst/>
                        </a:rPr>
                        <a:t>portar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Vyvážet, exportovat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ob</a:t>
                      </a:r>
                      <a:r>
                        <a:rPr lang="cs-CZ" sz="1800" dirty="0" err="1">
                          <a:effectLst/>
                        </a:rPr>
                        <a:t>stáculo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překážka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ex</a:t>
                      </a:r>
                      <a:r>
                        <a:rPr lang="cs-CZ" sz="1800" dirty="0" err="1">
                          <a:effectLst/>
                        </a:rPr>
                        <a:t>trair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vytrhnout, vytěžit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re</a:t>
                      </a:r>
                      <a:r>
                        <a:rPr lang="cs-CZ" sz="1800" dirty="0" err="1">
                          <a:effectLst/>
                        </a:rPr>
                        <a:t>fazer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znovu udělat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ex</a:t>
                      </a:r>
                      <a:r>
                        <a:rPr lang="cs-CZ" sz="1800" dirty="0" err="1">
                          <a:effectLst/>
                        </a:rPr>
                        <a:t>tracção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vytrhnutí, těžba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per</a:t>
                      </a:r>
                      <a:r>
                        <a:rPr lang="cs-CZ" sz="1800" dirty="0" err="1">
                          <a:effectLst/>
                        </a:rPr>
                        <a:t>furar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provrtat, děrovat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in</a:t>
                      </a:r>
                      <a:r>
                        <a:rPr lang="cs-CZ" sz="1800" dirty="0" err="1">
                          <a:effectLst/>
                        </a:rPr>
                        <a:t>gerir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požít (potravu)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per</a:t>
                      </a:r>
                      <a:r>
                        <a:rPr lang="cs-CZ" sz="1800">
                          <a:effectLst/>
                        </a:rPr>
                        <a:t>furador 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děrovačka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im</a:t>
                      </a:r>
                      <a:r>
                        <a:rPr lang="cs-CZ" sz="1800" dirty="0" err="1">
                          <a:effectLst/>
                        </a:rPr>
                        <a:t>pedir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zabránit, čemu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pro</a:t>
                      </a:r>
                      <a:r>
                        <a:rPr lang="cs-CZ" sz="1800">
                          <a:effectLst/>
                        </a:rPr>
                        <a:t>gresso 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pokrok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0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sus</a:t>
                      </a:r>
                      <a:r>
                        <a:rPr lang="cs-CZ" sz="1800" dirty="0" err="1">
                          <a:effectLst/>
                        </a:rPr>
                        <a:t>pender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zavěsit pověsit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11917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0</TotalTime>
  <Words>4118</Words>
  <Application>Microsoft Office PowerPoint</Application>
  <PresentationFormat>Předvádění na obrazovce (4:3)</PresentationFormat>
  <Paragraphs>739</Paragraphs>
  <Slides>79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Times New Roman</vt:lpstr>
      <vt:lpstr>Metropole</vt:lpstr>
      <vt:lpstr>MORFOLOGIE I SLOVOTVORBA</vt:lpstr>
      <vt:lpstr>SLOVOTVORBA = derivologie</vt:lpstr>
      <vt:lpstr>TYPY SLOVOTVORBY</vt:lpstr>
      <vt:lpstr>DERIVACE</vt:lpstr>
      <vt:lpstr>TYPY DERIVACE</vt:lpstr>
      <vt:lpstr>PREFIXNÍ DERIVACE</vt:lpstr>
      <vt:lpstr>Typy prefixů - hledisko etymologické</vt:lpstr>
      <vt:lpstr>ŘECKÉ PŘEDPONY</vt:lpstr>
      <vt:lpstr>LATINSKÉ PŘEDPONY</vt:lpstr>
      <vt:lpstr>SUFIXÁLNÍ DERIVACE</vt:lpstr>
      <vt:lpstr>Typy sufixů hledisko morfologické  </vt:lpstr>
      <vt:lpstr>Typy sufixů hledisko sémantické </vt:lpstr>
      <vt:lpstr>PRAGMATICKÉ</vt:lpstr>
      <vt:lpstr>DEMINUTIVA </vt:lpstr>
      <vt:lpstr>globo vs. glóbulo (krvinka)</vt:lpstr>
      <vt:lpstr>globo vs. glóbulo (krvinka)</vt:lpstr>
      <vt:lpstr>folha vs. folhete (leták)</vt:lpstr>
      <vt:lpstr>mosca vs. mosquito </vt:lpstr>
      <vt:lpstr>grão (zrna) vs. grânulo</vt:lpstr>
      <vt:lpstr> cela /cela –ubytovací buňka, plástev, vězeňská/  vs. célula</vt:lpstr>
      <vt:lpstr>Knižní deminutivy</vt:lpstr>
      <vt:lpstr>AUGMENTATIVA</vt:lpstr>
      <vt:lpstr>muro (de Berlim) muralha (da China, de Berlim) vs. </vt:lpstr>
      <vt:lpstr>faca vs. facalhão</vt:lpstr>
      <vt:lpstr>monte (Monte Pascoal, Bahia, Brasil, Monte Pico – Azory) vs. Montes (Trás-os-Montes) ou montanhas</vt:lpstr>
      <vt:lpstr>porta vs. portão /vrata, brána/ Portão /o Portão/</vt:lpstr>
      <vt:lpstr>sala vs. salão</vt:lpstr>
      <vt:lpstr>voz vs. vozeirão</vt:lpstr>
      <vt:lpstr>NOCIONÁLNÍ PŘÍPONY</vt:lpstr>
      <vt:lpstr>TYPY PŘÍPON z HLEDISKA MORFOLOGICKÉ  POVAHY DERIVÁTU</vt:lpstr>
      <vt:lpstr>NOMINÁLNÍ- nominální sufixy  (nejobsáhlejší)</vt:lpstr>
      <vt:lpstr>PODST. JM. + ADA</vt:lpstr>
      <vt:lpstr>PODST. JM. + ARIA  názvy obchodů </vt:lpstr>
      <vt:lpstr>PODST. JM. + ARIA - OBCHODY </vt:lpstr>
      <vt:lpstr>PODST. JM. + ITE</vt:lpstr>
      <vt:lpstr>PODST. JM. + (I)DADE (ost, ita) </vt:lpstr>
      <vt:lpstr>PŘÍDAVNÉ JMÉNO + - EZA, - IA  (A, STVÍ)</vt:lpstr>
      <vt:lpstr>Podstatné/příd-jméno +  ISMO, ISTA</vt:lpstr>
      <vt:lpstr>Podstatné/příd-jméno + ISTA</vt:lpstr>
      <vt:lpstr>SLOVESO  +  NÇA, ÂNCIA, ÊNCIA</vt:lpstr>
      <vt:lpstr>SLOVESO + ANTE, ENTE, INTE</vt:lpstr>
      <vt:lpstr>SLOVESO + OR </vt:lpstr>
      <vt:lpstr>SLOVESO + MENTO</vt:lpstr>
      <vt:lpstr>SLOVESO + ÇÃO</vt:lpstr>
      <vt:lpstr>SLOVESO + ANTE (ANTNÍ, ÍCÍ)</vt:lpstr>
      <vt:lpstr>SLOVESO + ÇÃO</vt:lpstr>
      <vt:lpstr>VERBÁLNÍ SUFIXY</vt:lpstr>
      <vt:lpstr>ADERBIÁLNÍ SUFIX </vt:lpstr>
      <vt:lpstr>PARASYNTETICKÁ DERIVACE</vt:lpstr>
      <vt:lpstr>PARASYNTETICKÁ DERIVACE</vt:lpstr>
      <vt:lpstr>PARASYNTETICKÁ DERIVACE</vt:lpstr>
      <vt:lpstr>PARASYNTETICKÁ DERIVACE</vt:lpstr>
      <vt:lpstr>PARASYNTETICKÁ DERIVACE</vt:lpstr>
      <vt:lpstr>PARASYNTETICKÁ DERIVACE</vt:lpstr>
      <vt:lpstr>Příklady</vt:lpstr>
      <vt:lpstr>REGRESIVNÍ DERIVACE</vt:lpstr>
      <vt:lpstr>REGRESIVNÍ versus PROGRESIVNÍ</vt:lpstr>
      <vt:lpstr>NEPRAVÁ DERIVACE</vt:lpstr>
      <vt:lpstr>PŘÍKLADY</vt:lpstr>
      <vt:lpstr>KOMPOZICE - SKLÁDÁNÍ</vt:lpstr>
      <vt:lpstr>KOMPOZITA PODLE STRUKTURY</vt:lpstr>
      <vt:lpstr>KOMPOZITA PODLE STRUKTURY</vt:lpstr>
      <vt:lpstr>Rekompozice </vt:lpstr>
      <vt:lpstr>Hybridismy </vt:lpstr>
      <vt:lpstr>ZKRACOVÁNÍ</vt:lpstr>
      <vt:lpstr>PŘÍKLADY</vt:lpstr>
      <vt:lpstr>Terminologie</vt:lpstr>
      <vt:lpstr>CVIČENÍ </vt:lpstr>
      <vt:lpstr>KLÍČ </vt:lpstr>
      <vt:lpstr>KLÍČ </vt:lpstr>
      <vt:lpstr>KLÍČ </vt:lpstr>
      <vt:lpstr>KLÍČ </vt:lpstr>
      <vt:lpstr>KLÍČ </vt:lpstr>
      <vt:lpstr>KLÍČ </vt:lpstr>
      <vt:lpstr>KLÍČ </vt:lpstr>
      <vt:lpstr>KLÍČ </vt:lpstr>
      <vt:lpstr>KLÍČ </vt:lpstr>
      <vt:lpstr>KLÍČ </vt:lpstr>
      <vt:lpstr>NEOLOGISMY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I SLOVOTVORBA</dc:title>
  <dc:creator>win</dc:creator>
  <cp:lastModifiedBy>Iva Svobodová</cp:lastModifiedBy>
  <cp:revision>51</cp:revision>
  <dcterms:created xsi:type="dcterms:W3CDTF">2018-09-26T07:01:56Z</dcterms:created>
  <dcterms:modified xsi:type="dcterms:W3CDTF">2022-02-21T10:28:25Z</dcterms:modified>
</cp:coreProperties>
</file>