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C229BE-D511-4AF5-B67A-8B0061E7EDD4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B4A5C6B9-889F-47C4-8505-FBB0500B3313}">
      <dgm:prSet phldrT="[Text]"/>
      <dgm:spPr/>
      <dgm:t>
        <a:bodyPr/>
        <a:lstStyle/>
        <a:p>
          <a:r>
            <a:rPr lang="pt-PT" dirty="0"/>
            <a:t>-</a:t>
          </a:r>
          <a:endParaRPr lang="cs-CZ" dirty="0"/>
        </a:p>
      </dgm:t>
    </dgm:pt>
    <dgm:pt modelId="{332FECAC-5454-451E-B913-D56977135321}" type="parTrans" cxnId="{D178D1FB-F8FE-4C59-946D-FE2C5740F745}">
      <dgm:prSet/>
      <dgm:spPr/>
      <dgm:t>
        <a:bodyPr/>
        <a:lstStyle/>
        <a:p>
          <a:endParaRPr lang="cs-CZ"/>
        </a:p>
      </dgm:t>
    </dgm:pt>
    <dgm:pt modelId="{C2E07180-F714-4D17-A032-30FDADF8C606}" type="sibTrans" cxnId="{D178D1FB-F8FE-4C59-946D-FE2C5740F745}">
      <dgm:prSet/>
      <dgm:spPr/>
      <dgm:t>
        <a:bodyPr/>
        <a:lstStyle/>
        <a:p>
          <a:endParaRPr lang="cs-CZ"/>
        </a:p>
      </dgm:t>
    </dgm:pt>
    <dgm:pt modelId="{32377D94-0F3D-41C8-873D-4CC152928997}">
      <dgm:prSet phldrT="[Text]"/>
      <dgm:spPr/>
      <dgm:t>
        <a:bodyPr/>
        <a:lstStyle/>
        <a:p>
          <a:r>
            <a:rPr lang="pt-PT" dirty="0"/>
            <a:t>completivas</a:t>
          </a:r>
          <a:endParaRPr lang="cs-CZ" dirty="0"/>
        </a:p>
      </dgm:t>
    </dgm:pt>
    <dgm:pt modelId="{F052B086-5E50-4AE0-A0A2-47798296BF04}" type="parTrans" cxnId="{320ED8EB-506B-4557-83B2-9F66C2750789}">
      <dgm:prSet/>
      <dgm:spPr/>
      <dgm:t>
        <a:bodyPr/>
        <a:lstStyle/>
        <a:p>
          <a:endParaRPr lang="cs-CZ"/>
        </a:p>
      </dgm:t>
    </dgm:pt>
    <dgm:pt modelId="{2CFA77C6-3886-4803-B6A3-345FAFFF1391}" type="sibTrans" cxnId="{320ED8EB-506B-4557-83B2-9F66C2750789}">
      <dgm:prSet/>
      <dgm:spPr/>
      <dgm:t>
        <a:bodyPr/>
        <a:lstStyle/>
        <a:p>
          <a:endParaRPr lang="cs-CZ"/>
        </a:p>
      </dgm:t>
    </dgm:pt>
    <dgm:pt modelId="{1AF4CF00-2863-4BAE-99F8-2F6D8F388BDE}">
      <dgm:prSet phldrT="[Text]"/>
      <dgm:spPr/>
      <dgm:t>
        <a:bodyPr/>
        <a:lstStyle/>
        <a:p>
          <a:r>
            <a:rPr lang="pt-PT" dirty="0"/>
            <a:t>-</a:t>
          </a:r>
          <a:endParaRPr lang="cs-CZ" dirty="0"/>
        </a:p>
      </dgm:t>
    </dgm:pt>
    <dgm:pt modelId="{59910CEF-4DBF-4F96-BC9E-CF766B445735}" type="parTrans" cxnId="{3F902400-47D8-417F-9840-CB0ECBF5B16F}">
      <dgm:prSet/>
      <dgm:spPr/>
      <dgm:t>
        <a:bodyPr/>
        <a:lstStyle/>
        <a:p>
          <a:endParaRPr lang="cs-CZ"/>
        </a:p>
      </dgm:t>
    </dgm:pt>
    <dgm:pt modelId="{76AC3811-BEE0-411A-AEEF-3B78A75D0592}" type="sibTrans" cxnId="{3F902400-47D8-417F-9840-CB0ECBF5B16F}">
      <dgm:prSet/>
      <dgm:spPr/>
      <dgm:t>
        <a:bodyPr/>
        <a:lstStyle/>
        <a:p>
          <a:endParaRPr lang="cs-CZ"/>
        </a:p>
      </dgm:t>
    </dgm:pt>
    <dgm:pt modelId="{539E57A0-8E76-4327-A310-1E49923CADA7}">
      <dgm:prSet phldrT="[Text]"/>
      <dgm:spPr/>
      <dgm:t>
        <a:bodyPr/>
        <a:lstStyle/>
        <a:p>
          <a:r>
            <a:rPr lang="pt-PT" dirty="0"/>
            <a:t>relativas</a:t>
          </a:r>
          <a:endParaRPr lang="cs-CZ" dirty="0"/>
        </a:p>
      </dgm:t>
    </dgm:pt>
    <dgm:pt modelId="{6E68C81D-14B8-4F91-AD8F-CA20C37E5B74}" type="parTrans" cxnId="{464877FD-D05E-4808-AC3E-6F5A83C73DAE}">
      <dgm:prSet/>
      <dgm:spPr/>
      <dgm:t>
        <a:bodyPr/>
        <a:lstStyle/>
        <a:p>
          <a:endParaRPr lang="cs-CZ"/>
        </a:p>
      </dgm:t>
    </dgm:pt>
    <dgm:pt modelId="{1B8247A0-C5E1-492C-B2CB-3FDDDFE96B6F}" type="sibTrans" cxnId="{464877FD-D05E-4808-AC3E-6F5A83C73DAE}">
      <dgm:prSet/>
      <dgm:spPr/>
      <dgm:t>
        <a:bodyPr/>
        <a:lstStyle/>
        <a:p>
          <a:endParaRPr lang="cs-CZ"/>
        </a:p>
      </dgm:t>
    </dgm:pt>
    <dgm:pt modelId="{E567D89C-BFED-42CE-B78E-8908F8476B32}">
      <dgm:prSet phldrT="[Text]"/>
      <dgm:spPr/>
      <dgm:t>
        <a:bodyPr/>
        <a:lstStyle/>
        <a:p>
          <a:r>
            <a:rPr lang="pt-PT" dirty="0"/>
            <a:t>-</a:t>
          </a:r>
          <a:endParaRPr lang="cs-CZ" dirty="0"/>
        </a:p>
      </dgm:t>
    </dgm:pt>
    <dgm:pt modelId="{B6979A0F-D9F9-4B54-A5DC-48D946D9DB03}" type="parTrans" cxnId="{88376C1B-1E41-44EB-BD9D-F03FD9C43CA9}">
      <dgm:prSet/>
      <dgm:spPr/>
      <dgm:t>
        <a:bodyPr/>
        <a:lstStyle/>
        <a:p>
          <a:endParaRPr lang="cs-CZ"/>
        </a:p>
      </dgm:t>
    </dgm:pt>
    <dgm:pt modelId="{C11A8B68-85BB-46F4-922E-A6BF17A8AB37}" type="sibTrans" cxnId="{88376C1B-1E41-44EB-BD9D-F03FD9C43CA9}">
      <dgm:prSet/>
      <dgm:spPr/>
      <dgm:t>
        <a:bodyPr/>
        <a:lstStyle/>
        <a:p>
          <a:endParaRPr lang="cs-CZ"/>
        </a:p>
      </dgm:t>
    </dgm:pt>
    <dgm:pt modelId="{A7A9D5ED-A5C6-4B1A-A146-F0CE48F8F434}">
      <dgm:prSet phldrT="[Text]"/>
      <dgm:spPr/>
      <dgm:t>
        <a:bodyPr/>
        <a:lstStyle/>
        <a:p>
          <a:r>
            <a:rPr lang="pt-PT" dirty="0"/>
            <a:t>adverbiais</a:t>
          </a:r>
          <a:endParaRPr lang="cs-CZ" dirty="0"/>
        </a:p>
      </dgm:t>
    </dgm:pt>
    <dgm:pt modelId="{E18E27A1-7C69-4445-A49B-C9BA73649BC0}" type="parTrans" cxnId="{2D3B18E0-051F-4593-96D8-030C17D2696F}">
      <dgm:prSet/>
      <dgm:spPr/>
      <dgm:t>
        <a:bodyPr/>
        <a:lstStyle/>
        <a:p>
          <a:endParaRPr lang="cs-CZ"/>
        </a:p>
      </dgm:t>
    </dgm:pt>
    <dgm:pt modelId="{C06DB193-BA8E-4465-8DBC-4604009FA575}" type="sibTrans" cxnId="{2D3B18E0-051F-4593-96D8-030C17D2696F}">
      <dgm:prSet/>
      <dgm:spPr/>
      <dgm:t>
        <a:bodyPr/>
        <a:lstStyle/>
        <a:p>
          <a:endParaRPr lang="cs-CZ"/>
        </a:p>
      </dgm:t>
    </dgm:pt>
    <dgm:pt modelId="{3B42E163-9BF7-4F1B-B28F-F7AEDF8B37BF}" type="pres">
      <dgm:prSet presAssocID="{89C229BE-D511-4AF5-B67A-8B0061E7EDD4}" presName="Name0" presStyleCnt="0">
        <dgm:presLayoutVars>
          <dgm:dir/>
          <dgm:animLvl val="lvl"/>
          <dgm:resizeHandles val="exact"/>
        </dgm:presLayoutVars>
      </dgm:prSet>
      <dgm:spPr/>
    </dgm:pt>
    <dgm:pt modelId="{085D071D-8011-44AA-939C-CFFC9DAE7A6D}" type="pres">
      <dgm:prSet presAssocID="{B4A5C6B9-889F-47C4-8505-FBB0500B3313}" presName="linNode" presStyleCnt="0"/>
      <dgm:spPr/>
    </dgm:pt>
    <dgm:pt modelId="{156EB3FA-89EA-4235-A48D-BF84AEB7D24F}" type="pres">
      <dgm:prSet presAssocID="{B4A5C6B9-889F-47C4-8505-FBB0500B3313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4F90A614-C954-43D5-8D98-871D924F38FC}" type="pres">
      <dgm:prSet presAssocID="{B4A5C6B9-889F-47C4-8505-FBB0500B3313}" presName="descendantText" presStyleLbl="alignAccFollowNode1" presStyleIdx="0" presStyleCnt="3">
        <dgm:presLayoutVars>
          <dgm:bulletEnabled val="1"/>
        </dgm:presLayoutVars>
      </dgm:prSet>
      <dgm:spPr/>
    </dgm:pt>
    <dgm:pt modelId="{12A6A5A9-F027-448F-BC8A-BCBB5C7771E1}" type="pres">
      <dgm:prSet presAssocID="{C2E07180-F714-4D17-A032-30FDADF8C606}" presName="sp" presStyleCnt="0"/>
      <dgm:spPr/>
    </dgm:pt>
    <dgm:pt modelId="{6D206CF3-B8FB-4A9B-8F9B-9F1EAADE4F30}" type="pres">
      <dgm:prSet presAssocID="{1AF4CF00-2863-4BAE-99F8-2F6D8F388BDE}" presName="linNode" presStyleCnt="0"/>
      <dgm:spPr/>
    </dgm:pt>
    <dgm:pt modelId="{7614A4BD-5F91-4F00-AC5A-9A4E409647D9}" type="pres">
      <dgm:prSet presAssocID="{1AF4CF00-2863-4BAE-99F8-2F6D8F388BDE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5E67CA99-4D5B-42A6-98C6-89AB3EB21896}" type="pres">
      <dgm:prSet presAssocID="{1AF4CF00-2863-4BAE-99F8-2F6D8F388BDE}" presName="descendantText" presStyleLbl="alignAccFollowNode1" presStyleIdx="1" presStyleCnt="3">
        <dgm:presLayoutVars>
          <dgm:bulletEnabled val="1"/>
        </dgm:presLayoutVars>
      </dgm:prSet>
      <dgm:spPr/>
    </dgm:pt>
    <dgm:pt modelId="{27CFFD68-6E23-4470-9D53-C5AD7BCF33FF}" type="pres">
      <dgm:prSet presAssocID="{76AC3811-BEE0-411A-AEEF-3B78A75D0592}" presName="sp" presStyleCnt="0"/>
      <dgm:spPr/>
    </dgm:pt>
    <dgm:pt modelId="{B075D6A6-0C91-4F31-8279-55F1C134CF93}" type="pres">
      <dgm:prSet presAssocID="{E567D89C-BFED-42CE-B78E-8908F8476B32}" presName="linNode" presStyleCnt="0"/>
      <dgm:spPr/>
    </dgm:pt>
    <dgm:pt modelId="{739019B3-525A-4CB3-B271-ADD5732BF1DC}" type="pres">
      <dgm:prSet presAssocID="{E567D89C-BFED-42CE-B78E-8908F8476B32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A264EC90-519C-4C08-9D01-51DC1052CEF0}" type="pres">
      <dgm:prSet presAssocID="{E567D89C-BFED-42CE-B78E-8908F8476B32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3F902400-47D8-417F-9840-CB0ECBF5B16F}" srcId="{89C229BE-D511-4AF5-B67A-8B0061E7EDD4}" destId="{1AF4CF00-2863-4BAE-99F8-2F6D8F388BDE}" srcOrd="1" destOrd="0" parTransId="{59910CEF-4DBF-4F96-BC9E-CF766B445735}" sibTransId="{76AC3811-BEE0-411A-AEEF-3B78A75D0592}"/>
    <dgm:cxn modelId="{88376C1B-1E41-44EB-BD9D-F03FD9C43CA9}" srcId="{89C229BE-D511-4AF5-B67A-8B0061E7EDD4}" destId="{E567D89C-BFED-42CE-B78E-8908F8476B32}" srcOrd="2" destOrd="0" parTransId="{B6979A0F-D9F9-4B54-A5DC-48D946D9DB03}" sibTransId="{C11A8B68-85BB-46F4-922E-A6BF17A8AB37}"/>
    <dgm:cxn modelId="{FFE96F1C-A92F-474F-AFE6-F71FF64BD044}" type="presOf" srcId="{E567D89C-BFED-42CE-B78E-8908F8476B32}" destId="{739019B3-525A-4CB3-B271-ADD5732BF1DC}" srcOrd="0" destOrd="0" presId="urn:microsoft.com/office/officeart/2005/8/layout/vList5"/>
    <dgm:cxn modelId="{8CC6B432-E566-4D25-819B-007F59F85707}" type="presOf" srcId="{A7A9D5ED-A5C6-4B1A-A146-F0CE48F8F434}" destId="{A264EC90-519C-4C08-9D01-51DC1052CEF0}" srcOrd="0" destOrd="0" presId="urn:microsoft.com/office/officeart/2005/8/layout/vList5"/>
    <dgm:cxn modelId="{51A11761-78FA-4570-9EFC-8950B401C7EE}" type="presOf" srcId="{B4A5C6B9-889F-47C4-8505-FBB0500B3313}" destId="{156EB3FA-89EA-4235-A48D-BF84AEB7D24F}" srcOrd="0" destOrd="0" presId="urn:microsoft.com/office/officeart/2005/8/layout/vList5"/>
    <dgm:cxn modelId="{71EC884B-FC09-4FF1-A102-2041FFE7303D}" type="presOf" srcId="{89C229BE-D511-4AF5-B67A-8B0061E7EDD4}" destId="{3B42E163-9BF7-4F1B-B28F-F7AEDF8B37BF}" srcOrd="0" destOrd="0" presId="urn:microsoft.com/office/officeart/2005/8/layout/vList5"/>
    <dgm:cxn modelId="{FB230885-E46E-4515-A804-ECEE73017B7E}" type="presOf" srcId="{1AF4CF00-2863-4BAE-99F8-2F6D8F388BDE}" destId="{7614A4BD-5F91-4F00-AC5A-9A4E409647D9}" srcOrd="0" destOrd="0" presId="urn:microsoft.com/office/officeart/2005/8/layout/vList5"/>
    <dgm:cxn modelId="{4ED45BA1-91C6-48E4-8297-F7079ABA9AB1}" type="presOf" srcId="{32377D94-0F3D-41C8-873D-4CC152928997}" destId="{4F90A614-C954-43D5-8D98-871D924F38FC}" srcOrd="0" destOrd="0" presId="urn:microsoft.com/office/officeart/2005/8/layout/vList5"/>
    <dgm:cxn modelId="{6746C1CE-9BF1-41ED-93EC-E0A180B8A25D}" type="presOf" srcId="{539E57A0-8E76-4327-A310-1E49923CADA7}" destId="{5E67CA99-4D5B-42A6-98C6-89AB3EB21896}" srcOrd="0" destOrd="0" presId="urn:microsoft.com/office/officeart/2005/8/layout/vList5"/>
    <dgm:cxn modelId="{2D3B18E0-051F-4593-96D8-030C17D2696F}" srcId="{E567D89C-BFED-42CE-B78E-8908F8476B32}" destId="{A7A9D5ED-A5C6-4B1A-A146-F0CE48F8F434}" srcOrd="0" destOrd="0" parTransId="{E18E27A1-7C69-4445-A49B-C9BA73649BC0}" sibTransId="{C06DB193-BA8E-4465-8DBC-4604009FA575}"/>
    <dgm:cxn modelId="{320ED8EB-506B-4557-83B2-9F66C2750789}" srcId="{B4A5C6B9-889F-47C4-8505-FBB0500B3313}" destId="{32377D94-0F3D-41C8-873D-4CC152928997}" srcOrd="0" destOrd="0" parTransId="{F052B086-5E50-4AE0-A0A2-47798296BF04}" sibTransId="{2CFA77C6-3886-4803-B6A3-345FAFFF1391}"/>
    <dgm:cxn modelId="{D178D1FB-F8FE-4C59-946D-FE2C5740F745}" srcId="{89C229BE-D511-4AF5-B67A-8B0061E7EDD4}" destId="{B4A5C6B9-889F-47C4-8505-FBB0500B3313}" srcOrd="0" destOrd="0" parTransId="{332FECAC-5454-451E-B913-D56977135321}" sibTransId="{C2E07180-F714-4D17-A032-30FDADF8C606}"/>
    <dgm:cxn modelId="{464877FD-D05E-4808-AC3E-6F5A83C73DAE}" srcId="{1AF4CF00-2863-4BAE-99F8-2F6D8F388BDE}" destId="{539E57A0-8E76-4327-A310-1E49923CADA7}" srcOrd="0" destOrd="0" parTransId="{6E68C81D-14B8-4F91-AD8F-CA20C37E5B74}" sibTransId="{1B8247A0-C5E1-492C-B2CB-3FDDDFE96B6F}"/>
    <dgm:cxn modelId="{1CC8E6ED-057A-4C79-AF5F-8B351107A8E6}" type="presParOf" srcId="{3B42E163-9BF7-4F1B-B28F-F7AEDF8B37BF}" destId="{085D071D-8011-44AA-939C-CFFC9DAE7A6D}" srcOrd="0" destOrd="0" presId="urn:microsoft.com/office/officeart/2005/8/layout/vList5"/>
    <dgm:cxn modelId="{67633F1A-57A4-4C74-876A-8B38A66F1B1C}" type="presParOf" srcId="{085D071D-8011-44AA-939C-CFFC9DAE7A6D}" destId="{156EB3FA-89EA-4235-A48D-BF84AEB7D24F}" srcOrd="0" destOrd="0" presId="urn:microsoft.com/office/officeart/2005/8/layout/vList5"/>
    <dgm:cxn modelId="{C1D33DE0-C3ED-4CEA-BCF5-5668994EDF22}" type="presParOf" srcId="{085D071D-8011-44AA-939C-CFFC9DAE7A6D}" destId="{4F90A614-C954-43D5-8D98-871D924F38FC}" srcOrd="1" destOrd="0" presId="urn:microsoft.com/office/officeart/2005/8/layout/vList5"/>
    <dgm:cxn modelId="{551A4B14-00DD-416B-8F0C-1E4123C293FB}" type="presParOf" srcId="{3B42E163-9BF7-4F1B-B28F-F7AEDF8B37BF}" destId="{12A6A5A9-F027-448F-BC8A-BCBB5C7771E1}" srcOrd="1" destOrd="0" presId="urn:microsoft.com/office/officeart/2005/8/layout/vList5"/>
    <dgm:cxn modelId="{E0199F0A-7B00-4E3D-A772-BD89E9525060}" type="presParOf" srcId="{3B42E163-9BF7-4F1B-B28F-F7AEDF8B37BF}" destId="{6D206CF3-B8FB-4A9B-8F9B-9F1EAADE4F30}" srcOrd="2" destOrd="0" presId="urn:microsoft.com/office/officeart/2005/8/layout/vList5"/>
    <dgm:cxn modelId="{CD2AA4B5-F966-4963-9E3B-4D446A07C369}" type="presParOf" srcId="{6D206CF3-B8FB-4A9B-8F9B-9F1EAADE4F30}" destId="{7614A4BD-5F91-4F00-AC5A-9A4E409647D9}" srcOrd="0" destOrd="0" presId="urn:microsoft.com/office/officeart/2005/8/layout/vList5"/>
    <dgm:cxn modelId="{E760788E-67EF-4BE9-BC3E-B218403924A1}" type="presParOf" srcId="{6D206CF3-B8FB-4A9B-8F9B-9F1EAADE4F30}" destId="{5E67CA99-4D5B-42A6-98C6-89AB3EB21896}" srcOrd="1" destOrd="0" presId="urn:microsoft.com/office/officeart/2005/8/layout/vList5"/>
    <dgm:cxn modelId="{E81DEEBF-FF7C-4226-BBE9-31D8149A3F37}" type="presParOf" srcId="{3B42E163-9BF7-4F1B-B28F-F7AEDF8B37BF}" destId="{27CFFD68-6E23-4470-9D53-C5AD7BCF33FF}" srcOrd="3" destOrd="0" presId="urn:microsoft.com/office/officeart/2005/8/layout/vList5"/>
    <dgm:cxn modelId="{2936BDCE-9B29-4732-AB0F-BD402D9608D5}" type="presParOf" srcId="{3B42E163-9BF7-4F1B-B28F-F7AEDF8B37BF}" destId="{B075D6A6-0C91-4F31-8279-55F1C134CF93}" srcOrd="4" destOrd="0" presId="urn:microsoft.com/office/officeart/2005/8/layout/vList5"/>
    <dgm:cxn modelId="{7128BA8F-C896-4E80-8EF2-7310D7A77162}" type="presParOf" srcId="{B075D6A6-0C91-4F31-8279-55F1C134CF93}" destId="{739019B3-525A-4CB3-B271-ADD5732BF1DC}" srcOrd="0" destOrd="0" presId="urn:microsoft.com/office/officeart/2005/8/layout/vList5"/>
    <dgm:cxn modelId="{572446E6-B8E9-49BD-8293-D4B93D5A859F}" type="presParOf" srcId="{B075D6A6-0C91-4F31-8279-55F1C134CF93}" destId="{A264EC90-519C-4C08-9D01-51DC1052CEF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90A614-C954-43D5-8D98-871D924F38FC}">
      <dsp:nvSpPr>
        <dsp:cNvPr id="0" name=""/>
        <dsp:cNvSpPr/>
      </dsp:nvSpPr>
      <dsp:spPr>
        <a:xfrm rot="5400000">
          <a:off x="3519784" y="-1085316"/>
          <a:ext cx="1458255" cy="3998976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95250" rIns="190500" bIns="95250" numCol="1" spcCol="1270" anchor="ctr" anchorCtr="0">
          <a:noAutofit/>
        </a:bodyPr>
        <a:lstStyle/>
        <a:p>
          <a:pPr marL="285750" lvl="1" indent="-285750" algn="l" defTabSz="2222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PT" sz="5000" kern="1200" dirty="0"/>
            <a:t>completivas</a:t>
          </a:r>
          <a:endParaRPr lang="cs-CZ" sz="5000" kern="1200" dirty="0"/>
        </a:p>
      </dsp:txBody>
      <dsp:txXfrm rot="-5400000">
        <a:off x="2249424" y="256230"/>
        <a:ext cx="3927790" cy="1315883"/>
      </dsp:txXfrm>
    </dsp:sp>
    <dsp:sp modelId="{156EB3FA-89EA-4235-A48D-BF84AEB7D24F}">
      <dsp:nvSpPr>
        <dsp:cNvPr id="0" name=""/>
        <dsp:cNvSpPr/>
      </dsp:nvSpPr>
      <dsp:spPr>
        <a:xfrm>
          <a:off x="0" y="2761"/>
          <a:ext cx="2249424" cy="182281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6500" kern="1200" dirty="0"/>
            <a:t>-</a:t>
          </a:r>
          <a:endParaRPr lang="cs-CZ" sz="6500" kern="1200" dirty="0"/>
        </a:p>
      </dsp:txBody>
      <dsp:txXfrm>
        <a:off x="88983" y="91744"/>
        <a:ext cx="2071458" cy="1644853"/>
      </dsp:txXfrm>
    </dsp:sp>
    <dsp:sp modelId="{5E67CA99-4D5B-42A6-98C6-89AB3EB21896}">
      <dsp:nvSpPr>
        <dsp:cNvPr id="0" name=""/>
        <dsp:cNvSpPr/>
      </dsp:nvSpPr>
      <dsp:spPr>
        <a:xfrm rot="5400000">
          <a:off x="3519784" y="828643"/>
          <a:ext cx="1458255" cy="3998976"/>
        </a:xfrm>
        <a:prstGeom prst="round2SameRect">
          <a:avLst/>
        </a:prstGeom>
        <a:solidFill>
          <a:schemeClr val="accent2">
            <a:tint val="40000"/>
            <a:alpha val="90000"/>
            <a:hueOff val="-424613"/>
            <a:satOff val="-37673"/>
            <a:lumOff val="-38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424613"/>
              <a:satOff val="-37673"/>
              <a:lumOff val="-3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95250" rIns="190500" bIns="95250" numCol="1" spcCol="1270" anchor="ctr" anchorCtr="0">
          <a:noAutofit/>
        </a:bodyPr>
        <a:lstStyle/>
        <a:p>
          <a:pPr marL="285750" lvl="1" indent="-285750" algn="l" defTabSz="2222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PT" sz="5000" kern="1200" dirty="0"/>
            <a:t>relativas</a:t>
          </a:r>
          <a:endParaRPr lang="cs-CZ" sz="5000" kern="1200" dirty="0"/>
        </a:p>
      </dsp:txBody>
      <dsp:txXfrm rot="-5400000">
        <a:off x="2249424" y="2170189"/>
        <a:ext cx="3927790" cy="1315883"/>
      </dsp:txXfrm>
    </dsp:sp>
    <dsp:sp modelId="{7614A4BD-5F91-4F00-AC5A-9A4E409647D9}">
      <dsp:nvSpPr>
        <dsp:cNvPr id="0" name=""/>
        <dsp:cNvSpPr/>
      </dsp:nvSpPr>
      <dsp:spPr>
        <a:xfrm>
          <a:off x="0" y="1916721"/>
          <a:ext cx="2249424" cy="1822819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6500" kern="1200" dirty="0"/>
            <a:t>-</a:t>
          </a:r>
          <a:endParaRPr lang="cs-CZ" sz="6500" kern="1200" dirty="0"/>
        </a:p>
      </dsp:txBody>
      <dsp:txXfrm>
        <a:off x="88983" y="2005704"/>
        <a:ext cx="2071458" cy="1644853"/>
      </dsp:txXfrm>
    </dsp:sp>
    <dsp:sp modelId="{A264EC90-519C-4C08-9D01-51DC1052CEF0}">
      <dsp:nvSpPr>
        <dsp:cNvPr id="0" name=""/>
        <dsp:cNvSpPr/>
      </dsp:nvSpPr>
      <dsp:spPr>
        <a:xfrm rot="5400000">
          <a:off x="3519784" y="2742603"/>
          <a:ext cx="1458255" cy="3998976"/>
        </a:xfrm>
        <a:prstGeom prst="round2Same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95250" rIns="190500" bIns="95250" numCol="1" spcCol="1270" anchor="ctr" anchorCtr="0">
          <a:noAutofit/>
        </a:bodyPr>
        <a:lstStyle/>
        <a:p>
          <a:pPr marL="285750" lvl="1" indent="-285750" algn="l" defTabSz="2222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PT" sz="5000" kern="1200" dirty="0"/>
            <a:t>adverbiais</a:t>
          </a:r>
          <a:endParaRPr lang="cs-CZ" sz="5000" kern="1200" dirty="0"/>
        </a:p>
      </dsp:txBody>
      <dsp:txXfrm rot="-5400000">
        <a:off x="2249424" y="4084149"/>
        <a:ext cx="3927790" cy="1315883"/>
      </dsp:txXfrm>
    </dsp:sp>
    <dsp:sp modelId="{739019B3-525A-4CB3-B271-ADD5732BF1DC}">
      <dsp:nvSpPr>
        <dsp:cNvPr id="0" name=""/>
        <dsp:cNvSpPr/>
      </dsp:nvSpPr>
      <dsp:spPr>
        <a:xfrm>
          <a:off x="0" y="3830682"/>
          <a:ext cx="2249424" cy="1822819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6500" kern="1200" dirty="0"/>
            <a:t>-</a:t>
          </a:r>
          <a:endParaRPr lang="cs-CZ" sz="6500" kern="1200" dirty="0"/>
        </a:p>
      </dsp:txBody>
      <dsp:txXfrm>
        <a:off x="88983" y="3919665"/>
        <a:ext cx="2071458" cy="16448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C1CC0E-64E0-4A8C-9AB8-C50AF8F461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E89D03A-5AAE-44DA-A85F-A03C782AAD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4FC1B6B-A3A7-4137-A11A-69F74C1B1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655-C2E6-4576-9243-A8FEF386EE2D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11C73B-525B-4C6A-AFD1-BA19EF858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11FB86-C835-4800-8699-F6285249C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2EB1-0A51-42A2-8C9C-50131BFE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8730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38FCD9-0C30-4DBB-A4C9-2E46E0F2C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FECBA7B-F998-458E-93B7-65BAF6038B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1566AB-A395-4094-B6DE-869EC087C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655-C2E6-4576-9243-A8FEF386EE2D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686161-8CDD-492B-A7A7-741ACB007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5D0019-DB4E-4B27-8826-1653B0FF0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2EB1-0A51-42A2-8C9C-50131BFE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6690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F405950-63D2-41AB-AB1B-51E9D01043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E3B4F59-F367-4BC5-AE32-722C8D9209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3BB8D52-0FB1-4E60-AAF3-CDFFE8195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655-C2E6-4576-9243-A8FEF386EE2D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B1EAC7-1F57-41DF-9D40-092703866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FD156A-A15B-4A14-97EF-15F412D6A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2EB1-0A51-42A2-8C9C-50131BFE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8417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903C64-7CF4-4098-9F15-ED8D106F6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AF3206-962E-4F8F-AFE0-55078E557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8AFC0D-A8AD-4DF4-9D01-30653CA94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655-C2E6-4576-9243-A8FEF386EE2D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20A975F-B933-4B36-A56C-CEA98DE0C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F7B091D-79BD-4F5F-8BB3-E3B8B4485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2EB1-0A51-42A2-8C9C-50131BFE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7451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FEA83D-7E87-4F5B-947B-173E396F8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3A523AC-8B0C-4413-9B75-FCE30E6E49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474CD9B-6083-4650-8101-AD2FC122C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655-C2E6-4576-9243-A8FEF386EE2D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BE8D7B-0B43-404E-A6F5-4E3D4D011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0889CE-E77E-41B2-B86F-221025AF4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2EB1-0A51-42A2-8C9C-50131BFE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251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49EE76-2704-4EAD-8E8A-425BF5266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CD506B-E7D5-4A36-9948-2E4385CDB1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E9E7A3F-EF61-4483-A1CF-7006D4BCD8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3C1F4-54E5-41E6-B89F-8C5AD85F4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655-C2E6-4576-9243-A8FEF386EE2D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2990A61-2CC7-42B4-9EE1-AF58BFD89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6C281B7-015A-47BB-A0F5-0745E6E24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2EB1-0A51-42A2-8C9C-50131BFE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314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291942-59AC-4073-93F9-AFB7F69D9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E235215-557D-4301-A983-E634FC736B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823C0CF-96E8-4F35-8EFF-9AC7789F3C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3D3C8F1-FA96-45CF-ACBB-9D54EE3C54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9EC8E33-1A77-41A3-B9CA-A06B9C0DF9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330F56B-8E50-4448-87E3-A628A8172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655-C2E6-4576-9243-A8FEF386EE2D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2F2CCCF-890A-4593-B45E-BEDBA7D7C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B5B63CC-D8FD-42D8-B663-4ECD664D6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2EB1-0A51-42A2-8C9C-50131BFE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3334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97537C-E377-48FC-A78F-A50432DDF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A1B4312-397A-4224-970F-E521A4571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655-C2E6-4576-9243-A8FEF386EE2D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B2A36CE-5AC8-4424-9AD4-F59C079AA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F722932-8E14-4AAF-B166-DE794CA00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2EB1-0A51-42A2-8C9C-50131BFE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939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A551EF6-B8CA-4785-AD13-94701B1FA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655-C2E6-4576-9243-A8FEF386EE2D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818251E-317A-47E4-BF62-3E2074D55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B8C8A35-3990-486E-9FF2-2656BE057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2EB1-0A51-42A2-8C9C-50131BFE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282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0C0978-2B6E-4A97-915D-6B21338BA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C78A70-623E-4230-82E9-37C1FBBFA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6408EAA-D5D0-4C8F-BB9A-E48C2E1CFE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ECDABC8-8086-4F22-A036-38D32A976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655-C2E6-4576-9243-A8FEF386EE2D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7FB08AF-E66E-4CC0-8F14-1EE703BD8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41F0F3E-A2E9-42F7-9AAB-8C9BE2240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2EB1-0A51-42A2-8C9C-50131BFE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89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D27AFA-3463-42BD-890D-82304E4EB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2789403-6623-400E-90FF-6EE2D356CF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F540E28-16F2-4FD5-B58A-5D3327D1C1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B566A7F-6373-48B3-A105-4CD379F15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655-C2E6-4576-9243-A8FEF386EE2D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AF05C43-C587-4346-9BB4-435C13E2B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07EE6EE-644E-4F5A-A0DF-662BD4468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2EB1-0A51-42A2-8C9C-50131BFE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1423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FCEDAC1-E9E3-4933-991F-908197171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F42926C-36EA-44E7-8BA1-C7DA7F0E1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EDDF2E-21F6-4187-A856-3B2BA21C8C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9F655-C2E6-4576-9243-A8FEF386EE2D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DC751A-6654-4A65-9325-82595A5427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791D4-26A8-40A9-8DB6-CD5986981F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72EB1-0A51-42A2-8C9C-50131BFE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429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8A483C-EAB7-40F3-B99D-7B187B30AF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b="1" dirty="0">
                <a:solidFill>
                  <a:srgbClr val="002060"/>
                </a:solidFill>
              </a:rPr>
              <a:t>FRASES </a:t>
            </a:r>
            <a:r>
              <a:rPr lang="cs-CZ" b="1" dirty="0">
                <a:solidFill>
                  <a:srgbClr val="002060"/>
                </a:solidFill>
              </a:rPr>
              <a:t>SUBORDINADAS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E030AE8-DEA4-4D69-80DB-42689158CC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/>
              <a:t>AULA </a:t>
            </a:r>
            <a:r>
              <a:rPr lang="cs-CZ" dirty="0"/>
              <a:t>4</a:t>
            </a:r>
            <a:endParaRPr lang="pt-PT" dirty="0"/>
          </a:p>
          <a:p>
            <a:r>
              <a:rPr lang="cs-CZ" dirty="0"/>
              <a:t>21.3.2022</a:t>
            </a:r>
          </a:p>
          <a:p>
            <a:r>
              <a:rPr lang="cs-CZ" dirty="0"/>
              <a:t>SINTAXE DA LÍNGUA PORTUGUESA 2014, p. </a:t>
            </a:r>
            <a:r>
              <a:rPr lang="pt-PT" dirty="0"/>
              <a:t>78-79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0991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7A19BC4-D2F7-4912-B8BB-F4224F41E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>
                <a:solidFill>
                  <a:srgbClr val="FFFFFF"/>
                </a:solidFill>
              </a:rPr>
              <a:t>HIPOTAXE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C7F4B8-70F4-41E4-B057-46D47C87E8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pt-BR" sz="2000"/>
              <a:t>A </a:t>
            </a:r>
            <a:r>
              <a:rPr lang="pt-BR" sz="2000" b="1"/>
              <a:t>relação de subordinação </a:t>
            </a:r>
            <a:r>
              <a:rPr lang="pt-BR" sz="2000"/>
              <a:t>implica a ordenação hierárquica (hipotáctica) das frases. Ao contrário da parataxe, a hipotaxe é o </a:t>
            </a:r>
            <a:r>
              <a:rPr lang="pt-BR" sz="2000" b="1"/>
              <a:t>relacionamento sintagmático de termos dependentes entre si</a:t>
            </a:r>
            <a:r>
              <a:rPr lang="pt-BR" sz="2000"/>
              <a:t>. </a:t>
            </a:r>
            <a:endParaRPr lang="pt-PT" sz="2000"/>
          </a:p>
        </p:txBody>
      </p:sp>
    </p:spTree>
    <p:extLst>
      <p:ext uri="{BB962C8B-B14F-4D97-AF65-F5344CB8AC3E}">
        <p14:creationId xmlns:p14="http://schemas.microsoft.com/office/powerpoint/2010/main" val="1655974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B18765-D7AF-4445-B911-651211DA4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/>
              <a:t>estrutura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119DB1C-527E-4BD4-A880-C9E2CF8971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TERMO SUBORDINANTE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8B873FD-265A-4E0E-8882-FE360CDD5F6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PT" dirty="0"/>
              <a:t>Termo regente</a:t>
            </a:r>
          </a:p>
          <a:p>
            <a:r>
              <a:rPr lang="pt-PT" dirty="0"/>
              <a:t>Determinado</a:t>
            </a:r>
          </a:p>
          <a:p>
            <a:r>
              <a:rPr lang="pt-PT" dirty="0"/>
              <a:t>principal</a:t>
            </a: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E9DF5B6-F96D-494B-BDC7-E263A6D52B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TERMO SUBORDINADO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D7EC0DF-FD9F-4250-ABA1-F365171ED6F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t-PT" dirty="0"/>
              <a:t>Termo regido</a:t>
            </a:r>
          </a:p>
          <a:p>
            <a:r>
              <a:rPr lang="pt-PT" dirty="0"/>
              <a:t>Determinante</a:t>
            </a:r>
          </a:p>
          <a:p>
            <a:r>
              <a:rPr lang="pt-PT" dirty="0"/>
              <a:t>dependente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2007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AEAD6E-7ACF-4D58-8074-A2896D656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Subordinação 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307EA31-8E24-4F0F-8F75-2740279D0B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 err="1"/>
              <a:t>suboracional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AFBE282-64B7-4463-89D5-C42AECA1EB0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Dentro de uma oração, </a:t>
            </a:r>
            <a:r>
              <a:rPr lang="pt-BR" u="sng" dirty="0"/>
              <a:t>um termo sempre depende do outro termo. </a:t>
            </a:r>
          </a:p>
          <a:p>
            <a:r>
              <a:rPr lang="pt-PT" dirty="0"/>
              <a:t>p. ex. </a:t>
            </a:r>
          </a:p>
          <a:p>
            <a:r>
              <a:rPr lang="pt-BR" i="1" dirty="0"/>
              <a:t>aluno </a:t>
            </a:r>
            <a:r>
              <a:rPr lang="pt-BR" i="1" u="sng" dirty="0"/>
              <a:t>estudioso</a:t>
            </a:r>
            <a:r>
              <a:rPr lang="pt-BR" i="1" dirty="0"/>
              <a:t>,</a:t>
            </a:r>
          </a:p>
          <a:p>
            <a:r>
              <a:rPr lang="pt-BR" i="1" dirty="0"/>
              <a:t> o </a:t>
            </a:r>
            <a:r>
              <a:rPr lang="pt-BR" i="1" u="sng" dirty="0"/>
              <a:t>aluno</a:t>
            </a:r>
            <a:r>
              <a:rPr lang="pt-BR" i="1" dirty="0"/>
              <a:t> estuda, </a:t>
            </a:r>
          </a:p>
          <a:p>
            <a:r>
              <a:rPr lang="pt-BR" i="1" dirty="0"/>
              <a:t>estudar </a:t>
            </a:r>
            <a:r>
              <a:rPr lang="pt-BR" i="1" u="sng" dirty="0"/>
              <a:t>gramática</a:t>
            </a:r>
            <a:r>
              <a:rPr lang="pt-BR" i="1" dirty="0"/>
              <a:t>, </a:t>
            </a:r>
          </a:p>
          <a:p>
            <a:r>
              <a:rPr lang="pt-BR" i="1" dirty="0"/>
              <a:t>gostar </a:t>
            </a:r>
            <a:r>
              <a:rPr lang="pt-BR" i="1" u="sng" dirty="0"/>
              <a:t>do filme</a:t>
            </a:r>
            <a:r>
              <a:rPr lang="pt-BR" i="1" dirty="0"/>
              <a:t>, </a:t>
            </a:r>
          </a:p>
          <a:p>
            <a:r>
              <a:rPr lang="pt-BR" i="1" dirty="0"/>
              <a:t>chegar </a:t>
            </a:r>
            <a:r>
              <a:rPr lang="pt-BR" i="1" u="sng" dirty="0"/>
              <a:t>à escola</a:t>
            </a:r>
            <a:endParaRPr lang="cs-CZ" i="1" u="sng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21D92FC-7290-4E76-B9B4-4EE68EAA22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PT" dirty="0" err="1"/>
              <a:t>superoracional</a:t>
            </a: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EEC52C9-1442-4B2D-AD02-B55C13BFA0E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/>
              <a:t>Dentro de um período, na subordinação superoracional, </a:t>
            </a:r>
            <a:r>
              <a:rPr lang="pt-BR" u="sng" dirty="0"/>
              <a:t>uma oração depende de outra. </a:t>
            </a:r>
          </a:p>
          <a:p>
            <a:r>
              <a:rPr lang="pt-BR" i="1" dirty="0"/>
              <a:t>p.ex.: </a:t>
            </a:r>
          </a:p>
          <a:p>
            <a:r>
              <a:rPr lang="pt-BR" i="1" dirty="0"/>
              <a:t>Espero </a:t>
            </a:r>
            <a:r>
              <a:rPr lang="pt-BR" i="1" u="sng" dirty="0"/>
              <a:t>que vocês sejam felizes</a:t>
            </a:r>
            <a:r>
              <a:rPr lang="pt-BR" i="1" dirty="0"/>
              <a:t>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253534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C65BB1-0792-4175-A3E8-E9F9A4298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sz="4800" i="1" dirty="0">
                <a:solidFill>
                  <a:srgbClr val="FF0000"/>
                </a:solidFill>
              </a:rPr>
              <a:t>Espero</a:t>
            </a:r>
            <a:r>
              <a:rPr lang="pt-BR" sz="4800" i="1" dirty="0"/>
              <a:t> </a:t>
            </a:r>
            <a:r>
              <a:rPr lang="pt-BR" sz="4800" i="1" dirty="0">
                <a:solidFill>
                  <a:srgbClr val="00B050"/>
                </a:solidFill>
              </a:rPr>
              <a:t>que vocês sejam felizes.</a:t>
            </a:r>
          </a:p>
          <a:p>
            <a:pPr marL="0" indent="0" algn="ctr">
              <a:buNone/>
            </a:pPr>
            <a:endParaRPr lang="pt-PT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pt-PT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t-PT" dirty="0">
                <a:solidFill>
                  <a:srgbClr val="FF0000"/>
                </a:solidFill>
              </a:rPr>
              <a:t>oração principal </a:t>
            </a:r>
            <a:r>
              <a:rPr lang="pt-PT" dirty="0">
                <a:solidFill>
                  <a:srgbClr val="00B050"/>
                </a:solidFill>
              </a:rPr>
              <a:t>oração subordinada</a:t>
            </a:r>
            <a:endParaRPr lang="cs-CZ" dirty="0">
              <a:solidFill>
                <a:srgbClr val="00B050"/>
              </a:solidFill>
            </a:endParaRPr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E136CFF2-99F1-4B1B-93E2-F4EC12971151}"/>
              </a:ext>
            </a:extLst>
          </p:cNvPr>
          <p:cNvCxnSpPr>
            <a:cxnSpLocks/>
          </p:cNvCxnSpPr>
          <p:nvPr/>
        </p:nvCxnSpPr>
        <p:spPr>
          <a:xfrm flipH="1" flipV="1">
            <a:off x="3485322" y="3551583"/>
            <a:ext cx="251791" cy="119269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F5985B57-8E35-4A0E-AE06-BC596AF94571}"/>
              </a:ext>
            </a:extLst>
          </p:cNvPr>
          <p:cNvCxnSpPr>
            <a:cxnSpLocks/>
          </p:cNvCxnSpPr>
          <p:nvPr/>
        </p:nvCxnSpPr>
        <p:spPr>
          <a:xfrm flipH="1" flipV="1">
            <a:off x="6132444" y="3551583"/>
            <a:ext cx="251791" cy="1192695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délník 7">
            <a:extLst>
              <a:ext uri="{FF2B5EF4-FFF2-40B4-BE49-F238E27FC236}">
                <a16:creationId xmlns:a16="http://schemas.microsoft.com/office/drawing/2014/main" id="{C6374B87-6932-4274-99A3-BE2312D34314}"/>
              </a:ext>
            </a:extLst>
          </p:cNvPr>
          <p:cNvSpPr/>
          <p:nvPr/>
        </p:nvSpPr>
        <p:spPr>
          <a:xfrm>
            <a:off x="4426225" y="1336848"/>
            <a:ext cx="4320210" cy="15641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>
                <a:solidFill>
                  <a:srgbClr val="002060"/>
                </a:solidFill>
              </a:rPr>
              <a:t>Iniciada por um </a:t>
            </a:r>
          </a:p>
          <a:p>
            <a:pPr algn="ctr"/>
            <a:r>
              <a:rPr lang="pt-PT" b="1" dirty="0">
                <a:solidFill>
                  <a:srgbClr val="002060"/>
                </a:solidFill>
              </a:rPr>
              <a:t>-complementador</a:t>
            </a:r>
          </a:p>
          <a:p>
            <a:pPr algn="ctr"/>
            <a:r>
              <a:rPr lang="pt-PT" b="1" dirty="0">
                <a:solidFill>
                  <a:srgbClr val="002060"/>
                </a:solidFill>
              </a:rPr>
              <a:t>-pronome relativo</a:t>
            </a:r>
          </a:p>
          <a:p>
            <a:pPr algn="ctr"/>
            <a:r>
              <a:rPr lang="pt-PT" b="1" dirty="0">
                <a:solidFill>
                  <a:srgbClr val="002060"/>
                </a:solidFill>
              </a:rPr>
              <a:t>-conjunção subordinativa</a:t>
            </a:r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2097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68575C10-8187-4AC4-AD72-C754EAFD2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65429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E09E03A-7468-4E7C-AAA9-5C9C81DDF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36" y="-1"/>
            <a:ext cx="4622058" cy="6858000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r"/>
            <a:r>
              <a:rPr lang="pt-PT" b="1" dirty="0">
                <a:solidFill>
                  <a:schemeClr val="bg1"/>
                </a:solidFill>
              </a:rPr>
              <a:t>Tipos de orações subordinadas</a:t>
            </a:r>
            <a:endParaRPr lang="cs-CZ" b="1" dirty="0">
              <a:solidFill>
                <a:schemeClr val="bg1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4E776C9-ED67-41B7-B3A3-4DF76EF3AC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99730"/>
            <a:ext cx="429768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F9F253C1-BE93-4A4E-B8FD-5700336483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7911224"/>
              </p:ext>
            </p:extLst>
          </p:nvPr>
        </p:nvGraphicFramePr>
        <p:xfrm>
          <a:off x="5181600" y="568325"/>
          <a:ext cx="6248400" cy="5656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1335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C1FD834-2091-4223-975F-9FC0A7DEE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subordinação completiva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3B69B7-D12C-4313-B5F2-942CEEF95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pt-BR" sz="2000"/>
              <a:t>chamadas substantivas de acordo </a:t>
            </a:r>
            <a:r>
              <a:rPr lang="pt-BR" sz="2000" b="1" u="sng"/>
              <a:t>com a tradição luso-brasileira</a:t>
            </a:r>
            <a:r>
              <a:rPr lang="pt-BR" sz="2000"/>
              <a:t>)</a:t>
            </a:r>
          </a:p>
          <a:p>
            <a:r>
              <a:rPr lang="pt-BR" sz="2000"/>
              <a:t>completam a informação veiculada por </a:t>
            </a:r>
            <a:r>
              <a:rPr lang="pt-BR" sz="2000" b="1" u="sng"/>
              <a:t>um verbo, nome ou adjetivo transitivo</a:t>
            </a:r>
            <a:r>
              <a:rPr lang="pt-BR" sz="2000"/>
              <a:t> da oração principal. </a:t>
            </a:r>
          </a:p>
          <a:p>
            <a:r>
              <a:rPr lang="pt-BR" sz="2000"/>
              <a:t>Estas orações constituem </a:t>
            </a:r>
            <a:r>
              <a:rPr lang="pt-BR" sz="2000" b="1" u="sng"/>
              <a:t>argumentos seleccionados</a:t>
            </a:r>
          </a:p>
          <a:p>
            <a:r>
              <a:rPr lang="pt-BR" sz="2000"/>
              <a:t>podem exercer a função </a:t>
            </a:r>
          </a:p>
          <a:p>
            <a:pPr lvl="1"/>
            <a:r>
              <a:rPr lang="pt-BR" sz="2000"/>
              <a:t>de sujeito</a:t>
            </a:r>
          </a:p>
          <a:p>
            <a:pPr lvl="1"/>
            <a:r>
              <a:rPr lang="pt-BR" sz="2000"/>
              <a:t>de complemento do predicador da oração principal. </a:t>
            </a:r>
          </a:p>
          <a:p>
            <a:r>
              <a:rPr lang="pt-BR" sz="2000"/>
              <a:t>As orações subordinadas são, na maioria das vezes, introduzidas pelos </a:t>
            </a:r>
            <a:r>
              <a:rPr lang="pt-BR" sz="2000" b="1" u="sng"/>
              <a:t>complementadores</a:t>
            </a:r>
            <a:r>
              <a:rPr lang="pt-BR" sz="2000"/>
              <a:t>. </a:t>
            </a:r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572460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043AA02-8D3F-4088-9CEF-3ED7D3153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t-PT" sz="4000" dirty="0">
                <a:solidFill>
                  <a:srgbClr val="FFFFFF"/>
                </a:solidFill>
              </a:rPr>
              <a:t>subordinação relativa</a:t>
            </a:r>
            <a:endParaRPr lang="cs-CZ" sz="4000" dirty="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05F1BF-2180-4EE4-95AE-B03F50B7C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pt-BR" sz="2000" dirty="0"/>
              <a:t>(chamada, de acordo </a:t>
            </a:r>
            <a:r>
              <a:rPr lang="pt-BR" sz="2000" b="1" u="sng" dirty="0"/>
              <a:t>com a tradição luso-brasileira </a:t>
            </a:r>
            <a:r>
              <a:rPr lang="pt-BR" sz="2000" dirty="0"/>
              <a:t>também adjectiva),</a:t>
            </a:r>
          </a:p>
          <a:p>
            <a:r>
              <a:rPr lang="pt-BR" sz="2000" dirty="0"/>
              <a:t>tem a função de </a:t>
            </a:r>
            <a:r>
              <a:rPr lang="pt-BR" sz="2000" b="1" u="sng" dirty="0"/>
              <a:t>modificador</a:t>
            </a:r>
            <a:r>
              <a:rPr lang="pt-BR" sz="2000" dirty="0"/>
              <a:t> do núcleo nominal da oração principal.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01660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78CAB86-6A9C-463D-B37E-F3FF517A2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t-BR" sz="4000">
                <a:solidFill>
                  <a:srgbClr val="FFFFFF"/>
                </a:solidFill>
              </a:rPr>
              <a:t>subordinação adverbial</a:t>
            </a:r>
            <a:endParaRPr lang="cs-CZ" sz="400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A83A2D-E20E-49A8-95C4-09BE4235F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pt-BR" sz="2000" dirty="0"/>
              <a:t>chamada por alguns linguistas circunstancial</a:t>
            </a:r>
          </a:p>
          <a:p>
            <a:r>
              <a:rPr lang="pt-BR" sz="2000" dirty="0"/>
              <a:t>desempenham a função de adjunto adverbial, </a:t>
            </a:r>
          </a:p>
          <a:p>
            <a:r>
              <a:rPr lang="pt-BR" sz="2000" dirty="0"/>
              <a:t>não seleccionadas pelo predicador da oração subordinante.</a:t>
            </a:r>
          </a:p>
          <a:p>
            <a:r>
              <a:rPr lang="pt-BR" sz="2000" dirty="0"/>
              <a:t>Constituem um argumento não seleccionado e podem apresentar diferentes valores semânticos, como o de </a:t>
            </a:r>
            <a:r>
              <a:rPr lang="pt-BR" sz="2000" b="1" dirty="0"/>
              <a:t>tempo, de causa, de finalidade, de condição, de modo,</a:t>
            </a:r>
            <a:r>
              <a:rPr lang="pt-BR" sz="2000" dirty="0"/>
              <a:t> entre muitos outros.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5958248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294</Words>
  <Application>Microsoft Office PowerPoint</Application>
  <PresentationFormat>Širokoúhlá obrazovka</PresentationFormat>
  <Paragraphs>61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FRASES SUBORDINADAS</vt:lpstr>
      <vt:lpstr>HIPOTAXE</vt:lpstr>
      <vt:lpstr>estrutura</vt:lpstr>
      <vt:lpstr>Subordinação </vt:lpstr>
      <vt:lpstr>Prezentace aplikace PowerPoint</vt:lpstr>
      <vt:lpstr>Tipos de orações subordinadas</vt:lpstr>
      <vt:lpstr>subordinação completiva </vt:lpstr>
      <vt:lpstr>subordinação relativa</vt:lpstr>
      <vt:lpstr>subordinação adverbial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FRASES INTERFERENTES</dc:title>
  <dc:creator>Iva Svobodová</dc:creator>
  <cp:lastModifiedBy>Iva Svobodová</cp:lastModifiedBy>
  <cp:revision>12</cp:revision>
  <dcterms:created xsi:type="dcterms:W3CDTF">2021-03-17T13:56:20Z</dcterms:created>
  <dcterms:modified xsi:type="dcterms:W3CDTF">2022-03-21T16:40:36Z</dcterms:modified>
</cp:coreProperties>
</file>