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</p:sldIdLst>
  <p:sldSz cx="12192000" cy="685800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viewProps" Target="viewProps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theme" Target="theme/theme1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presProps" Target="presProps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A39B17-0648-4681-86AC-8D10244DE98B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43F2854-F5D1-4730-A4E2-BC34F01F3807}">
      <dgm:prSet phldrT="[Text]"/>
      <dgm:spPr/>
      <dgm:t>
        <a:bodyPr/>
        <a:lstStyle/>
        <a:p>
          <a:r>
            <a:rPr lang="pt-PT" dirty="0"/>
            <a:t> VERBOS</a:t>
          </a:r>
        </a:p>
        <a:p>
          <a:r>
            <a:rPr lang="pt-PT" i="1" dirty="0"/>
            <a:t>Prometer que + F</a:t>
          </a:r>
          <a:endParaRPr lang="cs-CZ" i="1" dirty="0"/>
        </a:p>
      </dgm:t>
    </dgm:pt>
    <dgm:pt modelId="{CB96B9FD-0D42-436B-A23B-35514764A16F}" type="parTrans" cxnId="{5134F10E-0757-4D96-817E-8BD30A5C2F75}">
      <dgm:prSet/>
      <dgm:spPr/>
      <dgm:t>
        <a:bodyPr/>
        <a:lstStyle/>
        <a:p>
          <a:endParaRPr lang="cs-CZ"/>
        </a:p>
      </dgm:t>
    </dgm:pt>
    <dgm:pt modelId="{AAC396C2-245A-4F61-A449-7492B5C3707D}" type="sibTrans" cxnId="{5134F10E-0757-4D96-817E-8BD30A5C2F75}">
      <dgm:prSet/>
      <dgm:spPr/>
      <dgm:t>
        <a:bodyPr/>
        <a:lstStyle/>
        <a:p>
          <a:endParaRPr lang="cs-CZ"/>
        </a:p>
      </dgm:t>
    </dgm:pt>
    <dgm:pt modelId="{37D4BBC1-E8B9-4793-AA43-14778AD71D0E}">
      <dgm:prSet/>
      <dgm:spPr/>
      <dgm:t>
        <a:bodyPr/>
        <a:lstStyle/>
        <a:p>
          <a:r>
            <a:rPr lang="pt-PT" i="1" dirty="0"/>
            <a:t>NÚCLEO SUBCATEGORIZANTE</a:t>
          </a:r>
          <a:endParaRPr lang="cs-CZ" i="1" dirty="0"/>
        </a:p>
      </dgm:t>
    </dgm:pt>
    <dgm:pt modelId="{45F55EA3-D323-483A-8CCE-15FB24E93285}" type="parTrans" cxnId="{4450D984-41BF-4AF2-99E0-7675B1E84EBA}">
      <dgm:prSet/>
      <dgm:spPr/>
      <dgm:t>
        <a:bodyPr/>
        <a:lstStyle/>
        <a:p>
          <a:endParaRPr lang="cs-CZ"/>
        </a:p>
      </dgm:t>
    </dgm:pt>
    <dgm:pt modelId="{49217C63-8943-454B-84AF-19B5CFB5F6F1}" type="sibTrans" cxnId="{4450D984-41BF-4AF2-99E0-7675B1E84EBA}">
      <dgm:prSet/>
      <dgm:spPr/>
      <dgm:t>
        <a:bodyPr/>
        <a:lstStyle/>
        <a:p>
          <a:endParaRPr lang="cs-CZ"/>
        </a:p>
      </dgm:t>
    </dgm:pt>
    <dgm:pt modelId="{D819C41D-6AAE-4235-9EA3-5956E55EA849}">
      <dgm:prSet/>
      <dgm:spPr/>
      <dgm:t>
        <a:bodyPr/>
        <a:lstStyle/>
        <a:p>
          <a:r>
            <a:rPr lang="pt-PT" dirty="0"/>
            <a:t>NOMES</a:t>
          </a:r>
        </a:p>
        <a:p>
          <a:r>
            <a:rPr lang="pt-PT" i="1" dirty="0"/>
            <a:t>Ter a ideia de + F</a:t>
          </a:r>
          <a:endParaRPr lang="cs-CZ" i="1" dirty="0"/>
        </a:p>
      </dgm:t>
    </dgm:pt>
    <dgm:pt modelId="{B5F04E95-D799-4DF2-8F53-8B8A209881FA}" type="parTrans" cxnId="{68439DF5-8357-4140-A581-3DE0F8EA197E}">
      <dgm:prSet/>
      <dgm:spPr/>
      <dgm:t>
        <a:bodyPr/>
        <a:lstStyle/>
        <a:p>
          <a:endParaRPr lang="cs-CZ"/>
        </a:p>
      </dgm:t>
    </dgm:pt>
    <dgm:pt modelId="{15A5C443-13DB-438B-A07E-3D6EFDE3783D}" type="sibTrans" cxnId="{68439DF5-8357-4140-A581-3DE0F8EA197E}">
      <dgm:prSet/>
      <dgm:spPr/>
      <dgm:t>
        <a:bodyPr/>
        <a:lstStyle/>
        <a:p>
          <a:endParaRPr lang="cs-CZ"/>
        </a:p>
      </dgm:t>
    </dgm:pt>
    <dgm:pt modelId="{FEF4F4D4-4235-4D84-B941-F21C1E989231}">
      <dgm:prSet/>
      <dgm:spPr/>
      <dgm:t>
        <a:bodyPr/>
        <a:lstStyle/>
        <a:p>
          <a:r>
            <a:rPr lang="pt-PT" dirty="0"/>
            <a:t>ADJETIVOS</a:t>
          </a:r>
        </a:p>
        <a:p>
          <a:r>
            <a:rPr lang="pt-PT" i="1" dirty="0"/>
            <a:t>Ser capaz de + F</a:t>
          </a:r>
          <a:endParaRPr lang="cs-CZ" i="1" dirty="0"/>
        </a:p>
      </dgm:t>
    </dgm:pt>
    <dgm:pt modelId="{DCE6DA7B-8295-410A-B196-56C8EEDE2D8F}" type="parTrans" cxnId="{E7C20A08-34B4-490A-B96D-1040260FA7C2}">
      <dgm:prSet/>
      <dgm:spPr/>
      <dgm:t>
        <a:bodyPr/>
        <a:lstStyle/>
        <a:p>
          <a:endParaRPr lang="cs-CZ"/>
        </a:p>
      </dgm:t>
    </dgm:pt>
    <dgm:pt modelId="{431F2EA1-B2F3-4790-AD4B-D949A32F6028}" type="sibTrans" cxnId="{E7C20A08-34B4-490A-B96D-1040260FA7C2}">
      <dgm:prSet/>
      <dgm:spPr/>
      <dgm:t>
        <a:bodyPr/>
        <a:lstStyle/>
        <a:p>
          <a:endParaRPr lang="cs-CZ"/>
        </a:p>
      </dgm:t>
    </dgm:pt>
    <dgm:pt modelId="{296270AC-C9D0-4C81-8BDB-53FDD0F202EF}" type="pres">
      <dgm:prSet presAssocID="{83A39B17-0648-4681-86AC-8D10244DE98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B47C96B-8275-4C2C-94A0-45D7F1ED685F}" type="pres">
      <dgm:prSet presAssocID="{37D4BBC1-E8B9-4793-AA43-14778AD71D0E}" presName="vertOne" presStyleCnt="0"/>
      <dgm:spPr/>
    </dgm:pt>
    <dgm:pt modelId="{4ACBF48A-0B89-48BE-83CC-5F7850AA184D}" type="pres">
      <dgm:prSet presAssocID="{37D4BBC1-E8B9-4793-AA43-14778AD71D0E}" presName="txOne" presStyleLbl="node0" presStyleIdx="0" presStyleCnt="1">
        <dgm:presLayoutVars>
          <dgm:chPref val="3"/>
        </dgm:presLayoutVars>
      </dgm:prSet>
      <dgm:spPr/>
    </dgm:pt>
    <dgm:pt modelId="{A1423F86-2122-4AD1-83AD-5638793047E0}" type="pres">
      <dgm:prSet presAssocID="{37D4BBC1-E8B9-4793-AA43-14778AD71D0E}" presName="parTransOne" presStyleCnt="0"/>
      <dgm:spPr/>
    </dgm:pt>
    <dgm:pt modelId="{3F517D48-683A-48B1-B0F1-89CCEB887CDE}" type="pres">
      <dgm:prSet presAssocID="{37D4BBC1-E8B9-4793-AA43-14778AD71D0E}" presName="horzOne" presStyleCnt="0"/>
      <dgm:spPr/>
    </dgm:pt>
    <dgm:pt modelId="{D4D2F9C0-55D5-4944-959D-7AE834307F94}" type="pres">
      <dgm:prSet presAssocID="{D819C41D-6AAE-4235-9EA3-5956E55EA849}" presName="vertTwo" presStyleCnt="0"/>
      <dgm:spPr/>
    </dgm:pt>
    <dgm:pt modelId="{4BB02A14-2783-4BEB-9A88-9FBF7DC83B38}" type="pres">
      <dgm:prSet presAssocID="{D819C41D-6AAE-4235-9EA3-5956E55EA849}" presName="txTwo" presStyleLbl="node2" presStyleIdx="0" presStyleCnt="3">
        <dgm:presLayoutVars>
          <dgm:chPref val="3"/>
        </dgm:presLayoutVars>
      </dgm:prSet>
      <dgm:spPr/>
    </dgm:pt>
    <dgm:pt modelId="{82376F2A-97B0-45A7-842D-587C9FAB2189}" type="pres">
      <dgm:prSet presAssocID="{D819C41D-6AAE-4235-9EA3-5956E55EA849}" presName="horzTwo" presStyleCnt="0"/>
      <dgm:spPr/>
    </dgm:pt>
    <dgm:pt modelId="{D457A546-3EB9-48A9-9F92-770BA989E9CF}" type="pres">
      <dgm:prSet presAssocID="{15A5C443-13DB-438B-A07E-3D6EFDE3783D}" presName="sibSpaceTwo" presStyleCnt="0"/>
      <dgm:spPr/>
    </dgm:pt>
    <dgm:pt modelId="{A52B0563-04AC-494E-B099-EF08BBF1228D}" type="pres">
      <dgm:prSet presAssocID="{FEF4F4D4-4235-4D84-B941-F21C1E989231}" presName="vertTwo" presStyleCnt="0"/>
      <dgm:spPr/>
    </dgm:pt>
    <dgm:pt modelId="{B85354BC-CC94-48DE-9A13-3EB1CA71B947}" type="pres">
      <dgm:prSet presAssocID="{FEF4F4D4-4235-4D84-B941-F21C1E989231}" presName="txTwo" presStyleLbl="node2" presStyleIdx="1" presStyleCnt="3">
        <dgm:presLayoutVars>
          <dgm:chPref val="3"/>
        </dgm:presLayoutVars>
      </dgm:prSet>
      <dgm:spPr/>
    </dgm:pt>
    <dgm:pt modelId="{3E888BF8-5BC0-4BBF-9792-83EC0C20FAFA}" type="pres">
      <dgm:prSet presAssocID="{FEF4F4D4-4235-4D84-B941-F21C1E989231}" presName="horzTwo" presStyleCnt="0"/>
      <dgm:spPr/>
    </dgm:pt>
    <dgm:pt modelId="{28A7F369-B8B3-4911-9D15-1023D909AA4B}" type="pres">
      <dgm:prSet presAssocID="{431F2EA1-B2F3-4790-AD4B-D949A32F6028}" presName="sibSpaceTwo" presStyleCnt="0"/>
      <dgm:spPr/>
    </dgm:pt>
    <dgm:pt modelId="{CA4F36EC-A8E5-49F1-BD40-C1BE0E5FB342}" type="pres">
      <dgm:prSet presAssocID="{143F2854-F5D1-4730-A4E2-BC34F01F3807}" presName="vertTwo" presStyleCnt="0"/>
      <dgm:spPr/>
    </dgm:pt>
    <dgm:pt modelId="{D07E7CA2-03C0-4DD7-B9C6-C653EC3A560E}" type="pres">
      <dgm:prSet presAssocID="{143F2854-F5D1-4730-A4E2-BC34F01F3807}" presName="txTwo" presStyleLbl="node2" presStyleIdx="2" presStyleCnt="3">
        <dgm:presLayoutVars>
          <dgm:chPref val="3"/>
        </dgm:presLayoutVars>
      </dgm:prSet>
      <dgm:spPr/>
    </dgm:pt>
    <dgm:pt modelId="{DD06A684-665D-47B2-8903-3CFD4E8D1AE8}" type="pres">
      <dgm:prSet presAssocID="{143F2854-F5D1-4730-A4E2-BC34F01F3807}" presName="horzTwo" presStyleCnt="0"/>
      <dgm:spPr/>
    </dgm:pt>
  </dgm:ptLst>
  <dgm:cxnLst>
    <dgm:cxn modelId="{E7C20A08-34B4-490A-B96D-1040260FA7C2}" srcId="{37D4BBC1-E8B9-4793-AA43-14778AD71D0E}" destId="{FEF4F4D4-4235-4D84-B941-F21C1E989231}" srcOrd="1" destOrd="0" parTransId="{DCE6DA7B-8295-410A-B196-56C8EEDE2D8F}" sibTransId="{431F2EA1-B2F3-4790-AD4B-D949A32F6028}"/>
    <dgm:cxn modelId="{5134F10E-0757-4D96-817E-8BD30A5C2F75}" srcId="{37D4BBC1-E8B9-4793-AA43-14778AD71D0E}" destId="{143F2854-F5D1-4730-A4E2-BC34F01F3807}" srcOrd="2" destOrd="0" parTransId="{CB96B9FD-0D42-436B-A23B-35514764A16F}" sibTransId="{AAC396C2-245A-4F61-A449-7492B5C3707D}"/>
    <dgm:cxn modelId="{A31FB72D-1A12-4A1E-B432-C1A565E74127}" type="presOf" srcId="{D819C41D-6AAE-4235-9EA3-5956E55EA849}" destId="{4BB02A14-2783-4BEB-9A88-9FBF7DC83B38}" srcOrd="0" destOrd="0" presId="urn:microsoft.com/office/officeart/2005/8/layout/hierarchy4"/>
    <dgm:cxn modelId="{4450D984-41BF-4AF2-99E0-7675B1E84EBA}" srcId="{83A39B17-0648-4681-86AC-8D10244DE98B}" destId="{37D4BBC1-E8B9-4793-AA43-14778AD71D0E}" srcOrd="0" destOrd="0" parTransId="{45F55EA3-D323-483A-8CCE-15FB24E93285}" sibTransId="{49217C63-8943-454B-84AF-19B5CFB5F6F1}"/>
    <dgm:cxn modelId="{4BFBB3A4-20FE-4AB3-ADDE-6DDD85F987E5}" type="presOf" srcId="{83A39B17-0648-4681-86AC-8D10244DE98B}" destId="{296270AC-C9D0-4C81-8BDB-53FDD0F202EF}" srcOrd="0" destOrd="0" presId="urn:microsoft.com/office/officeart/2005/8/layout/hierarchy4"/>
    <dgm:cxn modelId="{D4EB50B9-79BC-40DC-ABDA-026703399C3C}" type="presOf" srcId="{FEF4F4D4-4235-4D84-B941-F21C1E989231}" destId="{B85354BC-CC94-48DE-9A13-3EB1CA71B947}" srcOrd="0" destOrd="0" presId="urn:microsoft.com/office/officeart/2005/8/layout/hierarchy4"/>
    <dgm:cxn modelId="{756D75D8-EC52-4692-9F8F-B00E320239BA}" type="presOf" srcId="{37D4BBC1-E8B9-4793-AA43-14778AD71D0E}" destId="{4ACBF48A-0B89-48BE-83CC-5F7850AA184D}" srcOrd="0" destOrd="0" presId="urn:microsoft.com/office/officeart/2005/8/layout/hierarchy4"/>
    <dgm:cxn modelId="{C65DA1EF-6072-4A8A-8D44-26B4B7B68F34}" type="presOf" srcId="{143F2854-F5D1-4730-A4E2-BC34F01F3807}" destId="{D07E7CA2-03C0-4DD7-B9C6-C653EC3A560E}" srcOrd="0" destOrd="0" presId="urn:microsoft.com/office/officeart/2005/8/layout/hierarchy4"/>
    <dgm:cxn modelId="{68439DF5-8357-4140-A581-3DE0F8EA197E}" srcId="{37D4BBC1-E8B9-4793-AA43-14778AD71D0E}" destId="{D819C41D-6AAE-4235-9EA3-5956E55EA849}" srcOrd="0" destOrd="0" parTransId="{B5F04E95-D799-4DF2-8F53-8B8A209881FA}" sibTransId="{15A5C443-13DB-438B-A07E-3D6EFDE3783D}"/>
    <dgm:cxn modelId="{FB23D12B-A915-4ABE-BDCF-1BFBD3C70ADF}" type="presParOf" srcId="{296270AC-C9D0-4C81-8BDB-53FDD0F202EF}" destId="{8B47C96B-8275-4C2C-94A0-45D7F1ED685F}" srcOrd="0" destOrd="0" presId="urn:microsoft.com/office/officeart/2005/8/layout/hierarchy4"/>
    <dgm:cxn modelId="{8D67D33D-6F8D-4DD5-BC6F-99E197BECC37}" type="presParOf" srcId="{8B47C96B-8275-4C2C-94A0-45D7F1ED685F}" destId="{4ACBF48A-0B89-48BE-83CC-5F7850AA184D}" srcOrd="0" destOrd="0" presId="urn:microsoft.com/office/officeart/2005/8/layout/hierarchy4"/>
    <dgm:cxn modelId="{EE22D404-FA6E-42CD-81E0-25C6042D0301}" type="presParOf" srcId="{8B47C96B-8275-4C2C-94A0-45D7F1ED685F}" destId="{A1423F86-2122-4AD1-83AD-5638793047E0}" srcOrd="1" destOrd="0" presId="urn:microsoft.com/office/officeart/2005/8/layout/hierarchy4"/>
    <dgm:cxn modelId="{7E88A9F1-C473-42FA-9740-7DE00824A568}" type="presParOf" srcId="{8B47C96B-8275-4C2C-94A0-45D7F1ED685F}" destId="{3F517D48-683A-48B1-B0F1-89CCEB887CDE}" srcOrd="2" destOrd="0" presId="urn:microsoft.com/office/officeart/2005/8/layout/hierarchy4"/>
    <dgm:cxn modelId="{C8CB914F-5EE6-4714-98CB-2638535CB428}" type="presParOf" srcId="{3F517D48-683A-48B1-B0F1-89CCEB887CDE}" destId="{D4D2F9C0-55D5-4944-959D-7AE834307F94}" srcOrd="0" destOrd="0" presId="urn:microsoft.com/office/officeart/2005/8/layout/hierarchy4"/>
    <dgm:cxn modelId="{D7B049CB-0673-403F-B36E-AC7799C847EF}" type="presParOf" srcId="{D4D2F9C0-55D5-4944-959D-7AE834307F94}" destId="{4BB02A14-2783-4BEB-9A88-9FBF7DC83B38}" srcOrd="0" destOrd="0" presId="urn:microsoft.com/office/officeart/2005/8/layout/hierarchy4"/>
    <dgm:cxn modelId="{465A62C7-4F7D-446D-A0C6-518A6B7D4D42}" type="presParOf" srcId="{D4D2F9C0-55D5-4944-959D-7AE834307F94}" destId="{82376F2A-97B0-45A7-842D-587C9FAB2189}" srcOrd="1" destOrd="0" presId="urn:microsoft.com/office/officeart/2005/8/layout/hierarchy4"/>
    <dgm:cxn modelId="{5EB7E5E6-045A-49E1-87AD-DB1FC75984C3}" type="presParOf" srcId="{3F517D48-683A-48B1-B0F1-89CCEB887CDE}" destId="{D457A546-3EB9-48A9-9F92-770BA989E9CF}" srcOrd="1" destOrd="0" presId="urn:microsoft.com/office/officeart/2005/8/layout/hierarchy4"/>
    <dgm:cxn modelId="{6DBF55B1-58AA-4DB0-9AA7-237F2F4D89F9}" type="presParOf" srcId="{3F517D48-683A-48B1-B0F1-89CCEB887CDE}" destId="{A52B0563-04AC-494E-B099-EF08BBF1228D}" srcOrd="2" destOrd="0" presId="urn:microsoft.com/office/officeart/2005/8/layout/hierarchy4"/>
    <dgm:cxn modelId="{76D121C5-FAF1-4AC8-A2EB-D32A255C7DF3}" type="presParOf" srcId="{A52B0563-04AC-494E-B099-EF08BBF1228D}" destId="{B85354BC-CC94-48DE-9A13-3EB1CA71B947}" srcOrd="0" destOrd="0" presId="urn:microsoft.com/office/officeart/2005/8/layout/hierarchy4"/>
    <dgm:cxn modelId="{D820ED4E-B836-485F-861B-63B0ECE4D2AB}" type="presParOf" srcId="{A52B0563-04AC-494E-B099-EF08BBF1228D}" destId="{3E888BF8-5BC0-4BBF-9792-83EC0C20FAFA}" srcOrd="1" destOrd="0" presId="urn:microsoft.com/office/officeart/2005/8/layout/hierarchy4"/>
    <dgm:cxn modelId="{2718964F-94E0-490B-823D-760374CB791E}" type="presParOf" srcId="{3F517D48-683A-48B1-B0F1-89CCEB887CDE}" destId="{28A7F369-B8B3-4911-9D15-1023D909AA4B}" srcOrd="3" destOrd="0" presId="urn:microsoft.com/office/officeart/2005/8/layout/hierarchy4"/>
    <dgm:cxn modelId="{1289F1AE-1E8F-4D6E-982E-EDEF48FD9CFB}" type="presParOf" srcId="{3F517D48-683A-48B1-B0F1-89CCEB887CDE}" destId="{CA4F36EC-A8E5-49F1-BD40-C1BE0E5FB342}" srcOrd="4" destOrd="0" presId="urn:microsoft.com/office/officeart/2005/8/layout/hierarchy4"/>
    <dgm:cxn modelId="{2F23391C-88E1-4CE7-B9FB-2322CD0982D0}" type="presParOf" srcId="{CA4F36EC-A8E5-49F1-BD40-C1BE0E5FB342}" destId="{D07E7CA2-03C0-4DD7-B9C6-C653EC3A560E}" srcOrd="0" destOrd="0" presId="urn:microsoft.com/office/officeart/2005/8/layout/hierarchy4"/>
    <dgm:cxn modelId="{597BDD1E-394F-4A1E-B553-319386EAD9DA}" type="presParOf" srcId="{CA4F36EC-A8E5-49F1-BD40-C1BE0E5FB342}" destId="{DD06A684-665D-47B2-8903-3CFD4E8D1AE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A39B17-0648-4681-86AC-8D10244DE98B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43F2854-F5D1-4730-A4E2-BC34F01F3807}">
      <dgm:prSet phldrT="[Text]"/>
      <dgm:spPr/>
      <dgm:t>
        <a:bodyPr/>
        <a:lstStyle/>
        <a:p>
          <a:r>
            <a:rPr lang="pt-PT" dirty="0"/>
            <a:t> predicativo</a:t>
          </a:r>
          <a:endParaRPr lang="cs-CZ" i="1" dirty="0"/>
        </a:p>
      </dgm:t>
    </dgm:pt>
    <dgm:pt modelId="{CB96B9FD-0D42-436B-A23B-35514764A16F}" type="parTrans" cxnId="{5134F10E-0757-4D96-817E-8BD30A5C2F75}">
      <dgm:prSet/>
      <dgm:spPr/>
      <dgm:t>
        <a:bodyPr/>
        <a:lstStyle/>
        <a:p>
          <a:endParaRPr lang="cs-CZ"/>
        </a:p>
      </dgm:t>
    </dgm:pt>
    <dgm:pt modelId="{AAC396C2-245A-4F61-A449-7492B5C3707D}" type="sibTrans" cxnId="{5134F10E-0757-4D96-817E-8BD30A5C2F75}">
      <dgm:prSet/>
      <dgm:spPr/>
      <dgm:t>
        <a:bodyPr/>
        <a:lstStyle/>
        <a:p>
          <a:endParaRPr lang="cs-CZ"/>
        </a:p>
      </dgm:t>
    </dgm:pt>
    <dgm:pt modelId="{37D4BBC1-E8B9-4793-AA43-14778AD71D0E}">
      <dgm:prSet/>
      <dgm:spPr/>
      <dgm:t>
        <a:bodyPr/>
        <a:lstStyle/>
        <a:p>
          <a:r>
            <a:rPr lang="pt-PT" i="1" dirty="0"/>
            <a:t>Funções sintáticas das frases completivas</a:t>
          </a:r>
          <a:endParaRPr lang="cs-CZ" i="1" dirty="0"/>
        </a:p>
      </dgm:t>
    </dgm:pt>
    <dgm:pt modelId="{45F55EA3-D323-483A-8CCE-15FB24E93285}" type="parTrans" cxnId="{4450D984-41BF-4AF2-99E0-7675B1E84EBA}">
      <dgm:prSet/>
      <dgm:spPr/>
      <dgm:t>
        <a:bodyPr/>
        <a:lstStyle/>
        <a:p>
          <a:endParaRPr lang="cs-CZ"/>
        </a:p>
      </dgm:t>
    </dgm:pt>
    <dgm:pt modelId="{49217C63-8943-454B-84AF-19B5CFB5F6F1}" type="sibTrans" cxnId="{4450D984-41BF-4AF2-99E0-7675B1E84EBA}">
      <dgm:prSet/>
      <dgm:spPr/>
      <dgm:t>
        <a:bodyPr/>
        <a:lstStyle/>
        <a:p>
          <a:endParaRPr lang="cs-CZ"/>
        </a:p>
      </dgm:t>
    </dgm:pt>
    <dgm:pt modelId="{D819C41D-6AAE-4235-9EA3-5956E55EA849}">
      <dgm:prSet/>
      <dgm:spPr/>
      <dgm:t>
        <a:bodyPr/>
        <a:lstStyle/>
        <a:p>
          <a:r>
            <a:rPr lang="pt-PT" dirty="0"/>
            <a:t>sujeito</a:t>
          </a:r>
          <a:endParaRPr lang="cs-CZ" i="1" dirty="0"/>
        </a:p>
      </dgm:t>
    </dgm:pt>
    <dgm:pt modelId="{B5F04E95-D799-4DF2-8F53-8B8A209881FA}" type="parTrans" cxnId="{68439DF5-8357-4140-A581-3DE0F8EA197E}">
      <dgm:prSet/>
      <dgm:spPr/>
      <dgm:t>
        <a:bodyPr/>
        <a:lstStyle/>
        <a:p>
          <a:endParaRPr lang="cs-CZ"/>
        </a:p>
      </dgm:t>
    </dgm:pt>
    <dgm:pt modelId="{15A5C443-13DB-438B-A07E-3D6EFDE3783D}" type="sibTrans" cxnId="{68439DF5-8357-4140-A581-3DE0F8EA197E}">
      <dgm:prSet/>
      <dgm:spPr/>
      <dgm:t>
        <a:bodyPr/>
        <a:lstStyle/>
        <a:p>
          <a:endParaRPr lang="cs-CZ"/>
        </a:p>
      </dgm:t>
    </dgm:pt>
    <dgm:pt modelId="{FEF4F4D4-4235-4D84-B941-F21C1E989231}">
      <dgm:prSet/>
      <dgm:spPr/>
      <dgm:t>
        <a:bodyPr/>
        <a:lstStyle/>
        <a:p>
          <a:r>
            <a:rPr lang="pt-PT" dirty="0"/>
            <a:t>complemento</a:t>
          </a:r>
          <a:endParaRPr lang="cs-CZ" i="1" dirty="0"/>
        </a:p>
      </dgm:t>
    </dgm:pt>
    <dgm:pt modelId="{DCE6DA7B-8295-410A-B196-56C8EEDE2D8F}" type="parTrans" cxnId="{E7C20A08-34B4-490A-B96D-1040260FA7C2}">
      <dgm:prSet/>
      <dgm:spPr/>
      <dgm:t>
        <a:bodyPr/>
        <a:lstStyle/>
        <a:p>
          <a:endParaRPr lang="cs-CZ"/>
        </a:p>
      </dgm:t>
    </dgm:pt>
    <dgm:pt modelId="{431F2EA1-B2F3-4790-AD4B-D949A32F6028}" type="sibTrans" cxnId="{E7C20A08-34B4-490A-B96D-1040260FA7C2}">
      <dgm:prSet/>
      <dgm:spPr/>
      <dgm:t>
        <a:bodyPr/>
        <a:lstStyle/>
        <a:p>
          <a:endParaRPr lang="cs-CZ"/>
        </a:p>
      </dgm:t>
    </dgm:pt>
    <dgm:pt modelId="{7C67C5B9-5D00-4B16-91F3-8C5EA0162D71}">
      <dgm:prSet/>
      <dgm:spPr/>
      <dgm:t>
        <a:bodyPr/>
        <a:lstStyle/>
        <a:p>
          <a:r>
            <a:rPr lang="pt-PT" dirty="0"/>
            <a:t>apositivo</a:t>
          </a:r>
          <a:endParaRPr lang="cs-CZ" dirty="0"/>
        </a:p>
      </dgm:t>
    </dgm:pt>
    <dgm:pt modelId="{9BE7E2B5-60CE-439A-968D-43145F543FF4}" type="parTrans" cxnId="{36C48775-C3C8-44AF-A090-A1DCBEAB2988}">
      <dgm:prSet/>
      <dgm:spPr/>
    </dgm:pt>
    <dgm:pt modelId="{161A07E1-29E6-49BA-8A7E-9D5FD612C729}" type="sibTrans" cxnId="{36C48775-C3C8-44AF-A090-A1DCBEAB2988}">
      <dgm:prSet/>
      <dgm:spPr/>
    </dgm:pt>
    <dgm:pt modelId="{A8A03FDB-C22C-4406-98A0-49DAA41962F9}">
      <dgm:prSet/>
      <dgm:spPr/>
      <dgm:t>
        <a:bodyPr/>
        <a:lstStyle/>
        <a:p>
          <a:r>
            <a:rPr lang="pt-PT" dirty="0"/>
            <a:t>Agente da passiva</a:t>
          </a:r>
          <a:endParaRPr lang="cs-CZ" dirty="0"/>
        </a:p>
      </dgm:t>
    </dgm:pt>
    <dgm:pt modelId="{48C69111-EFC7-4C71-B659-60253FDDDFD0}" type="parTrans" cxnId="{A13096CB-D7CA-4D06-8C47-EDFE234489EA}">
      <dgm:prSet/>
      <dgm:spPr/>
    </dgm:pt>
    <dgm:pt modelId="{6D35B453-E167-4375-97C6-63B4927132C8}" type="sibTrans" cxnId="{A13096CB-D7CA-4D06-8C47-EDFE234489EA}">
      <dgm:prSet/>
      <dgm:spPr/>
    </dgm:pt>
    <dgm:pt modelId="{296270AC-C9D0-4C81-8BDB-53FDD0F202EF}" type="pres">
      <dgm:prSet presAssocID="{83A39B17-0648-4681-86AC-8D10244DE98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B47C96B-8275-4C2C-94A0-45D7F1ED685F}" type="pres">
      <dgm:prSet presAssocID="{37D4BBC1-E8B9-4793-AA43-14778AD71D0E}" presName="vertOne" presStyleCnt="0"/>
      <dgm:spPr/>
    </dgm:pt>
    <dgm:pt modelId="{4ACBF48A-0B89-48BE-83CC-5F7850AA184D}" type="pres">
      <dgm:prSet presAssocID="{37D4BBC1-E8B9-4793-AA43-14778AD71D0E}" presName="txOne" presStyleLbl="node0" presStyleIdx="0" presStyleCnt="1">
        <dgm:presLayoutVars>
          <dgm:chPref val="3"/>
        </dgm:presLayoutVars>
      </dgm:prSet>
      <dgm:spPr/>
    </dgm:pt>
    <dgm:pt modelId="{A1423F86-2122-4AD1-83AD-5638793047E0}" type="pres">
      <dgm:prSet presAssocID="{37D4BBC1-E8B9-4793-AA43-14778AD71D0E}" presName="parTransOne" presStyleCnt="0"/>
      <dgm:spPr/>
    </dgm:pt>
    <dgm:pt modelId="{3F517D48-683A-48B1-B0F1-89CCEB887CDE}" type="pres">
      <dgm:prSet presAssocID="{37D4BBC1-E8B9-4793-AA43-14778AD71D0E}" presName="horzOne" presStyleCnt="0"/>
      <dgm:spPr/>
    </dgm:pt>
    <dgm:pt modelId="{D4D2F9C0-55D5-4944-959D-7AE834307F94}" type="pres">
      <dgm:prSet presAssocID="{D819C41D-6AAE-4235-9EA3-5956E55EA849}" presName="vertTwo" presStyleCnt="0"/>
      <dgm:spPr/>
    </dgm:pt>
    <dgm:pt modelId="{4BB02A14-2783-4BEB-9A88-9FBF7DC83B38}" type="pres">
      <dgm:prSet presAssocID="{D819C41D-6AAE-4235-9EA3-5956E55EA849}" presName="txTwo" presStyleLbl="node2" presStyleIdx="0" presStyleCnt="5">
        <dgm:presLayoutVars>
          <dgm:chPref val="3"/>
        </dgm:presLayoutVars>
      </dgm:prSet>
      <dgm:spPr/>
    </dgm:pt>
    <dgm:pt modelId="{82376F2A-97B0-45A7-842D-587C9FAB2189}" type="pres">
      <dgm:prSet presAssocID="{D819C41D-6AAE-4235-9EA3-5956E55EA849}" presName="horzTwo" presStyleCnt="0"/>
      <dgm:spPr/>
    </dgm:pt>
    <dgm:pt modelId="{D457A546-3EB9-48A9-9F92-770BA989E9CF}" type="pres">
      <dgm:prSet presAssocID="{15A5C443-13DB-438B-A07E-3D6EFDE3783D}" presName="sibSpaceTwo" presStyleCnt="0"/>
      <dgm:spPr/>
    </dgm:pt>
    <dgm:pt modelId="{A52B0563-04AC-494E-B099-EF08BBF1228D}" type="pres">
      <dgm:prSet presAssocID="{FEF4F4D4-4235-4D84-B941-F21C1E989231}" presName="vertTwo" presStyleCnt="0"/>
      <dgm:spPr/>
    </dgm:pt>
    <dgm:pt modelId="{B85354BC-CC94-48DE-9A13-3EB1CA71B947}" type="pres">
      <dgm:prSet presAssocID="{FEF4F4D4-4235-4D84-B941-F21C1E989231}" presName="txTwo" presStyleLbl="node2" presStyleIdx="1" presStyleCnt="5">
        <dgm:presLayoutVars>
          <dgm:chPref val="3"/>
        </dgm:presLayoutVars>
      </dgm:prSet>
      <dgm:spPr/>
    </dgm:pt>
    <dgm:pt modelId="{3E888BF8-5BC0-4BBF-9792-83EC0C20FAFA}" type="pres">
      <dgm:prSet presAssocID="{FEF4F4D4-4235-4D84-B941-F21C1E989231}" presName="horzTwo" presStyleCnt="0"/>
      <dgm:spPr/>
    </dgm:pt>
    <dgm:pt modelId="{28A7F369-B8B3-4911-9D15-1023D909AA4B}" type="pres">
      <dgm:prSet presAssocID="{431F2EA1-B2F3-4790-AD4B-D949A32F6028}" presName="sibSpaceTwo" presStyleCnt="0"/>
      <dgm:spPr/>
    </dgm:pt>
    <dgm:pt modelId="{CA4F36EC-A8E5-49F1-BD40-C1BE0E5FB342}" type="pres">
      <dgm:prSet presAssocID="{143F2854-F5D1-4730-A4E2-BC34F01F3807}" presName="vertTwo" presStyleCnt="0"/>
      <dgm:spPr/>
    </dgm:pt>
    <dgm:pt modelId="{D07E7CA2-03C0-4DD7-B9C6-C653EC3A560E}" type="pres">
      <dgm:prSet presAssocID="{143F2854-F5D1-4730-A4E2-BC34F01F3807}" presName="txTwo" presStyleLbl="node2" presStyleIdx="2" presStyleCnt="5">
        <dgm:presLayoutVars>
          <dgm:chPref val="3"/>
        </dgm:presLayoutVars>
      </dgm:prSet>
      <dgm:spPr/>
    </dgm:pt>
    <dgm:pt modelId="{DD06A684-665D-47B2-8903-3CFD4E8D1AE8}" type="pres">
      <dgm:prSet presAssocID="{143F2854-F5D1-4730-A4E2-BC34F01F3807}" presName="horzTwo" presStyleCnt="0"/>
      <dgm:spPr/>
    </dgm:pt>
    <dgm:pt modelId="{2E3A189F-5472-4B5B-B95D-699925665395}" type="pres">
      <dgm:prSet presAssocID="{AAC396C2-245A-4F61-A449-7492B5C3707D}" presName="sibSpaceTwo" presStyleCnt="0"/>
      <dgm:spPr/>
    </dgm:pt>
    <dgm:pt modelId="{6E49F8C9-64F7-4B17-82D8-7FCEF24FEF88}" type="pres">
      <dgm:prSet presAssocID="{7C67C5B9-5D00-4B16-91F3-8C5EA0162D71}" presName="vertTwo" presStyleCnt="0"/>
      <dgm:spPr/>
    </dgm:pt>
    <dgm:pt modelId="{5A78BAC0-CDE6-4376-A4D6-79D3F10BBBA0}" type="pres">
      <dgm:prSet presAssocID="{7C67C5B9-5D00-4B16-91F3-8C5EA0162D71}" presName="txTwo" presStyleLbl="node2" presStyleIdx="3" presStyleCnt="5">
        <dgm:presLayoutVars>
          <dgm:chPref val="3"/>
        </dgm:presLayoutVars>
      </dgm:prSet>
      <dgm:spPr/>
    </dgm:pt>
    <dgm:pt modelId="{2416973C-4D3E-4C2F-A8DA-8F39E1C42164}" type="pres">
      <dgm:prSet presAssocID="{7C67C5B9-5D00-4B16-91F3-8C5EA0162D71}" presName="horzTwo" presStyleCnt="0"/>
      <dgm:spPr/>
    </dgm:pt>
    <dgm:pt modelId="{22E18CD3-07FA-4E41-A355-632879BEB2BA}" type="pres">
      <dgm:prSet presAssocID="{161A07E1-29E6-49BA-8A7E-9D5FD612C729}" presName="sibSpaceTwo" presStyleCnt="0"/>
      <dgm:spPr/>
    </dgm:pt>
    <dgm:pt modelId="{F66E8CF0-204D-4931-9605-BDD7F17D91B1}" type="pres">
      <dgm:prSet presAssocID="{A8A03FDB-C22C-4406-98A0-49DAA41962F9}" presName="vertTwo" presStyleCnt="0"/>
      <dgm:spPr/>
    </dgm:pt>
    <dgm:pt modelId="{181B27F5-CB41-45A1-83D3-A36417C817F0}" type="pres">
      <dgm:prSet presAssocID="{A8A03FDB-C22C-4406-98A0-49DAA41962F9}" presName="txTwo" presStyleLbl="node2" presStyleIdx="4" presStyleCnt="5">
        <dgm:presLayoutVars>
          <dgm:chPref val="3"/>
        </dgm:presLayoutVars>
      </dgm:prSet>
      <dgm:spPr/>
    </dgm:pt>
    <dgm:pt modelId="{0892BCC6-52C6-41B9-8B57-D90494A5085B}" type="pres">
      <dgm:prSet presAssocID="{A8A03FDB-C22C-4406-98A0-49DAA41962F9}" presName="horzTwo" presStyleCnt="0"/>
      <dgm:spPr/>
    </dgm:pt>
  </dgm:ptLst>
  <dgm:cxnLst>
    <dgm:cxn modelId="{E7C20A08-34B4-490A-B96D-1040260FA7C2}" srcId="{37D4BBC1-E8B9-4793-AA43-14778AD71D0E}" destId="{FEF4F4D4-4235-4D84-B941-F21C1E989231}" srcOrd="1" destOrd="0" parTransId="{DCE6DA7B-8295-410A-B196-56C8EEDE2D8F}" sibTransId="{431F2EA1-B2F3-4790-AD4B-D949A32F6028}"/>
    <dgm:cxn modelId="{5134F10E-0757-4D96-817E-8BD30A5C2F75}" srcId="{37D4BBC1-E8B9-4793-AA43-14778AD71D0E}" destId="{143F2854-F5D1-4730-A4E2-BC34F01F3807}" srcOrd="2" destOrd="0" parTransId="{CB96B9FD-0D42-436B-A23B-35514764A16F}" sibTransId="{AAC396C2-245A-4F61-A449-7492B5C3707D}"/>
    <dgm:cxn modelId="{A31FB72D-1A12-4A1E-B432-C1A565E74127}" type="presOf" srcId="{D819C41D-6AAE-4235-9EA3-5956E55EA849}" destId="{4BB02A14-2783-4BEB-9A88-9FBF7DC83B38}" srcOrd="0" destOrd="0" presId="urn:microsoft.com/office/officeart/2005/8/layout/hierarchy4"/>
    <dgm:cxn modelId="{DE366F63-9DF3-4BA7-97A4-9E379107B1DA}" type="presOf" srcId="{7C67C5B9-5D00-4B16-91F3-8C5EA0162D71}" destId="{5A78BAC0-CDE6-4376-A4D6-79D3F10BBBA0}" srcOrd="0" destOrd="0" presId="urn:microsoft.com/office/officeart/2005/8/layout/hierarchy4"/>
    <dgm:cxn modelId="{36C48775-C3C8-44AF-A090-A1DCBEAB2988}" srcId="{37D4BBC1-E8B9-4793-AA43-14778AD71D0E}" destId="{7C67C5B9-5D00-4B16-91F3-8C5EA0162D71}" srcOrd="3" destOrd="0" parTransId="{9BE7E2B5-60CE-439A-968D-43145F543FF4}" sibTransId="{161A07E1-29E6-49BA-8A7E-9D5FD612C729}"/>
    <dgm:cxn modelId="{4450D984-41BF-4AF2-99E0-7675B1E84EBA}" srcId="{83A39B17-0648-4681-86AC-8D10244DE98B}" destId="{37D4BBC1-E8B9-4793-AA43-14778AD71D0E}" srcOrd="0" destOrd="0" parTransId="{45F55EA3-D323-483A-8CCE-15FB24E93285}" sibTransId="{49217C63-8943-454B-84AF-19B5CFB5F6F1}"/>
    <dgm:cxn modelId="{2D508DA2-1F53-426C-9B8E-C2102924A6E0}" type="presOf" srcId="{A8A03FDB-C22C-4406-98A0-49DAA41962F9}" destId="{181B27F5-CB41-45A1-83D3-A36417C817F0}" srcOrd="0" destOrd="0" presId="urn:microsoft.com/office/officeart/2005/8/layout/hierarchy4"/>
    <dgm:cxn modelId="{4BFBB3A4-20FE-4AB3-ADDE-6DDD85F987E5}" type="presOf" srcId="{83A39B17-0648-4681-86AC-8D10244DE98B}" destId="{296270AC-C9D0-4C81-8BDB-53FDD0F202EF}" srcOrd="0" destOrd="0" presId="urn:microsoft.com/office/officeart/2005/8/layout/hierarchy4"/>
    <dgm:cxn modelId="{D4EB50B9-79BC-40DC-ABDA-026703399C3C}" type="presOf" srcId="{FEF4F4D4-4235-4D84-B941-F21C1E989231}" destId="{B85354BC-CC94-48DE-9A13-3EB1CA71B947}" srcOrd="0" destOrd="0" presId="urn:microsoft.com/office/officeart/2005/8/layout/hierarchy4"/>
    <dgm:cxn modelId="{A13096CB-D7CA-4D06-8C47-EDFE234489EA}" srcId="{37D4BBC1-E8B9-4793-AA43-14778AD71D0E}" destId="{A8A03FDB-C22C-4406-98A0-49DAA41962F9}" srcOrd="4" destOrd="0" parTransId="{48C69111-EFC7-4C71-B659-60253FDDDFD0}" sibTransId="{6D35B453-E167-4375-97C6-63B4927132C8}"/>
    <dgm:cxn modelId="{756D75D8-EC52-4692-9F8F-B00E320239BA}" type="presOf" srcId="{37D4BBC1-E8B9-4793-AA43-14778AD71D0E}" destId="{4ACBF48A-0B89-48BE-83CC-5F7850AA184D}" srcOrd="0" destOrd="0" presId="urn:microsoft.com/office/officeart/2005/8/layout/hierarchy4"/>
    <dgm:cxn modelId="{C65DA1EF-6072-4A8A-8D44-26B4B7B68F34}" type="presOf" srcId="{143F2854-F5D1-4730-A4E2-BC34F01F3807}" destId="{D07E7CA2-03C0-4DD7-B9C6-C653EC3A560E}" srcOrd="0" destOrd="0" presId="urn:microsoft.com/office/officeart/2005/8/layout/hierarchy4"/>
    <dgm:cxn modelId="{68439DF5-8357-4140-A581-3DE0F8EA197E}" srcId="{37D4BBC1-E8B9-4793-AA43-14778AD71D0E}" destId="{D819C41D-6AAE-4235-9EA3-5956E55EA849}" srcOrd="0" destOrd="0" parTransId="{B5F04E95-D799-4DF2-8F53-8B8A209881FA}" sibTransId="{15A5C443-13DB-438B-A07E-3D6EFDE3783D}"/>
    <dgm:cxn modelId="{FB23D12B-A915-4ABE-BDCF-1BFBD3C70ADF}" type="presParOf" srcId="{296270AC-C9D0-4C81-8BDB-53FDD0F202EF}" destId="{8B47C96B-8275-4C2C-94A0-45D7F1ED685F}" srcOrd="0" destOrd="0" presId="urn:microsoft.com/office/officeart/2005/8/layout/hierarchy4"/>
    <dgm:cxn modelId="{8D67D33D-6F8D-4DD5-BC6F-99E197BECC37}" type="presParOf" srcId="{8B47C96B-8275-4C2C-94A0-45D7F1ED685F}" destId="{4ACBF48A-0B89-48BE-83CC-5F7850AA184D}" srcOrd="0" destOrd="0" presId="urn:microsoft.com/office/officeart/2005/8/layout/hierarchy4"/>
    <dgm:cxn modelId="{EE22D404-FA6E-42CD-81E0-25C6042D0301}" type="presParOf" srcId="{8B47C96B-8275-4C2C-94A0-45D7F1ED685F}" destId="{A1423F86-2122-4AD1-83AD-5638793047E0}" srcOrd="1" destOrd="0" presId="urn:microsoft.com/office/officeart/2005/8/layout/hierarchy4"/>
    <dgm:cxn modelId="{7E88A9F1-C473-42FA-9740-7DE00824A568}" type="presParOf" srcId="{8B47C96B-8275-4C2C-94A0-45D7F1ED685F}" destId="{3F517D48-683A-48B1-B0F1-89CCEB887CDE}" srcOrd="2" destOrd="0" presId="urn:microsoft.com/office/officeart/2005/8/layout/hierarchy4"/>
    <dgm:cxn modelId="{C8CB914F-5EE6-4714-98CB-2638535CB428}" type="presParOf" srcId="{3F517D48-683A-48B1-B0F1-89CCEB887CDE}" destId="{D4D2F9C0-55D5-4944-959D-7AE834307F94}" srcOrd="0" destOrd="0" presId="urn:microsoft.com/office/officeart/2005/8/layout/hierarchy4"/>
    <dgm:cxn modelId="{D7B049CB-0673-403F-B36E-AC7799C847EF}" type="presParOf" srcId="{D4D2F9C0-55D5-4944-959D-7AE834307F94}" destId="{4BB02A14-2783-4BEB-9A88-9FBF7DC83B38}" srcOrd="0" destOrd="0" presId="urn:microsoft.com/office/officeart/2005/8/layout/hierarchy4"/>
    <dgm:cxn modelId="{465A62C7-4F7D-446D-A0C6-518A6B7D4D42}" type="presParOf" srcId="{D4D2F9C0-55D5-4944-959D-7AE834307F94}" destId="{82376F2A-97B0-45A7-842D-587C9FAB2189}" srcOrd="1" destOrd="0" presId="urn:microsoft.com/office/officeart/2005/8/layout/hierarchy4"/>
    <dgm:cxn modelId="{5EB7E5E6-045A-49E1-87AD-DB1FC75984C3}" type="presParOf" srcId="{3F517D48-683A-48B1-B0F1-89CCEB887CDE}" destId="{D457A546-3EB9-48A9-9F92-770BA989E9CF}" srcOrd="1" destOrd="0" presId="urn:microsoft.com/office/officeart/2005/8/layout/hierarchy4"/>
    <dgm:cxn modelId="{6DBF55B1-58AA-4DB0-9AA7-237F2F4D89F9}" type="presParOf" srcId="{3F517D48-683A-48B1-B0F1-89CCEB887CDE}" destId="{A52B0563-04AC-494E-B099-EF08BBF1228D}" srcOrd="2" destOrd="0" presId="urn:microsoft.com/office/officeart/2005/8/layout/hierarchy4"/>
    <dgm:cxn modelId="{76D121C5-FAF1-4AC8-A2EB-D32A255C7DF3}" type="presParOf" srcId="{A52B0563-04AC-494E-B099-EF08BBF1228D}" destId="{B85354BC-CC94-48DE-9A13-3EB1CA71B947}" srcOrd="0" destOrd="0" presId="urn:microsoft.com/office/officeart/2005/8/layout/hierarchy4"/>
    <dgm:cxn modelId="{D820ED4E-B836-485F-861B-63B0ECE4D2AB}" type="presParOf" srcId="{A52B0563-04AC-494E-B099-EF08BBF1228D}" destId="{3E888BF8-5BC0-4BBF-9792-83EC0C20FAFA}" srcOrd="1" destOrd="0" presId="urn:microsoft.com/office/officeart/2005/8/layout/hierarchy4"/>
    <dgm:cxn modelId="{2718964F-94E0-490B-823D-760374CB791E}" type="presParOf" srcId="{3F517D48-683A-48B1-B0F1-89CCEB887CDE}" destId="{28A7F369-B8B3-4911-9D15-1023D909AA4B}" srcOrd="3" destOrd="0" presId="urn:microsoft.com/office/officeart/2005/8/layout/hierarchy4"/>
    <dgm:cxn modelId="{1289F1AE-1E8F-4D6E-982E-EDEF48FD9CFB}" type="presParOf" srcId="{3F517D48-683A-48B1-B0F1-89CCEB887CDE}" destId="{CA4F36EC-A8E5-49F1-BD40-C1BE0E5FB342}" srcOrd="4" destOrd="0" presId="urn:microsoft.com/office/officeart/2005/8/layout/hierarchy4"/>
    <dgm:cxn modelId="{2F23391C-88E1-4CE7-B9FB-2322CD0982D0}" type="presParOf" srcId="{CA4F36EC-A8E5-49F1-BD40-C1BE0E5FB342}" destId="{D07E7CA2-03C0-4DD7-B9C6-C653EC3A560E}" srcOrd="0" destOrd="0" presId="urn:microsoft.com/office/officeart/2005/8/layout/hierarchy4"/>
    <dgm:cxn modelId="{597BDD1E-394F-4A1E-B553-319386EAD9DA}" type="presParOf" srcId="{CA4F36EC-A8E5-49F1-BD40-C1BE0E5FB342}" destId="{DD06A684-665D-47B2-8903-3CFD4E8D1AE8}" srcOrd="1" destOrd="0" presId="urn:microsoft.com/office/officeart/2005/8/layout/hierarchy4"/>
    <dgm:cxn modelId="{0E730644-9A96-4F9F-9D4F-02E017107C50}" type="presParOf" srcId="{3F517D48-683A-48B1-B0F1-89CCEB887CDE}" destId="{2E3A189F-5472-4B5B-B95D-699925665395}" srcOrd="5" destOrd="0" presId="urn:microsoft.com/office/officeart/2005/8/layout/hierarchy4"/>
    <dgm:cxn modelId="{06C5B492-D0C9-4C81-8A89-FC4CCDBAE99A}" type="presParOf" srcId="{3F517D48-683A-48B1-B0F1-89CCEB887CDE}" destId="{6E49F8C9-64F7-4B17-82D8-7FCEF24FEF88}" srcOrd="6" destOrd="0" presId="urn:microsoft.com/office/officeart/2005/8/layout/hierarchy4"/>
    <dgm:cxn modelId="{CC001F23-3734-42DD-ADB6-B7CF85417DDC}" type="presParOf" srcId="{6E49F8C9-64F7-4B17-82D8-7FCEF24FEF88}" destId="{5A78BAC0-CDE6-4376-A4D6-79D3F10BBBA0}" srcOrd="0" destOrd="0" presId="urn:microsoft.com/office/officeart/2005/8/layout/hierarchy4"/>
    <dgm:cxn modelId="{2530058D-2CA8-4C13-8EA8-5B38BD5F7034}" type="presParOf" srcId="{6E49F8C9-64F7-4B17-82D8-7FCEF24FEF88}" destId="{2416973C-4D3E-4C2F-A8DA-8F39E1C42164}" srcOrd="1" destOrd="0" presId="urn:microsoft.com/office/officeart/2005/8/layout/hierarchy4"/>
    <dgm:cxn modelId="{BDCF2CB1-9EDB-4C58-8EDB-1B779BB8FBB4}" type="presParOf" srcId="{3F517D48-683A-48B1-B0F1-89CCEB887CDE}" destId="{22E18CD3-07FA-4E41-A355-632879BEB2BA}" srcOrd="7" destOrd="0" presId="urn:microsoft.com/office/officeart/2005/8/layout/hierarchy4"/>
    <dgm:cxn modelId="{5319A248-1282-42FA-AD2A-286FC276E304}" type="presParOf" srcId="{3F517D48-683A-48B1-B0F1-89CCEB887CDE}" destId="{F66E8CF0-204D-4931-9605-BDD7F17D91B1}" srcOrd="8" destOrd="0" presId="urn:microsoft.com/office/officeart/2005/8/layout/hierarchy4"/>
    <dgm:cxn modelId="{1DA70C62-B5C9-4601-93F0-3551EA5BC627}" type="presParOf" srcId="{F66E8CF0-204D-4931-9605-BDD7F17D91B1}" destId="{181B27F5-CB41-45A1-83D3-A36417C817F0}" srcOrd="0" destOrd="0" presId="urn:microsoft.com/office/officeart/2005/8/layout/hierarchy4"/>
    <dgm:cxn modelId="{717B2C5F-C914-43C7-A017-7F7874596DEE}" type="presParOf" srcId="{F66E8CF0-204D-4931-9605-BDD7F17D91B1}" destId="{0892BCC6-52C6-41B9-8B57-D90494A5085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E79A59-2EE5-400C-9336-204CD1A3A991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22E0BDF-50E9-443A-82D2-0B819313824E}">
      <dgm:prSet custT="1"/>
      <dgm:spPr/>
      <dgm:t>
        <a:bodyPr/>
        <a:lstStyle/>
        <a:p>
          <a:r>
            <a:rPr lang="pt-BR" sz="3600" b="1" dirty="0"/>
            <a:t>  a</a:t>
          </a:r>
          <a:r>
            <a:rPr lang="pt-BR" sz="2400" dirty="0"/>
            <a:t>: regida pelos verbos </a:t>
          </a:r>
          <a:r>
            <a:rPr lang="pt-BR" sz="2400" i="1" dirty="0"/>
            <a:t>acostumar-se , arriscar-se, aspirar, atender, conduzir, dever-se, habituar-se, inclinar-se,  levar, opor-se, resistir, tender</a:t>
          </a:r>
          <a:r>
            <a:rPr lang="pt-BR" sz="2400" dirty="0"/>
            <a:t>;</a:t>
          </a:r>
          <a:endParaRPr lang="cs-CZ" sz="2400" dirty="0"/>
        </a:p>
      </dgm:t>
    </dgm:pt>
    <dgm:pt modelId="{468097E4-44DA-4A90-A4E5-59C29EBA1BF9}" type="parTrans" cxnId="{7747F63F-477B-45D3-8AE0-E0F7D5BA7183}">
      <dgm:prSet/>
      <dgm:spPr/>
      <dgm:t>
        <a:bodyPr/>
        <a:lstStyle/>
        <a:p>
          <a:endParaRPr lang="cs-CZ"/>
        </a:p>
      </dgm:t>
    </dgm:pt>
    <dgm:pt modelId="{929F61F6-26B4-4610-8917-E50B18B68EA2}" type="sibTrans" cxnId="{7747F63F-477B-45D3-8AE0-E0F7D5BA7183}">
      <dgm:prSet/>
      <dgm:spPr/>
      <dgm:t>
        <a:bodyPr/>
        <a:lstStyle/>
        <a:p>
          <a:endParaRPr lang="cs-CZ"/>
        </a:p>
      </dgm:t>
    </dgm:pt>
    <dgm:pt modelId="{E0BF6CBC-28E6-419A-9D56-CCABAE92D040}">
      <dgm:prSet/>
      <dgm:spPr/>
      <dgm:t>
        <a:bodyPr/>
        <a:lstStyle/>
        <a:p>
          <a:r>
            <a:rPr lang="pt-BR" b="1" dirty="0"/>
            <a:t>com</a:t>
          </a:r>
          <a:r>
            <a:rPr lang="pt-BR" dirty="0"/>
            <a:t>: regida pelos verbos </a:t>
          </a:r>
          <a:r>
            <a:rPr lang="pt-BR" i="1" dirty="0"/>
            <a:t>concordar, conformar-se, contar, contentar-se, fazer;</a:t>
          </a:r>
          <a:endParaRPr lang="cs-CZ" i="1" dirty="0"/>
        </a:p>
      </dgm:t>
    </dgm:pt>
    <dgm:pt modelId="{19040E24-D22C-4AD5-A542-642F7D40D802}" type="parTrans" cxnId="{46045644-9C7B-4306-A3B5-CFFC19DED8FE}">
      <dgm:prSet/>
      <dgm:spPr/>
      <dgm:t>
        <a:bodyPr/>
        <a:lstStyle/>
        <a:p>
          <a:endParaRPr lang="cs-CZ"/>
        </a:p>
      </dgm:t>
    </dgm:pt>
    <dgm:pt modelId="{C2EF10CF-4B8E-4C4B-B2B0-CD363583A3C8}" type="sibTrans" cxnId="{46045644-9C7B-4306-A3B5-CFFC19DED8FE}">
      <dgm:prSet/>
      <dgm:spPr/>
      <dgm:t>
        <a:bodyPr/>
        <a:lstStyle/>
        <a:p>
          <a:endParaRPr lang="cs-CZ"/>
        </a:p>
      </dgm:t>
    </dgm:pt>
    <dgm:pt modelId="{20491C56-F1CD-4F5B-B48A-0C9AAAFFC253}">
      <dgm:prSet custT="1"/>
      <dgm:spPr/>
      <dgm:t>
        <a:bodyPr/>
        <a:lstStyle/>
        <a:p>
          <a:r>
            <a:rPr lang="pt-BR" sz="3600" b="1" dirty="0"/>
            <a:t>  de</a:t>
          </a:r>
          <a:r>
            <a:rPr lang="pt-BR" sz="2400" dirty="0"/>
            <a:t>: regida pelos verbos </a:t>
          </a:r>
          <a:r>
            <a:rPr lang="pt-BR" sz="2400" i="1" dirty="0"/>
            <a:t>aperceber-se, arrepender-se, discordar, duvidar, envergonhar-se, esquecer-se, gostar, lembrar-se,  precisar, queixar-se, recordar-se</a:t>
          </a:r>
          <a:r>
            <a:rPr lang="pt-BR" sz="2400" b="1" dirty="0"/>
            <a:t>; estar à espera de</a:t>
          </a:r>
          <a:endParaRPr lang="cs-CZ" sz="2400" b="1" dirty="0"/>
        </a:p>
      </dgm:t>
    </dgm:pt>
    <dgm:pt modelId="{22ADD5DD-0E26-4CB2-AFA6-5226C6F28899}" type="parTrans" cxnId="{F048D597-DAEE-4B06-8508-49D996D653E6}">
      <dgm:prSet/>
      <dgm:spPr/>
      <dgm:t>
        <a:bodyPr/>
        <a:lstStyle/>
        <a:p>
          <a:endParaRPr lang="cs-CZ"/>
        </a:p>
      </dgm:t>
    </dgm:pt>
    <dgm:pt modelId="{41A1B426-8997-4505-9E68-33AC46926475}" type="sibTrans" cxnId="{F048D597-DAEE-4B06-8508-49D996D653E6}">
      <dgm:prSet/>
      <dgm:spPr/>
      <dgm:t>
        <a:bodyPr/>
        <a:lstStyle/>
        <a:p>
          <a:endParaRPr lang="cs-CZ"/>
        </a:p>
      </dgm:t>
    </dgm:pt>
    <dgm:pt modelId="{2C0A1C6C-7A97-4B37-ACDD-150EAA0B663E}">
      <dgm:prSet custT="1"/>
      <dgm:spPr/>
      <dgm:t>
        <a:bodyPr/>
        <a:lstStyle/>
        <a:p>
          <a:r>
            <a:rPr lang="pt-BR" sz="3600" b="1" dirty="0"/>
            <a:t> em</a:t>
          </a:r>
          <a:r>
            <a:rPr lang="pt-BR" sz="2400" dirty="0"/>
            <a:t>: regida pelos verbos acreditar, </a:t>
          </a:r>
          <a:r>
            <a:rPr lang="pt-BR" sz="2400" i="1" dirty="0"/>
            <a:t>apoiar-se, assentar, basear-se, confiar, insistir, consistir, reisidir, </a:t>
          </a:r>
          <a:r>
            <a:rPr lang="pt-BR" sz="2400" b="1" i="1" dirty="0"/>
            <a:t>estar interessado</a:t>
          </a:r>
          <a:r>
            <a:rPr lang="pt-BR" sz="2400" i="1" dirty="0"/>
            <a:t>;</a:t>
          </a:r>
          <a:endParaRPr lang="cs-CZ" sz="2400" i="1" dirty="0"/>
        </a:p>
      </dgm:t>
    </dgm:pt>
    <dgm:pt modelId="{ABC1A29F-12D1-41DD-B892-AD9AE7F93D21}" type="parTrans" cxnId="{1244DDB5-E99B-455C-B512-B80510BE2D72}">
      <dgm:prSet/>
      <dgm:spPr/>
      <dgm:t>
        <a:bodyPr/>
        <a:lstStyle/>
        <a:p>
          <a:endParaRPr lang="cs-CZ"/>
        </a:p>
      </dgm:t>
    </dgm:pt>
    <dgm:pt modelId="{5BFE37EB-E3D2-4864-9940-905A61B51955}" type="sibTrans" cxnId="{1244DDB5-E99B-455C-B512-B80510BE2D72}">
      <dgm:prSet/>
      <dgm:spPr/>
      <dgm:t>
        <a:bodyPr/>
        <a:lstStyle/>
        <a:p>
          <a:endParaRPr lang="cs-CZ"/>
        </a:p>
      </dgm:t>
    </dgm:pt>
    <dgm:pt modelId="{812E2FAA-1239-447D-9697-864C617EAD80}">
      <dgm:prSet custT="1"/>
      <dgm:spPr/>
      <dgm:t>
        <a:bodyPr/>
        <a:lstStyle/>
        <a:p>
          <a:r>
            <a:rPr lang="pt-BR" sz="3600" b="1" dirty="0"/>
            <a:t>  por</a:t>
          </a:r>
          <a:r>
            <a:rPr lang="pt-BR" sz="2400" dirty="0"/>
            <a:t>: regida pelos verbos ansiar, </a:t>
          </a:r>
          <a:r>
            <a:rPr lang="pt-BR" sz="2400" i="1" dirty="0"/>
            <a:t>bater-se, esforçar-se, </a:t>
          </a:r>
          <a:r>
            <a:rPr lang="pt-BR" sz="2400" b="1" i="1" dirty="0"/>
            <a:t>interessar-se, esperar</a:t>
          </a:r>
          <a:r>
            <a:rPr lang="pt-BR" sz="2400" dirty="0"/>
            <a:t>.</a:t>
          </a:r>
          <a:endParaRPr lang="cs-CZ" sz="2400" dirty="0"/>
        </a:p>
      </dgm:t>
    </dgm:pt>
    <dgm:pt modelId="{C978A6BC-D456-4F44-8155-0501592C2DF0}" type="parTrans" cxnId="{BC240764-C436-4B23-8D50-34278284CAEE}">
      <dgm:prSet/>
      <dgm:spPr/>
      <dgm:t>
        <a:bodyPr/>
        <a:lstStyle/>
        <a:p>
          <a:endParaRPr lang="cs-CZ"/>
        </a:p>
      </dgm:t>
    </dgm:pt>
    <dgm:pt modelId="{34D950A5-622D-4AF3-A3F3-45C2622AFC66}" type="sibTrans" cxnId="{BC240764-C436-4B23-8D50-34278284CAEE}">
      <dgm:prSet/>
      <dgm:spPr/>
      <dgm:t>
        <a:bodyPr/>
        <a:lstStyle/>
        <a:p>
          <a:endParaRPr lang="cs-CZ"/>
        </a:p>
      </dgm:t>
    </dgm:pt>
    <dgm:pt modelId="{606093A4-2C85-4D45-9B24-489CD7D6B693}" type="pres">
      <dgm:prSet presAssocID="{8EE79A59-2EE5-400C-9336-204CD1A3A991}" presName="vert0" presStyleCnt="0">
        <dgm:presLayoutVars>
          <dgm:dir/>
          <dgm:animOne val="branch"/>
          <dgm:animLvl val="lvl"/>
        </dgm:presLayoutVars>
      </dgm:prSet>
      <dgm:spPr/>
    </dgm:pt>
    <dgm:pt modelId="{18731A81-9798-4CD3-9E25-7E8FE83692B4}" type="pres">
      <dgm:prSet presAssocID="{322E0BDF-50E9-443A-82D2-0B819313824E}" presName="thickLine" presStyleLbl="alignNode1" presStyleIdx="0" presStyleCnt="5"/>
      <dgm:spPr/>
    </dgm:pt>
    <dgm:pt modelId="{499204C1-0863-4E44-8075-1E3D456436D2}" type="pres">
      <dgm:prSet presAssocID="{322E0BDF-50E9-443A-82D2-0B819313824E}" presName="horz1" presStyleCnt="0"/>
      <dgm:spPr/>
    </dgm:pt>
    <dgm:pt modelId="{94374212-B573-411A-9012-FEF790E902ED}" type="pres">
      <dgm:prSet presAssocID="{322E0BDF-50E9-443A-82D2-0B819313824E}" presName="tx1" presStyleLbl="revTx" presStyleIdx="0" presStyleCnt="5"/>
      <dgm:spPr/>
    </dgm:pt>
    <dgm:pt modelId="{ADE6F8CA-D6CF-46F0-B3AF-7F1D4B0BBB31}" type="pres">
      <dgm:prSet presAssocID="{322E0BDF-50E9-443A-82D2-0B819313824E}" presName="vert1" presStyleCnt="0"/>
      <dgm:spPr/>
    </dgm:pt>
    <dgm:pt modelId="{E4CF4F3C-F024-448E-9C12-C9E5EB40EBA2}" type="pres">
      <dgm:prSet presAssocID="{E0BF6CBC-28E6-419A-9D56-CCABAE92D040}" presName="thickLine" presStyleLbl="alignNode1" presStyleIdx="1" presStyleCnt="5"/>
      <dgm:spPr/>
    </dgm:pt>
    <dgm:pt modelId="{9A5BCAA8-5BA5-4917-B813-771D117CBB26}" type="pres">
      <dgm:prSet presAssocID="{E0BF6CBC-28E6-419A-9D56-CCABAE92D040}" presName="horz1" presStyleCnt="0"/>
      <dgm:spPr/>
    </dgm:pt>
    <dgm:pt modelId="{FB0F616F-33F8-4408-8FD8-EEACB6043999}" type="pres">
      <dgm:prSet presAssocID="{E0BF6CBC-28E6-419A-9D56-CCABAE92D040}" presName="tx1" presStyleLbl="revTx" presStyleIdx="1" presStyleCnt="5"/>
      <dgm:spPr/>
    </dgm:pt>
    <dgm:pt modelId="{2C0C4122-06B4-4EEA-A7B4-373E635660F1}" type="pres">
      <dgm:prSet presAssocID="{E0BF6CBC-28E6-419A-9D56-CCABAE92D040}" presName="vert1" presStyleCnt="0"/>
      <dgm:spPr/>
    </dgm:pt>
    <dgm:pt modelId="{9CD1DE35-2972-4B35-A9FA-60015542A4C7}" type="pres">
      <dgm:prSet presAssocID="{20491C56-F1CD-4F5B-B48A-0C9AAAFFC253}" presName="thickLine" presStyleLbl="alignNode1" presStyleIdx="2" presStyleCnt="5"/>
      <dgm:spPr/>
    </dgm:pt>
    <dgm:pt modelId="{C10BA416-10D7-4180-8395-528DE2079E06}" type="pres">
      <dgm:prSet presAssocID="{20491C56-F1CD-4F5B-B48A-0C9AAAFFC253}" presName="horz1" presStyleCnt="0"/>
      <dgm:spPr/>
    </dgm:pt>
    <dgm:pt modelId="{626FDBBB-6664-4518-B970-92F2E13E8F5B}" type="pres">
      <dgm:prSet presAssocID="{20491C56-F1CD-4F5B-B48A-0C9AAAFFC253}" presName="tx1" presStyleLbl="revTx" presStyleIdx="2" presStyleCnt="5"/>
      <dgm:spPr/>
    </dgm:pt>
    <dgm:pt modelId="{D2F67DF6-9EDB-48A3-A381-6A9B2DFA5ED1}" type="pres">
      <dgm:prSet presAssocID="{20491C56-F1CD-4F5B-B48A-0C9AAAFFC253}" presName="vert1" presStyleCnt="0"/>
      <dgm:spPr/>
    </dgm:pt>
    <dgm:pt modelId="{39BD1503-DB6C-41F7-92F3-BF18B4D28F0D}" type="pres">
      <dgm:prSet presAssocID="{2C0A1C6C-7A97-4B37-ACDD-150EAA0B663E}" presName="thickLine" presStyleLbl="alignNode1" presStyleIdx="3" presStyleCnt="5"/>
      <dgm:spPr/>
    </dgm:pt>
    <dgm:pt modelId="{14FFF651-1CD2-4A6F-ABCE-B4527B42BD37}" type="pres">
      <dgm:prSet presAssocID="{2C0A1C6C-7A97-4B37-ACDD-150EAA0B663E}" presName="horz1" presStyleCnt="0"/>
      <dgm:spPr/>
    </dgm:pt>
    <dgm:pt modelId="{94579CAF-C9E4-43D6-87F8-C6789620AE9C}" type="pres">
      <dgm:prSet presAssocID="{2C0A1C6C-7A97-4B37-ACDD-150EAA0B663E}" presName="tx1" presStyleLbl="revTx" presStyleIdx="3" presStyleCnt="5"/>
      <dgm:spPr/>
    </dgm:pt>
    <dgm:pt modelId="{913049EE-45D4-4C60-ABB5-F155B9EE3934}" type="pres">
      <dgm:prSet presAssocID="{2C0A1C6C-7A97-4B37-ACDD-150EAA0B663E}" presName="vert1" presStyleCnt="0"/>
      <dgm:spPr/>
    </dgm:pt>
    <dgm:pt modelId="{C6232319-5EE1-4823-991E-B45BA2004E83}" type="pres">
      <dgm:prSet presAssocID="{812E2FAA-1239-447D-9697-864C617EAD80}" presName="thickLine" presStyleLbl="alignNode1" presStyleIdx="4" presStyleCnt="5"/>
      <dgm:spPr/>
    </dgm:pt>
    <dgm:pt modelId="{F23C9529-FD54-4A1C-B5F0-DFB29FF47EA7}" type="pres">
      <dgm:prSet presAssocID="{812E2FAA-1239-447D-9697-864C617EAD80}" presName="horz1" presStyleCnt="0"/>
      <dgm:spPr/>
    </dgm:pt>
    <dgm:pt modelId="{310715E8-6DE9-4F45-ABF4-AC7868E9FA66}" type="pres">
      <dgm:prSet presAssocID="{812E2FAA-1239-447D-9697-864C617EAD80}" presName="tx1" presStyleLbl="revTx" presStyleIdx="4" presStyleCnt="5"/>
      <dgm:spPr/>
    </dgm:pt>
    <dgm:pt modelId="{27572442-5007-4885-960F-B3654B226564}" type="pres">
      <dgm:prSet presAssocID="{812E2FAA-1239-447D-9697-864C617EAD80}" presName="vert1" presStyleCnt="0"/>
      <dgm:spPr/>
    </dgm:pt>
  </dgm:ptLst>
  <dgm:cxnLst>
    <dgm:cxn modelId="{1794E104-A451-4F48-8B2F-6B37E4A53FA5}" type="presOf" srcId="{8EE79A59-2EE5-400C-9336-204CD1A3A991}" destId="{606093A4-2C85-4D45-9B24-489CD7D6B693}" srcOrd="0" destOrd="0" presId="urn:microsoft.com/office/officeart/2008/layout/LinedList"/>
    <dgm:cxn modelId="{554C8F2D-A07A-4F29-A099-43E63D3AE467}" type="presOf" srcId="{322E0BDF-50E9-443A-82D2-0B819313824E}" destId="{94374212-B573-411A-9012-FEF790E902ED}" srcOrd="0" destOrd="0" presId="urn:microsoft.com/office/officeart/2008/layout/LinedList"/>
    <dgm:cxn modelId="{E629A23C-4E49-42FD-B2F8-FBC2D340C925}" type="presOf" srcId="{812E2FAA-1239-447D-9697-864C617EAD80}" destId="{310715E8-6DE9-4F45-ABF4-AC7868E9FA66}" srcOrd="0" destOrd="0" presId="urn:microsoft.com/office/officeart/2008/layout/LinedList"/>
    <dgm:cxn modelId="{7747F63F-477B-45D3-8AE0-E0F7D5BA7183}" srcId="{8EE79A59-2EE5-400C-9336-204CD1A3A991}" destId="{322E0BDF-50E9-443A-82D2-0B819313824E}" srcOrd="0" destOrd="0" parTransId="{468097E4-44DA-4A90-A4E5-59C29EBA1BF9}" sibTransId="{929F61F6-26B4-4610-8917-E50B18B68EA2}"/>
    <dgm:cxn modelId="{BC240764-C436-4B23-8D50-34278284CAEE}" srcId="{8EE79A59-2EE5-400C-9336-204CD1A3A991}" destId="{812E2FAA-1239-447D-9697-864C617EAD80}" srcOrd="4" destOrd="0" parTransId="{C978A6BC-D456-4F44-8155-0501592C2DF0}" sibTransId="{34D950A5-622D-4AF3-A3F3-45C2622AFC66}"/>
    <dgm:cxn modelId="{46045644-9C7B-4306-A3B5-CFFC19DED8FE}" srcId="{8EE79A59-2EE5-400C-9336-204CD1A3A991}" destId="{E0BF6CBC-28E6-419A-9D56-CCABAE92D040}" srcOrd="1" destOrd="0" parTransId="{19040E24-D22C-4AD5-A542-642F7D40D802}" sibTransId="{C2EF10CF-4B8E-4C4B-B2B0-CD363583A3C8}"/>
    <dgm:cxn modelId="{FEEF117B-4141-4A19-8185-3B8E3211CDC5}" type="presOf" srcId="{E0BF6CBC-28E6-419A-9D56-CCABAE92D040}" destId="{FB0F616F-33F8-4408-8FD8-EEACB6043999}" srcOrd="0" destOrd="0" presId="urn:microsoft.com/office/officeart/2008/layout/LinedList"/>
    <dgm:cxn modelId="{E387557B-4015-4F35-96E4-91C29B4D325E}" type="presOf" srcId="{2C0A1C6C-7A97-4B37-ACDD-150EAA0B663E}" destId="{94579CAF-C9E4-43D6-87F8-C6789620AE9C}" srcOrd="0" destOrd="0" presId="urn:microsoft.com/office/officeart/2008/layout/LinedList"/>
    <dgm:cxn modelId="{D0772295-47D6-4410-8CCD-04D625537422}" type="presOf" srcId="{20491C56-F1CD-4F5B-B48A-0C9AAAFFC253}" destId="{626FDBBB-6664-4518-B970-92F2E13E8F5B}" srcOrd="0" destOrd="0" presId="urn:microsoft.com/office/officeart/2008/layout/LinedList"/>
    <dgm:cxn modelId="{F048D597-DAEE-4B06-8508-49D996D653E6}" srcId="{8EE79A59-2EE5-400C-9336-204CD1A3A991}" destId="{20491C56-F1CD-4F5B-B48A-0C9AAAFFC253}" srcOrd="2" destOrd="0" parTransId="{22ADD5DD-0E26-4CB2-AFA6-5226C6F28899}" sibTransId="{41A1B426-8997-4505-9E68-33AC46926475}"/>
    <dgm:cxn modelId="{1244DDB5-E99B-455C-B512-B80510BE2D72}" srcId="{8EE79A59-2EE5-400C-9336-204CD1A3A991}" destId="{2C0A1C6C-7A97-4B37-ACDD-150EAA0B663E}" srcOrd="3" destOrd="0" parTransId="{ABC1A29F-12D1-41DD-B892-AD9AE7F93D21}" sibTransId="{5BFE37EB-E3D2-4864-9940-905A61B51955}"/>
    <dgm:cxn modelId="{116D4AC3-FBD1-4A91-9617-74A80E47C188}" type="presParOf" srcId="{606093A4-2C85-4D45-9B24-489CD7D6B693}" destId="{18731A81-9798-4CD3-9E25-7E8FE83692B4}" srcOrd="0" destOrd="0" presId="urn:microsoft.com/office/officeart/2008/layout/LinedList"/>
    <dgm:cxn modelId="{DFC2B2DF-6828-4ACC-A8FD-5155807B9DF4}" type="presParOf" srcId="{606093A4-2C85-4D45-9B24-489CD7D6B693}" destId="{499204C1-0863-4E44-8075-1E3D456436D2}" srcOrd="1" destOrd="0" presId="urn:microsoft.com/office/officeart/2008/layout/LinedList"/>
    <dgm:cxn modelId="{504EF0F3-8C95-4143-AD9A-3D65B525B4C3}" type="presParOf" srcId="{499204C1-0863-4E44-8075-1E3D456436D2}" destId="{94374212-B573-411A-9012-FEF790E902ED}" srcOrd="0" destOrd="0" presId="urn:microsoft.com/office/officeart/2008/layout/LinedList"/>
    <dgm:cxn modelId="{40682E96-8B6F-4E62-B680-022428FAE1CD}" type="presParOf" srcId="{499204C1-0863-4E44-8075-1E3D456436D2}" destId="{ADE6F8CA-D6CF-46F0-B3AF-7F1D4B0BBB31}" srcOrd="1" destOrd="0" presId="urn:microsoft.com/office/officeart/2008/layout/LinedList"/>
    <dgm:cxn modelId="{67CF15C6-30D6-49C4-B351-A4118F08A451}" type="presParOf" srcId="{606093A4-2C85-4D45-9B24-489CD7D6B693}" destId="{E4CF4F3C-F024-448E-9C12-C9E5EB40EBA2}" srcOrd="2" destOrd="0" presId="urn:microsoft.com/office/officeart/2008/layout/LinedList"/>
    <dgm:cxn modelId="{7AFD257A-855C-4C1E-9EE2-8F67A9126AEF}" type="presParOf" srcId="{606093A4-2C85-4D45-9B24-489CD7D6B693}" destId="{9A5BCAA8-5BA5-4917-B813-771D117CBB26}" srcOrd="3" destOrd="0" presId="urn:microsoft.com/office/officeart/2008/layout/LinedList"/>
    <dgm:cxn modelId="{B038E066-F818-4CA9-97E8-3FE0C920D926}" type="presParOf" srcId="{9A5BCAA8-5BA5-4917-B813-771D117CBB26}" destId="{FB0F616F-33F8-4408-8FD8-EEACB6043999}" srcOrd="0" destOrd="0" presId="urn:microsoft.com/office/officeart/2008/layout/LinedList"/>
    <dgm:cxn modelId="{6F12D2ED-F7CA-4E80-A9DD-0A3D8599F20A}" type="presParOf" srcId="{9A5BCAA8-5BA5-4917-B813-771D117CBB26}" destId="{2C0C4122-06B4-4EEA-A7B4-373E635660F1}" srcOrd="1" destOrd="0" presId="urn:microsoft.com/office/officeart/2008/layout/LinedList"/>
    <dgm:cxn modelId="{CE867C0E-92FA-49C7-844F-814F01F732E4}" type="presParOf" srcId="{606093A4-2C85-4D45-9B24-489CD7D6B693}" destId="{9CD1DE35-2972-4B35-A9FA-60015542A4C7}" srcOrd="4" destOrd="0" presId="urn:microsoft.com/office/officeart/2008/layout/LinedList"/>
    <dgm:cxn modelId="{FBE87C3F-3742-43BA-A549-EB36F9E51943}" type="presParOf" srcId="{606093A4-2C85-4D45-9B24-489CD7D6B693}" destId="{C10BA416-10D7-4180-8395-528DE2079E06}" srcOrd="5" destOrd="0" presId="urn:microsoft.com/office/officeart/2008/layout/LinedList"/>
    <dgm:cxn modelId="{16EDA383-ABB0-4CA0-A7AA-E30B700889B8}" type="presParOf" srcId="{C10BA416-10D7-4180-8395-528DE2079E06}" destId="{626FDBBB-6664-4518-B970-92F2E13E8F5B}" srcOrd="0" destOrd="0" presId="urn:microsoft.com/office/officeart/2008/layout/LinedList"/>
    <dgm:cxn modelId="{616EC276-9C5F-4CF2-AEB1-4B79D8F0F28B}" type="presParOf" srcId="{C10BA416-10D7-4180-8395-528DE2079E06}" destId="{D2F67DF6-9EDB-48A3-A381-6A9B2DFA5ED1}" srcOrd="1" destOrd="0" presId="urn:microsoft.com/office/officeart/2008/layout/LinedList"/>
    <dgm:cxn modelId="{E6A4C982-694D-47BE-B55F-6785F4142387}" type="presParOf" srcId="{606093A4-2C85-4D45-9B24-489CD7D6B693}" destId="{39BD1503-DB6C-41F7-92F3-BF18B4D28F0D}" srcOrd="6" destOrd="0" presId="urn:microsoft.com/office/officeart/2008/layout/LinedList"/>
    <dgm:cxn modelId="{9185A5D5-5077-4C22-A3A4-6551D0659CFB}" type="presParOf" srcId="{606093A4-2C85-4D45-9B24-489CD7D6B693}" destId="{14FFF651-1CD2-4A6F-ABCE-B4527B42BD37}" srcOrd="7" destOrd="0" presId="urn:microsoft.com/office/officeart/2008/layout/LinedList"/>
    <dgm:cxn modelId="{3C97C34D-7779-4398-9455-1DC7D512A9BC}" type="presParOf" srcId="{14FFF651-1CD2-4A6F-ABCE-B4527B42BD37}" destId="{94579CAF-C9E4-43D6-87F8-C6789620AE9C}" srcOrd="0" destOrd="0" presId="urn:microsoft.com/office/officeart/2008/layout/LinedList"/>
    <dgm:cxn modelId="{A6D25E35-541B-40CA-987F-E97FA134E7F0}" type="presParOf" srcId="{14FFF651-1CD2-4A6F-ABCE-B4527B42BD37}" destId="{913049EE-45D4-4C60-ABB5-F155B9EE3934}" srcOrd="1" destOrd="0" presId="urn:microsoft.com/office/officeart/2008/layout/LinedList"/>
    <dgm:cxn modelId="{2A0D40F7-43B9-4921-9698-F6DFD69DB5F6}" type="presParOf" srcId="{606093A4-2C85-4D45-9B24-489CD7D6B693}" destId="{C6232319-5EE1-4823-991E-B45BA2004E83}" srcOrd="8" destOrd="0" presId="urn:microsoft.com/office/officeart/2008/layout/LinedList"/>
    <dgm:cxn modelId="{A30CAD60-7463-4EE8-B1F1-989C24469BA3}" type="presParOf" srcId="{606093A4-2C85-4D45-9B24-489CD7D6B693}" destId="{F23C9529-FD54-4A1C-B5F0-DFB29FF47EA7}" srcOrd="9" destOrd="0" presId="urn:microsoft.com/office/officeart/2008/layout/LinedList"/>
    <dgm:cxn modelId="{6E3BC1B9-7483-4BE8-A7D4-0BC735CB857F}" type="presParOf" srcId="{F23C9529-FD54-4A1C-B5F0-DFB29FF47EA7}" destId="{310715E8-6DE9-4F45-ABF4-AC7868E9FA66}" srcOrd="0" destOrd="0" presId="urn:microsoft.com/office/officeart/2008/layout/LinedList"/>
    <dgm:cxn modelId="{78C50579-0A6D-4E2F-9ACC-FD328114D8FE}" type="presParOf" srcId="{F23C9529-FD54-4A1C-B5F0-DFB29FF47EA7}" destId="{27572442-5007-4885-960F-B3654B22656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CBF48A-0B89-48BE-83CC-5F7850AA184D}">
      <dsp:nvSpPr>
        <dsp:cNvPr id="0" name=""/>
        <dsp:cNvSpPr/>
      </dsp:nvSpPr>
      <dsp:spPr>
        <a:xfrm>
          <a:off x="3779" y="230"/>
          <a:ext cx="10508041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6500" i="1" kern="1200" dirty="0"/>
            <a:t>NÚCLEO SUBCATEGORIZANTE</a:t>
          </a:r>
          <a:endParaRPr lang="cs-CZ" sz="6500" i="1" kern="1200" dirty="0"/>
        </a:p>
      </dsp:txBody>
      <dsp:txXfrm>
        <a:off x="63457" y="59908"/>
        <a:ext cx="10388685" cy="1918209"/>
      </dsp:txXfrm>
    </dsp:sp>
    <dsp:sp modelId="{4BB02A14-2783-4BEB-9A88-9FBF7DC83B38}">
      <dsp:nvSpPr>
        <dsp:cNvPr id="0" name=""/>
        <dsp:cNvSpPr/>
      </dsp:nvSpPr>
      <dsp:spPr>
        <a:xfrm>
          <a:off x="3779" y="2313542"/>
          <a:ext cx="3316932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400" kern="1200" dirty="0"/>
            <a:t>NOMES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400" i="1" kern="1200" dirty="0"/>
            <a:t>Ter a ideia de + F</a:t>
          </a:r>
          <a:endParaRPr lang="cs-CZ" sz="3400" i="1" kern="1200" dirty="0"/>
        </a:p>
      </dsp:txBody>
      <dsp:txXfrm>
        <a:off x="63457" y="2373220"/>
        <a:ext cx="3197576" cy="1918209"/>
      </dsp:txXfrm>
    </dsp:sp>
    <dsp:sp modelId="{B85354BC-CC94-48DE-9A13-3EB1CA71B947}">
      <dsp:nvSpPr>
        <dsp:cNvPr id="0" name=""/>
        <dsp:cNvSpPr/>
      </dsp:nvSpPr>
      <dsp:spPr>
        <a:xfrm>
          <a:off x="3599333" y="2313542"/>
          <a:ext cx="3316932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400" kern="1200" dirty="0"/>
            <a:t>ADJETIVOS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400" i="1" kern="1200" dirty="0"/>
            <a:t>Ser capaz de + F</a:t>
          </a:r>
          <a:endParaRPr lang="cs-CZ" sz="3400" i="1" kern="1200" dirty="0"/>
        </a:p>
      </dsp:txBody>
      <dsp:txXfrm>
        <a:off x="3659011" y="2373220"/>
        <a:ext cx="3197576" cy="1918209"/>
      </dsp:txXfrm>
    </dsp:sp>
    <dsp:sp modelId="{D07E7CA2-03C0-4DD7-B9C6-C653EC3A560E}">
      <dsp:nvSpPr>
        <dsp:cNvPr id="0" name=""/>
        <dsp:cNvSpPr/>
      </dsp:nvSpPr>
      <dsp:spPr>
        <a:xfrm>
          <a:off x="7194888" y="2313542"/>
          <a:ext cx="3316932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400" kern="1200" dirty="0"/>
            <a:t> VERBOS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400" i="1" kern="1200" dirty="0"/>
            <a:t>Prometer que + F</a:t>
          </a:r>
          <a:endParaRPr lang="cs-CZ" sz="3400" i="1" kern="1200" dirty="0"/>
        </a:p>
      </dsp:txBody>
      <dsp:txXfrm>
        <a:off x="7254566" y="2373220"/>
        <a:ext cx="3197576" cy="19182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CBF48A-0B89-48BE-83CC-5F7850AA184D}">
      <dsp:nvSpPr>
        <dsp:cNvPr id="0" name=""/>
        <dsp:cNvSpPr/>
      </dsp:nvSpPr>
      <dsp:spPr>
        <a:xfrm>
          <a:off x="4220" y="230"/>
          <a:ext cx="10507158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5300" i="1" kern="1200" dirty="0"/>
            <a:t>Funções sintáticas das frases completivas</a:t>
          </a:r>
          <a:endParaRPr lang="cs-CZ" sz="5300" i="1" kern="1200" dirty="0"/>
        </a:p>
      </dsp:txBody>
      <dsp:txXfrm>
        <a:off x="63898" y="59908"/>
        <a:ext cx="10387802" cy="1918209"/>
      </dsp:txXfrm>
    </dsp:sp>
    <dsp:sp modelId="{4BB02A14-2783-4BEB-9A88-9FBF7DC83B38}">
      <dsp:nvSpPr>
        <dsp:cNvPr id="0" name=""/>
        <dsp:cNvSpPr/>
      </dsp:nvSpPr>
      <dsp:spPr>
        <a:xfrm>
          <a:off x="4220" y="2313542"/>
          <a:ext cx="1969107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300" kern="1200" dirty="0"/>
            <a:t>sujeito</a:t>
          </a:r>
          <a:endParaRPr lang="cs-CZ" sz="2300" i="1" kern="1200" dirty="0"/>
        </a:p>
      </dsp:txBody>
      <dsp:txXfrm>
        <a:off x="61893" y="2371215"/>
        <a:ext cx="1853761" cy="1922219"/>
      </dsp:txXfrm>
    </dsp:sp>
    <dsp:sp modelId="{B85354BC-CC94-48DE-9A13-3EB1CA71B947}">
      <dsp:nvSpPr>
        <dsp:cNvPr id="0" name=""/>
        <dsp:cNvSpPr/>
      </dsp:nvSpPr>
      <dsp:spPr>
        <a:xfrm>
          <a:off x="2138733" y="2313542"/>
          <a:ext cx="1969107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300" kern="1200" dirty="0"/>
            <a:t>complemento</a:t>
          </a:r>
          <a:endParaRPr lang="cs-CZ" sz="2300" i="1" kern="1200" dirty="0"/>
        </a:p>
      </dsp:txBody>
      <dsp:txXfrm>
        <a:off x="2196406" y="2371215"/>
        <a:ext cx="1853761" cy="1922219"/>
      </dsp:txXfrm>
    </dsp:sp>
    <dsp:sp modelId="{D07E7CA2-03C0-4DD7-B9C6-C653EC3A560E}">
      <dsp:nvSpPr>
        <dsp:cNvPr id="0" name=""/>
        <dsp:cNvSpPr/>
      </dsp:nvSpPr>
      <dsp:spPr>
        <a:xfrm>
          <a:off x="4273246" y="2313542"/>
          <a:ext cx="1969107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300" kern="1200" dirty="0"/>
            <a:t> predicativo</a:t>
          </a:r>
          <a:endParaRPr lang="cs-CZ" sz="2300" i="1" kern="1200" dirty="0"/>
        </a:p>
      </dsp:txBody>
      <dsp:txXfrm>
        <a:off x="4330919" y="2371215"/>
        <a:ext cx="1853761" cy="1922219"/>
      </dsp:txXfrm>
    </dsp:sp>
    <dsp:sp modelId="{5A78BAC0-CDE6-4376-A4D6-79D3F10BBBA0}">
      <dsp:nvSpPr>
        <dsp:cNvPr id="0" name=""/>
        <dsp:cNvSpPr/>
      </dsp:nvSpPr>
      <dsp:spPr>
        <a:xfrm>
          <a:off x="6407758" y="2313542"/>
          <a:ext cx="1969107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300" kern="1200" dirty="0"/>
            <a:t>apositivo</a:t>
          </a:r>
          <a:endParaRPr lang="cs-CZ" sz="2300" kern="1200" dirty="0"/>
        </a:p>
      </dsp:txBody>
      <dsp:txXfrm>
        <a:off x="6465431" y="2371215"/>
        <a:ext cx="1853761" cy="1922219"/>
      </dsp:txXfrm>
    </dsp:sp>
    <dsp:sp modelId="{181B27F5-CB41-45A1-83D3-A36417C817F0}">
      <dsp:nvSpPr>
        <dsp:cNvPr id="0" name=""/>
        <dsp:cNvSpPr/>
      </dsp:nvSpPr>
      <dsp:spPr>
        <a:xfrm>
          <a:off x="8542271" y="2313542"/>
          <a:ext cx="1969107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300" kern="1200" dirty="0"/>
            <a:t>Agente da passiva</a:t>
          </a:r>
          <a:endParaRPr lang="cs-CZ" sz="2300" kern="1200" dirty="0"/>
        </a:p>
      </dsp:txBody>
      <dsp:txXfrm>
        <a:off x="8599944" y="2371215"/>
        <a:ext cx="1853761" cy="19222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731A81-9798-4CD3-9E25-7E8FE83692B4}">
      <dsp:nvSpPr>
        <dsp:cNvPr id="0" name=""/>
        <dsp:cNvSpPr/>
      </dsp:nvSpPr>
      <dsp:spPr>
        <a:xfrm>
          <a:off x="0" y="672"/>
          <a:ext cx="115443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74212-B573-411A-9012-FEF790E902ED}">
      <dsp:nvSpPr>
        <dsp:cNvPr id="0" name=""/>
        <dsp:cNvSpPr/>
      </dsp:nvSpPr>
      <dsp:spPr>
        <a:xfrm>
          <a:off x="0" y="672"/>
          <a:ext cx="11544300" cy="11015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/>
            <a:t>  a</a:t>
          </a:r>
          <a:r>
            <a:rPr lang="pt-BR" sz="2400" kern="1200" dirty="0"/>
            <a:t>: regida pelos verbos </a:t>
          </a:r>
          <a:r>
            <a:rPr lang="pt-BR" sz="2400" i="1" kern="1200" dirty="0"/>
            <a:t>acostumar-se , arriscar-se, aspirar, atender, conduzir, dever-se, habituar-se, inclinar-se,  levar, opor-se, resistir, tender</a:t>
          </a:r>
          <a:r>
            <a:rPr lang="pt-BR" sz="2400" kern="1200" dirty="0"/>
            <a:t>;</a:t>
          </a:r>
          <a:endParaRPr lang="cs-CZ" sz="2400" kern="1200" dirty="0"/>
        </a:p>
      </dsp:txBody>
      <dsp:txXfrm>
        <a:off x="0" y="672"/>
        <a:ext cx="11544300" cy="1101582"/>
      </dsp:txXfrm>
    </dsp:sp>
    <dsp:sp modelId="{E4CF4F3C-F024-448E-9C12-C9E5EB40EBA2}">
      <dsp:nvSpPr>
        <dsp:cNvPr id="0" name=""/>
        <dsp:cNvSpPr/>
      </dsp:nvSpPr>
      <dsp:spPr>
        <a:xfrm>
          <a:off x="0" y="1102255"/>
          <a:ext cx="115443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0F616F-33F8-4408-8FD8-EEACB6043999}">
      <dsp:nvSpPr>
        <dsp:cNvPr id="0" name=""/>
        <dsp:cNvSpPr/>
      </dsp:nvSpPr>
      <dsp:spPr>
        <a:xfrm>
          <a:off x="0" y="1102255"/>
          <a:ext cx="11544300" cy="11015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100" b="1" kern="1200" dirty="0"/>
            <a:t>com</a:t>
          </a:r>
          <a:r>
            <a:rPr lang="pt-BR" sz="3100" kern="1200" dirty="0"/>
            <a:t>: regida pelos verbos </a:t>
          </a:r>
          <a:r>
            <a:rPr lang="pt-BR" sz="3100" i="1" kern="1200" dirty="0"/>
            <a:t>concordar, conformar-se, contar, contentar-se, fazer;</a:t>
          </a:r>
          <a:endParaRPr lang="cs-CZ" sz="3100" i="1" kern="1200" dirty="0"/>
        </a:p>
      </dsp:txBody>
      <dsp:txXfrm>
        <a:off x="0" y="1102255"/>
        <a:ext cx="11544300" cy="1101582"/>
      </dsp:txXfrm>
    </dsp:sp>
    <dsp:sp modelId="{9CD1DE35-2972-4B35-A9FA-60015542A4C7}">
      <dsp:nvSpPr>
        <dsp:cNvPr id="0" name=""/>
        <dsp:cNvSpPr/>
      </dsp:nvSpPr>
      <dsp:spPr>
        <a:xfrm>
          <a:off x="0" y="2203838"/>
          <a:ext cx="115443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6FDBBB-6664-4518-B970-92F2E13E8F5B}">
      <dsp:nvSpPr>
        <dsp:cNvPr id="0" name=""/>
        <dsp:cNvSpPr/>
      </dsp:nvSpPr>
      <dsp:spPr>
        <a:xfrm>
          <a:off x="0" y="2203838"/>
          <a:ext cx="11544300" cy="11015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/>
            <a:t>  de</a:t>
          </a:r>
          <a:r>
            <a:rPr lang="pt-BR" sz="2400" kern="1200" dirty="0"/>
            <a:t>: regida pelos verbos </a:t>
          </a:r>
          <a:r>
            <a:rPr lang="pt-BR" sz="2400" i="1" kern="1200" dirty="0"/>
            <a:t>aperceber-se, arrepender-se, discordar, duvidar, envergonhar-se, esquecer-se, gostar, lembrar-se,  precisar, queixar-se, recordar-se</a:t>
          </a:r>
          <a:r>
            <a:rPr lang="pt-BR" sz="2400" b="1" kern="1200" dirty="0"/>
            <a:t>; estar à espera de</a:t>
          </a:r>
          <a:endParaRPr lang="cs-CZ" sz="2400" b="1" kern="1200" dirty="0"/>
        </a:p>
      </dsp:txBody>
      <dsp:txXfrm>
        <a:off x="0" y="2203838"/>
        <a:ext cx="11544300" cy="1101582"/>
      </dsp:txXfrm>
    </dsp:sp>
    <dsp:sp modelId="{39BD1503-DB6C-41F7-92F3-BF18B4D28F0D}">
      <dsp:nvSpPr>
        <dsp:cNvPr id="0" name=""/>
        <dsp:cNvSpPr/>
      </dsp:nvSpPr>
      <dsp:spPr>
        <a:xfrm>
          <a:off x="0" y="3305421"/>
          <a:ext cx="115443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579CAF-C9E4-43D6-87F8-C6789620AE9C}">
      <dsp:nvSpPr>
        <dsp:cNvPr id="0" name=""/>
        <dsp:cNvSpPr/>
      </dsp:nvSpPr>
      <dsp:spPr>
        <a:xfrm>
          <a:off x="0" y="3305421"/>
          <a:ext cx="11544300" cy="11015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/>
            <a:t> em</a:t>
          </a:r>
          <a:r>
            <a:rPr lang="pt-BR" sz="2400" kern="1200" dirty="0"/>
            <a:t>: regida pelos verbos acreditar, </a:t>
          </a:r>
          <a:r>
            <a:rPr lang="pt-BR" sz="2400" i="1" kern="1200" dirty="0"/>
            <a:t>apoiar-se, assentar, basear-se, confiar, insistir, consistir, reisidir, </a:t>
          </a:r>
          <a:r>
            <a:rPr lang="pt-BR" sz="2400" b="1" i="1" kern="1200" dirty="0"/>
            <a:t>estar interessado</a:t>
          </a:r>
          <a:r>
            <a:rPr lang="pt-BR" sz="2400" i="1" kern="1200" dirty="0"/>
            <a:t>;</a:t>
          </a:r>
          <a:endParaRPr lang="cs-CZ" sz="2400" i="1" kern="1200" dirty="0"/>
        </a:p>
      </dsp:txBody>
      <dsp:txXfrm>
        <a:off x="0" y="3305421"/>
        <a:ext cx="11544300" cy="1101582"/>
      </dsp:txXfrm>
    </dsp:sp>
    <dsp:sp modelId="{C6232319-5EE1-4823-991E-B45BA2004E83}">
      <dsp:nvSpPr>
        <dsp:cNvPr id="0" name=""/>
        <dsp:cNvSpPr/>
      </dsp:nvSpPr>
      <dsp:spPr>
        <a:xfrm>
          <a:off x="0" y="4407004"/>
          <a:ext cx="115443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0715E8-6DE9-4F45-ABF4-AC7868E9FA66}">
      <dsp:nvSpPr>
        <dsp:cNvPr id="0" name=""/>
        <dsp:cNvSpPr/>
      </dsp:nvSpPr>
      <dsp:spPr>
        <a:xfrm>
          <a:off x="0" y="4407004"/>
          <a:ext cx="11544300" cy="11015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/>
            <a:t>  por</a:t>
          </a:r>
          <a:r>
            <a:rPr lang="pt-BR" sz="2400" kern="1200" dirty="0"/>
            <a:t>: regida pelos verbos ansiar, </a:t>
          </a:r>
          <a:r>
            <a:rPr lang="pt-BR" sz="2400" i="1" kern="1200" dirty="0"/>
            <a:t>bater-se, esforçar-se, </a:t>
          </a:r>
          <a:r>
            <a:rPr lang="pt-BR" sz="2400" b="1" i="1" kern="1200" dirty="0"/>
            <a:t>interessar-se, esperar</a:t>
          </a:r>
          <a:r>
            <a:rPr lang="pt-BR" sz="2400" kern="1200" dirty="0"/>
            <a:t>.</a:t>
          </a:r>
          <a:endParaRPr lang="cs-CZ" sz="2400" kern="1200" dirty="0"/>
        </a:p>
      </dsp:txBody>
      <dsp:txXfrm>
        <a:off x="0" y="4407004"/>
        <a:ext cx="11544300" cy="11015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4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6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0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1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4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5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6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7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8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cs-CZ" sz="6000" b="0" strike="noStrike" spc="-1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lang="cs-CZ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0243D9F8-0942-4A6D-85CF-A533A434651B}" type="datetime">
              <a:rPr lang="cs-CZ" sz="1200" b="0" strike="noStrike" spc="-1">
                <a:solidFill>
                  <a:srgbClr val="8B8B8B"/>
                </a:solidFill>
                <a:latin typeface="Calibri"/>
              </a:rPr>
              <a:t>21.03.2022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0E6ECBE-CD57-492A-A8C9-3D04B23C5032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311CA0FF-65A3-4962-A316-D6F9C3852D01}" type="datetime">
              <a:rPr lang="cs-CZ" sz="1200" b="0" strike="noStrike" spc="-1">
                <a:solidFill>
                  <a:srgbClr val="8B8B8B"/>
                </a:solidFill>
                <a:latin typeface="Calibri"/>
              </a:rPr>
              <a:t>21.03.2022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B9E67479-ED56-40D8-8142-EA17C195A276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cs-CZ" sz="2400" b="1" strike="noStrike" spc="-1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839880" y="2505240"/>
            <a:ext cx="5157360" cy="36842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2920" cy="82368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cs-CZ" sz="2400" b="1" strike="noStrike" spc="-1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172200" y="2505240"/>
            <a:ext cx="5182920" cy="36842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87" name="PlaceHolder 6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C0C7F896-F337-4618-B021-D6EA7942DD32}" type="datetime">
              <a:rPr lang="cs-CZ" sz="1200" b="0" strike="noStrike" spc="-1">
                <a:solidFill>
                  <a:srgbClr val="8B8B8B"/>
                </a:solidFill>
                <a:latin typeface="Calibri"/>
              </a:rPr>
              <a:t>21.03.2022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88" name="PlaceHolder 7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89" name="PlaceHolder 8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F75BC3D2-E412-4E17-91DC-568DA942AB43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36B510FE-1664-4E5E-87BD-8D02112D94D6}" type="datetime">
              <a:rPr lang="cs-CZ" sz="1200" b="0" strike="noStrike" spc="-1">
                <a:solidFill>
                  <a:srgbClr val="8B8B8B"/>
                </a:solidFill>
                <a:latin typeface="Calibri"/>
              </a:rPr>
              <a:t>21.03.2022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CED9A6BE-30C6-4BD9-A298-4A9B00EB86AD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Klikněte pro úpravu formátu textu nadpisu</a:t>
            </a:r>
          </a:p>
        </p:txBody>
      </p:sp>
      <p:sp>
        <p:nvSpPr>
          <p:cNvPr id="130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170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A428EED-52AE-49FA-A234-855FD13B7303}" type="datetime">
              <a:rPr lang="cs-CZ" sz="1200" b="0" strike="noStrike" spc="-1">
                <a:solidFill>
                  <a:srgbClr val="8B8B8B"/>
                </a:solidFill>
                <a:latin typeface="Calibri"/>
              </a:rPr>
              <a:t>21.03.2022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171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172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276FEF79-B561-4E9C-9DF3-F82A848A559A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Nadpis 1"/>
          <p:cNvSpPr txBox="1"/>
          <p:nvPr/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6000" b="1" strike="noStrike" spc="-1">
                <a:solidFill>
                  <a:srgbClr val="002060"/>
                </a:solidFill>
                <a:latin typeface="Calibri Light"/>
              </a:rPr>
              <a:t>FRASES </a:t>
            </a:r>
            <a:r>
              <a:rPr lang="cs-CZ" sz="6000" b="1" strike="noStrike" spc="-1">
                <a:solidFill>
                  <a:srgbClr val="002060"/>
                </a:solidFill>
                <a:latin typeface="Calibri Light"/>
              </a:rPr>
              <a:t>SUBORDINADAS</a:t>
            </a:r>
            <a:br/>
            <a:r>
              <a:rPr lang="pt-PT" sz="6000" b="1" strike="noStrike" spc="-1">
                <a:solidFill>
                  <a:srgbClr val="002060"/>
                </a:solidFill>
                <a:latin typeface="Calibri Light"/>
              </a:rPr>
              <a:t>completivas</a:t>
            </a:r>
            <a:endParaRPr lang="cs-CZ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0" name="Podnadpis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0" strike="noStrike" spc="-1" dirty="0">
                <a:solidFill>
                  <a:srgbClr val="000000"/>
                </a:solidFill>
                <a:latin typeface="Calibri"/>
              </a:rPr>
              <a:t>AULA </a:t>
            </a:r>
            <a:r>
              <a:rPr lang="cs-CZ" sz="2400" b="0" strike="noStrike" spc="-1" dirty="0">
                <a:solidFill>
                  <a:srgbClr val="000000"/>
                </a:solidFill>
                <a:latin typeface="Calibri"/>
              </a:rPr>
              <a:t>4</a:t>
            </a:r>
            <a:endParaRPr lang="cs-CZ" sz="24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</a:rPr>
              <a:t>21.3.2022</a:t>
            </a:r>
            <a:endParaRPr lang="cs-CZ" sz="24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</a:rPr>
              <a:t>SINTAXE DA LÍNGUA PORTUGUESA 2014, p. </a:t>
            </a:r>
            <a:r>
              <a:rPr lang="pt-PT" sz="2400" b="0" strike="noStrike" spc="-1" dirty="0">
                <a:solidFill>
                  <a:srgbClr val="000000"/>
                </a:solidFill>
                <a:latin typeface="Calibri"/>
              </a:rPr>
              <a:t>79-87</a:t>
            </a:r>
            <a:endParaRPr lang="cs-CZ" sz="24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0" name="Obrázek 2"/>
          <p:cNvPicPr/>
          <p:nvPr/>
        </p:nvPicPr>
        <p:blipFill>
          <a:blip r:embed="rId2"/>
          <a:stretch/>
        </p:blipFill>
        <p:spPr>
          <a:xfrm>
            <a:off x="643320" y="878400"/>
            <a:ext cx="10904760" cy="51008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1" strike="noStrike" spc="-1">
                <a:solidFill>
                  <a:srgbClr val="000000"/>
                </a:solidFill>
                <a:latin typeface="Calibri Light"/>
              </a:rPr>
              <a:t>Ilhas fortes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2" name="Zástupný obsah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algn="just">
              <a:lnSpc>
                <a:spcPct val="150000"/>
              </a:lnSpc>
              <a:spcBef>
                <a:spcPts val="1199"/>
              </a:spcBef>
              <a:spcAft>
                <a:spcPts val="1001"/>
              </a:spcAft>
              <a:tabLst>
                <a:tab pos="0" algn="l"/>
              </a:tabLst>
            </a:pPr>
            <a:r>
              <a:rPr lang="cs-CZ" sz="18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A posição pré-verbal nestas construções reflecte a ordem típica de palavras na oração, que, normalmente, é iniciada </a:t>
            </a:r>
            <a:r>
              <a:rPr lang="cs-CZ" sz="1800" b="1" strike="noStrike" spc="-1">
                <a:solidFill>
                  <a:srgbClr val="000000"/>
                </a:solidFill>
                <a:latin typeface="Times New Roman"/>
                <a:ea typeface="Calibri"/>
              </a:rPr>
              <a:t>pelo sujeito, seguido de predicado e complemento directo</a:t>
            </a:r>
            <a:r>
              <a:rPr lang="cs-CZ" sz="18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. Estes exemplos citados são substituíveis pelo sintagma nominal com o núcleo nominal </a:t>
            </a:r>
            <a:r>
              <a:rPr lang="cs-CZ" sz="1800" b="1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facto</a:t>
            </a:r>
            <a:r>
              <a:rPr lang="cs-CZ" sz="18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 como exemplifica o seguinte par de frases: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449640" indent="-2282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1800" b="1" i="1" u="sng" strike="noStrike" spc="-1">
                <a:solidFill>
                  <a:srgbClr val="000000"/>
                </a:solidFill>
                <a:uFillTx/>
                <a:latin typeface="Calibri"/>
                <a:ea typeface="Calibri"/>
              </a:rPr>
              <a:t>O facto de que tenham aparecido tantas pessoas na manifestação</a:t>
            </a:r>
            <a:r>
              <a:rPr lang="cs-CZ" sz="18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cs-CZ" sz="1800" b="1" i="1" u="sng" strike="noStrike" spc="-1">
                <a:solidFill>
                  <a:srgbClr val="000000"/>
                </a:solidFill>
                <a:uFillTx/>
                <a:latin typeface="Calibri"/>
                <a:ea typeface="Calibri"/>
              </a:rPr>
              <a:t>indica</a:t>
            </a:r>
            <a:r>
              <a:rPr lang="cs-CZ" sz="18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 o grau do descontentamento dos trabalhadores. 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449640" indent="-2282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1800" b="1" i="1" u="sng" strike="noStrike" spc="-1">
                <a:solidFill>
                  <a:srgbClr val="000000"/>
                </a:solidFill>
                <a:uFillTx/>
                <a:latin typeface="Calibri"/>
                <a:ea typeface="Calibri"/>
              </a:rPr>
              <a:t>Que tenham aparecido tantas pessoas na manifestação</a:t>
            </a:r>
            <a:r>
              <a:rPr lang="cs-CZ" sz="18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, indica o grau do descontentemento dos trabalhadores. 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Orações introduzidas por </a:t>
            </a:r>
            <a:r>
              <a:rPr lang="pt-PT" sz="4400" b="0" i="1" strike="noStrike" spc="-1">
                <a:solidFill>
                  <a:srgbClr val="000000"/>
                </a:solidFill>
                <a:latin typeface="Calibri Light"/>
              </a:rPr>
              <a:t>quem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4" name="Zástupný obsah 4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3200" b="0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Quem canta</a:t>
            </a:r>
            <a:r>
              <a:rPr lang="cs-CZ" sz="32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, seus males espanta.</a:t>
            </a: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3200" b="0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Quem sabe</a:t>
            </a:r>
            <a:r>
              <a:rPr lang="cs-CZ" sz="32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, não esquece</a:t>
            </a:r>
            <a:r>
              <a:rPr lang="cs-CZ" sz="32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.</a:t>
            </a: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  <a:p>
            <a:pPr marL="22860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tabLst>
                <a:tab pos="0" algn="l"/>
              </a:tabLst>
            </a:pP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Orações introduzidas por </a:t>
            </a:r>
            <a:r>
              <a:rPr lang="pt-PT" sz="4400" b="0" i="1" strike="noStrike" spc="-1">
                <a:solidFill>
                  <a:srgbClr val="000000"/>
                </a:solidFill>
                <a:latin typeface="Calibri Light"/>
              </a:rPr>
              <a:t>quem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6" name="Zástupný text 3"/>
          <p:cNvSpPr txBox="1"/>
          <p:nvPr/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Tradição luso-brasileira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7" name="Zástupný obsah 4"/>
          <p:cNvSpPr txBox="1"/>
          <p:nvPr/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1800" b="0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Quem canta</a:t>
            </a:r>
            <a:r>
              <a:rPr lang="cs-CZ" sz="18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, seus males espanta.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1800" b="0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Quem sabe</a:t>
            </a:r>
            <a:r>
              <a:rPr lang="cs-CZ" sz="18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, não esquece</a:t>
            </a:r>
            <a:r>
              <a:rPr lang="cs-CZ" sz="18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.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</a:pP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pt-PT" sz="1800" b="1" strike="noStrike" spc="-1">
                <a:solidFill>
                  <a:srgbClr val="000000"/>
                </a:solidFill>
                <a:latin typeface="Times New Roman"/>
                <a:ea typeface="Calibri"/>
              </a:rPr>
              <a:t>Orações substantivas de sujeito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8" name="Zástupný text 5"/>
          <p:cNvSpPr txBox="1"/>
          <p:nvPr/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Conceção moderna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9" name="Zástupný obsah 6"/>
          <p:cNvSpPr txBox="1"/>
          <p:nvPr/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1800" b="0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Quem canta</a:t>
            </a:r>
            <a:r>
              <a:rPr lang="cs-CZ" sz="18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, seus males espanta.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1800" b="0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Quem sabe</a:t>
            </a:r>
            <a:r>
              <a:rPr lang="cs-CZ" sz="18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, não esquece</a:t>
            </a:r>
            <a:r>
              <a:rPr lang="cs-CZ" sz="18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.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  <a:ea typeface="Calibri"/>
              </a:rPr>
              <a:t>Orações relativas livres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P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Orações com antecedente não expresso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Questão de controlo/e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1" name="Zástupný obsah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Para identificar a função de sujeito das frases completivas, é possível aplicar os mesmos testes de controle que existem para a identificação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da função do sintagma nominal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Quem é que...?  ou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O que é que.....?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PT" sz="4400" b="0" i="1" strike="noStrike" spc="-1">
                <a:solidFill>
                  <a:srgbClr val="000000"/>
                </a:solidFill>
                <a:latin typeface="Calibri Light"/>
              </a:rPr>
              <a:t>É possível que o João venha à festa</a:t>
            </a: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.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3" name="Zástupný text 3"/>
          <p:cNvSpPr txBox="1"/>
          <p:nvPr/>
        </p:nvSpPr>
        <p:spPr>
          <a:xfrm>
            <a:off x="839880" y="188748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Questão de controle /controlo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4" name="Zástupný obsah 4"/>
          <p:cNvSpPr txBox="1"/>
          <p:nvPr/>
        </p:nvSpPr>
        <p:spPr>
          <a:xfrm>
            <a:off x="836640" y="3611880"/>
            <a:ext cx="5160600" cy="25776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 O que é que é possível?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5" name="Zástupný text 5"/>
          <p:cNvSpPr txBox="1"/>
          <p:nvPr/>
        </p:nvSpPr>
        <p:spPr>
          <a:xfrm>
            <a:off x="5668560" y="182268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400" b="1" strike="noStrike" spc="-1">
                <a:solidFill>
                  <a:srgbClr val="000000"/>
                </a:solidFill>
                <a:latin typeface="Calibri"/>
              </a:rPr>
              <a:t>Resposta= o sujeito. </a:t>
            </a: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6" name="Zástupný obsah 6"/>
          <p:cNvSpPr txBox="1"/>
          <p:nvPr/>
        </p:nvSpPr>
        <p:spPr>
          <a:xfrm>
            <a:off x="5669280" y="3611880"/>
            <a:ext cx="5685840" cy="25776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= Que o João venha à festa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Frases completivas na função de </a:t>
            </a:r>
            <a:r>
              <a:rPr lang="pt-PT" sz="4400" b="1" strike="noStrike" spc="-1">
                <a:solidFill>
                  <a:srgbClr val="000000"/>
                </a:solidFill>
                <a:latin typeface="Calibri Light"/>
              </a:rPr>
              <a:t>complemento/objeto direto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8" name="Zástupný obsah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denominadas tradicionalmente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objetivas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são sempre seleccionadas por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verbos transitivos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podem ser substituídas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685800" lvl="1" indent="-228240" algn="just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por um pronome demonstrativo neutro </a:t>
            </a:r>
            <a:r>
              <a:rPr lang="pt-BR" sz="2400" b="1" i="1" strike="noStrike" spc="-1">
                <a:solidFill>
                  <a:srgbClr val="000000"/>
                </a:solidFill>
                <a:latin typeface="Calibri"/>
              </a:rPr>
              <a:t>isso</a:t>
            </a: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  em posição pós-verbal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685800" lvl="1" indent="-228240" algn="just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pelo pronome clítico acusativo </a:t>
            </a:r>
            <a:r>
              <a:rPr lang="pt-BR" sz="2400" b="1" strike="noStrike" spc="-1">
                <a:solidFill>
                  <a:srgbClr val="000000"/>
                </a:solidFill>
                <a:latin typeface="Calibri"/>
              </a:rPr>
              <a:t>–o</a:t>
            </a: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457200" algn="just">
              <a:lnSpc>
                <a:spcPct val="90000"/>
              </a:lnSpc>
              <a:spcBef>
                <a:spcPts val="499"/>
              </a:spcBef>
              <a:tabLst>
                <a:tab pos="0" algn="l"/>
              </a:tabLst>
            </a:pPr>
            <a:r>
              <a:rPr lang="pt-BR" sz="2400" b="0" i="1" strike="noStrike" spc="-1">
                <a:solidFill>
                  <a:srgbClr val="000000"/>
                </a:solidFill>
                <a:latin typeface="Calibri"/>
              </a:rPr>
              <a:t>O João sabe </a:t>
            </a:r>
            <a:r>
              <a:rPr lang="pt-BR" sz="2400" b="1" i="1" u="sng" strike="noStrike" spc="-1">
                <a:solidFill>
                  <a:srgbClr val="000000"/>
                </a:solidFill>
                <a:uFillTx/>
                <a:latin typeface="Calibri"/>
              </a:rPr>
              <a:t>que estamos à espera dele</a:t>
            </a:r>
            <a:r>
              <a:rPr lang="pt-BR" sz="2400" b="0" i="1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457200" algn="just">
              <a:lnSpc>
                <a:spcPct val="90000"/>
              </a:lnSpc>
              <a:spcBef>
                <a:spcPts val="499"/>
              </a:spcBef>
              <a:tabLst>
                <a:tab pos="0" algn="l"/>
              </a:tabLst>
            </a:pPr>
            <a:r>
              <a:rPr lang="pt-BR" sz="2400" b="0" i="1" strike="noStrike" spc="-1">
                <a:solidFill>
                  <a:srgbClr val="000000"/>
                </a:solidFill>
                <a:latin typeface="Calibri"/>
              </a:rPr>
              <a:t>O João sabe </a:t>
            </a:r>
            <a:r>
              <a:rPr lang="pt-BR" sz="2400" b="1" i="1" u="sng" strike="noStrike" spc="-1">
                <a:solidFill>
                  <a:srgbClr val="000000"/>
                </a:solidFill>
                <a:uFillTx/>
                <a:latin typeface="Calibri"/>
              </a:rPr>
              <a:t>isso</a:t>
            </a:r>
            <a:r>
              <a:rPr lang="pt-BR" sz="2400" b="0" i="1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457200" algn="just">
              <a:lnSpc>
                <a:spcPct val="90000"/>
              </a:lnSpc>
              <a:spcBef>
                <a:spcPts val="499"/>
              </a:spcBef>
              <a:tabLst>
                <a:tab pos="0" algn="l"/>
              </a:tabLst>
            </a:pPr>
            <a:r>
              <a:rPr lang="pt-BR" sz="2400" b="0" i="1" strike="noStrike" spc="-1">
                <a:solidFill>
                  <a:srgbClr val="000000"/>
                </a:solidFill>
                <a:latin typeface="Calibri"/>
              </a:rPr>
              <a:t>O João sabe</a:t>
            </a:r>
            <a:r>
              <a:rPr lang="pt-BR" sz="2400" b="1" i="1" u="sng" strike="noStrike" spc="-1">
                <a:solidFill>
                  <a:srgbClr val="000000"/>
                </a:solidFill>
                <a:uFillTx/>
                <a:latin typeface="Calibri"/>
              </a:rPr>
              <a:t>-o</a:t>
            </a:r>
            <a:r>
              <a:rPr lang="pt-BR" sz="2400" b="0" i="1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Posição das frases completivas de objeto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0" name="Zástupný text 5"/>
          <p:cNvSpPr txBox="1"/>
          <p:nvPr/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Pós-verbal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1" name="Zástupný obsah 6"/>
          <p:cNvSpPr txBox="1"/>
          <p:nvPr/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PT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Em geral, estas orações completivas são seleccionadas por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  <a:ea typeface="Calibri"/>
              </a:rPr>
              <a:t>verbos transitivos directos ou ditransitivos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, ocorrendo, consequentemente, em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  <a:ea typeface="Calibri"/>
              </a:rPr>
              <a:t>posição pós-verbal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, como mostra o seguinte esquema gráfico: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2" name="Zástupný text 7"/>
          <p:cNvSpPr txBox="1"/>
          <p:nvPr/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Pré-verbal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3" name="Zástupný obsah 8"/>
          <p:cNvSpPr txBox="1"/>
          <p:nvPr/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esporadicamente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têm um valor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enfático, estilisticamente marcado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, sendo pouco habitual na linguagem corrente.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A sua posição atípica pode levar a confundir a sua função de objecto com a de sujeito.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Posição das frases completivas de objeto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5" name="Zástupný text 5"/>
          <p:cNvSpPr txBox="1"/>
          <p:nvPr/>
        </p:nvSpPr>
        <p:spPr>
          <a:xfrm>
            <a:off x="861840" y="249552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Pós-verbal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6" name="Zástupný obsah 6"/>
          <p:cNvSpPr txBox="1"/>
          <p:nvPr/>
        </p:nvSpPr>
        <p:spPr>
          <a:xfrm>
            <a:off x="836640" y="3821040"/>
            <a:ext cx="5160600" cy="236808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800" b="0" i="1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  <a:ea typeface="Calibri"/>
              </a:rPr>
              <a:t>O João sabe </a:t>
            </a:r>
            <a:r>
              <a:rPr lang="pt-BR" sz="2800" b="1" i="1" u="sng" strike="noStrike" spc="-1">
                <a:solidFill>
                  <a:srgbClr val="000000"/>
                </a:solidFill>
                <a:uFillTx/>
                <a:latin typeface="Calibri"/>
                <a:ea typeface="Calibri"/>
              </a:rPr>
              <a:t>que estamos à espera dele.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7" name="Zástupný text 7"/>
          <p:cNvSpPr txBox="1"/>
          <p:nvPr/>
        </p:nvSpPr>
        <p:spPr>
          <a:xfrm>
            <a:off x="6355080" y="248508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Pré-verbal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8" name="Zástupný obsah 8"/>
          <p:cNvSpPr txBox="1"/>
          <p:nvPr/>
        </p:nvSpPr>
        <p:spPr>
          <a:xfrm>
            <a:off x="6537960" y="3821040"/>
            <a:ext cx="4817160" cy="236808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800" b="1" i="1" u="sng" strike="noStrike" spc="-1">
                <a:solidFill>
                  <a:srgbClr val="000000"/>
                </a:solidFill>
                <a:uFillTx/>
                <a:latin typeface="Calibri"/>
              </a:rPr>
              <a:t>Que ela fez o exame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, todos sabemos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" name="Obrázek 2"/>
          <p:cNvPicPr/>
          <p:nvPr/>
        </p:nvPicPr>
        <p:blipFill>
          <a:blip r:embed="rId2"/>
          <a:stretch/>
        </p:blipFill>
        <p:spPr>
          <a:xfrm>
            <a:off x="643320" y="694080"/>
            <a:ext cx="10904760" cy="54694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Rectangle 7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Rectangle 9"/>
          <p:cNvSpPr/>
          <p:nvPr/>
        </p:nvSpPr>
        <p:spPr>
          <a:xfrm flipH="1">
            <a:off x="0" y="0"/>
            <a:ext cx="12191760" cy="159048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2F5597"/>
              </a:gs>
            </a:gsLst>
            <a:lin ang="2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Rectangle 11"/>
          <p:cNvSpPr/>
          <p:nvPr/>
        </p:nvSpPr>
        <p:spPr>
          <a:xfrm rot="10800000" flipH="1">
            <a:off x="360" y="360"/>
            <a:ext cx="8115120" cy="1590480"/>
          </a:xfrm>
          <a:prstGeom prst="rect">
            <a:avLst/>
          </a:prstGeom>
          <a:gradFill rotWithShape="0">
            <a:gsLst>
              <a:gs pos="20000">
                <a:srgbClr val="4472C4">
                  <a:alpha val="0"/>
                </a:srgbClr>
              </a:gs>
              <a:gs pos="100000">
                <a:srgbClr val="203864">
                  <a:alpha val="55294"/>
                </a:srgbClr>
              </a:gs>
            </a:gsLst>
            <a:lin ang="7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4" name="Rectangle 13"/>
          <p:cNvSpPr/>
          <p:nvPr/>
        </p:nvSpPr>
        <p:spPr>
          <a:xfrm flipH="1">
            <a:off x="8114400" y="0"/>
            <a:ext cx="4076280" cy="1590480"/>
          </a:xfrm>
          <a:prstGeom prst="rect">
            <a:avLst/>
          </a:prstGeom>
          <a:gradFill rotWithShape="0">
            <a:gsLst>
              <a:gs pos="0">
                <a:srgbClr val="4472C4">
                  <a:alpha val="66274"/>
                </a:srgbClr>
              </a:gs>
              <a:gs pos="100000">
                <a:srgbClr val="000000">
                  <a:alpha val="30196"/>
                </a:srgbClr>
              </a:gs>
            </a:gsLst>
            <a:lin ang="19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Rectangle 15"/>
          <p:cNvSpPr/>
          <p:nvPr/>
        </p:nvSpPr>
        <p:spPr>
          <a:xfrm>
            <a:off x="459360" y="0"/>
            <a:ext cx="11732400" cy="1596960"/>
          </a:xfrm>
          <a:prstGeom prst="rect">
            <a:avLst/>
          </a:prstGeom>
          <a:gradFill rotWithShape="0">
            <a:gsLst>
              <a:gs pos="50000">
                <a:srgbClr val="000000">
                  <a:alpha val="0"/>
                </a:srgbClr>
              </a:gs>
              <a:gs pos="100000">
                <a:srgbClr val="203864">
                  <a:alpha val="52156"/>
                </a:srgbClr>
              </a:gs>
            </a:gsLst>
            <a:lin ang="16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Nadpis 1"/>
          <p:cNvSpPr txBox="1"/>
          <p:nvPr/>
        </p:nvSpPr>
        <p:spPr>
          <a:xfrm>
            <a:off x="1371600" y="294480"/>
            <a:ext cx="9895680" cy="1033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000" b="0" strike="noStrike" spc="-1">
                <a:solidFill>
                  <a:srgbClr val="FFFFFF"/>
                </a:solidFill>
                <a:latin typeface="Calibri Light"/>
              </a:rPr>
              <a:t>subordinação completiva </a:t>
            </a:r>
            <a:endParaRPr lang="cs-CZ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7" name="Zástupný obsah 2"/>
          <p:cNvSpPr txBox="1"/>
          <p:nvPr/>
        </p:nvSpPr>
        <p:spPr>
          <a:xfrm>
            <a:off x="540000" y="2235240"/>
            <a:ext cx="11414160" cy="42447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também, às vezes, chamada substantiva ou integrante</a:t>
            </a: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aproxima-se às expressões nominais (sintagmas nominais) que desempenham a mesma função sintáctica.  </a:t>
            </a: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Assim, na seguinte frase, o SN na função de objecto directo é substituível por uma oração completiva que, concomitantemente, desempenhará a mesma função sintáctica do objeto directo: </a:t>
            </a: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P.EX.:</a:t>
            </a: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000" b="0" i="1" strike="noStrike" spc="-1">
                <a:solidFill>
                  <a:srgbClr val="000000"/>
                </a:solidFill>
                <a:latin typeface="Calibri"/>
              </a:rPr>
              <a:t>O Pedro, no Dia das Mentiras, inventou </a:t>
            </a:r>
            <a:r>
              <a:rPr lang="pt-BR" sz="2000" b="1" i="1" strike="noStrike" spc="-1">
                <a:solidFill>
                  <a:srgbClr val="000000"/>
                </a:solidFill>
                <a:latin typeface="Calibri"/>
              </a:rPr>
              <a:t>uma mentira</a:t>
            </a: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. 	</a:t>
            </a: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000" b="0" i="1" strike="noStrike" spc="-1">
                <a:solidFill>
                  <a:srgbClr val="000000"/>
                </a:solidFill>
                <a:latin typeface="Calibri"/>
              </a:rPr>
              <a:t>O Pedro, no Dia das Mentiras, inventou </a:t>
            </a:r>
            <a:r>
              <a:rPr lang="pt-BR" sz="2000" b="1" i="1" strike="noStrike" spc="-1">
                <a:solidFill>
                  <a:srgbClr val="000000"/>
                </a:solidFill>
                <a:latin typeface="Calibri"/>
              </a:rPr>
              <a:t>que tinha ganho mil euros na lotaria</a:t>
            </a: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.</a:t>
            </a: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8" name="Obdélník 3"/>
          <p:cNvSpPr/>
          <p:nvPr/>
        </p:nvSpPr>
        <p:spPr>
          <a:xfrm>
            <a:off x="9038160" y="5115240"/>
            <a:ext cx="2835720" cy="702000"/>
          </a:xfrm>
          <a:prstGeom prst="rect">
            <a:avLst/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PT" sz="1800" b="0" strike="noStrike" spc="-1">
                <a:solidFill>
                  <a:srgbClr val="FFFFFF"/>
                </a:solidFill>
                <a:latin typeface="Calibri"/>
              </a:rPr>
              <a:t>OBJETO/COMPLEMENTO  DIRETO</a:t>
            </a:r>
            <a:endParaRPr lang="cs-CZ" sz="1800" b="0" strike="noStrike" spc="-1">
              <a:latin typeface="Arial"/>
            </a:endParaRPr>
          </a:p>
        </p:txBody>
      </p:sp>
      <p:sp>
        <p:nvSpPr>
          <p:cNvPr id="219" name="Přímá spojnice se šipkou 5"/>
          <p:cNvSpPr/>
          <p:nvPr/>
        </p:nvSpPr>
        <p:spPr>
          <a:xfrm flipH="1">
            <a:off x="6559920" y="5115240"/>
            <a:ext cx="2178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7150">
            <a:solidFill>
              <a:srgbClr val="4472C4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0" name="Přímá spojnice se šipkou 14"/>
          <p:cNvSpPr/>
          <p:nvPr/>
        </p:nvSpPr>
        <p:spPr>
          <a:xfrm flipH="1">
            <a:off x="8114400" y="5638680"/>
            <a:ext cx="6224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7150">
            <a:solidFill>
              <a:srgbClr val="4472C4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Rectangle 9"/>
          <p:cNvSpPr/>
          <p:nvPr/>
        </p:nvSpPr>
        <p:spPr>
          <a:xfrm>
            <a:off x="1440" y="0"/>
            <a:ext cx="12188520" cy="6857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81" name="Obrázek 4" descr="Obsah obrázku text, bílá tabule&#10;&#10;Popis byl vytvořen automaticky"/>
          <p:cNvPicPr/>
          <p:nvPr/>
        </p:nvPicPr>
        <p:blipFill>
          <a:blip r:embed="rId2"/>
          <a:srcRect r="12873"/>
          <a:stretch/>
        </p:blipFill>
        <p:spPr>
          <a:xfrm>
            <a:off x="0" y="1440"/>
            <a:ext cx="12191760" cy="6856200"/>
          </a:xfrm>
          <a:prstGeom prst="rect">
            <a:avLst/>
          </a:prstGeom>
          <a:ln w="0">
            <a:noFill/>
          </a:ln>
        </p:spPr>
      </p:pic>
      <p:sp>
        <p:nvSpPr>
          <p:cNvPr id="282" name="Obdélník 5"/>
          <p:cNvSpPr/>
          <p:nvPr/>
        </p:nvSpPr>
        <p:spPr>
          <a:xfrm>
            <a:off x="304920" y="4293720"/>
            <a:ext cx="1271880" cy="423720"/>
          </a:xfrm>
          <a:prstGeom prst="rect">
            <a:avLst/>
          </a:prstGeom>
          <a:solidFill>
            <a:schemeClr val="bg2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PT" sz="1800" b="0" strike="noStrike" spc="-1">
                <a:solidFill>
                  <a:srgbClr val="000000"/>
                </a:solidFill>
                <a:latin typeface="Calibri"/>
              </a:rPr>
              <a:t>Conj.</a:t>
            </a:r>
            <a:endParaRPr lang="cs-CZ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Complementadores 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4" name="Zástupný text 3"/>
          <p:cNvSpPr txBox="1"/>
          <p:nvPr/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que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5" name="Zástupný obsah 4"/>
          <p:cNvSpPr txBox="1"/>
          <p:nvPr/>
        </p:nvSpPr>
        <p:spPr>
          <a:xfrm>
            <a:off x="814320" y="3006720"/>
            <a:ext cx="5182920" cy="31824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As orações completivas são,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tipicamente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, introduzidas por um complementador </a:t>
            </a: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que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, como ilustram os casos acima mencionados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6" name="Zástupný text 5"/>
          <p:cNvSpPr txBox="1"/>
          <p:nvPr/>
        </p:nvSpPr>
        <p:spPr>
          <a:xfrm>
            <a:off x="6355080" y="1681200"/>
            <a:ext cx="500004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se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7" name="Zástupný obsah 6"/>
          <p:cNvSpPr txBox="1"/>
          <p:nvPr/>
        </p:nvSpPr>
        <p:spPr>
          <a:xfrm>
            <a:off x="6355080" y="3006720"/>
            <a:ext cx="5000040" cy="318240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97000"/>
          </a:bodyPr>
          <a:lstStyle/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quando são seleccionados por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verbos de inquirição 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(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investigar, perguntar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),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verbos declarativos 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(dizer, decidir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) ou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Verbos epistémicos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 (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saber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), podem igualmente ser introduzidas pelo complementador </a:t>
            </a: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se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: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Complementadores 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9" name="Zástupný text 3"/>
          <p:cNvSpPr txBox="1"/>
          <p:nvPr/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que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0" name="Zástupný obsah 4"/>
          <p:cNvSpPr txBox="1"/>
          <p:nvPr/>
        </p:nvSpPr>
        <p:spPr>
          <a:xfrm>
            <a:off x="814320" y="3006720"/>
            <a:ext cx="5182920" cy="31824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Por exemplo: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Queria </a:t>
            </a: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que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 </a:t>
            </a: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estivesses aqui comigo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Não sei o</a:t>
            </a: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 que diga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1" name="Zástupný text 5"/>
          <p:cNvSpPr txBox="1"/>
          <p:nvPr/>
        </p:nvSpPr>
        <p:spPr>
          <a:xfrm>
            <a:off x="6355080" y="1681200"/>
            <a:ext cx="500004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se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2" name="Zástupný obsah 6"/>
          <p:cNvSpPr txBox="1"/>
          <p:nvPr/>
        </p:nvSpPr>
        <p:spPr>
          <a:xfrm>
            <a:off x="6355080" y="3006720"/>
            <a:ext cx="5000040" cy="318240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91000"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Por exemplo: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O teste de sangue vai </a:t>
            </a: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mostrar se o condutor conduziu sob o efeito de álcool.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A Irene </a:t>
            </a: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pergunta se pode trazer os filhos para a festa.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A polícia </a:t>
            </a: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ignora se o condutor se adormeceu ao conduzir o autocarro.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 Light"/>
              </a:rPr>
              <a:t>Conjunções adverbiais ou pronomes indefinidos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4" name="Zástupný obsah 2"/>
          <p:cNvSpPr txBox="1"/>
          <p:nvPr/>
        </p:nvSpPr>
        <p:spPr>
          <a:xfrm>
            <a:off x="720000" y="180000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22860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tabLst>
                <a:tab pos="0" algn="l"/>
              </a:tabLst>
            </a:pPr>
            <a:r>
              <a:rPr lang="cs-CZ" sz="24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quando, como, qual, de onde,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 etc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tabLst>
                <a:tab pos="0" algn="l"/>
              </a:tabLst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 Estas orações, contudo, são interpretadas como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Calibri"/>
              </a:rPr>
              <a:t>relativas livres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, de acordo com a sintaxe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24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Sei </a:t>
            </a:r>
            <a:r>
              <a:rPr lang="cs-CZ" sz="2400" b="1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como</a:t>
            </a:r>
            <a:r>
              <a:rPr lang="cs-CZ" sz="2400" b="0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 ele perdeu a vida</a:t>
            </a:r>
            <a:r>
              <a:rPr lang="cs-CZ" sz="24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.	 		vs.	 Sei-</a:t>
            </a:r>
            <a:r>
              <a:rPr lang="cs-CZ" sz="2400" b="0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o.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24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Detesto  </a:t>
            </a:r>
            <a:r>
              <a:rPr lang="cs-CZ" sz="2400" b="1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quem</a:t>
            </a:r>
            <a:r>
              <a:rPr lang="cs-CZ" sz="2400" b="0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 mente.</a:t>
            </a:r>
            <a:r>
              <a:rPr lang="cs-CZ" sz="24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  			vs. 	Detesto-</a:t>
            </a:r>
            <a:r>
              <a:rPr lang="cs-CZ" sz="2400" b="0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o.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449640" algn="just">
              <a:lnSpc>
                <a:spcPct val="15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24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Perguntou-me </a:t>
            </a:r>
            <a:r>
              <a:rPr lang="cs-CZ" sz="2400" b="1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quando</a:t>
            </a:r>
            <a:r>
              <a:rPr lang="cs-CZ" sz="2400" b="0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 foi isso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.  		</a:t>
            </a:r>
            <a:r>
              <a:rPr lang="pt-PT" sz="24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lang="cs-CZ" sz="24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vs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. 	</a:t>
            </a:r>
            <a:r>
              <a:rPr lang="cs-CZ" sz="24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Perguntou-m</a:t>
            </a:r>
            <a:r>
              <a:rPr lang="cs-CZ" sz="2400" b="0" i="1" u="sng" strike="noStrike" spc="-1">
                <a:solidFill>
                  <a:srgbClr val="000000"/>
                </a:solidFill>
                <a:uFillTx/>
                <a:latin typeface="Times New Roman"/>
                <a:ea typeface="Calibri"/>
              </a:rPr>
              <a:t>o.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Supressão do complementador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6" name="Zástupný obsah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 quando a oração completiva está no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modo conjuntivo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exclusivamente, na escrita, sobretudo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em correspondências formal 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(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linguagem comercial, jurídica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, etc.)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Por exemplo: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Requeiro </a:t>
            </a: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(-) seja enviado o Processo a outra instância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Solicito </a:t>
            </a: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(-) me seja enviado o parecer por correio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Reduplicação do complementador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8" name="Zástupný obsah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514440" indent="-285480" algn="just">
              <a:lnSpc>
                <a:spcPct val="120000"/>
              </a:lnSpc>
              <a:spcBef>
                <a:spcPts val="1199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linguagem coloquial 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514440" indent="-285480" algn="just">
              <a:lnSpc>
                <a:spcPct val="120000"/>
              </a:lnSpc>
              <a:spcBef>
                <a:spcPts val="1199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consiste na repetição do complementador </a:t>
            </a:r>
            <a:r>
              <a:rPr lang="cs-CZ" sz="18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que</a:t>
            </a:r>
            <a:r>
              <a:rPr lang="cs-CZ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971640" lvl="1" indent="-285480" algn="just">
              <a:lnSpc>
                <a:spcPct val="120000"/>
              </a:lnSpc>
              <a:spcBef>
                <a:spcPts val="1199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1400" b="0" strike="noStrike" spc="-1">
                <a:solidFill>
                  <a:srgbClr val="000000"/>
                </a:solidFill>
                <a:latin typeface="Calibri"/>
                <a:ea typeface="Calibri"/>
              </a:rPr>
              <a:t>à </a:t>
            </a:r>
            <a:r>
              <a:rPr lang="cs-CZ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direita do sujeito </a:t>
            </a:r>
            <a:r>
              <a:rPr lang="cs-CZ" sz="1400" b="0" strike="noStrike" spc="-1">
                <a:solidFill>
                  <a:srgbClr val="000000"/>
                </a:solidFill>
                <a:latin typeface="Calibri"/>
                <a:ea typeface="Calibri"/>
              </a:rPr>
              <a:t>da oração subordinada ou</a:t>
            </a:r>
            <a:endParaRPr lang="cs-CZ" sz="1400" b="0" strike="noStrike" spc="-1">
              <a:solidFill>
                <a:srgbClr val="000000"/>
              </a:solidFill>
              <a:latin typeface="Calibri"/>
            </a:endParaRPr>
          </a:p>
          <a:p>
            <a:pPr marL="971640" lvl="1" indent="-285480" algn="just">
              <a:lnSpc>
                <a:spcPct val="120000"/>
              </a:lnSpc>
              <a:spcBef>
                <a:spcPts val="1199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1400" b="0" strike="noStrike" spc="-1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à direita de uma expressão adverbial</a:t>
            </a:r>
            <a:r>
              <a:rPr lang="cs-CZ" sz="1400" b="0" strike="noStrike" spc="-1">
                <a:solidFill>
                  <a:srgbClr val="000000"/>
                </a:solidFill>
                <a:latin typeface="Calibri"/>
                <a:ea typeface="Calibri"/>
              </a:rPr>
              <a:t>. </a:t>
            </a:r>
            <a:endParaRPr lang="cs-CZ" sz="1400" b="0" strike="noStrike" spc="-1">
              <a:solidFill>
                <a:srgbClr val="000000"/>
              </a:solidFill>
              <a:latin typeface="Calibri"/>
            </a:endParaRPr>
          </a:p>
          <a:p>
            <a:pPr marL="449640" indent="-228240">
              <a:lnSpc>
                <a:spcPct val="12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pt-PT" sz="1800" b="0" strike="noStrike" spc="-1">
                <a:solidFill>
                  <a:srgbClr val="000000"/>
                </a:solidFill>
                <a:latin typeface="Calibri"/>
                <a:ea typeface="Calibri"/>
              </a:rPr>
              <a:t>Por exemplo: 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449640" indent="-228240">
              <a:lnSpc>
                <a:spcPct val="12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1800" b="0" i="1" strike="noStrike" spc="-1">
                <a:solidFill>
                  <a:srgbClr val="000000"/>
                </a:solidFill>
                <a:latin typeface="Calibri"/>
                <a:ea typeface="Calibri"/>
              </a:rPr>
              <a:t>Eu acho </a:t>
            </a:r>
            <a:r>
              <a:rPr lang="cs-CZ" sz="18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que</a:t>
            </a:r>
            <a:r>
              <a:rPr lang="cs-CZ" sz="1800" b="0" i="1" strike="noStrike" spc="-1">
                <a:solidFill>
                  <a:srgbClr val="000000"/>
                </a:solidFill>
                <a:latin typeface="Calibri"/>
                <a:ea typeface="Calibri"/>
              </a:rPr>
              <a:t> ele </a:t>
            </a:r>
            <a:r>
              <a:rPr lang="cs-CZ" sz="18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que</a:t>
            </a:r>
            <a:r>
              <a:rPr lang="cs-CZ" sz="1800" b="0" i="1" strike="noStrike" spc="-1">
                <a:solidFill>
                  <a:srgbClr val="000000"/>
                </a:solidFill>
                <a:latin typeface="Calibri"/>
                <a:ea typeface="Calibri"/>
              </a:rPr>
              <a:t> não tem uma grande queda para estudar. 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449640" indent="-228240">
              <a:lnSpc>
                <a:spcPct val="12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1800" b="0" i="1" strike="noStrike" spc="-1">
                <a:solidFill>
                  <a:srgbClr val="000000"/>
                </a:solidFill>
                <a:latin typeface="Calibri"/>
                <a:ea typeface="Calibri"/>
              </a:rPr>
              <a:t>Acho </a:t>
            </a:r>
            <a:r>
              <a:rPr lang="cs-CZ" sz="18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que</a:t>
            </a:r>
            <a:r>
              <a:rPr lang="cs-CZ" sz="1800" b="0" i="1" strike="noStrike" spc="-1">
                <a:solidFill>
                  <a:srgbClr val="000000"/>
                </a:solidFill>
                <a:latin typeface="Calibri"/>
                <a:ea typeface="Calibri"/>
              </a:rPr>
              <a:t> uma pessoa </a:t>
            </a:r>
            <a:r>
              <a:rPr lang="cs-CZ" sz="18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que</a:t>
            </a:r>
            <a:r>
              <a:rPr lang="cs-CZ" sz="1800" b="0" i="1" strike="noStrike" spc="-1">
                <a:solidFill>
                  <a:srgbClr val="000000"/>
                </a:solidFill>
                <a:latin typeface="Calibri"/>
                <a:ea typeface="Calibri"/>
              </a:rPr>
              <a:t> deve desfrutar da vida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449640" indent="-228240">
              <a:lnSpc>
                <a:spcPct val="120000"/>
              </a:lnSpc>
              <a:spcBef>
                <a:spcPts val="1001"/>
              </a:spcBef>
              <a:spcAft>
                <a:spcPts val="1001"/>
              </a:spcAft>
              <a:buClr>
                <a:srgbClr val="000000"/>
              </a:buClr>
              <a:buFont typeface="Arial"/>
              <a:buChar char="•"/>
            </a:pPr>
            <a:r>
              <a:rPr lang="cs-CZ" sz="1800" b="0" i="1" strike="noStrike" spc="-1">
                <a:solidFill>
                  <a:srgbClr val="000000"/>
                </a:solidFill>
                <a:latin typeface="Calibri"/>
                <a:ea typeface="Calibri"/>
              </a:rPr>
              <a:t>Estavam convencidos de </a:t>
            </a:r>
            <a:r>
              <a:rPr lang="cs-CZ" sz="18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que</a:t>
            </a:r>
            <a:r>
              <a:rPr lang="cs-CZ" sz="1800" b="0" i="1" strike="noStrike" spc="-1">
                <a:solidFill>
                  <a:srgbClr val="000000"/>
                </a:solidFill>
                <a:latin typeface="Calibri"/>
                <a:ea typeface="Calibri"/>
              </a:rPr>
              <a:t> lá fora </a:t>
            </a:r>
            <a:r>
              <a:rPr lang="cs-CZ" sz="18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que</a:t>
            </a:r>
            <a:r>
              <a:rPr lang="cs-CZ" sz="1800" b="0" i="1" strike="noStrike" spc="-1">
                <a:solidFill>
                  <a:srgbClr val="000000"/>
                </a:solidFill>
                <a:latin typeface="Calibri"/>
                <a:ea typeface="Calibri"/>
              </a:rPr>
              <a:t> se vivia melhor. 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Frases completivas com a função de </a:t>
            </a:r>
            <a:r>
              <a:rPr lang="pt-PT" sz="4400" b="1" strike="noStrike" spc="-1">
                <a:solidFill>
                  <a:srgbClr val="000000"/>
                </a:solidFill>
                <a:latin typeface="Calibri Light"/>
              </a:rPr>
              <a:t>objeto</a:t>
            </a: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/</a:t>
            </a:r>
            <a:r>
              <a:rPr lang="pt-PT" sz="4400" b="1" strike="noStrike" spc="-1">
                <a:solidFill>
                  <a:srgbClr val="000000"/>
                </a:solidFill>
                <a:latin typeface="Calibri Light"/>
              </a:rPr>
              <a:t>complemento indireto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0" name="Zástupný text 3"/>
          <p:cNvSpPr txBox="1"/>
          <p:nvPr/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Conceção tradicional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1" name="Zástupný obsah 4"/>
          <p:cNvSpPr txBox="1"/>
          <p:nvPr/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denominadas orações substantivas objectivas indirectas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segundo a terminologia tradicional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2" name="Zástupný text 5"/>
          <p:cNvSpPr txBox="1"/>
          <p:nvPr/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Sintaxe moderna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3" name="Zástupný obsah 6"/>
          <p:cNvSpPr txBox="1"/>
          <p:nvPr/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pela sintaxe portuguesa, entre as orações relativas livres, já que contêm um pronome relativo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Outras propriedades importantes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5" name="Zástupný obsah 3"/>
          <p:cNvSpPr txBox="1"/>
          <p:nvPr/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SELEÇÃO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Estas orações são seleccionadas por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verbos transitivos indirectos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 podem ser substituídas por um pronome clítico dativo 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me, te, lhe, nos, vos, lhes.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6" name="Zástupný obsah 4"/>
          <p:cNvSpPr txBox="1"/>
          <p:nvPr/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POSIÇÃO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Canonicamente, estas orações, tal como o seu  sintagma nominal homólogo,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encontram-se em posição pós-verbal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Rectangle 9"/>
          <p:cNvSpPr/>
          <p:nvPr/>
        </p:nvSpPr>
        <p:spPr>
          <a:xfrm>
            <a:off x="0" y="0"/>
            <a:ext cx="1218852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8" name="Nadpis 1"/>
          <p:cNvSpPr txBox="1"/>
          <p:nvPr/>
        </p:nvSpPr>
        <p:spPr>
          <a:xfrm>
            <a:off x="838080" y="184680"/>
            <a:ext cx="10515240" cy="1505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5200" b="0" strike="noStrike" spc="-1">
                <a:solidFill>
                  <a:srgbClr val="000000"/>
                </a:solidFill>
                <a:latin typeface="Calibri Light"/>
              </a:rPr>
              <a:t>Esquema</a:t>
            </a:r>
            <a:endParaRPr lang="cs-CZ" sz="52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09" name="Obrázek 4"/>
          <p:cNvPicPr/>
          <p:nvPr/>
        </p:nvPicPr>
        <p:blipFill>
          <a:blip r:embed="rId2"/>
          <a:stretch/>
        </p:blipFill>
        <p:spPr>
          <a:xfrm>
            <a:off x="1794960" y="1845360"/>
            <a:ext cx="8598960" cy="44499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Frases completivas na função de </a:t>
            </a:r>
            <a:r>
              <a:rPr lang="pt-PT" sz="4400" b="1" strike="noStrike" spc="-1">
                <a:solidFill>
                  <a:srgbClr val="000000"/>
                </a:solidFill>
                <a:latin typeface="Calibri Light"/>
              </a:rPr>
              <a:t>complemento oblíquo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1" name="Zástupný obsah 2"/>
          <p:cNvSpPr txBox="1"/>
          <p:nvPr/>
        </p:nvSpPr>
        <p:spPr>
          <a:xfrm>
            <a:off x="838080" y="1825560"/>
            <a:ext cx="10515240" cy="466704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97000"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 de acordo com a tradição luso-brasileira, como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orações completivas indirectas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 São introduzidas por uma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preposição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 (salvo 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a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 e 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para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), regida pelo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verbo da oração principal 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e a conjunção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que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podem ser substituídas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pelas </a:t>
            </a:r>
            <a:r>
              <a:rPr lang="pt-BR" sz="2400" b="1" strike="noStrike" spc="-1">
                <a:solidFill>
                  <a:srgbClr val="000000"/>
                </a:solidFill>
                <a:latin typeface="Calibri"/>
              </a:rPr>
              <a:t>formas tónicas </a:t>
            </a: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de um pronome demonstrativo neutro (</a:t>
            </a:r>
            <a:r>
              <a:rPr lang="pt-BR" sz="2400" b="0" i="1" strike="noStrike" spc="-1">
                <a:solidFill>
                  <a:srgbClr val="000000"/>
                </a:solidFill>
                <a:latin typeface="Calibri"/>
              </a:rPr>
              <a:t>isso, isto, aquilo</a:t>
            </a: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), a única compatível com as preposições.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400" b="1" strike="noStrike" spc="-1">
                <a:solidFill>
                  <a:srgbClr val="000000"/>
                </a:solidFill>
                <a:latin typeface="Calibri"/>
              </a:rPr>
              <a:t>Nunca</a:t>
            </a: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 podem ser substituídas por um pronome clítico dativo ou acusativo, como ilustram os seguintes exemplos: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914400">
              <a:lnSpc>
                <a:spcPct val="90000"/>
              </a:lnSpc>
              <a:spcBef>
                <a:spcPts val="499"/>
              </a:spcBef>
              <a:tabLst>
                <a:tab pos="0" algn="l"/>
              </a:tabLst>
            </a:pPr>
            <a:r>
              <a:rPr lang="pt-BR" sz="2600" b="0" i="1" strike="noStrike" spc="-1">
                <a:solidFill>
                  <a:srgbClr val="000000"/>
                </a:solidFill>
                <a:latin typeface="Calibri"/>
              </a:rPr>
              <a:t>O João concordou </a:t>
            </a:r>
            <a:r>
              <a:rPr lang="pt-BR" sz="2600" b="1" i="1" strike="noStrike" spc="-1">
                <a:solidFill>
                  <a:srgbClr val="000000"/>
                </a:solidFill>
                <a:latin typeface="Calibri"/>
              </a:rPr>
              <a:t>com que a Maria o acompanhe</a:t>
            </a:r>
            <a:r>
              <a:rPr lang="pt-BR" sz="2600" b="0" i="1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600" b="0" strike="noStrike" spc="-1">
              <a:solidFill>
                <a:srgbClr val="000000"/>
              </a:solidFill>
              <a:latin typeface="Calibri"/>
            </a:endParaRPr>
          </a:p>
          <a:p>
            <a:pPr marL="914400">
              <a:lnSpc>
                <a:spcPct val="90000"/>
              </a:lnSpc>
              <a:spcBef>
                <a:spcPts val="499"/>
              </a:spcBef>
              <a:tabLst>
                <a:tab pos="0" algn="l"/>
              </a:tabLst>
            </a:pPr>
            <a:r>
              <a:rPr lang="pt-BR" sz="2600" b="0" i="1" strike="noStrike" spc="-1">
                <a:solidFill>
                  <a:srgbClr val="000000"/>
                </a:solidFill>
                <a:latin typeface="Calibri"/>
              </a:rPr>
              <a:t>O João concordou </a:t>
            </a:r>
            <a:r>
              <a:rPr lang="pt-BR" sz="2600" b="1" i="1" strike="noStrike" spc="-1">
                <a:solidFill>
                  <a:srgbClr val="000000"/>
                </a:solidFill>
                <a:latin typeface="Calibri"/>
              </a:rPr>
              <a:t>com isso</a:t>
            </a:r>
            <a:r>
              <a:rPr lang="pt-BR" sz="2600" b="0" i="1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600" b="0" strike="noStrike" spc="-1">
              <a:solidFill>
                <a:srgbClr val="000000"/>
              </a:solidFill>
              <a:latin typeface="Calibri"/>
            </a:endParaRPr>
          </a:p>
          <a:p>
            <a:pPr marL="914400">
              <a:lnSpc>
                <a:spcPct val="90000"/>
              </a:lnSpc>
              <a:spcBef>
                <a:spcPts val="499"/>
              </a:spcBef>
              <a:tabLst>
                <a:tab pos="0" algn="l"/>
              </a:tabLst>
            </a:pPr>
            <a:r>
              <a:rPr lang="pt-BR" sz="2600" b="0" i="1" strike="noStrike" spc="-1">
                <a:solidFill>
                  <a:srgbClr val="FF0000"/>
                </a:solidFill>
                <a:latin typeface="Calibri"/>
              </a:rPr>
              <a:t>*</a:t>
            </a:r>
            <a:r>
              <a:rPr lang="pt-BR" sz="2600" b="0" i="1" strike="noStrike" spc="-1">
                <a:solidFill>
                  <a:srgbClr val="000000"/>
                </a:solidFill>
                <a:latin typeface="Calibri"/>
              </a:rPr>
              <a:t>O João concordou-o.</a:t>
            </a:r>
            <a:endParaRPr lang="cs-CZ" sz="26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6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12" name="Picture 2" descr="atenção - renováveis magazine"/>
          <p:cNvPicPr/>
          <p:nvPr/>
        </p:nvPicPr>
        <p:blipFill>
          <a:blip r:embed="rId2"/>
          <a:stretch/>
        </p:blipFill>
        <p:spPr>
          <a:xfrm>
            <a:off x="8921880" y="5348160"/>
            <a:ext cx="1157040" cy="9853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Rectangle 7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2" name="Rectangle 9"/>
          <p:cNvSpPr/>
          <p:nvPr/>
        </p:nvSpPr>
        <p:spPr>
          <a:xfrm flipH="1">
            <a:off x="0" y="0"/>
            <a:ext cx="12191760" cy="159048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2F5597"/>
              </a:gs>
            </a:gsLst>
            <a:lin ang="2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3" name="Rectangle 11"/>
          <p:cNvSpPr/>
          <p:nvPr/>
        </p:nvSpPr>
        <p:spPr>
          <a:xfrm rot="10800000" flipH="1">
            <a:off x="360" y="360"/>
            <a:ext cx="8115120" cy="1590480"/>
          </a:xfrm>
          <a:prstGeom prst="rect">
            <a:avLst/>
          </a:prstGeom>
          <a:gradFill rotWithShape="0">
            <a:gsLst>
              <a:gs pos="20000">
                <a:srgbClr val="4472C4">
                  <a:alpha val="0"/>
                </a:srgbClr>
              </a:gs>
              <a:gs pos="100000">
                <a:srgbClr val="203864">
                  <a:alpha val="55294"/>
                </a:srgbClr>
              </a:gs>
            </a:gsLst>
            <a:lin ang="7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Rectangle 13"/>
          <p:cNvSpPr/>
          <p:nvPr/>
        </p:nvSpPr>
        <p:spPr>
          <a:xfrm flipH="1">
            <a:off x="8114400" y="0"/>
            <a:ext cx="4076280" cy="1590480"/>
          </a:xfrm>
          <a:prstGeom prst="rect">
            <a:avLst/>
          </a:prstGeom>
          <a:gradFill rotWithShape="0">
            <a:gsLst>
              <a:gs pos="0">
                <a:srgbClr val="4472C4">
                  <a:alpha val="66274"/>
                </a:srgbClr>
              </a:gs>
              <a:gs pos="100000">
                <a:srgbClr val="000000">
                  <a:alpha val="30196"/>
                </a:srgbClr>
              </a:gs>
            </a:gsLst>
            <a:lin ang="19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Rectangle 15"/>
          <p:cNvSpPr/>
          <p:nvPr/>
        </p:nvSpPr>
        <p:spPr>
          <a:xfrm>
            <a:off x="459360" y="0"/>
            <a:ext cx="11732400" cy="1596960"/>
          </a:xfrm>
          <a:prstGeom prst="rect">
            <a:avLst/>
          </a:prstGeom>
          <a:gradFill rotWithShape="0">
            <a:gsLst>
              <a:gs pos="50000">
                <a:srgbClr val="000000">
                  <a:alpha val="0"/>
                </a:srgbClr>
              </a:gs>
              <a:gs pos="100000">
                <a:srgbClr val="203864">
                  <a:alpha val="52156"/>
                </a:srgbClr>
              </a:gs>
            </a:gsLst>
            <a:lin ang="16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6" name="Nadpis 1"/>
          <p:cNvSpPr txBox="1"/>
          <p:nvPr/>
        </p:nvSpPr>
        <p:spPr>
          <a:xfrm>
            <a:off x="1371600" y="294480"/>
            <a:ext cx="9895680" cy="1033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t-PT" sz="4000" b="0" strike="noStrike" spc="-1">
                <a:solidFill>
                  <a:srgbClr val="FFFFFF"/>
                </a:solidFill>
                <a:latin typeface="Calibri Light"/>
              </a:rPr>
              <a:t>SELEÇÃO DAS FRASES COMPLETIVAS POR NÚCLEOS SUBCATEGORIZANTES</a:t>
            </a:r>
            <a:endParaRPr lang="cs-CZ" sz="40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2" name="Diagram1"/>
          <p:cNvGraphicFramePr/>
          <p:nvPr>
            <p:extLst>
              <p:ext uri="{D42A27DB-BD31-4B8C-83A1-F6EECF244321}">
                <p14:modId xmlns:p14="http://schemas.microsoft.com/office/powerpoint/2010/main" val="1060481683"/>
              </p:ext>
            </p:extLst>
          </p:nvPr>
        </p:nvGraphicFramePr>
        <p:xfrm>
          <a:off x="838080" y="1825560"/>
          <a:ext cx="10515240" cy="4350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" name="Obrázek 2"/>
          <p:cNvPicPr/>
          <p:nvPr/>
        </p:nvPicPr>
        <p:blipFill>
          <a:blip r:embed="rId2"/>
          <a:stretch/>
        </p:blipFill>
        <p:spPr>
          <a:xfrm>
            <a:off x="1293480" y="643320"/>
            <a:ext cx="9604800" cy="55706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 Light"/>
              </a:rPr>
              <a:t>preposição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3" name="Diagram3"/>
          <p:cNvGraphicFramePr/>
          <p:nvPr>
            <p:extLst>
              <p:ext uri="{D42A27DB-BD31-4B8C-83A1-F6EECF244321}">
                <p14:modId xmlns:p14="http://schemas.microsoft.com/office/powerpoint/2010/main" val="115560709"/>
              </p:ext>
            </p:extLst>
          </p:nvPr>
        </p:nvGraphicFramePr>
        <p:xfrm>
          <a:off x="182880" y="1348920"/>
          <a:ext cx="11544120" cy="5508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Atenção 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6" name="Zástupný obsah 2"/>
          <p:cNvSpPr txBox="1"/>
          <p:nvPr/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PT" sz="2800" b="0" strike="noStrike" spc="-1">
                <a:solidFill>
                  <a:srgbClr val="000000"/>
                </a:solidFill>
                <a:latin typeface="Calibri"/>
              </a:rPr>
              <a:t>Vamos esperar </a:t>
            </a: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pela</a:t>
            </a:r>
            <a:r>
              <a:rPr lang="pt-PT" sz="2800" b="0" strike="noStrike" spc="-1">
                <a:solidFill>
                  <a:srgbClr val="000000"/>
                </a:solidFill>
                <a:latin typeface="Calibri"/>
              </a:rPr>
              <a:t> resposta.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PT" sz="2800" b="0" strike="noStrike" spc="-1">
                <a:solidFill>
                  <a:srgbClr val="000000"/>
                </a:solidFill>
                <a:latin typeface="Calibri"/>
              </a:rPr>
              <a:t>Interesso-me </a:t>
            </a: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pelo</a:t>
            </a:r>
            <a:r>
              <a:rPr lang="pt-PT" sz="2800" b="0" strike="noStrike" spc="-1">
                <a:solidFill>
                  <a:srgbClr val="000000"/>
                </a:solidFill>
                <a:latin typeface="Calibri"/>
              </a:rPr>
              <a:t> projeto.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7" name="Zástupný obsah 3"/>
          <p:cNvSpPr txBox="1"/>
          <p:nvPr/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PT" sz="2800" b="0" strike="noStrike" spc="-1">
                <a:solidFill>
                  <a:srgbClr val="000000"/>
                </a:solidFill>
                <a:latin typeface="Calibri"/>
              </a:rPr>
              <a:t>Estaremos </a:t>
            </a: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à</a:t>
            </a:r>
            <a:r>
              <a:rPr lang="pt-PT" sz="2800" b="0" strike="noStrike" spc="-1">
                <a:solidFill>
                  <a:srgbClr val="000000"/>
                </a:solidFill>
                <a:latin typeface="Calibri"/>
              </a:rPr>
              <a:t> espera </a:t>
            </a: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da</a:t>
            </a:r>
            <a:r>
              <a:rPr lang="pt-PT" sz="2800" b="0" strike="noStrike" spc="-1">
                <a:solidFill>
                  <a:srgbClr val="000000"/>
                </a:solidFill>
                <a:latin typeface="Calibri"/>
              </a:rPr>
              <a:t> resposta.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PT" sz="2800" b="0" strike="noStrike" spc="-1">
                <a:solidFill>
                  <a:srgbClr val="000000"/>
                </a:solidFill>
                <a:latin typeface="Calibri"/>
              </a:rPr>
              <a:t>Estou interessada </a:t>
            </a: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no</a:t>
            </a:r>
            <a:r>
              <a:rPr lang="pt-PT" sz="2800" b="0" strike="noStrike" spc="-1">
                <a:solidFill>
                  <a:srgbClr val="000000"/>
                </a:solidFill>
                <a:latin typeface="Calibri"/>
              </a:rPr>
              <a:t> projeto.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18" name="Picture 2" descr="atenção - renováveis magazine"/>
          <p:cNvPicPr/>
          <p:nvPr/>
        </p:nvPicPr>
        <p:blipFill>
          <a:blip r:embed="rId2"/>
          <a:stretch/>
        </p:blipFill>
        <p:spPr>
          <a:xfrm>
            <a:off x="4537080" y="3786120"/>
            <a:ext cx="2964960" cy="2525400"/>
          </a:xfrm>
          <a:prstGeom prst="rect">
            <a:avLst/>
          </a:prstGeom>
          <a:ln w="0">
            <a:noFill/>
          </a:ln>
        </p:spPr>
      </p:pic>
      <p:pic>
        <p:nvPicPr>
          <p:cNvPr id="319" name="Picture 2" descr="Nós e o ponto de exclamação"/>
          <p:cNvPicPr/>
          <p:nvPr/>
        </p:nvPicPr>
        <p:blipFill>
          <a:blip r:embed="rId3"/>
          <a:stretch/>
        </p:blipFill>
        <p:spPr>
          <a:xfrm>
            <a:off x="7152120" y="391320"/>
            <a:ext cx="1272960" cy="12729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Queísmo 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1" name="Zástupný obsah 2"/>
          <p:cNvSpPr txBox="1"/>
          <p:nvPr/>
        </p:nvSpPr>
        <p:spPr>
          <a:xfrm>
            <a:off x="548640" y="2263320"/>
            <a:ext cx="10804680" cy="44553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Supressão da preposição FACULTATIVA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pode ser explicado pelo facto de que a preposição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tem um contributo semântico muito reduzido na oração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, e, na maioria dos contextos é praticamente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desprovida do significado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p.ex.: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600" b="0" i="1" strike="noStrike" spc="-1">
                <a:solidFill>
                  <a:srgbClr val="000000"/>
                </a:solidFill>
                <a:latin typeface="Calibri"/>
              </a:rPr>
              <a:t>Portas </a:t>
            </a:r>
            <a:r>
              <a:rPr lang="pt-BR" sz="2600" b="1" i="1" strike="noStrike" spc="-1">
                <a:solidFill>
                  <a:srgbClr val="000000"/>
                </a:solidFill>
                <a:latin typeface="Calibri"/>
              </a:rPr>
              <a:t>discorda que </a:t>
            </a:r>
            <a:r>
              <a:rPr lang="pt-BR" sz="2600" b="0" i="1" strike="noStrike" spc="-1">
                <a:solidFill>
                  <a:srgbClr val="000000"/>
                </a:solidFill>
                <a:latin typeface="Calibri"/>
              </a:rPr>
              <a:t>a direcção do partido dê liberdade de voto aos militantes .</a:t>
            </a:r>
            <a:endParaRPr lang="cs-CZ" sz="2600" b="0" strike="noStrike" spc="-1">
              <a:solidFill>
                <a:srgbClr val="000000"/>
              </a:solidFill>
              <a:latin typeface="Calibri"/>
            </a:endParaRP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600" b="0" i="1" strike="noStrike" spc="-1">
                <a:solidFill>
                  <a:srgbClr val="000000"/>
                </a:solidFill>
                <a:latin typeface="Calibri"/>
              </a:rPr>
              <a:t>Passados 11 anos, </a:t>
            </a:r>
            <a:r>
              <a:rPr lang="pt-BR" sz="2600" b="1" i="1" strike="noStrike" spc="-1">
                <a:solidFill>
                  <a:srgbClr val="000000"/>
                </a:solidFill>
                <a:latin typeface="Calibri"/>
              </a:rPr>
              <a:t>convenceu-se que </a:t>
            </a:r>
            <a:r>
              <a:rPr lang="pt-BR" sz="2600" b="0" i="1" strike="noStrike" spc="-1">
                <a:solidFill>
                  <a:srgbClr val="000000"/>
                </a:solidFill>
                <a:latin typeface="Calibri"/>
              </a:rPr>
              <a:t>viverá muitos mais .</a:t>
            </a:r>
            <a:endParaRPr lang="cs-CZ" sz="2600" b="0" strike="noStrike" spc="-1">
              <a:solidFill>
                <a:srgbClr val="000000"/>
              </a:solidFill>
              <a:latin typeface="Calibri"/>
            </a:endParaRP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600" b="0" i="1" strike="noStrike" spc="-1">
                <a:solidFill>
                  <a:srgbClr val="000000"/>
                </a:solidFill>
                <a:latin typeface="Calibri"/>
              </a:rPr>
              <a:t>Mas o treinador do FC Porto </a:t>
            </a:r>
            <a:r>
              <a:rPr lang="pt-BR" sz="2600" b="1" i="1" strike="noStrike" spc="-1">
                <a:solidFill>
                  <a:srgbClr val="000000"/>
                </a:solidFill>
                <a:latin typeface="Calibri"/>
              </a:rPr>
              <a:t>concorda que </a:t>
            </a:r>
            <a:r>
              <a:rPr lang="pt-BR" sz="2600" b="0" i="1" strike="noStrike" spc="-1">
                <a:solidFill>
                  <a:srgbClr val="000000"/>
                </a:solidFill>
                <a:latin typeface="Calibri"/>
              </a:rPr>
              <a:t>a sua equipa «não fez nada para ganhar» </a:t>
            </a:r>
            <a:endParaRPr lang="cs-CZ" sz="26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Queísmo 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3" name="Zástupný obsah 2"/>
          <p:cNvSpPr txBox="1"/>
          <p:nvPr/>
        </p:nvSpPr>
        <p:spPr>
          <a:xfrm>
            <a:off x="1005840" y="2354760"/>
            <a:ext cx="10347480" cy="43639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No caso de outras preposições, cujo valor semântico é significativo, estas não se suprimem, com a excepção de alguns casos muito limitados, como são os seguintes: 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insistir, confiar, ansiar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p.ex.: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400" b="0" i="1" strike="noStrike" spc="-1">
                <a:solidFill>
                  <a:srgbClr val="000000"/>
                </a:solidFill>
                <a:latin typeface="Calibri"/>
              </a:rPr>
              <a:t>O árbitro </a:t>
            </a:r>
            <a:r>
              <a:rPr lang="pt-BR" sz="2400" b="1" i="1" strike="noStrike" spc="-1">
                <a:solidFill>
                  <a:srgbClr val="000000"/>
                </a:solidFill>
                <a:latin typeface="Calibri"/>
              </a:rPr>
              <a:t>insistiu (em) que </a:t>
            </a:r>
            <a:r>
              <a:rPr lang="pt-BR" sz="2400" b="0" i="1" strike="noStrike" spc="-1">
                <a:solidFill>
                  <a:srgbClr val="000000"/>
                </a:solidFill>
                <a:latin typeface="Calibri"/>
              </a:rPr>
              <a:t>o jogo prosseguisse . 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400" b="0" i="1" strike="noStrike" spc="-1">
                <a:solidFill>
                  <a:srgbClr val="000000"/>
                </a:solidFill>
                <a:latin typeface="Calibri"/>
              </a:rPr>
              <a:t> </a:t>
            </a:r>
            <a:r>
              <a:rPr lang="pt-BR" sz="2400" b="1" i="1" strike="noStrike" spc="-1">
                <a:solidFill>
                  <a:srgbClr val="000000"/>
                </a:solidFill>
                <a:latin typeface="Calibri"/>
              </a:rPr>
              <a:t>Confio (em)  que </a:t>
            </a:r>
            <a:r>
              <a:rPr lang="pt-BR" sz="2400" b="0" i="1" strike="noStrike" spc="-1">
                <a:solidFill>
                  <a:srgbClr val="000000"/>
                </a:solidFill>
                <a:latin typeface="Calibri"/>
              </a:rPr>
              <a:t>a morte não acontece.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400" b="1" i="1" strike="noStrike" spc="-1">
                <a:solidFill>
                  <a:srgbClr val="000000"/>
                </a:solidFill>
                <a:latin typeface="Calibri"/>
              </a:rPr>
              <a:t>Anseiam (por) que </a:t>
            </a:r>
            <a:r>
              <a:rPr lang="pt-BR" sz="2400" b="0" i="1" strike="noStrike" spc="-1">
                <a:solidFill>
                  <a:srgbClr val="000000"/>
                </a:solidFill>
                <a:latin typeface="Calibri"/>
              </a:rPr>
              <a:t>o novo treinador consiga transformar as derrotas da equipa em vitórias;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Dequeísmo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5" name="Zástupný obsah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Por outro lado, na linguagem falada, observa-se com alguma frequência a ocorrênci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a de uma preposição que antecede a oração completiva oblíqua.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Uma vez que a preposição desnecessariamente presente é, geralmente, a preposição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de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, este fenômeno é denominado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dequeísmo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Contudo, o dequeísmo pode afectar também outras preposições e a sua ocorrência pode ser explicada pelo seu uso no sintagma preposicional: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Dequeísmo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7" name="Zástupný text 3"/>
          <p:cNvSpPr txBox="1"/>
          <p:nvPr/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FF0000"/>
                </a:solidFill>
                <a:latin typeface="Calibri"/>
              </a:rPr>
              <a:t>incorreto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8" name="Zástupný obsah 4"/>
          <p:cNvSpPr txBox="1"/>
          <p:nvPr/>
        </p:nvSpPr>
        <p:spPr>
          <a:xfrm>
            <a:off x="416880" y="2567520"/>
            <a:ext cx="5580360" cy="36219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Penso de que 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o árbitro favoreceu os nosso adversários.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800" b="0" i="1" strike="noStrike" spc="-1">
                <a:solidFill>
                  <a:srgbClr val="FF0000"/>
                </a:solidFill>
                <a:latin typeface="Calibri"/>
              </a:rPr>
              <a:t>*</a:t>
            </a: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Acredito de que 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os eleitores confiarão em nós.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9" name="Zástupný text 5"/>
          <p:cNvSpPr txBox="1"/>
          <p:nvPr/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B050"/>
                </a:solidFill>
                <a:latin typeface="Calibri"/>
              </a:rPr>
              <a:t>correto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0" name="Zástupný obsah 6"/>
          <p:cNvSpPr txBox="1"/>
          <p:nvPr/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Penso na 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arbitragem do jogo de ontem.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Acredito numa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 nova victória eleitoral.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31" name="Picture 2" descr="Falso Png Transparent Images – Free PNG Images Vector, PSD, Clipart,  Templates"/>
          <p:cNvPicPr/>
          <p:nvPr/>
        </p:nvPicPr>
        <p:blipFill>
          <a:blip r:embed="rId2"/>
          <a:stretch/>
        </p:blipFill>
        <p:spPr>
          <a:xfrm>
            <a:off x="4339440" y="4768560"/>
            <a:ext cx="1902960" cy="1902960"/>
          </a:xfrm>
          <a:prstGeom prst="rect">
            <a:avLst/>
          </a:prstGeom>
          <a:ln w="0">
            <a:noFill/>
          </a:ln>
        </p:spPr>
      </p:pic>
      <p:pic>
        <p:nvPicPr>
          <p:cNvPr id="332" name="Picture 4" descr="Correto Png Transparent Images – Free PNG Images Vector, PSD, Clipart,  Templates"/>
          <p:cNvPicPr/>
          <p:nvPr/>
        </p:nvPicPr>
        <p:blipFill>
          <a:blip r:embed="rId3"/>
          <a:stretch/>
        </p:blipFill>
        <p:spPr>
          <a:xfrm>
            <a:off x="6487560" y="5126400"/>
            <a:ext cx="1545120" cy="15451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Outras restrições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4" name="Zástupný obsah 3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Ao mesmo tempo existem restrições no que respeita às possibilidades combinatórias dos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verbos regidos por uma preposição que seleccionam frases completivas interrogativas introduzidas por uma preposição.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Nestes casos, a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preposição do verbo é suprimida</a:t>
            </a: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35" name="Picture 2" descr="atenção - renováveis magazine"/>
          <p:cNvPicPr/>
          <p:nvPr/>
        </p:nvPicPr>
        <p:blipFill>
          <a:blip r:embed="rId2"/>
          <a:stretch/>
        </p:blipFill>
        <p:spPr>
          <a:xfrm>
            <a:off x="4960800" y="4146840"/>
            <a:ext cx="2541600" cy="21650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Outras restrições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7" name="Zástupný text 3"/>
          <p:cNvSpPr txBox="1"/>
          <p:nvPr/>
        </p:nvSpPr>
        <p:spPr>
          <a:xfrm>
            <a:off x="839880" y="2078280"/>
            <a:ext cx="4966200" cy="6872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FF0000"/>
                </a:solidFill>
                <a:latin typeface="Calibri"/>
              </a:rPr>
              <a:t>incorreto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8" name="Zástupný obsah 4"/>
          <p:cNvSpPr txBox="1"/>
          <p:nvPr/>
        </p:nvSpPr>
        <p:spPr>
          <a:xfrm>
            <a:off x="814320" y="3429000"/>
            <a:ext cx="5182920" cy="276048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800" b="0" i="1" strike="noStrike" spc="-1">
                <a:solidFill>
                  <a:srgbClr val="FF0000"/>
                </a:solidFill>
                <a:latin typeface="Calibri"/>
              </a:rPr>
              <a:t>* </a:t>
            </a: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Ele não </a:t>
            </a:r>
            <a:r>
              <a:rPr lang="pt-BR" sz="2800" b="1" i="1" strike="noStrike" spc="-1">
                <a:solidFill>
                  <a:srgbClr val="4472C4"/>
                </a:solidFill>
                <a:latin typeface="Calibri"/>
              </a:rPr>
              <a:t>se lembra de </a:t>
            </a:r>
            <a:r>
              <a:rPr lang="pt-BR" sz="2800" b="1" i="1" u="sng" strike="noStrike" spc="-1">
                <a:solidFill>
                  <a:srgbClr val="FF0000"/>
                </a:solidFill>
                <a:uFillTx/>
                <a:latin typeface="Calibri"/>
              </a:rPr>
              <a:t>a</a:t>
            </a:r>
            <a:r>
              <a:rPr lang="pt-BR" sz="2800" b="1" i="1" strike="noStrike" spc="-1">
                <a:solidFill>
                  <a:srgbClr val="FF0000"/>
                </a:solidFill>
                <a:latin typeface="Calibri"/>
              </a:rPr>
              <a:t> que horas chega.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9" name="Zástupný text 5"/>
          <p:cNvSpPr txBox="1"/>
          <p:nvPr/>
        </p:nvSpPr>
        <p:spPr>
          <a:xfrm>
            <a:off x="6583680" y="1681200"/>
            <a:ext cx="4771440" cy="1084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B050"/>
                </a:solidFill>
                <a:latin typeface="Calibri"/>
              </a:rPr>
              <a:t>correto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0" name="Zástupný obsah 6"/>
          <p:cNvSpPr txBox="1"/>
          <p:nvPr/>
        </p:nvSpPr>
        <p:spPr>
          <a:xfrm>
            <a:off x="6423840" y="3429000"/>
            <a:ext cx="4931280" cy="276048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Ele não </a:t>
            </a:r>
            <a:r>
              <a:rPr lang="pt-BR" sz="2800" b="1" i="1" strike="noStrike" spc="-1">
                <a:solidFill>
                  <a:srgbClr val="00B050"/>
                </a:solidFill>
                <a:latin typeface="Calibri"/>
              </a:rPr>
              <a:t>se lembra (-) </a:t>
            </a:r>
            <a:r>
              <a:rPr lang="pt-BR" sz="2800" b="1" i="1" u="sng" strike="noStrike" spc="-1">
                <a:solidFill>
                  <a:srgbClr val="FF0000"/>
                </a:solidFill>
                <a:uFillTx/>
                <a:latin typeface="Calibri"/>
              </a:rPr>
              <a:t>a</a:t>
            </a:r>
            <a:r>
              <a:rPr lang="pt-BR" sz="2800" b="1" i="1" strike="noStrike" spc="-1">
                <a:solidFill>
                  <a:srgbClr val="FF0000"/>
                </a:solidFill>
                <a:latin typeface="Calibri"/>
              </a:rPr>
              <a:t> que horas chega.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41" name="Picture 2" descr="Falso Png Transparent Images – Free PNG Images Vector, PSD, Clipart,  Templates"/>
          <p:cNvPicPr/>
          <p:nvPr/>
        </p:nvPicPr>
        <p:blipFill>
          <a:blip r:embed="rId2"/>
          <a:stretch/>
        </p:blipFill>
        <p:spPr>
          <a:xfrm>
            <a:off x="4094280" y="3857760"/>
            <a:ext cx="1902960" cy="1902960"/>
          </a:xfrm>
          <a:prstGeom prst="rect">
            <a:avLst/>
          </a:prstGeom>
          <a:ln w="0">
            <a:noFill/>
          </a:ln>
        </p:spPr>
      </p:pic>
      <p:pic>
        <p:nvPicPr>
          <p:cNvPr id="342" name="Picture 4" descr="Correto Png Transparent Images – Free PNG Images Vector, PSD, Clipart,  Templates"/>
          <p:cNvPicPr/>
          <p:nvPr/>
        </p:nvPicPr>
        <p:blipFill>
          <a:blip r:embed="rId3"/>
          <a:stretch/>
        </p:blipFill>
        <p:spPr>
          <a:xfrm>
            <a:off x="6583680" y="4215600"/>
            <a:ext cx="1545120" cy="15451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exceção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4" name="Zástupný obsah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Caso estas orações </a:t>
            </a:r>
            <a:r>
              <a:rPr lang="pt-BR" sz="2800" b="1" strike="noStrike" spc="-1">
                <a:solidFill>
                  <a:srgbClr val="000000"/>
                </a:solidFill>
                <a:latin typeface="Calibri"/>
              </a:rPr>
              <a:t>não sejam introduzidas por uma preposição, a preposição pode ser facultativamente utilizada: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1" i="1" strike="noStrike" spc="-1">
                <a:solidFill>
                  <a:srgbClr val="000000"/>
                </a:solidFill>
                <a:latin typeface="Calibri"/>
              </a:rPr>
              <a:t>P.ex.: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3200" b="1" i="1" strike="noStrike" spc="-1">
                <a:solidFill>
                  <a:srgbClr val="000000"/>
                </a:solidFill>
                <a:latin typeface="Calibri"/>
              </a:rPr>
              <a:t>Não me </a:t>
            </a:r>
            <a:r>
              <a:rPr lang="pt-BR" sz="3200" b="1" i="1" strike="noStrike" spc="-1">
                <a:solidFill>
                  <a:srgbClr val="4472C4"/>
                </a:solidFill>
                <a:latin typeface="Calibri"/>
              </a:rPr>
              <a:t>lembro (de</a:t>
            </a:r>
            <a:r>
              <a:rPr lang="pt-BR" sz="3200" b="1" i="1" strike="noStrike" spc="-1">
                <a:solidFill>
                  <a:srgbClr val="000000"/>
                </a:solidFill>
                <a:latin typeface="Calibri"/>
              </a:rPr>
              <a:t>) </a:t>
            </a:r>
            <a:r>
              <a:rPr lang="pt-BR" sz="3200" b="1" i="1" strike="noStrike" spc="-1">
                <a:solidFill>
                  <a:srgbClr val="00B050"/>
                </a:solidFill>
                <a:latin typeface="Calibri"/>
              </a:rPr>
              <a:t>onde pus os óculos. </a:t>
            </a: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3200" b="1" i="1" strike="noStrike" spc="-1">
                <a:solidFill>
                  <a:srgbClr val="000000"/>
                </a:solidFill>
                <a:latin typeface="Calibri"/>
              </a:rPr>
              <a:t>Não me </a:t>
            </a:r>
            <a:r>
              <a:rPr lang="pt-BR" sz="3200" b="1" i="1" strike="noStrike" spc="-1">
                <a:solidFill>
                  <a:srgbClr val="4472C4"/>
                </a:solidFill>
                <a:latin typeface="Calibri"/>
              </a:rPr>
              <a:t>informaram (de) </a:t>
            </a:r>
            <a:r>
              <a:rPr lang="pt-BR" sz="3200" b="1" i="1" strike="noStrike" spc="-1">
                <a:solidFill>
                  <a:srgbClr val="00B050"/>
                </a:solidFill>
                <a:latin typeface="Calibri"/>
              </a:rPr>
              <a:t>quantas</a:t>
            </a:r>
            <a:r>
              <a:rPr lang="pt-BR" sz="3200" b="1" i="1" strike="noStrike" spc="-1">
                <a:solidFill>
                  <a:srgbClr val="000000"/>
                </a:solidFill>
                <a:latin typeface="Calibri"/>
              </a:rPr>
              <a:t> </a:t>
            </a:r>
            <a:r>
              <a:rPr lang="pt-BR" sz="3200" b="1" i="1" strike="noStrike" spc="-1">
                <a:solidFill>
                  <a:srgbClr val="00B050"/>
                </a:solidFill>
                <a:latin typeface="Calibri"/>
              </a:rPr>
              <a:t>pessoas vêm. </a:t>
            </a: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45" name="Picture 4" descr="Correto Png Transparent Images – Free PNG Images Vector, PSD, Clipart,  Templates"/>
          <p:cNvPicPr/>
          <p:nvPr/>
        </p:nvPicPr>
        <p:blipFill>
          <a:blip r:embed="rId2"/>
          <a:stretch/>
        </p:blipFill>
        <p:spPr>
          <a:xfrm>
            <a:off x="9684720" y="3831120"/>
            <a:ext cx="1545120" cy="15451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Nadpis 1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pt-BR" sz="4000" b="0" strike="noStrike" spc="-1">
                <a:solidFill>
                  <a:srgbClr val="000000"/>
                </a:solidFill>
                <a:latin typeface="Calibri Light"/>
              </a:rPr>
              <a:t>Tipo de predicado na frase completivas</a:t>
            </a:r>
            <a:endParaRPr lang="cs-CZ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8" name="Zástupný text 3"/>
          <p:cNvSpPr txBox="1"/>
          <p:nvPr/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Frases finitas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9" name="Zástupný obsah 2"/>
          <p:cNvSpPr txBox="1"/>
          <p:nvPr/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3200" b="0" strike="noStrike" spc="-1">
                <a:solidFill>
                  <a:srgbClr val="000000"/>
                </a:solidFill>
                <a:latin typeface="Calibri"/>
              </a:rPr>
              <a:t>Tem o </a:t>
            </a:r>
            <a:r>
              <a:rPr lang="pt-BR" sz="3200" b="1" strike="noStrike" spc="-1">
                <a:solidFill>
                  <a:srgbClr val="000000"/>
                </a:solidFill>
                <a:latin typeface="Calibri"/>
              </a:rPr>
              <a:t>verbo conjugado </a:t>
            </a:r>
            <a:r>
              <a:rPr lang="pt-BR" sz="3200" b="0" strike="noStrike" spc="-1">
                <a:solidFill>
                  <a:srgbClr val="000000"/>
                </a:solidFill>
                <a:latin typeface="Calibri"/>
              </a:rPr>
              <a:t>ora no </a:t>
            </a:r>
            <a:r>
              <a:rPr lang="pt-BR" sz="3200" b="1" strike="noStrike" spc="-1">
                <a:solidFill>
                  <a:srgbClr val="000000"/>
                </a:solidFill>
                <a:latin typeface="Calibri"/>
              </a:rPr>
              <a:t>modo indicativo ora no modo conjuntivo</a:t>
            </a: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24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Queria que fizesses um bolo de chocolate.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 	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4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Sei que está doente.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0" name="Zástupný text 4"/>
          <p:cNvSpPr txBox="1"/>
          <p:nvPr/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Frases não finitas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1" name="Zástupný obsah 5"/>
          <p:cNvSpPr txBox="1"/>
          <p:nvPr/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800" b="0" strike="noStrike" spc="-1">
                <a:solidFill>
                  <a:srgbClr val="000000"/>
                </a:solidFill>
                <a:latin typeface="Calibri"/>
              </a:rPr>
              <a:t>Tem o </a:t>
            </a: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verbo no infinitivo  flexionado ou não flexionado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2400" b="0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Pedi-lhe para fazer um bolo de chocolate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Orações completivas </a:t>
            </a:r>
            <a:r>
              <a:rPr lang="cs-CZ" sz="4400" b="1" strike="noStrike" spc="-1">
                <a:solidFill>
                  <a:srgbClr val="000000"/>
                </a:solidFill>
                <a:latin typeface="Times New Roman"/>
                <a:ea typeface="Calibri"/>
              </a:rPr>
              <a:t>predicativa, apositiva, de agente da passiva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7" name="Zástupný obsah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571680" indent="-342720" algn="just">
              <a:lnSpc>
                <a:spcPct val="150000"/>
              </a:lnSpc>
              <a:spcBef>
                <a:spcPts val="1199"/>
              </a:spcBef>
              <a:spcAft>
                <a:spcPts val="1001"/>
              </a:spcAft>
              <a:buClr>
                <a:srgbClr val="000000"/>
              </a:buClr>
              <a:buFont typeface="Calibri Light"/>
              <a:buAutoNum type="arabicPeriod"/>
            </a:pPr>
            <a:r>
              <a:rPr lang="pt-BR" sz="18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Quem mais reclama é quem menos sabe.			(função predicativa)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571680" indent="-342720" algn="just">
              <a:lnSpc>
                <a:spcPct val="150000"/>
              </a:lnSpc>
              <a:spcBef>
                <a:spcPts val="1199"/>
              </a:spcBef>
              <a:spcAft>
                <a:spcPts val="1001"/>
              </a:spcAft>
              <a:buClr>
                <a:srgbClr val="000000"/>
              </a:buClr>
              <a:buFont typeface="Calibri Light"/>
              <a:buAutoNum type="arabicPeriod"/>
            </a:pPr>
            <a:r>
              <a:rPr lang="pt-BR" sz="18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Ele disse-me apenas isto: não me aborreça!			(função apositiva)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571680" indent="-342720" algn="just">
              <a:lnSpc>
                <a:spcPct val="150000"/>
              </a:lnSpc>
              <a:spcBef>
                <a:spcPts val="1199"/>
              </a:spcBef>
              <a:spcAft>
                <a:spcPts val="1001"/>
              </a:spcAft>
              <a:buClr>
                <a:srgbClr val="000000"/>
              </a:buClr>
              <a:buFont typeface="Calibri Light"/>
              <a:buAutoNum type="arabicPeriod"/>
            </a:pPr>
            <a:r>
              <a:rPr lang="pt-BR" sz="18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Este trabalho foi escrito por quem entende esta matéria. 	(função de ag.da passiva)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50000"/>
              </a:lnSpc>
              <a:spcBef>
                <a:spcPts val="1199"/>
              </a:spcBef>
              <a:spcAft>
                <a:spcPts val="1001"/>
              </a:spcAft>
            </a:pP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  <a:p>
            <a:pPr marL="228600" algn="just">
              <a:lnSpc>
                <a:spcPct val="150000"/>
              </a:lnSpc>
              <a:spcBef>
                <a:spcPts val="1199"/>
              </a:spcBef>
              <a:spcAft>
                <a:spcPts val="1001"/>
              </a:spcAft>
              <a:tabLst>
                <a:tab pos="0" algn="l"/>
              </a:tabLst>
            </a:pPr>
            <a:r>
              <a:rPr lang="pt-BR" sz="18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A primeira e a terceira frase, contudo, são interpretadas </a:t>
            </a:r>
            <a:r>
              <a:rPr lang="pt-BR" sz="1800" b="1" strike="noStrike" spc="-1">
                <a:solidFill>
                  <a:srgbClr val="000000"/>
                </a:solidFill>
                <a:latin typeface="Times New Roman"/>
                <a:ea typeface="Calibri"/>
              </a:rPr>
              <a:t>como orações relativas livres com antecedente não expresso, </a:t>
            </a:r>
            <a:r>
              <a:rPr lang="pt-BR" sz="18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uma vez que contêm o pronome relativo </a:t>
            </a:r>
            <a:r>
              <a:rPr lang="pt-BR" sz="1800" b="1" i="1" strike="noStrike" spc="-1">
                <a:solidFill>
                  <a:srgbClr val="000000"/>
                </a:solidFill>
                <a:latin typeface="Times New Roman"/>
                <a:ea typeface="Calibri"/>
              </a:rPr>
              <a:t>quem</a:t>
            </a:r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Nadpis 1"/>
          <p:cNvSpPr txBox="1"/>
          <p:nvPr/>
        </p:nvSpPr>
        <p:spPr>
          <a:xfrm>
            <a:off x="1371600" y="294480"/>
            <a:ext cx="9895680" cy="10332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t-PT" sz="4000" b="0" strike="noStrike" spc="-1">
                <a:solidFill>
                  <a:srgbClr val="FFFFFF"/>
                </a:solidFill>
                <a:latin typeface="Calibri Light"/>
              </a:rPr>
              <a:t>SELEÇÃO DAS FRASES COMPLETIVAS POR NÚCLEOS SUBCATEGORIZANTES</a:t>
            </a:r>
            <a:endParaRPr lang="cs-CZ" sz="40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val="3395882449"/>
              </p:ext>
            </p:extLst>
          </p:nvPr>
        </p:nvGraphicFramePr>
        <p:xfrm>
          <a:off x="838080" y="1825560"/>
          <a:ext cx="10515240" cy="4350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Nadpis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Frase completiva na função de</a:t>
            </a:r>
            <a:r>
              <a:rPr lang="pt-PT" sz="4400" b="1" strike="noStrike" spc="-1">
                <a:solidFill>
                  <a:srgbClr val="000000"/>
                </a:solidFill>
                <a:latin typeface="Calibri Light"/>
              </a:rPr>
              <a:t> sujeito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4" name="Zástupný obsah 2"/>
          <p:cNvSpPr txBox="1"/>
          <p:nvPr/>
        </p:nvSpPr>
        <p:spPr>
          <a:xfrm>
            <a:off x="720000" y="1800000"/>
            <a:ext cx="10515240" cy="48391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tradicionalmente denominadas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Calibri"/>
              </a:rPr>
              <a:t>subjetivas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podem ser substituídas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por um sintagma nominal na mesma função,</a:t>
            </a: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por um pronome demonstrativo invariável (isso, isto, aquilo), </a:t>
            </a: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  <a:p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mas </a:t>
            </a:r>
            <a:r>
              <a:rPr lang="cs-CZ" sz="2400" b="1" strike="noStrike" spc="-1">
                <a:solidFill>
                  <a:srgbClr val="000000"/>
                </a:solidFill>
                <a:latin typeface="Times New Roman"/>
                <a:ea typeface="Calibri"/>
              </a:rPr>
              <a:t>nunca por um pronome pessoal clítico</a:t>
            </a:r>
            <a:r>
              <a:rPr lang="cs-CZ" sz="24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, como mostram as seguintes frases: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3600" b="0" strike="noStrike" spc="-1">
                <a:solidFill>
                  <a:srgbClr val="000000"/>
                </a:solidFill>
                <a:latin typeface="Calibri"/>
                <a:ea typeface="Calibri"/>
              </a:rPr>
              <a:t>É claro </a:t>
            </a:r>
            <a:r>
              <a:rPr lang="pt-BR" sz="36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que não tenho medo</a:t>
            </a:r>
            <a:r>
              <a:rPr lang="pt-BR" sz="3600" b="0" strike="noStrike" spc="-1">
                <a:solidFill>
                  <a:srgbClr val="000000"/>
                </a:solidFill>
                <a:latin typeface="Calibri"/>
                <a:ea typeface="Calibri"/>
              </a:rPr>
              <a:t>. </a:t>
            </a:r>
            <a:endParaRPr lang="cs-CZ" sz="36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3600" b="0" strike="noStrike" spc="-1">
                <a:solidFill>
                  <a:srgbClr val="000000"/>
                </a:solidFill>
                <a:latin typeface="Calibri"/>
                <a:ea typeface="Calibri"/>
              </a:rPr>
              <a:t>É claro </a:t>
            </a:r>
            <a:r>
              <a:rPr lang="pt-BR" sz="3600" b="1" strike="noStrike" spc="-1">
                <a:solidFill>
                  <a:srgbClr val="000000"/>
                </a:solidFill>
                <a:latin typeface="Calibri"/>
                <a:ea typeface="Calibri"/>
              </a:rPr>
              <a:t>isso</a:t>
            </a:r>
            <a:r>
              <a:rPr lang="pt-BR" sz="3600" b="0" strike="noStrike" spc="-1">
                <a:solidFill>
                  <a:srgbClr val="000000"/>
                </a:solidFill>
                <a:latin typeface="Calibri"/>
                <a:ea typeface="Calibri"/>
              </a:rPr>
              <a:t>.      ou      Isso é claro. </a:t>
            </a:r>
            <a:endParaRPr lang="cs-CZ" sz="36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3600" b="1" strike="noStrike" spc="-1">
                <a:solidFill>
                  <a:srgbClr val="000000"/>
                </a:solidFill>
                <a:latin typeface="Calibri"/>
                <a:ea typeface="Calibri"/>
              </a:rPr>
              <a:t>*</a:t>
            </a:r>
            <a:r>
              <a:rPr lang="pt-BR" sz="3600" b="0" strike="noStrike" spc="-1">
                <a:solidFill>
                  <a:srgbClr val="000000"/>
                </a:solidFill>
                <a:latin typeface="Calibri"/>
                <a:ea typeface="Calibri"/>
              </a:rPr>
              <a:t>É claro-</a:t>
            </a:r>
            <a:r>
              <a:rPr lang="pt-BR" sz="3600" b="1" strike="noStrike" spc="-1">
                <a:solidFill>
                  <a:srgbClr val="000000"/>
                </a:solidFill>
                <a:latin typeface="Calibri"/>
                <a:ea typeface="Calibri"/>
              </a:rPr>
              <a:t>o</a:t>
            </a:r>
            <a:r>
              <a:rPr lang="pt-BR" sz="3600" b="0" strike="noStrike" spc="-1">
                <a:solidFill>
                  <a:srgbClr val="000000"/>
                </a:solidFill>
                <a:latin typeface="Calibri"/>
                <a:ea typeface="Calibri"/>
              </a:rPr>
              <a:t>. </a:t>
            </a:r>
            <a:endParaRPr lang="cs-CZ" sz="36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35" name="Picture 2" descr="atenção - renováveis magazine"/>
          <p:cNvPicPr/>
          <p:nvPr/>
        </p:nvPicPr>
        <p:blipFill>
          <a:blip r:embed="rId2"/>
          <a:stretch/>
        </p:blipFill>
        <p:spPr>
          <a:xfrm>
            <a:off x="3780000" y="5580000"/>
            <a:ext cx="1157040" cy="9853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Nadpis 3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 Light"/>
              </a:rPr>
              <a:t>Posi</a:t>
            </a: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ção das frases subjetivas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7" name="Zástupný text 4"/>
          <p:cNvSpPr txBox="1"/>
          <p:nvPr/>
        </p:nvSpPr>
        <p:spPr>
          <a:xfrm>
            <a:off x="640080" y="1681200"/>
            <a:ext cx="5357160" cy="5817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66000"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Pré-verbal (antes da oração principal)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8" name="Zástupný obsah 5"/>
          <p:cNvSpPr txBox="1"/>
          <p:nvPr/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81000"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3900" b="1" strike="noStrike" spc="-1">
                <a:solidFill>
                  <a:srgbClr val="0070C0"/>
                </a:solidFill>
                <a:latin typeface="Calibri"/>
              </a:rPr>
              <a:t>Ilhas fortes</a:t>
            </a:r>
            <a:endParaRPr lang="cs-CZ" sz="39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39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Reflete a posição canónica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    SU-PR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PT" sz="2800" b="0" strike="noStrike" spc="-1">
                <a:solidFill>
                  <a:srgbClr val="000000"/>
                </a:solidFill>
                <a:latin typeface="Calibri"/>
              </a:rPr>
              <a:t>Selecionadas pelos verbos inferenciais ou causativos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PT" sz="2800" b="0" strike="noStrike" spc="-1">
                <a:solidFill>
                  <a:srgbClr val="000000"/>
                </a:solidFill>
                <a:latin typeface="Calibri"/>
              </a:rPr>
              <a:t>p. ex.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demonstrar, ilustrar, indicar, mostrar, reflectir, revelar, significar, sugerir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9" name="Zástupný text 6"/>
          <p:cNvSpPr txBox="1"/>
          <p:nvPr/>
        </p:nvSpPr>
        <p:spPr>
          <a:xfrm>
            <a:off x="6172200" y="1681200"/>
            <a:ext cx="5182920" cy="5817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Pós-verbal (depois da oração principal)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0" name="Zástupný obsah 7"/>
          <p:cNvSpPr txBox="1"/>
          <p:nvPr/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3900" b="1" strike="noStrike" spc="-1">
                <a:solidFill>
                  <a:srgbClr val="8FAADC"/>
                </a:solidFill>
                <a:latin typeface="Calibri"/>
              </a:rPr>
              <a:t>Ilhas fracas</a:t>
            </a:r>
            <a:endParaRPr lang="cs-CZ" sz="39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39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Não reflete a posição canónica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800" b="1" strike="noStrike" spc="-1">
                <a:solidFill>
                  <a:srgbClr val="000000"/>
                </a:solidFill>
                <a:latin typeface="Calibri"/>
              </a:rPr>
              <a:t>    SU-PR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Nadpis 3"/>
          <p:cNvSpPr txBox="1"/>
          <p:nvPr/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 Light"/>
              </a:rPr>
              <a:t>Posi</a:t>
            </a:r>
            <a:r>
              <a:rPr lang="pt-PT" sz="4400" b="0" strike="noStrike" spc="-1">
                <a:solidFill>
                  <a:srgbClr val="000000"/>
                </a:solidFill>
                <a:latin typeface="Calibri Light"/>
              </a:rPr>
              <a:t>ção das frases subjetivas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2" name="Zástupný text 4"/>
          <p:cNvSpPr txBox="1"/>
          <p:nvPr/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86000"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3500" b="1" strike="noStrike" spc="-1">
                <a:solidFill>
                  <a:srgbClr val="0070C0"/>
                </a:solidFill>
                <a:latin typeface="Calibri"/>
              </a:rPr>
              <a:t>Ilhas fortes</a:t>
            </a:r>
            <a:endParaRPr lang="cs-CZ" sz="35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3" name="Zástupný obsah 5"/>
          <p:cNvSpPr txBox="1"/>
          <p:nvPr/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p. ex. :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800" b="1" i="1" u="sng" strike="noStrike" spc="-1">
                <a:solidFill>
                  <a:srgbClr val="000000"/>
                </a:solidFill>
                <a:uFillTx/>
                <a:latin typeface="Calibri"/>
              </a:rPr>
              <a:t>Que haja desinteresse</a:t>
            </a: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, reflete o não envolvimento de todos neste projeto.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4" name="Zástupný text 6"/>
          <p:cNvSpPr txBox="1"/>
          <p:nvPr/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86000"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3500" b="1" strike="noStrike" spc="-1">
                <a:solidFill>
                  <a:srgbClr val="8FAADC"/>
                </a:solidFill>
                <a:latin typeface="Calibri"/>
              </a:rPr>
              <a:t>Ilhas fracas</a:t>
            </a:r>
            <a:endParaRPr lang="cs-CZ" sz="35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PT" sz="2400" b="1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cs-CZ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5" name="Zástupný obsah 7"/>
          <p:cNvSpPr txBox="1"/>
          <p:nvPr/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p. ex. :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800" b="0" i="1" strike="noStrike" spc="-1">
                <a:solidFill>
                  <a:srgbClr val="000000"/>
                </a:solidFill>
                <a:latin typeface="Calibri"/>
              </a:rPr>
              <a:t>É possível </a:t>
            </a:r>
            <a:r>
              <a:rPr lang="pt-BR" sz="2800" b="1" i="1" u="sng" strike="noStrike" spc="-1">
                <a:solidFill>
                  <a:srgbClr val="000000"/>
                </a:solidFill>
                <a:uFillTx/>
                <a:latin typeface="Calibri"/>
              </a:rPr>
              <a:t>que o João não venha à festa. </a:t>
            </a:r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Rectangle 7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Rectangle 9"/>
          <p:cNvSpPr/>
          <p:nvPr/>
        </p:nvSpPr>
        <p:spPr>
          <a:xfrm>
            <a:off x="477000" y="480240"/>
            <a:ext cx="11237760" cy="589752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Rectangle 11"/>
          <p:cNvSpPr/>
          <p:nvPr/>
        </p:nvSpPr>
        <p:spPr>
          <a:xfrm>
            <a:off x="643320" y="643320"/>
            <a:ext cx="10904760" cy="55706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49" name="Obrázek 2"/>
          <p:cNvPicPr/>
          <p:nvPr/>
        </p:nvPicPr>
        <p:blipFill>
          <a:blip r:embed="rId2"/>
          <a:stretch/>
        </p:blipFill>
        <p:spPr>
          <a:xfrm>
            <a:off x="1120320" y="1888200"/>
            <a:ext cx="9950760" cy="30751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1879</Words>
  <Application>Microsoft Office PowerPoint</Application>
  <PresentationFormat>Širokoúhlá obrazovka</PresentationFormat>
  <Paragraphs>245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5</vt:i4>
      </vt:variant>
      <vt:variant>
        <vt:lpstr>Nadpisy snímků</vt:lpstr>
      </vt:variant>
      <vt:variant>
        <vt:i4>40</vt:i4>
      </vt:variant>
    </vt:vector>
  </HeadingPairs>
  <TitlesOfParts>
    <vt:vector size="51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FRASES INTERFERENTES</dc:title>
  <dc:subject/>
  <dc:creator>Iva Svobodová</dc:creator>
  <dc:description/>
  <cp:lastModifiedBy>Iva Svobodová</cp:lastModifiedBy>
  <cp:revision>29</cp:revision>
  <dcterms:created xsi:type="dcterms:W3CDTF">2021-03-17T13:56:20Z</dcterms:created>
  <dcterms:modified xsi:type="dcterms:W3CDTF">2022-03-21T16:40:58Z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Širokoúhlá obrazovka</vt:lpwstr>
  </property>
  <property fmtid="{D5CDD505-2E9C-101B-9397-08002B2CF9AE}" pid="3" name="Slides">
    <vt:i4>40</vt:i4>
  </property>
</Properties>
</file>