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10" r:id="rId4"/>
    <p:sldId id="263" r:id="rId5"/>
    <p:sldId id="303" r:id="rId6"/>
    <p:sldId id="307" r:id="rId7"/>
    <p:sldId id="305" r:id="rId8"/>
    <p:sldId id="308" r:id="rId9"/>
    <p:sldId id="304" r:id="rId10"/>
    <p:sldId id="306" r:id="rId11"/>
    <p:sldId id="309" r:id="rId12"/>
    <p:sldId id="302" r:id="rId13"/>
    <p:sldId id="311" r:id="rId14"/>
    <p:sldId id="312" r:id="rId15"/>
    <p:sldId id="313" r:id="rId16"/>
    <p:sldId id="314" r:id="rId17"/>
    <p:sldId id="320" r:id="rId18"/>
    <p:sldId id="321" r:id="rId19"/>
    <p:sldId id="322" r:id="rId20"/>
    <p:sldId id="315" r:id="rId21"/>
    <p:sldId id="316" r:id="rId22"/>
    <p:sldId id="317" r:id="rId23"/>
    <p:sldId id="318" r:id="rId24"/>
    <p:sldId id="319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3" r:id="rId35"/>
    <p:sldId id="334" r:id="rId36"/>
    <p:sldId id="335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39B17-0648-4681-86AC-8D10244DE98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3F2854-F5D1-4730-A4E2-BC34F01F3807}">
      <dgm:prSet phldrT="[Text]"/>
      <dgm:spPr/>
      <dgm:t>
        <a:bodyPr/>
        <a:lstStyle/>
        <a:p>
          <a:r>
            <a:rPr lang="pt-PT" dirty="0"/>
            <a:t> de dupla seleção</a:t>
          </a:r>
        </a:p>
        <a:p>
          <a:r>
            <a:rPr lang="pt-PT" i="1" dirty="0"/>
            <a:t>+/-</a:t>
          </a:r>
          <a:endParaRPr lang="cs-CZ" i="1" dirty="0"/>
        </a:p>
      </dgm:t>
    </dgm:pt>
    <dgm:pt modelId="{CB96B9FD-0D42-436B-A23B-35514764A16F}" type="parTrans" cxnId="{5134F10E-0757-4D96-817E-8BD30A5C2F75}">
      <dgm:prSet/>
      <dgm:spPr/>
      <dgm:t>
        <a:bodyPr/>
        <a:lstStyle/>
        <a:p>
          <a:endParaRPr lang="cs-CZ"/>
        </a:p>
      </dgm:t>
    </dgm:pt>
    <dgm:pt modelId="{AAC396C2-245A-4F61-A449-7492B5C3707D}" type="sibTrans" cxnId="{5134F10E-0757-4D96-817E-8BD30A5C2F75}">
      <dgm:prSet/>
      <dgm:spPr/>
      <dgm:t>
        <a:bodyPr/>
        <a:lstStyle/>
        <a:p>
          <a:endParaRPr lang="cs-CZ"/>
        </a:p>
      </dgm:t>
    </dgm:pt>
    <dgm:pt modelId="{37D4BBC1-E8B9-4793-AA43-14778AD71D0E}">
      <dgm:prSet/>
      <dgm:spPr/>
      <dgm:t>
        <a:bodyPr/>
        <a:lstStyle/>
        <a:p>
          <a:r>
            <a:rPr lang="pt-PT" i="1" dirty="0"/>
            <a:t>tipos básicos</a:t>
          </a:r>
          <a:endParaRPr lang="cs-CZ" i="1" dirty="0"/>
        </a:p>
      </dgm:t>
    </dgm:pt>
    <dgm:pt modelId="{45F55EA3-D323-483A-8CCE-15FB24E93285}" type="parTrans" cxnId="{4450D984-41BF-4AF2-99E0-7675B1E84EBA}">
      <dgm:prSet/>
      <dgm:spPr/>
      <dgm:t>
        <a:bodyPr/>
        <a:lstStyle/>
        <a:p>
          <a:endParaRPr lang="cs-CZ"/>
        </a:p>
      </dgm:t>
    </dgm:pt>
    <dgm:pt modelId="{49217C63-8943-454B-84AF-19B5CFB5F6F1}" type="sibTrans" cxnId="{4450D984-41BF-4AF2-99E0-7675B1E84EBA}">
      <dgm:prSet/>
      <dgm:spPr/>
      <dgm:t>
        <a:bodyPr/>
        <a:lstStyle/>
        <a:p>
          <a:endParaRPr lang="cs-CZ"/>
        </a:p>
      </dgm:t>
    </dgm:pt>
    <dgm:pt modelId="{D819C41D-6AAE-4235-9EA3-5956E55EA849}">
      <dgm:prSet/>
      <dgm:spPr/>
      <dgm:t>
        <a:bodyPr/>
        <a:lstStyle/>
        <a:p>
          <a:r>
            <a:rPr lang="pt-PT" dirty="0"/>
            <a:t>epistémicos</a:t>
          </a:r>
        </a:p>
        <a:p>
          <a:r>
            <a:rPr lang="pt-PT" i="1" dirty="0"/>
            <a:t> fortes </a:t>
          </a:r>
        </a:p>
        <a:p>
          <a:r>
            <a:rPr lang="pt-PT" i="1" dirty="0"/>
            <a:t>+ + </a:t>
          </a:r>
          <a:endParaRPr lang="cs-CZ" i="1" dirty="0"/>
        </a:p>
      </dgm:t>
    </dgm:pt>
    <dgm:pt modelId="{B5F04E95-D799-4DF2-8F53-8B8A209881FA}" type="parTrans" cxnId="{68439DF5-8357-4140-A581-3DE0F8EA197E}">
      <dgm:prSet/>
      <dgm:spPr/>
      <dgm:t>
        <a:bodyPr/>
        <a:lstStyle/>
        <a:p>
          <a:endParaRPr lang="cs-CZ"/>
        </a:p>
      </dgm:t>
    </dgm:pt>
    <dgm:pt modelId="{15A5C443-13DB-438B-A07E-3D6EFDE3783D}" type="sibTrans" cxnId="{68439DF5-8357-4140-A581-3DE0F8EA197E}">
      <dgm:prSet/>
      <dgm:spPr/>
      <dgm:t>
        <a:bodyPr/>
        <a:lstStyle/>
        <a:p>
          <a:endParaRPr lang="cs-CZ"/>
        </a:p>
      </dgm:t>
    </dgm:pt>
    <dgm:pt modelId="{FEF4F4D4-4235-4D84-B941-F21C1E989231}">
      <dgm:prSet/>
      <dgm:spPr/>
      <dgm:t>
        <a:bodyPr/>
        <a:lstStyle/>
        <a:p>
          <a:r>
            <a:rPr lang="pt-PT" dirty="0"/>
            <a:t>Epistémicos</a:t>
          </a:r>
        </a:p>
        <a:p>
          <a:r>
            <a:rPr lang="pt-PT" i="1" dirty="0"/>
            <a:t>Fracos</a:t>
          </a:r>
        </a:p>
        <a:p>
          <a:r>
            <a:rPr lang="pt-PT" i="1" dirty="0"/>
            <a:t>+</a:t>
          </a:r>
          <a:endParaRPr lang="cs-CZ" i="1" dirty="0"/>
        </a:p>
      </dgm:t>
    </dgm:pt>
    <dgm:pt modelId="{DCE6DA7B-8295-410A-B196-56C8EEDE2D8F}" type="parTrans" cxnId="{E7C20A08-34B4-490A-B96D-1040260FA7C2}">
      <dgm:prSet/>
      <dgm:spPr/>
      <dgm:t>
        <a:bodyPr/>
        <a:lstStyle/>
        <a:p>
          <a:endParaRPr lang="cs-CZ"/>
        </a:p>
      </dgm:t>
    </dgm:pt>
    <dgm:pt modelId="{431F2EA1-B2F3-4790-AD4B-D949A32F6028}" type="sibTrans" cxnId="{E7C20A08-34B4-490A-B96D-1040260FA7C2}">
      <dgm:prSet/>
      <dgm:spPr/>
      <dgm:t>
        <a:bodyPr/>
        <a:lstStyle/>
        <a:p>
          <a:endParaRPr lang="cs-CZ"/>
        </a:p>
      </dgm:t>
    </dgm:pt>
    <dgm:pt modelId="{A32AC138-5231-4B99-8CEE-867A3342409B}">
      <dgm:prSet/>
      <dgm:spPr/>
      <dgm:t>
        <a:bodyPr/>
        <a:lstStyle/>
        <a:p>
          <a:r>
            <a:rPr lang="pt-PT" dirty="0"/>
            <a:t>Não epistémicos</a:t>
          </a:r>
        </a:p>
        <a:p>
          <a:r>
            <a:rPr lang="pt-PT" i="1" dirty="0"/>
            <a:t>----</a:t>
          </a:r>
          <a:endParaRPr lang="cs-CZ" i="1" dirty="0"/>
        </a:p>
      </dgm:t>
    </dgm:pt>
    <dgm:pt modelId="{9771BED7-E469-4DD1-8402-6132C4477D61}" type="parTrans" cxnId="{4605E1DA-68EE-4D41-95D4-449076A1B3DC}">
      <dgm:prSet/>
      <dgm:spPr/>
    </dgm:pt>
    <dgm:pt modelId="{3746173E-9036-4C84-B46B-470921263E78}" type="sibTrans" cxnId="{4605E1DA-68EE-4D41-95D4-449076A1B3DC}">
      <dgm:prSet/>
      <dgm:spPr/>
    </dgm:pt>
    <dgm:pt modelId="{296270AC-C9D0-4C81-8BDB-53FDD0F202EF}" type="pres">
      <dgm:prSet presAssocID="{83A39B17-0648-4681-86AC-8D10244DE98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47C96B-8275-4C2C-94A0-45D7F1ED685F}" type="pres">
      <dgm:prSet presAssocID="{37D4BBC1-E8B9-4793-AA43-14778AD71D0E}" presName="vertOne" presStyleCnt="0"/>
      <dgm:spPr/>
    </dgm:pt>
    <dgm:pt modelId="{4ACBF48A-0B89-48BE-83CC-5F7850AA184D}" type="pres">
      <dgm:prSet presAssocID="{37D4BBC1-E8B9-4793-AA43-14778AD71D0E}" presName="txOne" presStyleLbl="node0" presStyleIdx="0" presStyleCnt="1">
        <dgm:presLayoutVars>
          <dgm:chPref val="3"/>
        </dgm:presLayoutVars>
      </dgm:prSet>
      <dgm:spPr/>
    </dgm:pt>
    <dgm:pt modelId="{A1423F86-2122-4AD1-83AD-5638793047E0}" type="pres">
      <dgm:prSet presAssocID="{37D4BBC1-E8B9-4793-AA43-14778AD71D0E}" presName="parTransOne" presStyleCnt="0"/>
      <dgm:spPr/>
    </dgm:pt>
    <dgm:pt modelId="{3F517D48-683A-48B1-B0F1-89CCEB887CDE}" type="pres">
      <dgm:prSet presAssocID="{37D4BBC1-E8B9-4793-AA43-14778AD71D0E}" presName="horzOne" presStyleCnt="0"/>
      <dgm:spPr/>
    </dgm:pt>
    <dgm:pt modelId="{D4D2F9C0-55D5-4944-959D-7AE834307F94}" type="pres">
      <dgm:prSet presAssocID="{D819C41D-6AAE-4235-9EA3-5956E55EA849}" presName="vertTwo" presStyleCnt="0"/>
      <dgm:spPr/>
    </dgm:pt>
    <dgm:pt modelId="{4BB02A14-2783-4BEB-9A88-9FBF7DC83B38}" type="pres">
      <dgm:prSet presAssocID="{D819C41D-6AAE-4235-9EA3-5956E55EA849}" presName="txTwo" presStyleLbl="node2" presStyleIdx="0" presStyleCnt="4">
        <dgm:presLayoutVars>
          <dgm:chPref val="3"/>
        </dgm:presLayoutVars>
      </dgm:prSet>
      <dgm:spPr/>
    </dgm:pt>
    <dgm:pt modelId="{82376F2A-97B0-45A7-842D-587C9FAB2189}" type="pres">
      <dgm:prSet presAssocID="{D819C41D-6AAE-4235-9EA3-5956E55EA849}" presName="horzTwo" presStyleCnt="0"/>
      <dgm:spPr/>
    </dgm:pt>
    <dgm:pt modelId="{D457A546-3EB9-48A9-9F92-770BA989E9CF}" type="pres">
      <dgm:prSet presAssocID="{15A5C443-13DB-438B-A07E-3D6EFDE3783D}" presName="sibSpaceTwo" presStyleCnt="0"/>
      <dgm:spPr/>
    </dgm:pt>
    <dgm:pt modelId="{A52B0563-04AC-494E-B099-EF08BBF1228D}" type="pres">
      <dgm:prSet presAssocID="{FEF4F4D4-4235-4D84-B941-F21C1E989231}" presName="vertTwo" presStyleCnt="0"/>
      <dgm:spPr/>
    </dgm:pt>
    <dgm:pt modelId="{B85354BC-CC94-48DE-9A13-3EB1CA71B947}" type="pres">
      <dgm:prSet presAssocID="{FEF4F4D4-4235-4D84-B941-F21C1E989231}" presName="txTwo" presStyleLbl="node2" presStyleIdx="1" presStyleCnt="4">
        <dgm:presLayoutVars>
          <dgm:chPref val="3"/>
        </dgm:presLayoutVars>
      </dgm:prSet>
      <dgm:spPr/>
    </dgm:pt>
    <dgm:pt modelId="{3E888BF8-5BC0-4BBF-9792-83EC0C20FAFA}" type="pres">
      <dgm:prSet presAssocID="{FEF4F4D4-4235-4D84-B941-F21C1E989231}" presName="horzTwo" presStyleCnt="0"/>
      <dgm:spPr/>
    </dgm:pt>
    <dgm:pt modelId="{28A7F369-B8B3-4911-9D15-1023D909AA4B}" type="pres">
      <dgm:prSet presAssocID="{431F2EA1-B2F3-4790-AD4B-D949A32F6028}" presName="sibSpaceTwo" presStyleCnt="0"/>
      <dgm:spPr/>
    </dgm:pt>
    <dgm:pt modelId="{CA4F36EC-A8E5-49F1-BD40-C1BE0E5FB342}" type="pres">
      <dgm:prSet presAssocID="{143F2854-F5D1-4730-A4E2-BC34F01F3807}" presName="vertTwo" presStyleCnt="0"/>
      <dgm:spPr/>
    </dgm:pt>
    <dgm:pt modelId="{D07E7CA2-03C0-4DD7-B9C6-C653EC3A560E}" type="pres">
      <dgm:prSet presAssocID="{143F2854-F5D1-4730-A4E2-BC34F01F3807}" presName="txTwo" presStyleLbl="node2" presStyleIdx="2" presStyleCnt="4">
        <dgm:presLayoutVars>
          <dgm:chPref val="3"/>
        </dgm:presLayoutVars>
      </dgm:prSet>
      <dgm:spPr/>
    </dgm:pt>
    <dgm:pt modelId="{DD06A684-665D-47B2-8903-3CFD4E8D1AE8}" type="pres">
      <dgm:prSet presAssocID="{143F2854-F5D1-4730-A4E2-BC34F01F3807}" presName="horzTwo" presStyleCnt="0"/>
      <dgm:spPr/>
    </dgm:pt>
    <dgm:pt modelId="{F8B0061A-D29F-4F0C-A44B-ECBBF6B5E39E}" type="pres">
      <dgm:prSet presAssocID="{AAC396C2-245A-4F61-A449-7492B5C3707D}" presName="sibSpaceTwo" presStyleCnt="0"/>
      <dgm:spPr/>
    </dgm:pt>
    <dgm:pt modelId="{AB307C2D-900B-4738-8238-B96D9EA0E0E3}" type="pres">
      <dgm:prSet presAssocID="{A32AC138-5231-4B99-8CEE-867A3342409B}" presName="vertTwo" presStyleCnt="0"/>
      <dgm:spPr/>
    </dgm:pt>
    <dgm:pt modelId="{1314DD5D-4B7E-477F-80D7-3C54B8DB8EF9}" type="pres">
      <dgm:prSet presAssocID="{A32AC138-5231-4B99-8CEE-867A3342409B}" presName="txTwo" presStyleLbl="node2" presStyleIdx="3" presStyleCnt="4">
        <dgm:presLayoutVars>
          <dgm:chPref val="3"/>
        </dgm:presLayoutVars>
      </dgm:prSet>
      <dgm:spPr/>
    </dgm:pt>
    <dgm:pt modelId="{74338763-9E32-429B-97C6-3C554A462D87}" type="pres">
      <dgm:prSet presAssocID="{A32AC138-5231-4B99-8CEE-867A3342409B}" presName="horzTwo" presStyleCnt="0"/>
      <dgm:spPr/>
    </dgm:pt>
  </dgm:ptLst>
  <dgm:cxnLst>
    <dgm:cxn modelId="{E7C20A08-34B4-490A-B96D-1040260FA7C2}" srcId="{37D4BBC1-E8B9-4793-AA43-14778AD71D0E}" destId="{FEF4F4D4-4235-4D84-B941-F21C1E989231}" srcOrd="1" destOrd="0" parTransId="{DCE6DA7B-8295-410A-B196-56C8EEDE2D8F}" sibTransId="{431F2EA1-B2F3-4790-AD4B-D949A32F6028}"/>
    <dgm:cxn modelId="{5134F10E-0757-4D96-817E-8BD30A5C2F75}" srcId="{37D4BBC1-E8B9-4793-AA43-14778AD71D0E}" destId="{143F2854-F5D1-4730-A4E2-BC34F01F3807}" srcOrd="2" destOrd="0" parTransId="{CB96B9FD-0D42-436B-A23B-35514764A16F}" sibTransId="{AAC396C2-245A-4F61-A449-7492B5C3707D}"/>
    <dgm:cxn modelId="{A31FB72D-1A12-4A1E-B432-C1A565E74127}" type="presOf" srcId="{D819C41D-6AAE-4235-9EA3-5956E55EA849}" destId="{4BB02A14-2783-4BEB-9A88-9FBF7DC83B38}" srcOrd="0" destOrd="0" presId="urn:microsoft.com/office/officeart/2005/8/layout/hierarchy4"/>
    <dgm:cxn modelId="{4450D984-41BF-4AF2-99E0-7675B1E84EBA}" srcId="{83A39B17-0648-4681-86AC-8D10244DE98B}" destId="{37D4BBC1-E8B9-4793-AA43-14778AD71D0E}" srcOrd="0" destOrd="0" parTransId="{45F55EA3-D323-483A-8CCE-15FB24E93285}" sibTransId="{49217C63-8943-454B-84AF-19B5CFB5F6F1}"/>
    <dgm:cxn modelId="{4BFBB3A4-20FE-4AB3-ADDE-6DDD85F987E5}" type="presOf" srcId="{83A39B17-0648-4681-86AC-8D10244DE98B}" destId="{296270AC-C9D0-4C81-8BDB-53FDD0F202EF}" srcOrd="0" destOrd="0" presId="urn:microsoft.com/office/officeart/2005/8/layout/hierarchy4"/>
    <dgm:cxn modelId="{D4EB50B9-79BC-40DC-ABDA-026703399C3C}" type="presOf" srcId="{FEF4F4D4-4235-4D84-B941-F21C1E989231}" destId="{B85354BC-CC94-48DE-9A13-3EB1CA71B947}" srcOrd="0" destOrd="0" presId="urn:microsoft.com/office/officeart/2005/8/layout/hierarchy4"/>
    <dgm:cxn modelId="{756D75D8-EC52-4692-9F8F-B00E320239BA}" type="presOf" srcId="{37D4BBC1-E8B9-4793-AA43-14778AD71D0E}" destId="{4ACBF48A-0B89-48BE-83CC-5F7850AA184D}" srcOrd="0" destOrd="0" presId="urn:microsoft.com/office/officeart/2005/8/layout/hierarchy4"/>
    <dgm:cxn modelId="{4605E1DA-68EE-4D41-95D4-449076A1B3DC}" srcId="{37D4BBC1-E8B9-4793-AA43-14778AD71D0E}" destId="{A32AC138-5231-4B99-8CEE-867A3342409B}" srcOrd="3" destOrd="0" parTransId="{9771BED7-E469-4DD1-8402-6132C4477D61}" sibTransId="{3746173E-9036-4C84-B46B-470921263E78}"/>
    <dgm:cxn modelId="{C65DA1EF-6072-4A8A-8D44-26B4B7B68F34}" type="presOf" srcId="{143F2854-F5D1-4730-A4E2-BC34F01F3807}" destId="{D07E7CA2-03C0-4DD7-B9C6-C653EC3A560E}" srcOrd="0" destOrd="0" presId="urn:microsoft.com/office/officeart/2005/8/layout/hierarchy4"/>
    <dgm:cxn modelId="{68439DF5-8357-4140-A581-3DE0F8EA197E}" srcId="{37D4BBC1-E8B9-4793-AA43-14778AD71D0E}" destId="{D819C41D-6AAE-4235-9EA3-5956E55EA849}" srcOrd="0" destOrd="0" parTransId="{B5F04E95-D799-4DF2-8F53-8B8A209881FA}" sibTransId="{15A5C443-13DB-438B-A07E-3D6EFDE3783D}"/>
    <dgm:cxn modelId="{728A40FA-CE18-447A-A35F-B940682633B5}" type="presOf" srcId="{A32AC138-5231-4B99-8CEE-867A3342409B}" destId="{1314DD5D-4B7E-477F-80D7-3C54B8DB8EF9}" srcOrd="0" destOrd="0" presId="urn:microsoft.com/office/officeart/2005/8/layout/hierarchy4"/>
    <dgm:cxn modelId="{FB23D12B-A915-4ABE-BDCF-1BFBD3C70ADF}" type="presParOf" srcId="{296270AC-C9D0-4C81-8BDB-53FDD0F202EF}" destId="{8B47C96B-8275-4C2C-94A0-45D7F1ED685F}" srcOrd="0" destOrd="0" presId="urn:microsoft.com/office/officeart/2005/8/layout/hierarchy4"/>
    <dgm:cxn modelId="{8D67D33D-6F8D-4DD5-BC6F-99E197BECC37}" type="presParOf" srcId="{8B47C96B-8275-4C2C-94A0-45D7F1ED685F}" destId="{4ACBF48A-0B89-48BE-83CC-5F7850AA184D}" srcOrd="0" destOrd="0" presId="urn:microsoft.com/office/officeart/2005/8/layout/hierarchy4"/>
    <dgm:cxn modelId="{EE22D404-FA6E-42CD-81E0-25C6042D0301}" type="presParOf" srcId="{8B47C96B-8275-4C2C-94A0-45D7F1ED685F}" destId="{A1423F86-2122-4AD1-83AD-5638793047E0}" srcOrd="1" destOrd="0" presId="urn:microsoft.com/office/officeart/2005/8/layout/hierarchy4"/>
    <dgm:cxn modelId="{7E88A9F1-C473-42FA-9740-7DE00824A568}" type="presParOf" srcId="{8B47C96B-8275-4C2C-94A0-45D7F1ED685F}" destId="{3F517D48-683A-48B1-B0F1-89CCEB887CDE}" srcOrd="2" destOrd="0" presId="urn:microsoft.com/office/officeart/2005/8/layout/hierarchy4"/>
    <dgm:cxn modelId="{C8CB914F-5EE6-4714-98CB-2638535CB428}" type="presParOf" srcId="{3F517D48-683A-48B1-B0F1-89CCEB887CDE}" destId="{D4D2F9C0-55D5-4944-959D-7AE834307F94}" srcOrd="0" destOrd="0" presId="urn:microsoft.com/office/officeart/2005/8/layout/hierarchy4"/>
    <dgm:cxn modelId="{D7B049CB-0673-403F-B36E-AC7799C847EF}" type="presParOf" srcId="{D4D2F9C0-55D5-4944-959D-7AE834307F94}" destId="{4BB02A14-2783-4BEB-9A88-9FBF7DC83B38}" srcOrd="0" destOrd="0" presId="urn:microsoft.com/office/officeart/2005/8/layout/hierarchy4"/>
    <dgm:cxn modelId="{465A62C7-4F7D-446D-A0C6-518A6B7D4D42}" type="presParOf" srcId="{D4D2F9C0-55D5-4944-959D-7AE834307F94}" destId="{82376F2A-97B0-45A7-842D-587C9FAB2189}" srcOrd="1" destOrd="0" presId="urn:microsoft.com/office/officeart/2005/8/layout/hierarchy4"/>
    <dgm:cxn modelId="{5EB7E5E6-045A-49E1-87AD-DB1FC75984C3}" type="presParOf" srcId="{3F517D48-683A-48B1-B0F1-89CCEB887CDE}" destId="{D457A546-3EB9-48A9-9F92-770BA989E9CF}" srcOrd="1" destOrd="0" presId="urn:microsoft.com/office/officeart/2005/8/layout/hierarchy4"/>
    <dgm:cxn modelId="{6DBF55B1-58AA-4DB0-9AA7-237F2F4D89F9}" type="presParOf" srcId="{3F517D48-683A-48B1-B0F1-89CCEB887CDE}" destId="{A52B0563-04AC-494E-B099-EF08BBF1228D}" srcOrd="2" destOrd="0" presId="urn:microsoft.com/office/officeart/2005/8/layout/hierarchy4"/>
    <dgm:cxn modelId="{76D121C5-FAF1-4AC8-A2EB-D32A255C7DF3}" type="presParOf" srcId="{A52B0563-04AC-494E-B099-EF08BBF1228D}" destId="{B85354BC-CC94-48DE-9A13-3EB1CA71B947}" srcOrd="0" destOrd="0" presId="urn:microsoft.com/office/officeart/2005/8/layout/hierarchy4"/>
    <dgm:cxn modelId="{D820ED4E-B836-485F-861B-63B0ECE4D2AB}" type="presParOf" srcId="{A52B0563-04AC-494E-B099-EF08BBF1228D}" destId="{3E888BF8-5BC0-4BBF-9792-83EC0C20FAFA}" srcOrd="1" destOrd="0" presId="urn:microsoft.com/office/officeart/2005/8/layout/hierarchy4"/>
    <dgm:cxn modelId="{2718964F-94E0-490B-823D-760374CB791E}" type="presParOf" srcId="{3F517D48-683A-48B1-B0F1-89CCEB887CDE}" destId="{28A7F369-B8B3-4911-9D15-1023D909AA4B}" srcOrd="3" destOrd="0" presId="urn:microsoft.com/office/officeart/2005/8/layout/hierarchy4"/>
    <dgm:cxn modelId="{1289F1AE-1E8F-4D6E-982E-EDEF48FD9CFB}" type="presParOf" srcId="{3F517D48-683A-48B1-B0F1-89CCEB887CDE}" destId="{CA4F36EC-A8E5-49F1-BD40-C1BE0E5FB342}" srcOrd="4" destOrd="0" presId="urn:microsoft.com/office/officeart/2005/8/layout/hierarchy4"/>
    <dgm:cxn modelId="{2F23391C-88E1-4CE7-B9FB-2322CD0982D0}" type="presParOf" srcId="{CA4F36EC-A8E5-49F1-BD40-C1BE0E5FB342}" destId="{D07E7CA2-03C0-4DD7-B9C6-C653EC3A560E}" srcOrd="0" destOrd="0" presId="urn:microsoft.com/office/officeart/2005/8/layout/hierarchy4"/>
    <dgm:cxn modelId="{597BDD1E-394F-4A1E-B553-319386EAD9DA}" type="presParOf" srcId="{CA4F36EC-A8E5-49F1-BD40-C1BE0E5FB342}" destId="{DD06A684-665D-47B2-8903-3CFD4E8D1AE8}" srcOrd="1" destOrd="0" presId="urn:microsoft.com/office/officeart/2005/8/layout/hierarchy4"/>
    <dgm:cxn modelId="{A859CDBD-A83E-4100-9A26-54A296ECEE18}" type="presParOf" srcId="{3F517D48-683A-48B1-B0F1-89CCEB887CDE}" destId="{F8B0061A-D29F-4F0C-A44B-ECBBF6B5E39E}" srcOrd="5" destOrd="0" presId="urn:microsoft.com/office/officeart/2005/8/layout/hierarchy4"/>
    <dgm:cxn modelId="{CE6587B1-2153-43CF-BCF7-0E92BEB6EB32}" type="presParOf" srcId="{3F517D48-683A-48B1-B0F1-89CCEB887CDE}" destId="{AB307C2D-900B-4738-8238-B96D9EA0E0E3}" srcOrd="6" destOrd="0" presId="urn:microsoft.com/office/officeart/2005/8/layout/hierarchy4"/>
    <dgm:cxn modelId="{64D0BCC2-EDE5-4DEC-A4F2-8A88DB509217}" type="presParOf" srcId="{AB307C2D-900B-4738-8238-B96D9EA0E0E3}" destId="{1314DD5D-4B7E-477F-80D7-3C54B8DB8EF9}" srcOrd="0" destOrd="0" presId="urn:microsoft.com/office/officeart/2005/8/layout/hierarchy4"/>
    <dgm:cxn modelId="{C2EE7A11-FD2F-4497-B88E-9EEF390FF59F}" type="presParOf" srcId="{AB307C2D-900B-4738-8238-B96D9EA0E0E3}" destId="{74338763-9E32-429B-97C6-3C554A462D8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BF48A-0B89-48BE-83CC-5F7850AA184D}">
      <dsp:nvSpPr>
        <dsp:cNvPr id="0" name=""/>
        <dsp:cNvSpPr/>
      </dsp:nvSpPr>
      <dsp:spPr>
        <a:xfrm>
          <a:off x="1699" y="230"/>
          <a:ext cx="10512200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500" i="1" kern="1200" dirty="0"/>
            <a:t>tipos básicos</a:t>
          </a:r>
          <a:endParaRPr lang="cs-CZ" sz="6500" i="1" kern="1200" dirty="0"/>
        </a:p>
      </dsp:txBody>
      <dsp:txXfrm>
        <a:off x="61377" y="59908"/>
        <a:ext cx="10392844" cy="1918209"/>
      </dsp:txXfrm>
    </dsp:sp>
    <dsp:sp modelId="{4BB02A14-2783-4BEB-9A88-9FBF7DC83B38}">
      <dsp:nvSpPr>
        <dsp:cNvPr id="0" name=""/>
        <dsp:cNvSpPr/>
      </dsp:nvSpPr>
      <dsp:spPr>
        <a:xfrm>
          <a:off x="1699" y="2313542"/>
          <a:ext cx="2472295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/>
            <a:t>epistémicos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i="1" kern="1200" dirty="0"/>
            <a:t> fortes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i="1" kern="1200" dirty="0"/>
            <a:t>+ + </a:t>
          </a:r>
          <a:endParaRPr lang="cs-CZ" sz="3100" i="1" kern="1200" dirty="0"/>
        </a:p>
      </dsp:txBody>
      <dsp:txXfrm>
        <a:off x="61377" y="2373220"/>
        <a:ext cx="2352939" cy="1918209"/>
      </dsp:txXfrm>
    </dsp:sp>
    <dsp:sp modelId="{B85354BC-CC94-48DE-9A13-3EB1CA71B947}">
      <dsp:nvSpPr>
        <dsp:cNvPr id="0" name=""/>
        <dsp:cNvSpPr/>
      </dsp:nvSpPr>
      <dsp:spPr>
        <a:xfrm>
          <a:off x="2681667" y="2313542"/>
          <a:ext cx="2472295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/>
            <a:t>Epistémicos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i="1" kern="1200" dirty="0"/>
            <a:t>Fracos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i="1" kern="1200" dirty="0"/>
            <a:t>+</a:t>
          </a:r>
          <a:endParaRPr lang="cs-CZ" sz="3100" i="1" kern="1200" dirty="0"/>
        </a:p>
      </dsp:txBody>
      <dsp:txXfrm>
        <a:off x="2741345" y="2373220"/>
        <a:ext cx="2352939" cy="1918209"/>
      </dsp:txXfrm>
    </dsp:sp>
    <dsp:sp modelId="{D07E7CA2-03C0-4DD7-B9C6-C653EC3A560E}">
      <dsp:nvSpPr>
        <dsp:cNvPr id="0" name=""/>
        <dsp:cNvSpPr/>
      </dsp:nvSpPr>
      <dsp:spPr>
        <a:xfrm>
          <a:off x="5361636" y="2313542"/>
          <a:ext cx="2472295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/>
            <a:t> de dupla seleção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i="1" kern="1200" dirty="0"/>
            <a:t>+/-</a:t>
          </a:r>
          <a:endParaRPr lang="cs-CZ" sz="3100" i="1" kern="1200" dirty="0"/>
        </a:p>
      </dsp:txBody>
      <dsp:txXfrm>
        <a:off x="5421314" y="2373220"/>
        <a:ext cx="2352939" cy="1918209"/>
      </dsp:txXfrm>
    </dsp:sp>
    <dsp:sp modelId="{1314DD5D-4B7E-477F-80D7-3C54B8DB8EF9}">
      <dsp:nvSpPr>
        <dsp:cNvPr id="0" name=""/>
        <dsp:cNvSpPr/>
      </dsp:nvSpPr>
      <dsp:spPr>
        <a:xfrm>
          <a:off x="8041604" y="2313542"/>
          <a:ext cx="2472295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/>
            <a:t>Não epistémicos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i="1" kern="1200" dirty="0"/>
            <a:t>----</a:t>
          </a:r>
          <a:endParaRPr lang="cs-CZ" sz="3100" i="1" kern="1200" dirty="0"/>
        </a:p>
      </dsp:txBody>
      <dsp:txXfrm>
        <a:off x="8101282" y="2373220"/>
        <a:ext cx="2352939" cy="191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1CC0E-64E0-4A8C-9AB8-C50AF8F46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89D03A-5AAE-44DA-A85F-A03C782AA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FC1B6B-A3A7-4137-A11A-69F74C1B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1C73B-525B-4C6A-AFD1-BA19EF85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1FB86-C835-4800-8699-F6285249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73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8FCD9-0C30-4DBB-A4C9-2E46E0F2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ECBA7B-F998-458E-93B7-65BAF6038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566AB-A395-4094-B6DE-869EC087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86161-8CDD-492B-A7A7-741ACB00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D0019-DB4E-4B27-8826-1653B0FF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69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405950-63D2-41AB-AB1B-51E9D0104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B4F59-F367-4BC5-AE32-722C8D920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BB8D52-0FB1-4E60-AAF3-CDFFE819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B1EAC7-1F57-41DF-9D40-09270386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FD156A-A15B-4A14-97EF-15F412D6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1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03C64-7CF4-4098-9F15-ED8D106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F3206-962E-4F8F-AFE0-55078E55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AFC0D-A8AD-4DF4-9D01-30653CA9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0A975F-B933-4B36-A56C-CEA98DE0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B091D-79BD-4F5F-8BB3-E3B8B448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4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EA83D-7E87-4F5B-947B-173E396F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A523AC-8B0C-4413-9B75-FCE30E6E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74CD9B-6083-4650-8101-AD2FC122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E8D7B-0B43-404E-A6F5-4E3D4D01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889CE-E77E-41B2-B86F-221025AF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5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9EE76-2704-4EAD-8E8A-425BF526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D506B-E7D5-4A36-9948-2E4385CD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9E7A3F-EF61-4483-A1CF-7006D4BCD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3C1F4-54E5-41E6-B89F-8C5AD85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990A61-2CC7-42B4-9EE1-AF58BFD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C281B7-015A-47BB-A0F5-0745E6E2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31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91942-59AC-4073-93F9-AFB7F69D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235215-557D-4301-A983-E634FC73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23C0CF-96E8-4F35-8EFF-9AC7789F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D3C8F1-FA96-45CF-ACBB-9D54EE3C5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EC8E33-1A77-41A3-B9CA-A06B9C0DF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30F56B-8E50-4448-87E3-A628A817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F2CCCF-890A-4593-B45E-BEDBA7D7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5B63CC-D8FD-42D8-B663-4ECD664D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3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7537C-E377-48FC-A78F-A50432DD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1B4312-397A-4224-970F-E521A45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2A36CE-5AC8-4424-9AD4-F59C079A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722932-8E14-4AAF-B166-DE794CA0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9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51EF6-B8CA-4785-AD13-94701B1F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18251E-317A-47E4-BF62-3E2074D5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8C8A35-3990-486E-9FF2-2656BE05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28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C0978-2B6E-4A97-915D-6B21338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78A70-623E-4230-82E9-37C1FBBF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408EAA-D5D0-4C8F-BB9A-E48C2E1C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DABC8-8086-4F22-A036-38D32A97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B08AF-E66E-4CC0-8F14-1EE703BD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1F0F3E-A2E9-42F7-9AAB-8C9BE224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27AFA-3463-42BD-890D-82304E4E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789403-6623-400E-90FF-6EE2D356C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540E28-16F2-4FD5-B58A-5D3327D1C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566A7F-6373-48B3-A105-4CD379F1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F05C43-C587-4346-9BB4-435C13E2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7EE6EE-644E-4F5A-A0DF-662BD446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4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CEDAC1-E9E3-4933-991F-90819717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42926C-36EA-44E7-8BA1-C7DA7F0E1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EDDF2E-21F6-4187-A856-3B2BA21C8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F655-C2E6-4576-9243-A8FEF386EE2D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C751A-6654-4A65-9325-82595A54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791D4-26A8-40A9-8DB6-CD5986981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483C-EAB7-40F3-B99D-7B187B30A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FRASES </a:t>
            </a:r>
            <a:r>
              <a:rPr lang="cs-CZ" b="1" dirty="0">
                <a:solidFill>
                  <a:srgbClr val="002060"/>
                </a:solidFill>
              </a:rPr>
              <a:t>SUBORDINADAS</a:t>
            </a:r>
            <a:br>
              <a:rPr lang="pt-PT" b="1" dirty="0">
                <a:solidFill>
                  <a:srgbClr val="002060"/>
                </a:solidFill>
              </a:rPr>
            </a:br>
            <a:r>
              <a:rPr lang="pt-PT" b="1" dirty="0">
                <a:solidFill>
                  <a:srgbClr val="002060"/>
                </a:solidFill>
              </a:rPr>
              <a:t>completivas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b="1" dirty="0">
                <a:solidFill>
                  <a:srgbClr val="002060"/>
                </a:solidFill>
              </a:rPr>
              <a:t>MODO VERBAL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030AE8-DEA4-4D69-80DB-42689158C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AULA </a:t>
            </a:r>
            <a:r>
              <a:rPr lang="cs-CZ" dirty="0"/>
              <a:t>5</a:t>
            </a:r>
            <a:endParaRPr lang="pt-PT" dirty="0"/>
          </a:p>
          <a:p>
            <a:r>
              <a:rPr lang="cs-CZ" dirty="0"/>
              <a:t>19</a:t>
            </a:r>
            <a:r>
              <a:rPr lang="pt-PT" dirty="0"/>
              <a:t>.</a:t>
            </a:r>
            <a:r>
              <a:rPr lang="cs-CZ" dirty="0"/>
              <a:t>4</a:t>
            </a:r>
            <a:r>
              <a:rPr lang="pt-PT" dirty="0"/>
              <a:t>.2021</a:t>
            </a:r>
            <a:endParaRPr lang="cs-CZ" dirty="0"/>
          </a:p>
          <a:p>
            <a:r>
              <a:rPr lang="cs-CZ" dirty="0"/>
              <a:t>SINTAXE DA LÍNGUA PORTUGUESA 2014, p. 87-97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99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D6F4D8F-DFFE-43C8-9EDF-E74B3347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20" y="1161107"/>
            <a:ext cx="9982540" cy="12772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536567-317C-4E6A-958F-F6A62E22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0" y="2438400"/>
            <a:ext cx="10554960" cy="352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5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A63954-3951-4658-A93A-218D25A2A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14" y="548217"/>
            <a:ext cx="927357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8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5D99A-D5D7-4D7F-BB20-C9E61E7B3B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t-P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INDICATIVO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19EB0-81F0-4382-8F7D-589C3B9C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28575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Tx/>
              <a:buChar char="-"/>
            </a:pPr>
            <a:r>
              <a:rPr lang="pt-BR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 epistémico positivo</a:t>
            </a:r>
          </a:p>
          <a:p>
            <a:pPr marL="514350" indent="-28575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Tx/>
              <a:buChar char="-"/>
            </a:pPr>
            <a:r>
              <a:rPr lang="pt-BR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frase subordinada completiva é selecionado pelos seguintes verbos</a:t>
            </a:r>
          </a:p>
        </p:txBody>
      </p:sp>
    </p:spTree>
    <p:extLst>
      <p:ext uri="{BB962C8B-B14F-4D97-AF65-F5344CB8AC3E}">
        <p14:creationId xmlns:p14="http://schemas.microsoft.com/office/powerpoint/2010/main" val="218671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5D99A-D5D7-4D7F-BB20-C9E61E7B3B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t-P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INDICATIVO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3DD796-AB18-4E3A-9513-5F68AC51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40" y="2614130"/>
            <a:ext cx="10834320" cy="16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5D99A-D5D7-4D7F-BB20-C9E61E7B3B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t-P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INDICATIVO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E0BDC1-BA40-48CF-9DD6-8D65AD46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6" y="2776138"/>
            <a:ext cx="11975724" cy="20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5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5D99A-D5D7-4D7F-BB20-C9E61E7B3B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t-P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INDICATIVO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9A8DE4-D05A-4EE2-9D48-D2B4C7B72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0" y="2778730"/>
            <a:ext cx="11408360" cy="20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9C170-A087-419B-91B1-9EB7005E83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pt-PT" b="1" dirty="0"/>
              <a:t>Problema da dupla seleção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A03743-C6C1-4BD6-9F4F-6C90A91C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16" y="2270930"/>
            <a:ext cx="10323367" cy="23161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F4EAB2-FC02-4321-BB6A-E3E0DC8F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16" y="4587070"/>
            <a:ext cx="9582087" cy="22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8792B0-9A95-401C-9AB7-81E1D560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/>
              <a:t>Imaginar + que+ conjuntivo</a:t>
            </a:r>
            <a:endParaRPr lang="cs-CZ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E0D0-66C2-47FE-B8C6-BB164114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par=ext137-nd-95b-2: O PP só tem sete por cento dos votos, mas não é difícil </a:t>
            </a:r>
            <a:r>
              <a:rPr lang="pt-BR" b="1" dirty="0"/>
              <a:t>imaginar que possa </a:t>
            </a:r>
            <a:r>
              <a:rPr lang="pt-BR" dirty="0"/>
              <a:t>crescer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par=ext3620-pol-93a-2: Anstes dissera veementemente, no sábado, não poder «</a:t>
            </a:r>
            <a:r>
              <a:rPr lang="pt-BR" b="1" dirty="0"/>
              <a:t>imaginar que </a:t>
            </a:r>
            <a:r>
              <a:rPr lang="pt-BR" dirty="0"/>
              <a:t>o Governo </a:t>
            </a:r>
            <a:r>
              <a:rPr lang="pt-BR" b="1" dirty="0"/>
              <a:t>fizesse</a:t>
            </a:r>
            <a:r>
              <a:rPr lang="pt-BR" dirty="0"/>
              <a:t> qualquer coisa que pudesse matar os elementos da delegação da UNITA», reagindo à acusação do movimento rebelde segundo a qual o Governo teria intensificado os bombardeamentos ao Huambo horas antes da partida da sua delegação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par=ext10956-nd-91b-2: É difícil </a:t>
            </a:r>
            <a:r>
              <a:rPr lang="pt-BR" b="1" dirty="0"/>
              <a:t>imaginar que </a:t>
            </a:r>
            <a:r>
              <a:rPr lang="pt-BR" dirty="0"/>
              <a:t>dentro de casas de aspecto tão degradado </a:t>
            </a:r>
            <a:r>
              <a:rPr lang="pt-BR" b="1" dirty="0"/>
              <a:t>existam</a:t>
            </a:r>
            <a:r>
              <a:rPr lang="pt-BR" dirty="0"/>
              <a:t> tantos objectos de valor .</a:t>
            </a:r>
          </a:p>
          <a:p>
            <a:r>
              <a:rPr lang="pt-BR" dirty="0"/>
              <a:t>________________________________________</a:t>
            </a:r>
          </a:p>
          <a:p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42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1B00C-DBEC-4EC2-B649-7305AC2B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/>
              <a:t>Sonhar + que + condicional</a:t>
            </a:r>
            <a:endParaRPr lang="cs-CZ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C0628A-C8BA-4BB2-A072-14680B80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par=ext1793-clt-92b-1: «Ao teu lado era demasiado feliz para poder </a:t>
            </a:r>
            <a:r>
              <a:rPr lang="pt-BR" b="1" dirty="0"/>
              <a:t>imaginar que</a:t>
            </a:r>
            <a:r>
              <a:rPr lang="pt-BR" dirty="0"/>
              <a:t> um dia </a:t>
            </a:r>
            <a:r>
              <a:rPr lang="pt-BR" b="1" dirty="0"/>
              <a:t>te encontrarias </a:t>
            </a:r>
            <a:r>
              <a:rPr lang="pt-BR" dirty="0"/>
              <a:t>longe de mim», confessa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par=ext3716-com-98b-1: Quem teria podido </a:t>
            </a:r>
            <a:r>
              <a:rPr lang="pt-BR" b="1" dirty="0"/>
              <a:t>imaginar que </a:t>
            </a:r>
            <a:r>
              <a:rPr lang="pt-BR" dirty="0"/>
              <a:t>a principal aplicação do telefone </a:t>
            </a:r>
            <a:r>
              <a:rPr lang="pt-BR" b="1" dirty="0"/>
              <a:t>seriam</a:t>
            </a:r>
            <a:r>
              <a:rPr lang="pt-BR" dirty="0"/>
              <a:t> as comunicações interpessoais ?</a:t>
            </a:r>
          </a:p>
          <a:p>
            <a:r>
              <a:rPr lang="pt-BR" dirty="0"/>
              <a:t>________________________________________</a:t>
            </a:r>
          </a:p>
          <a:p>
            <a:endParaRPr lang="pt-BR" dirty="0"/>
          </a:p>
          <a:p>
            <a:r>
              <a:rPr lang="pt-BR" dirty="0"/>
              <a:t>par=ext9576-pol-94b-1: Ontem ao meio dia local a guarda-costeira disse ter recolhido no mar 1.215 cubanos, o que permitia </a:t>
            </a:r>
            <a:r>
              <a:rPr lang="pt-BR" b="1" dirty="0"/>
              <a:t>imaginar que </a:t>
            </a:r>
            <a:r>
              <a:rPr lang="pt-BR" dirty="0"/>
              <a:t>o balanço do dia ao da véspera, quando o número de «balseros» cubanos recup</a:t>
            </a:r>
            <a:r>
              <a:rPr lang="pt-BR" b="1" dirty="0"/>
              <a:t>seria superior </a:t>
            </a:r>
            <a:r>
              <a:rPr lang="pt-BR" dirty="0"/>
              <a:t>erados atingiu 2.548, um recorde</a:t>
            </a:r>
          </a:p>
          <a:p>
            <a:r>
              <a:rPr lang="pt-BR" dirty="0"/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5405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FBB4F-8007-4DB6-ACC5-67E53745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/>
              <a:t>Sonhar + que + indicativo</a:t>
            </a:r>
            <a:endParaRPr lang="cs-CZ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C5449-F84B-42E8-B5D7-0D612C9B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par=ext2770-des-91a-2: Mas quem poderia </a:t>
            </a:r>
            <a:r>
              <a:rPr lang="pt-BR" b="1" dirty="0"/>
              <a:t>imaginar que </a:t>
            </a:r>
            <a:r>
              <a:rPr lang="pt-BR" dirty="0"/>
              <a:t>as últimas noites da sua presidência </a:t>
            </a:r>
            <a:r>
              <a:rPr lang="pt-BR" b="1" dirty="0"/>
              <a:t>foram passadas </a:t>
            </a:r>
            <a:r>
              <a:rPr lang="pt-BR" dirty="0"/>
              <a:t>«a deambular pelos corredores... e a falar com os retratos dos antigos presidentes» ?</a:t>
            </a:r>
          </a:p>
          <a:p>
            <a:r>
              <a:rPr lang="pt-BR" dirty="0"/>
              <a:t>_______________________________________</a:t>
            </a:r>
          </a:p>
          <a:p>
            <a:r>
              <a:rPr lang="pt-BR" dirty="0"/>
              <a:t>par=ext7601-nd-92a-1: Como </a:t>
            </a:r>
            <a:r>
              <a:rPr lang="pt-BR" b="1" dirty="0"/>
              <a:t>imaginar que </a:t>
            </a:r>
            <a:r>
              <a:rPr lang="pt-BR" dirty="0"/>
              <a:t>croatas e sérvios </a:t>
            </a:r>
            <a:r>
              <a:rPr lang="pt-BR" b="1" dirty="0"/>
              <a:t>podem</a:t>
            </a:r>
            <a:r>
              <a:rPr lang="pt-BR" dirty="0"/>
              <a:t> coabitar onde, ainda ontem, se guerreavam sem perdão ?</a:t>
            </a:r>
          </a:p>
          <a:p>
            <a:r>
              <a:rPr lang="pt-BR" dirty="0"/>
              <a:t>________________________________________</a:t>
            </a:r>
          </a:p>
          <a:p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84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1FD834-2091-4223-975F-9FC0A7DE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</a:rPr>
              <a:t>A SE</a:t>
            </a:r>
            <a:r>
              <a:rPr lang="pt-PT" sz="4000" dirty="0">
                <a:solidFill>
                  <a:srgbClr val="FFFFFF"/>
                </a:solidFill>
              </a:rPr>
              <a:t>LEÇÃO DO MODO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B69B7-D12C-4313-B5F2-942CEEF95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734458"/>
            <a:ext cx="11435247" cy="1694539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2000" dirty="0"/>
              <a:t>Dependente da modalidade da oração principal</a:t>
            </a:r>
          </a:p>
          <a:p>
            <a:pPr algn="l"/>
            <a:r>
              <a:rPr lang="pt-BR" sz="2000" dirty="0"/>
              <a:t>A relação entre a modalidade de dicto e o modo da ré – DIRETA .</a:t>
            </a:r>
            <a:r>
              <a:rPr lang="cs-CZ" sz="1800" b="0" i="0" u="none" strike="noStrike" baseline="0" dirty="0">
                <a:latin typeface="ICOJKM+TimesNewRoman"/>
              </a:rPr>
              <a:t> </a:t>
            </a:r>
            <a:endParaRPr lang="pt-PT" sz="1800" b="0" i="0" u="none" strike="noStrike" baseline="0" dirty="0">
              <a:latin typeface="ICOJKM+TimesNewRoman"/>
            </a:endParaRPr>
          </a:p>
          <a:p>
            <a:pPr algn="l"/>
            <a:r>
              <a:rPr lang="cs-CZ" sz="1800" b="0" i="0" u="none" strike="noStrike" baseline="0" dirty="0">
                <a:latin typeface="ICOJKM+TimesNewRoman"/>
              </a:rPr>
              <a:t>Modalita </a:t>
            </a:r>
            <a:r>
              <a:rPr lang="cs-CZ" sz="1800" b="0" i="1" u="none" strike="noStrike" baseline="0" dirty="0">
                <a:latin typeface="JYQYZV+TimesNewRoman,Italic"/>
              </a:rPr>
              <a:t>de re </a:t>
            </a:r>
            <a:r>
              <a:rPr lang="cs-CZ" sz="1800" b="0" i="0" u="none" strike="noStrike" baseline="0" dirty="0">
                <a:latin typeface="ICOJKM+TimesNewRoman"/>
              </a:rPr>
              <a:t>je zapojena uvnitř výpovědi, zatímco modalita </a:t>
            </a:r>
            <a:r>
              <a:rPr lang="cs-CZ" sz="1800" b="0" i="1" u="none" strike="noStrike" baseline="0" dirty="0">
                <a:latin typeface="JYQYZV+TimesNewRoman,Italic"/>
              </a:rPr>
              <a:t>de </a:t>
            </a:r>
            <a:r>
              <a:rPr lang="cs-CZ" sz="1800" b="0" i="1" u="none" strike="noStrike" baseline="0" dirty="0" err="1">
                <a:latin typeface="JYQYZV+TimesNewRoman,Italic"/>
              </a:rPr>
              <a:t>dicto</a:t>
            </a:r>
            <a:r>
              <a:rPr lang="cs-CZ" sz="1800" b="0" i="1" u="none" strike="noStrike" baseline="0" dirty="0">
                <a:latin typeface="JYQYZV+TimesNewRoman,Italic"/>
              </a:rPr>
              <a:t> </a:t>
            </a:r>
            <a:r>
              <a:rPr lang="cs-CZ" sz="1800" b="0" i="0" u="none" strike="noStrike" baseline="0" dirty="0">
                <a:latin typeface="ICOJKM+TimesNewRoman"/>
              </a:rPr>
              <a:t>je připojena z vnějšku</a:t>
            </a:r>
          </a:p>
          <a:p>
            <a:pPr algn="l"/>
            <a:r>
              <a:rPr lang="cs-CZ" sz="1800" b="0" i="0" u="none" strike="noStrike" baseline="0" dirty="0">
                <a:latin typeface="ICOJKM+TimesNewRoman"/>
              </a:rPr>
              <a:t>k obsahu výpovědi</a:t>
            </a:r>
            <a:r>
              <a:rPr lang="pt-PT" sz="1800" b="0" i="0" u="none" strike="noStrike" baseline="0" dirty="0">
                <a:latin typeface="ICOJKM+TimesNewRoman"/>
              </a:rPr>
              <a:t>.</a:t>
            </a:r>
            <a:endParaRPr lang="pt-BR" sz="2000" dirty="0"/>
          </a:p>
          <a:p>
            <a:r>
              <a:rPr lang="pt-BR" sz="2000" dirty="0"/>
              <a:t>Trata-se, então de </a:t>
            </a:r>
            <a:r>
              <a:rPr lang="pt-BR" sz="2000" b="1" dirty="0"/>
              <a:t>períodos modalmente diretos. </a:t>
            </a:r>
          </a:p>
          <a:p>
            <a:endParaRPr lang="pt-BR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B34E8A9-8CEB-420F-9171-8C709B177D16}"/>
              </a:ext>
            </a:extLst>
          </p:cNvPr>
          <p:cNvSpPr/>
          <p:nvPr/>
        </p:nvSpPr>
        <p:spPr>
          <a:xfrm>
            <a:off x="7317683" y="5021441"/>
            <a:ext cx="2835965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dirty="0"/>
              <a:t> FAZER O TRABALHO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3D95B8A-F5EF-4C14-BF5C-AAFC95F84817}"/>
              </a:ext>
            </a:extLst>
          </p:cNvPr>
          <p:cNvCxnSpPr>
            <a:cxnSpLocks/>
          </p:cNvCxnSpPr>
          <p:nvPr/>
        </p:nvCxnSpPr>
        <p:spPr>
          <a:xfrm>
            <a:off x="6319574" y="5219375"/>
            <a:ext cx="4173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B2E145C-95E0-46E0-AAB5-42D26597ECE5}"/>
              </a:ext>
            </a:extLst>
          </p:cNvPr>
          <p:cNvCxnSpPr>
            <a:cxnSpLocks/>
          </p:cNvCxnSpPr>
          <p:nvPr/>
        </p:nvCxnSpPr>
        <p:spPr>
          <a:xfrm>
            <a:off x="6319573" y="5598718"/>
            <a:ext cx="4173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3EF7950F-BF62-4AFC-9E0C-75EFB344532B}"/>
              </a:ext>
            </a:extLst>
          </p:cNvPr>
          <p:cNvSpPr/>
          <p:nvPr/>
        </p:nvSpPr>
        <p:spPr>
          <a:xfrm>
            <a:off x="4057650" y="3696681"/>
            <a:ext cx="1562102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QUERER</a:t>
            </a:r>
            <a:endParaRPr lang="pt-BR" sz="18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123CD12-C3D0-40D0-A4B2-5E571B7BAD70}"/>
              </a:ext>
            </a:extLst>
          </p:cNvPr>
          <p:cNvSpPr/>
          <p:nvPr/>
        </p:nvSpPr>
        <p:spPr>
          <a:xfrm>
            <a:off x="4057650" y="4426741"/>
            <a:ext cx="1562102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dirty="0"/>
              <a:t>PROMETER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DE8CA95-46E2-47B4-946D-1931DA664C6E}"/>
              </a:ext>
            </a:extLst>
          </p:cNvPr>
          <p:cNvSpPr/>
          <p:nvPr/>
        </p:nvSpPr>
        <p:spPr>
          <a:xfrm>
            <a:off x="4057650" y="5206947"/>
            <a:ext cx="1562102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dirty="0"/>
              <a:t>SABER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6E3B7D-E184-4DB1-9212-3BBCC574AD2B}"/>
              </a:ext>
            </a:extLst>
          </p:cNvPr>
          <p:cNvSpPr/>
          <p:nvPr/>
        </p:nvSpPr>
        <p:spPr>
          <a:xfrm>
            <a:off x="4062209" y="5945593"/>
            <a:ext cx="1562102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RECEAR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7246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07300-006A-452B-B4F8-44E4FDB8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/>
              <a:t>Sonhar que + condicional</a:t>
            </a:r>
            <a:endParaRPr lang="cs-CZ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CA0AC-E4A1-4CD0-B48A-2629D3726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ar=ext103508-nd-97b-2: Esperançada até ao último momento de que seria convidada para a NATO, chegou a </a:t>
            </a:r>
            <a:r>
              <a:rPr lang="pt-BR" b="1" dirty="0"/>
              <a:t>sonhar que</a:t>
            </a:r>
            <a:r>
              <a:rPr lang="pt-BR" dirty="0"/>
              <a:t> a adesão à UE lhe </a:t>
            </a:r>
            <a:r>
              <a:rPr lang="pt-BR" b="1" dirty="0"/>
              <a:t>seria oferecida </a:t>
            </a:r>
            <a:r>
              <a:rPr lang="pt-BR" dirty="0"/>
              <a:t>como compensação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par=ext204172-pol-98b-2: Já em 1835 a Beira Baixa incluía a Guarda, sem </a:t>
            </a:r>
            <a:r>
              <a:rPr lang="pt-BR" b="1" dirty="0"/>
              <a:t>sonhar que </a:t>
            </a:r>
            <a:r>
              <a:rPr lang="pt-BR" dirty="0"/>
              <a:t>os tecnocratas do Plano nos </a:t>
            </a:r>
            <a:r>
              <a:rPr lang="pt-BR" b="1" dirty="0"/>
              <a:t>juntariam</a:t>
            </a:r>
            <a:r>
              <a:rPr lang="pt-BR" dirty="0"/>
              <a:t> a todos em Coimbra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2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F10FB-6F96-40B4-B49E-6570C474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/>
              <a:t>Sonhar que + conjuntivo</a:t>
            </a:r>
            <a:endParaRPr lang="cs-CZ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F6306-9CBD-4744-8D61-0373449CC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par=ext123118-pol-92b-1: Nessa altura, não podia sequer </a:t>
            </a:r>
            <a:r>
              <a:rPr lang="pt-BR" b="1" dirty="0"/>
              <a:t>sonhar que </a:t>
            </a:r>
            <a:r>
              <a:rPr lang="pt-BR" dirty="0"/>
              <a:t>algum Continente o </a:t>
            </a:r>
            <a:r>
              <a:rPr lang="pt-BR" b="1" dirty="0"/>
              <a:t>viesse</a:t>
            </a:r>
            <a:r>
              <a:rPr lang="pt-BR" dirty="0"/>
              <a:t> a conhecer tão bem .</a:t>
            </a:r>
          </a:p>
          <a:p>
            <a:r>
              <a:rPr lang="pt-BR" dirty="0"/>
              <a:t>________________________________________</a:t>
            </a:r>
          </a:p>
          <a:p>
            <a:endParaRPr lang="pt-BR" dirty="0"/>
          </a:p>
          <a:p>
            <a:r>
              <a:rPr lang="pt-BR" dirty="0"/>
              <a:t>par=ext357101-clt-97a-2: É mesmo possível </a:t>
            </a:r>
            <a:r>
              <a:rPr lang="pt-BR" b="1" dirty="0"/>
              <a:t>sonhar que</a:t>
            </a:r>
            <a:r>
              <a:rPr lang="pt-BR" dirty="0"/>
              <a:t>, a certa altura, uma associação criminosa </a:t>
            </a:r>
            <a:r>
              <a:rPr lang="pt-BR" b="1" dirty="0"/>
              <a:t>comece a clonar </a:t>
            </a:r>
            <a:r>
              <a:rPr lang="pt-BR" dirty="0"/>
              <a:t>alguns milionários -- a partir de cabelos roubados pelo barbeiro -- e a pedir resgates pelos bebés gémeos das vítimas, que não poderão deixar de sentir algum sentimento de solidariedade pela carne da sua carne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par=ext683752-nd-94b-2: E dizia </a:t>
            </a:r>
            <a:r>
              <a:rPr lang="pt-BR" b="1" dirty="0"/>
              <a:t>sonhar que </a:t>
            </a:r>
            <a:r>
              <a:rPr lang="pt-BR" dirty="0"/>
              <a:t>mais tarde, sem alteração da sigla, esta associação </a:t>
            </a:r>
            <a:r>
              <a:rPr lang="pt-BR" b="1" dirty="0"/>
              <a:t>se pudesse </a:t>
            </a:r>
            <a:r>
              <a:rPr lang="pt-BR" dirty="0"/>
              <a:t>transformar em Sociedade Agrícola do Minho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85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01403-7F5D-4BB9-9461-A5B2BFA3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/>
              <a:t>Sonhar que + indicativo</a:t>
            </a:r>
            <a:endParaRPr lang="cs-CZ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F6C954-CDEA-4727-A628-43BD9AD70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par=ext308138-clt-93a-1: …. Tabucchi </a:t>
            </a:r>
            <a:r>
              <a:rPr lang="pt-BR" b="1" dirty="0"/>
              <a:t>sonhava que </a:t>
            </a:r>
            <a:r>
              <a:rPr lang="pt-BR" dirty="0"/>
              <a:t>Fernando Pessoa </a:t>
            </a:r>
            <a:r>
              <a:rPr lang="pt-BR" b="1" dirty="0"/>
              <a:t>o tinha convidado </a:t>
            </a:r>
            <a:r>
              <a:rPr lang="pt-BR" dirty="0"/>
              <a:t>para uma sessão de lançamento da «Mensagem» .</a:t>
            </a:r>
          </a:p>
          <a:p>
            <a:r>
              <a:rPr lang="pt-BR" dirty="0"/>
              <a:t>________________________________________</a:t>
            </a:r>
          </a:p>
          <a:p>
            <a:endParaRPr lang="pt-BR" dirty="0"/>
          </a:p>
          <a:p>
            <a:r>
              <a:rPr lang="pt-BR" dirty="0"/>
              <a:t>par=ext342199-opi-97a-2: Impossível </a:t>
            </a:r>
            <a:r>
              <a:rPr lang="pt-BR" b="1" dirty="0"/>
              <a:t>sonhar que estamos </a:t>
            </a:r>
            <a:r>
              <a:rPr lang="pt-BR" dirty="0"/>
              <a:t>na floresta tropical, num esgoto de Moscovo ou no deserto com este cheiro a caramelo capaz de acordar um morto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par=ext355724-soc-96a-2: «Comecei a </a:t>
            </a:r>
            <a:r>
              <a:rPr lang="pt-BR" b="1" dirty="0"/>
              <a:t>sonhar que ele regressava</a:t>
            </a:r>
            <a:r>
              <a:rPr lang="pt-BR" dirty="0"/>
              <a:t>, que me tentava matar, que me perseguia», disse Madonna, evitando olhar para o réu, que ouviu o relato mantendo uma expressão impassível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par=ext387961-des-96a-1: Para além disso, ainda adormece a </a:t>
            </a:r>
            <a:r>
              <a:rPr lang="pt-BR" b="1" dirty="0"/>
              <a:t>sonhar que</a:t>
            </a:r>
            <a:r>
              <a:rPr lang="pt-BR" dirty="0"/>
              <a:t> Deus lhe </a:t>
            </a:r>
            <a:r>
              <a:rPr lang="pt-BR" b="1" dirty="0"/>
              <a:t>está</a:t>
            </a:r>
            <a:r>
              <a:rPr lang="pt-BR" dirty="0"/>
              <a:t> a cortar as unhas dos pés .</a:t>
            </a:r>
          </a:p>
          <a:p>
            <a:r>
              <a:rPr lang="pt-BR" dirty="0"/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1112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06D73-BB1C-45B4-A334-F7E7607B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Sonhar + que + indicativo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43F78-0B30-453E-AC51-8433445E1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par=ext510098-clt-96b-1: Um membro do Governo não deve sequer </a:t>
            </a:r>
            <a:r>
              <a:rPr lang="pt-BR" b="1" dirty="0"/>
              <a:t>sonhar que </a:t>
            </a:r>
            <a:r>
              <a:rPr lang="pt-BR" dirty="0"/>
              <a:t>um dia </a:t>
            </a:r>
            <a:r>
              <a:rPr lang="pt-BR" b="1" dirty="0"/>
              <a:t>pode</a:t>
            </a:r>
            <a:r>
              <a:rPr lang="pt-BR" dirty="0"/>
              <a:t> coordenar tudo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par=ext611138-des-98b-2: Concretizam um desejo ardente de infância, deles próprios e de todos os que ficam em terra a </a:t>
            </a:r>
            <a:r>
              <a:rPr lang="pt-BR" b="1" dirty="0"/>
              <a:t>sonhar que </a:t>
            </a:r>
            <a:r>
              <a:rPr lang="pt-BR" dirty="0"/>
              <a:t>também </a:t>
            </a:r>
            <a:r>
              <a:rPr lang="pt-BR" b="1" dirty="0"/>
              <a:t>têm</a:t>
            </a:r>
            <a:r>
              <a:rPr lang="pt-BR" dirty="0"/>
              <a:t> asas para voar 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par=ext1448888-opi-96b-2: Martini, diante da crise da nossa época, sente que também ele </a:t>
            </a:r>
            <a:r>
              <a:rPr lang="pt-BR" b="1" dirty="0"/>
              <a:t>pode sonhar </a:t>
            </a:r>
            <a:r>
              <a:rPr lang="pt-BR" dirty="0"/>
              <a:t>que os cristãos de hoje «</a:t>
            </a:r>
            <a:r>
              <a:rPr lang="pt-BR" b="1" dirty="0"/>
              <a:t>vão servir </a:t>
            </a:r>
            <a:r>
              <a:rPr lang="pt-BR" dirty="0"/>
              <a:t>esta sociedade com todos os seus problemas»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par=ext1532455-soc-94b-1: Mas, quando tal pensaram, estavam longe de </a:t>
            </a:r>
            <a:r>
              <a:rPr lang="pt-BR" b="1" dirty="0"/>
              <a:t>sonhar que </a:t>
            </a:r>
            <a:r>
              <a:rPr lang="pt-BR" dirty="0"/>
              <a:t>Casal de Matos e sua própria casa </a:t>
            </a:r>
            <a:r>
              <a:rPr lang="pt-BR" b="1" dirty="0"/>
              <a:t>se transformariam </a:t>
            </a:r>
            <a:r>
              <a:rPr lang="pt-BR" dirty="0"/>
              <a:t>num tenebroso pesadelo .</a:t>
            </a:r>
          </a:p>
          <a:p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151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8FB02-FB3E-46AC-A511-7AEF50D2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i="1" dirty="0"/>
              <a:t>Fingir + que + indicativo</a:t>
            </a:r>
            <a:endParaRPr lang="cs-CZ" b="1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BC298-82B6-459D-9F01-217AA2E25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par=ext1265-soc-95a-2: E acendeu o melhor havano, os empregados começaram a </a:t>
            </a:r>
            <a:r>
              <a:rPr lang="pt-BR" b="1" dirty="0"/>
              <a:t>fingir que arrumavam </a:t>
            </a:r>
            <a:r>
              <a:rPr lang="pt-BR" dirty="0"/>
              <a:t>talheres já arrumados, as luzes baixaram no restaurante, o Tejo ficou lindo .</a:t>
            </a:r>
          </a:p>
          <a:p>
            <a:r>
              <a:rPr lang="pt-BR" dirty="0"/>
              <a:t>________________________________________</a:t>
            </a:r>
          </a:p>
          <a:p>
            <a:r>
              <a:rPr lang="pt-BR" dirty="0"/>
              <a:t>par=ext4124-soc-91a-2: Até parece que o Governo quer </a:t>
            </a:r>
            <a:r>
              <a:rPr lang="pt-BR" b="1" dirty="0"/>
              <a:t>fingir que </a:t>
            </a:r>
            <a:r>
              <a:rPr lang="pt-BR" dirty="0"/>
              <a:t>em Portugal já não </a:t>
            </a:r>
            <a:r>
              <a:rPr lang="pt-BR" b="1" dirty="0"/>
              <a:t>há</a:t>
            </a:r>
            <a:r>
              <a:rPr lang="pt-BR" dirty="0"/>
              <a:t> emigração», afirmou ao PÚBLICO o padre Múrias, radicado na Suiça já há vários anos e que é o responsável de um dos dois jornais portugueses ali publicados </a:t>
            </a:r>
          </a:p>
          <a:p>
            <a:r>
              <a:rPr lang="pt-BR" dirty="0"/>
              <a:t>________________________________________</a:t>
            </a:r>
          </a:p>
          <a:p>
            <a:endParaRPr lang="pt-BR" dirty="0"/>
          </a:p>
          <a:p>
            <a:r>
              <a:rPr lang="pt-BR" dirty="0"/>
              <a:t>par=ext64019-nd-91a-1: «Estás a </a:t>
            </a:r>
            <a:r>
              <a:rPr lang="pt-BR" b="1" dirty="0"/>
              <a:t>fingir que és </a:t>
            </a:r>
            <a:r>
              <a:rPr lang="pt-BR" dirty="0"/>
              <a:t>um realizador de cinema americano. "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3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1CA03-5191-4627-A2DB-1D32EC31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DISCURSO RELATADO - INDIRETO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1F4A3-A5C3-4929-905C-05BAF2A84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Discurso relatado </a:t>
            </a:r>
            <a:r>
              <a:rPr lang="pt-PT" dirty="0"/>
              <a:t>ou </a:t>
            </a:r>
            <a:r>
              <a:rPr lang="pt-PT" b="1" dirty="0"/>
              <a:t>indireto</a:t>
            </a: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– reprodução de enunciados já produzidos = </a:t>
            </a:r>
            <a:r>
              <a:rPr lang="pt-PT" b="1" dirty="0"/>
              <a:t>RE</a:t>
            </a:r>
          </a:p>
          <a:p>
            <a:r>
              <a:rPr lang="pt-PT" dirty="0"/>
              <a:t>O </a:t>
            </a:r>
            <a:r>
              <a:rPr lang="pt-PT" b="1" dirty="0"/>
              <a:t>discurso indireto </a:t>
            </a:r>
            <a:r>
              <a:rPr lang="pt-PT" dirty="0"/>
              <a:t>– transmissão diferida de palavras anteriormente pronunciadas, sendo o </a:t>
            </a:r>
            <a:r>
              <a:rPr lang="pt-PT" dirty="0" err="1"/>
              <a:t>re</a:t>
            </a:r>
            <a:r>
              <a:rPr lang="pt-PT" dirty="0"/>
              <a:t> acompanhado por </a:t>
            </a:r>
            <a:r>
              <a:rPr lang="pt-PT" b="1" dirty="0"/>
              <a:t>DICTUM</a:t>
            </a:r>
          </a:p>
          <a:p>
            <a:r>
              <a:rPr lang="pt-PT" dirty="0"/>
              <a:t> Regras de dependência temporal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81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72837-0DC4-49B5-8592-CB2F44F3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Discurso indireto na escrita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92739D-4F4F-4292-B249-0EFCFB17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34" y="1854134"/>
            <a:ext cx="11384924" cy="21405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836314-C30B-47B3-B77F-270495EC6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41" y="4158133"/>
            <a:ext cx="10885164" cy="5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63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72837-0DC4-49B5-8592-CB2F44F3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Discurso indireto na escrita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B4566C-69F9-4A85-B048-C64D859E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6" y="2285654"/>
            <a:ext cx="10875427" cy="26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3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29D2A-143C-4232-99D3-8632350A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dêixis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49254B-A2BF-47B2-BC77-95A9D062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7" y="2434986"/>
            <a:ext cx="11795945" cy="31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3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29D2A-143C-4232-99D3-8632350A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Dependência temporal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D692F5-E944-4BD8-9A81-72B6A071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738191"/>
            <a:ext cx="7648073" cy="49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6062A-84DA-43CA-BBA7-9DDF6738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MODALIDADE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EEF3DF-28BD-4342-BF9A-C8A402340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PT" i="1" dirty="0"/>
              <a:t>de </a:t>
            </a:r>
            <a:r>
              <a:rPr lang="pt-PT" i="1" dirty="0" err="1"/>
              <a:t>dicto</a:t>
            </a:r>
            <a:endParaRPr lang="cs-CZ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47A507-A292-4574-AE69-A3916D5D4C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PT" dirty="0"/>
              <a:t> anexada por fora</a:t>
            </a:r>
          </a:p>
          <a:p>
            <a:pPr marL="0" indent="0" algn="r">
              <a:buNone/>
            </a:pPr>
            <a:endParaRPr lang="pt-PT" b="1" i="1" dirty="0"/>
          </a:p>
          <a:p>
            <a:pPr marL="0" indent="0" algn="r">
              <a:buNone/>
            </a:pPr>
            <a:endParaRPr lang="pt-PT" b="1" i="1" dirty="0"/>
          </a:p>
          <a:p>
            <a:pPr marL="0" indent="0" algn="r">
              <a:buNone/>
            </a:pPr>
            <a:r>
              <a:rPr lang="pt-PT" dirty="0" err="1"/>
              <a:t>Nap</a:t>
            </a:r>
            <a:r>
              <a:rPr lang="cs-CZ" dirty="0"/>
              <a:t>ř: </a:t>
            </a:r>
            <a:r>
              <a:rPr lang="cs-CZ" dirty="0" err="1"/>
              <a:t>digo</a:t>
            </a:r>
            <a:r>
              <a:rPr lang="cs-CZ" dirty="0"/>
              <a:t> </a:t>
            </a:r>
            <a:r>
              <a:rPr lang="cs-CZ" dirty="0" err="1"/>
              <a:t>que</a:t>
            </a:r>
            <a:endParaRPr lang="cs-CZ" dirty="0"/>
          </a:p>
          <a:p>
            <a:pPr marL="0" indent="0" algn="r">
              <a:buNone/>
            </a:pPr>
            <a:r>
              <a:rPr lang="cs-CZ" dirty="0" err="1"/>
              <a:t>Lamento</a:t>
            </a:r>
            <a:r>
              <a:rPr lang="cs-CZ" dirty="0"/>
              <a:t> </a:t>
            </a:r>
            <a:r>
              <a:rPr lang="cs-CZ" dirty="0" err="1"/>
              <a:t>que</a:t>
            </a:r>
            <a:endParaRPr lang="cs-CZ" dirty="0"/>
          </a:p>
          <a:p>
            <a:pPr marL="0" indent="0" algn="r">
              <a:buNone/>
            </a:pPr>
            <a:r>
              <a:rPr lang="cs-CZ" dirty="0" err="1"/>
              <a:t>Prometo</a:t>
            </a:r>
            <a:r>
              <a:rPr lang="cs-CZ" dirty="0"/>
              <a:t> </a:t>
            </a:r>
            <a:r>
              <a:rPr lang="cs-CZ" dirty="0" err="1"/>
              <a:t>que</a:t>
            </a:r>
            <a:endParaRPr lang="cs-CZ" dirty="0"/>
          </a:p>
          <a:p>
            <a:pPr marL="0" indent="0" algn="r">
              <a:buNone/>
            </a:pPr>
            <a:r>
              <a:rPr lang="cs-CZ" dirty="0"/>
              <a:t>Aviso </a:t>
            </a:r>
            <a:r>
              <a:rPr lang="cs-CZ" dirty="0" err="1"/>
              <a:t>que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A50F62-28D2-4B11-833A-AC06E176D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i="1" dirty="0"/>
              <a:t>de </a:t>
            </a:r>
            <a:r>
              <a:rPr lang="pt-PT" i="1" dirty="0" err="1"/>
              <a:t>re</a:t>
            </a:r>
            <a:r>
              <a:rPr lang="pt-PT" i="1" dirty="0"/>
              <a:t> </a:t>
            </a:r>
            <a:endParaRPr lang="cs-CZ" i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5AB447-D2EF-49B0-9D7B-3D8A111525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a oração subordinada</a:t>
            </a:r>
            <a:endParaRPr lang="cs-CZ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fa</a:t>
            </a:r>
            <a:r>
              <a:rPr lang="pt-PT" dirty="0" err="1"/>
              <a:t>ças</a:t>
            </a:r>
            <a:r>
              <a:rPr lang="pt-PT" dirty="0"/>
              <a:t> o trabalho.</a:t>
            </a:r>
          </a:p>
          <a:p>
            <a:pPr marL="0" indent="0">
              <a:buNone/>
            </a:pPr>
            <a:r>
              <a:rPr lang="pt-PT" dirty="0"/>
              <a:t>tenha feito o trabalho.</a:t>
            </a:r>
          </a:p>
          <a:p>
            <a:pPr marL="0" indent="0">
              <a:buNone/>
            </a:pPr>
            <a:r>
              <a:rPr lang="pt-PT" dirty="0"/>
              <a:t>vou fazer o trabalho.</a:t>
            </a:r>
          </a:p>
          <a:p>
            <a:pPr marL="0" indent="0">
              <a:buNone/>
            </a:pPr>
            <a:r>
              <a:rPr lang="pt-PT" dirty="0"/>
              <a:t>já fiz o trabalho.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707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29D2A-143C-4232-99D3-8632350A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Demonstrativos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FCF30C-B4CB-4E20-9FCF-C1A22E42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9" y="1932078"/>
            <a:ext cx="11725461" cy="8605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E6F27A-20AC-40E7-9964-D9D872B1D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9" y="3268462"/>
            <a:ext cx="11725461" cy="79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5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8F3AE-6FB5-4FB9-8AE7-ECAB649E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VOCATIVOS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9996F8-3120-444F-8500-1987E4431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45" y="2490536"/>
            <a:ext cx="11310310" cy="18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8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24379-DA7F-466A-9034-92DC75BC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ADVÉRBIOS DE LUGAR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C72FE1-75A7-4A7A-978C-D70C5E37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3" y="2526587"/>
            <a:ext cx="11591554" cy="18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46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1E030-7834-4BE7-986B-7CFC345E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Advérbios de tempo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12F289-A2B5-4D7F-BC66-B95C0EAF2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9" y="2612943"/>
            <a:ext cx="11885614" cy="31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22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DA260-B046-4D5B-9D8D-3C1B43E4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SITUAÇÃO TÍPICA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607D7-D030-4D86-8E23-D761568A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81163"/>
            <a:ext cx="3230063" cy="823912"/>
          </a:xfrm>
        </p:spPr>
        <p:txBody>
          <a:bodyPr>
            <a:normAutofit lnSpcReduction="10000"/>
          </a:bodyPr>
          <a:lstStyle/>
          <a:p>
            <a:r>
              <a:rPr lang="pt-PT" dirty="0"/>
              <a:t>Oração principal DICTUM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7EB656-3702-49CF-B90C-ED904268D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8641" y="3383281"/>
            <a:ext cx="3158034" cy="2806382"/>
          </a:xfrm>
        </p:spPr>
        <p:txBody>
          <a:bodyPr/>
          <a:lstStyle/>
          <a:p>
            <a:r>
              <a:rPr lang="pt-PT" dirty="0"/>
              <a:t>Tempos passados</a:t>
            </a:r>
          </a:p>
          <a:p>
            <a:r>
              <a:rPr lang="pt-PT" dirty="0"/>
              <a:t>Condicional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E490A6-F940-4FD6-B91E-466D47E57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7937" y="1681163"/>
            <a:ext cx="6807451" cy="823912"/>
          </a:xfrm>
        </p:spPr>
        <p:txBody>
          <a:bodyPr>
            <a:normAutofit lnSpcReduction="10000"/>
          </a:bodyPr>
          <a:lstStyle/>
          <a:p>
            <a:r>
              <a:rPr lang="pt-PT" dirty="0"/>
              <a:t>Oração subordinada</a:t>
            </a:r>
          </a:p>
          <a:p>
            <a:r>
              <a:rPr lang="pt-PT" dirty="0"/>
              <a:t>RE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7F82F7-4EC4-44F3-A98E-8C026E620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7937" y="3006725"/>
            <a:ext cx="6807451" cy="3182937"/>
          </a:xfrm>
        </p:spPr>
        <p:txBody>
          <a:bodyPr/>
          <a:lstStyle/>
          <a:p>
            <a:r>
              <a:rPr lang="pt-PT" dirty="0"/>
              <a:t>Presente                             Imperfeito </a:t>
            </a:r>
          </a:p>
          <a:p>
            <a:r>
              <a:rPr lang="pt-PT" dirty="0"/>
              <a:t>Pretérito                             mais-que-perfeito                            </a:t>
            </a:r>
          </a:p>
          <a:p>
            <a:r>
              <a:rPr lang="pt-PT" dirty="0"/>
              <a:t>Futuro                                 condicional</a:t>
            </a:r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6B87293C-E089-4AD3-BDE3-A2E96AE84638}"/>
              </a:ext>
            </a:extLst>
          </p:cNvPr>
          <p:cNvSpPr/>
          <p:nvPr/>
        </p:nvSpPr>
        <p:spPr>
          <a:xfrm>
            <a:off x="6737684" y="3383281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653A3584-3903-4F7C-81E1-BA7BBBC88A09}"/>
              </a:ext>
            </a:extLst>
          </p:cNvPr>
          <p:cNvSpPr/>
          <p:nvPr/>
        </p:nvSpPr>
        <p:spPr>
          <a:xfrm>
            <a:off x="6737684" y="34975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333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9B560-841B-452D-9283-FBE3B6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Sequência temporal –SITUAÇÃO TÍPICA</a:t>
            </a:r>
            <a:endParaRPr lang="cs-CZ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30F815-A3FA-4ECB-99E2-5CC227485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Re</a:t>
            </a:r>
            <a:r>
              <a:rPr lang="pt-PT" dirty="0"/>
              <a:t> – discurso direto 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556962-4154-49D0-B32E-AC20B72C43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/>
              <a:t>Eu estou cansada.</a:t>
            </a:r>
          </a:p>
          <a:p>
            <a:r>
              <a:rPr lang="pt-PT" dirty="0"/>
              <a:t>Eu comprei um novo carro. </a:t>
            </a:r>
          </a:p>
          <a:p>
            <a:r>
              <a:rPr lang="pt-PT" dirty="0"/>
              <a:t>Eu vou comprar um novo carro.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CD8C60-646A-4CFB-BE23-C0D7FB53B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9221" y="1681163"/>
            <a:ext cx="5556167" cy="823912"/>
          </a:xfrm>
        </p:spPr>
        <p:txBody>
          <a:bodyPr/>
          <a:lstStyle/>
          <a:p>
            <a:r>
              <a:rPr lang="pt-PT" dirty="0" err="1"/>
              <a:t>Dictum</a:t>
            </a:r>
            <a:r>
              <a:rPr lang="pt-PT" dirty="0"/>
              <a:t> + </a:t>
            </a:r>
            <a:r>
              <a:rPr lang="pt-PT" dirty="0" err="1"/>
              <a:t>Re</a:t>
            </a:r>
            <a:r>
              <a:rPr lang="pt-PT" dirty="0"/>
              <a:t> – discurso indireto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C0E448-9623-462D-A382-BFC304F25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0463" y="2505075"/>
            <a:ext cx="5844925" cy="3684588"/>
          </a:xfrm>
        </p:spPr>
        <p:txBody>
          <a:bodyPr/>
          <a:lstStyle/>
          <a:p>
            <a:r>
              <a:rPr lang="pt-PT" dirty="0"/>
              <a:t>Ela disse que </a:t>
            </a:r>
            <a:r>
              <a:rPr lang="pt-PT" b="1" dirty="0"/>
              <a:t>estava</a:t>
            </a:r>
            <a:r>
              <a:rPr lang="pt-PT" dirty="0"/>
              <a:t> cansada.</a:t>
            </a:r>
          </a:p>
          <a:p>
            <a:r>
              <a:rPr lang="pt-PT" dirty="0"/>
              <a:t>Ela disse que </a:t>
            </a:r>
            <a:r>
              <a:rPr lang="pt-PT" b="1" dirty="0"/>
              <a:t>tinha comprado </a:t>
            </a:r>
            <a:r>
              <a:rPr lang="pt-PT" dirty="0"/>
              <a:t>um novo carro. </a:t>
            </a:r>
          </a:p>
          <a:p>
            <a:r>
              <a:rPr lang="pt-PT" dirty="0"/>
              <a:t>Ela disse que </a:t>
            </a:r>
            <a:r>
              <a:rPr lang="pt-PT" b="1" dirty="0"/>
              <a:t>iria comprar </a:t>
            </a:r>
            <a:r>
              <a:rPr lang="pt-PT" dirty="0"/>
              <a:t>um novo carro.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435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B486-BDBE-40A7-A85B-17D0A65F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uma SITUAÇÃO TÍPICA?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55117-6517-4704-8581-E8C910F0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sequência temporal conta com que a proposição do </a:t>
            </a:r>
            <a:r>
              <a:rPr lang="pt-PT" dirty="0" err="1"/>
              <a:t>re</a:t>
            </a:r>
            <a:r>
              <a:rPr lang="pt-PT" dirty="0"/>
              <a:t>, isto é, que a ação da oração subordinada, ocorre </a:t>
            </a:r>
            <a:r>
              <a:rPr lang="pt-PT" b="1" dirty="0"/>
              <a:t>fora do momento atual, fora do intervalo da enunciação. </a:t>
            </a:r>
            <a:endParaRPr lang="cs-CZ" b="1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0EA4483-F297-441C-9585-277BBCB15573}"/>
              </a:ext>
            </a:extLst>
          </p:cNvPr>
          <p:cNvCxnSpPr>
            <a:cxnSpLocks/>
          </p:cNvCxnSpPr>
          <p:nvPr/>
        </p:nvCxnSpPr>
        <p:spPr>
          <a:xfrm>
            <a:off x="2695074" y="4186989"/>
            <a:ext cx="5125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8D0E4B5C-0DC4-4FE9-BB63-404ABCCAAD20}"/>
              </a:ext>
            </a:extLst>
          </p:cNvPr>
          <p:cNvSpPr/>
          <p:nvPr/>
        </p:nvSpPr>
        <p:spPr>
          <a:xfrm>
            <a:off x="6096000" y="4001294"/>
            <a:ext cx="497305" cy="48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9BA65D5-E1CF-4621-B495-39753FC5524B}"/>
              </a:ext>
            </a:extLst>
          </p:cNvPr>
          <p:cNvSpPr/>
          <p:nvPr/>
        </p:nvSpPr>
        <p:spPr>
          <a:xfrm>
            <a:off x="5847347" y="2994047"/>
            <a:ext cx="3358816" cy="71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AGORA = MOMENTO ATUAL, INTERVALO DE ENUNCIAÇÃO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7F8F91B-73F6-4467-841E-9C26F459C5FB}"/>
              </a:ext>
            </a:extLst>
          </p:cNvPr>
          <p:cNvSpPr/>
          <p:nvPr/>
        </p:nvSpPr>
        <p:spPr>
          <a:xfrm>
            <a:off x="548690" y="3911851"/>
            <a:ext cx="4028072" cy="94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/>
              <a:t>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082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B486-BDBE-40A7-A85B-17D0A65F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uma SITUAÇÃO TÍPICA?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55117-6517-4704-8581-E8C910F0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sequência temporal conta com que a proposição do </a:t>
            </a:r>
            <a:r>
              <a:rPr lang="pt-PT" dirty="0" err="1"/>
              <a:t>re</a:t>
            </a:r>
            <a:r>
              <a:rPr lang="pt-PT" dirty="0"/>
              <a:t>, isto é, que a ação da oração subordinada, ocorre </a:t>
            </a:r>
            <a:r>
              <a:rPr lang="pt-PT" b="1" dirty="0"/>
              <a:t>fora do momento atual, fora do intervalo da enunciação. </a:t>
            </a:r>
            <a:endParaRPr lang="cs-CZ" b="1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0EA4483-F297-441C-9585-277BBCB15573}"/>
              </a:ext>
            </a:extLst>
          </p:cNvPr>
          <p:cNvCxnSpPr>
            <a:cxnSpLocks/>
          </p:cNvCxnSpPr>
          <p:nvPr/>
        </p:nvCxnSpPr>
        <p:spPr>
          <a:xfrm>
            <a:off x="2695074" y="4186989"/>
            <a:ext cx="5125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8D0E4B5C-0DC4-4FE9-BB63-404ABCCAAD20}"/>
              </a:ext>
            </a:extLst>
          </p:cNvPr>
          <p:cNvSpPr/>
          <p:nvPr/>
        </p:nvSpPr>
        <p:spPr>
          <a:xfrm>
            <a:off x="6096000" y="4001294"/>
            <a:ext cx="497305" cy="48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9BA65D5-E1CF-4621-B495-39753FC5524B}"/>
              </a:ext>
            </a:extLst>
          </p:cNvPr>
          <p:cNvSpPr/>
          <p:nvPr/>
        </p:nvSpPr>
        <p:spPr>
          <a:xfrm>
            <a:off x="5847347" y="2994047"/>
            <a:ext cx="3358816" cy="71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AGORA = MOMENTO ATUAL, INTERVALO DE ENUNCIAÇÃO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7F8F91B-73F6-4467-841E-9C26F459C5FB}"/>
              </a:ext>
            </a:extLst>
          </p:cNvPr>
          <p:cNvSpPr/>
          <p:nvPr/>
        </p:nvSpPr>
        <p:spPr>
          <a:xfrm>
            <a:off x="935705" y="3722515"/>
            <a:ext cx="4071437" cy="2928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Ela disse que estava cansada.</a:t>
            </a:r>
          </a:p>
          <a:p>
            <a:pPr algn="ctr"/>
            <a:r>
              <a:rPr lang="pt-BR" sz="2400" dirty="0"/>
              <a:t>Ela disse que tinha comprado um novo carro. </a:t>
            </a:r>
          </a:p>
          <a:p>
            <a:pPr algn="ctr"/>
            <a:r>
              <a:rPr lang="pt-BR" sz="2400" dirty="0"/>
              <a:t>Ela disse que iria comprar um novo carro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107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B486-BDBE-40A7-A85B-17D0A65F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uma SITUAÇÃO TÍPICA?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55117-6517-4704-8581-E8C910F0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sequência temporal conta com que a proposição do </a:t>
            </a:r>
            <a:r>
              <a:rPr lang="pt-PT" dirty="0" err="1"/>
              <a:t>re</a:t>
            </a:r>
            <a:r>
              <a:rPr lang="pt-PT" dirty="0"/>
              <a:t>, isto é, que a ação da oração subordinada, ocorre </a:t>
            </a:r>
            <a:r>
              <a:rPr lang="pt-PT" b="1" dirty="0"/>
              <a:t>fora do momento atual, fora do intervalo da enunciação. </a:t>
            </a:r>
            <a:endParaRPr lang="cs-CZ" b="1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0EA4483-F297-441C-9585-277BBCB15573}"/>
              </a:ext>
            </a:extLst>
          </p:cNvPr>
          <p:cNvCxnSpPr>
            <a:cxnSpLocks/>
          </p:cNvCxnSpPr>
          <p:nvPr/>
        </p:nvCxnSpPr>
        <p:spPr>
          <a:xfrm>
            <a:off x="2695074" y="4186989"/>
            <a:ext cx="5125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8D0E4B5C-0DC4-4FE9-BB63-404ABCCAAD20}"/>
              </a:ext>
            </a:extLst>
          </p:cNvPr>
          <p:cNvSpPr/>
          <p:nvPr/>
        </p:nvSpPr>
        <p:spPr>
          <a:xfrm>
            <a:off x="6096000" y="4001294"/>
            <a:ext cx="497305" cy="48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9BA65D5-E1CF-4621-B495-39753FC5524B}"/>
              </a:ext>
            </a:extLst>
          </p:cNvPr>
          <p:cNvSpPr/>
          <p:nvPr/>
        </p:nvSpPr>
        <p:spPr>
          <a:xfrm>
            <a:off x="5847347" y="2994047"/>
            <a:ext cx="3358816" cy="71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AGORA = MOMENTO ATUAL, INTERVALO DE ENUNCIAÇÃO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7F8F91B-73F6-4467-841E-9C26F459C5FB}"/>
              </a:ext>
            </a:extLst>
          </p:cNvPr>
          <p:cNvSpPr/>
          <p:nvPr/>
        </p:nvSpPr>
        <p:spPr>
          <a:xfrm>
            <a:off x="935705" y="3722515"/>
            <a:ext cx="4071437" cy="2928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Ela disse que estava cansada.</a:t>
            </a:r>
          </a:p>
          <a:p>
            <a:pPr algn="ctr"/>
            <a:r>
              <a:rPr lang="pt-BR" sz="2400" dirty="0"/>
              <a:t>Ela disse que tinha comprado um novo carro. </a:t>
            </a:r>
          </a:p>
          <a:p>
            <a:pPr algn="ctr"/>
            <a:r>
              <a:rPr lang="pt-BR" sz="2400" dirty="0"/>
              <a:t>Ela disse que iria comprar um novo carro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29392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4D4C6-D93C-481E-ADBA-6C056F99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 SITUAÇÃO ATÍPICAS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BC19A-7D41-40C8-963F-107CA754E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NELAS,  A FRASE PRNCIPAL E A SUBORDINADA COINCIDEM COM O MOMENTO PROSENTE, APESAR DE O TEMPO DA FRASE PRINCIPAL SE ENCONTRAR NUM DOS TEMPOS PRETÉRITOS.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3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43AA02-8D3F-4088-9CEF-3ED7D315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</a:rPr>
              <a:t>modalidade </a:t>
            </a:r>
            <a:endParaRPr lang="cs-CZ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081A6EB-F304-443A-8EC4-17BD51624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8532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660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B486-BDBE-40A7-A85B-17D0A65F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SITUAÇÃO ATÍPICA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55117-6517-4704-8581-E8C910F0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Há quatro situações atípicas.  Significa que a frase principal e a subordinada coincidem com o momento presente, apesar do o tempo verbal do verbo da frase principal se encontrar no pretérito.   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0EA4483-F297-441C-9585-277BBCB15573}"/>
              </a:ext>
            </a:extLst>
          </p:cNvPr>
          <p:cNvCxnSpPr>
            <a:cxnSpLocks/>
          </p:cNvCxnSpPr>
          <p:nvPr/>
        </p:nvCxnSpPr>
        <p:spPr>
          <a:xfrm>
            <a:off x="4235116" y="4554746"/>
            <a:ext cx="5125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8D0E4B5C-0DC4-4FE9-BB63-404ABCCAAD20}"/>
              </a:ext>
            </a:extLst>
          </p:cNvPr>
          <p:cNvSpPr/>
          <p:nvPr/>
        </p:nvSpPr>
        <p:spPr>
          <a:xfrm>
            <a:off x="6549189" y="4215544"/>
            <a:ext cx="497305" cy="48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9BA65D5-E1CF-4621-B495-39753FC5524B}"/>
              </a:ext>
            </a:extLst>
          </p:cNvPr>
          <p:cNvSpPr/>
          <p:nvPr/>
        </p:nvSpPr>
        <p:spPr>
          <a:xfrm>
            <a:off x="5557336" y="3278791"/>
            <a:ext cx="3358816" cy="71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AGORA = MOMENTO ATUAL, INTERVALO DE ENUNCIAÇÃO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7F8F91B-73F6-4467-841E-9C26F459C5FB}"/>
              </a:ext>
            </a:extLst>
          </p:cNvPr>
          <p:cNvSpPr/>
          <p:nvPr/>
        </p:nvSpPr>
        <p:spPr>
          <a:xfrm>
            <a:off x="4783806" y="5004907"/>
            <a:ext cx="4028072" cy="94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/>
              <a:t>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171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B486-BDBE-40A7-A85B-17D0A65F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SITUAÇÃO ATÍPICA?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0EA4483-F297-441C-9585-277BBCB15573}"/>
              </a:ext>
            </a:extLst>
          </p:cNvPr>
          <p:cNvCxnSpPr>
            <a:cxnSpLocks/>
          </p:cNvCxnSpPr>
          <p:nvPr/>
        </p:nvCxnSpPr>
        <p:spPr>
          <a:xfrm flipV="1">
            <a:off x="2971423" y="2860266"/>
            <a:ext cx="7255419" cy="34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8D0E4B5C-0DC4-4FE9-BB63-404ABCCAAD20}"/>
              </a:ext>
            </a:extLst>
          </p:cNvPr>
          <p:cNvSpPr/>
          <p:nvPr/>
        </p:nvSpPr>
        <p:spPr>
          <a:xfrm>
            <a:off x="5526505" y="2730473"/>
            <a:ext cx="497305" cy="481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9BA65D5-E1CF-4621-B495-39753FC5524B}"/>
              </a:ext>
            </a:extLst>
          </p:cNvPr>
          <p:cNvSpPr/>
          <p:nvPr/>
        </p:nvSpPr>
        <p:spPr>
          <a:xfrm>
            <a:off x="3847097" y="1799335"/>
            <a:ext cx="3358816" cy="71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AGORA = MOMENTO ATUAL, INTERVALO DE ENUNCIAÇÃO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7F8F91B-73F6-4467-841E-9C26F459C5FB}"/>
              </a:ext>
            </a:extLst>
          </p:cNvPr>
          <p:cNvSpPr/>
          <p:nvPr/>
        </p:nvSpPr>
        <p:spPr>
          <a:xfrm>
            <a:off x="3649295" y="3646265"/>
            <a:ext cx="4749029" cy="2928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Ela disse que está cansada.</a:t>
            </a:r>
          </a:p>
          <a:p>
            <a:pPr algn="ctr"/>
            <a:r>
              <a:rPr lang="pt-BR" sz="2400" dirty="0"/>
              <a:t>Ela disse comprou um novo carro. </a:t>
            </a:r>
          </a:p>
          <a:p>
            <a:pPr algn="ctr"/>
            <a:r>
              <a:rPr lang="pt-BR" sz="2400" dirty="0"/>
              <a:t>Ela disse que vai comprar um novo carro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92494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C122C-59B7-445F-91F6-792EFD8B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 SITUAÇÃO TÍPICA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91F204-BFF6-4B57-BBBC-EB523321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9" y="2454442"/>
            <a:ext cx="9668510" cy="28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52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A9F58-32FA-4583-BA02-0BBFA068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SITUAÇÃO ATÍPICA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15AB10-6A4E-4149-9C96-0B2D62C7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38" y="1730457"/>
            <a:ext cx="11471323" cy="11139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F20BBF-40D8-43F0-A68F-74A95241A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8" y="2750235"/>
            <a:ext cx="10993462" cy="39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C2126-AF25-4DD0-90EB-AAAD9CB2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SITUAÇÃO ATÍPICA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1205B4-1C87-4A47-8E60-4EC55429E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3" y="1973178"/>
            <a:ext cx="11694694" cy="36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70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AAE21-0C86-4082-BBA4-D590AF3F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SITUAÇÃO ATÍPICA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0F4E17-A83B-4F6D-913D-88D265C2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0064"/>
            <a:ext cx="10374023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31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A15F-F436-444F-B29A-3B9A45943E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PT" b="1" dirty="0"/>
              <a:t>Conjuntivo </a:t>
            </a: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69C5D6-9601-496D-BBAB-27C97CE7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Selecionado por predicadores que incluem</a:t>
            </a:r>
          </a:p>
          <a:p>
            <a:r>
              <a:rPr lang="pt-PT" dirty="0"/>
              <a:t>Expressões volitivas, factivas e causativas</a:t>
            </a:r>
          </a:p>
          <a:p>
            <a:r>
              <a:rPr lang="pt-PT" dirty="0"/>
              <a:t>Expressões</a:t>
            </a:r>
          </a:p>
          <a:p>
            <a:r>
              <a:rPr lang="pt-PT" dirty="0"/>
              <a:t>Com um sentido diretivo ou de ordem</a:t>
            </a:r>
          </a:p>
          <a:p>
            <a:r>
              <a:rPr lang="pt-PT" dirty="0"/>
              <a:t>Expressões avaliativas</a:t>
            </a:r>
          </a:p>
          <a:p>
            <a:r>
              <a:rPr lang="pt-PT" dirty="0"/>
              <a:t>Expressões avaliativas</a:t>
            </a:r>
          </a:p>
          <a:p>
            <a:r>
              <a:rPr lang="pt-PT" dirty="0"/>
              <a:t>Expressões de asserção mental</a:t>
            </a:r>
          </a:p>
          <a:p>
            <a:r>
              <a:rPr lang="pt-PT" dirty="0"/>
              <a:t>Expressões que exprimem dúvida</a:t>
            </a:r>
          </a:p>
          <a:p>
            <a:r>
              <a:rPr lang="pt-PT" dirty="0"/>
              <a:t>Expressões de incerteza e hipotéticas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164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A15F-F436-444F-B29A-3B9A45943E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PT" b="1" dirty="0"/>
              <a:t>Conjuntivo 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6775BD-88C0-438E-AD19-DBBF373C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2088"/>
            <a:ext cx="11622506" cy="11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19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A15F-F436-444F-B29A-3B9A45943E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PT" b="1" dirty="0"/>
              <a:t>Conjuntivo 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20A9E1-F338-4A46-9F95-753A37EDE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19" y="2819936"/>
            <a:ext cx="11082561" cy="12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42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A15F-F436-444F-B29A-3B9A45943E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PT" b="1" dirty="0"/>
              <a:t>Conjuntivo 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C34F47-7135-483B-BE9A-067E40C5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7" y="2400000"/>
            <a:ext cx="10910946" cy="27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00893D-3722-4263-A1C9-192E1F882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2" y="1025878"/>
            <a:ext cx="11497938" cy="48741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932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A15F-F436-444F-B29A-3B9A45943E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PT" b="1" dirty="0"/>
              <a:t>Conjuntivo 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26BA47-4847-4588-86D0-5F9A8E79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62" y="2864471"/>
            <a:ext cx="11031338" cy="271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92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A15F-F436-444F-B29A-3B9A45943E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PT" b="1" dirty="0"/>
              <a:t>Conjuntivo </a:t>
            </a: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69C5D6-9601-496D-BBAB-27C97CE7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Selecionado por predicadores que incluem</a:t>
            </a:r>
          </a:p>
          <a:p>
            <a:r>
              <a:rPr lang="pt-PT" dirty="0"/>
              <a:t>Expressões volitivas, factivas e causativas</a:t>
            </a:r>
          </a:p>
          <a:p>
            <a:r>
              <a:rPr lang="pt-PT" dirty="0"/>
              <a:t>Expressões</a:t>
            </a:r>
          </a:p>
          <a:p>
            <a:r>
              <a:rPr lang="pt-PT" dirty="0"/>
              <a:t>Com um sentido diretivo ou de ordem</a:t>
            </a:r>
          </a:p>
          <a:p>
            <a:r>
              <a:rPr lang="pt-PT" dirty="0"/>
              <a:t>Expressões avaliativas</a:t>
            </a:r>
          </a:p>
          <a:p>
            <a:r>
              <a:rPr lang="pt-PT" dirty="0"/>
              <a:t>Expressões avaliativas</a:t>
            </a:r>
          </a:p>
          <a:p>
            <a:r>
              <a:rPr lang="pt-PT" dirty="0"/>
              <a:t>Expressões de asserção mental</a:t>
            </a:r>
          </a:p>
          <a:p>
            <a:r>
              <a:rPr lang="pt-PT" dirty="0"/>
              <a:t>Expressões que exprimem dúvida</a:t>
            </a:r>
          </a:p>
          <a:p>
            <a:r>
              <a:rPr lang="pt-PT" dirty="0"/>
              <a:t>Expressões de incerteza e hipotéticas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5115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A15F-F436-444F-B29A-3B9A45943E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PT" b="1" dirty="0"/>
              <a:t>Conjuntivo </a:t>
            </a: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69C5D6-9601-496D-BBAB-27C97CE7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Selecionado por predicadores que incluem</a:t>
            </a:r>
          </a:p>
          <a:p>
            <a:r>
              <a:rPr lang="pt-PT" dirty="0"/>
              <a:t>Expressões volitivas, factivas e causativas</a:t>
            </a:r>
          </a:p>
          <a:p>
            <a:r>
              <a:rPr lang="pt-PT" dirty="0"/>
              <a:t>Expressões</a:t>
            </a:r>
          </a:p>
          <a:p>
            <a:r>
              <a:rPr lang="pt-PT" dirty="0"/>
              <a:t>Com um sentido diretivo ou de ordem</a:t>
            </a:r>
          </a:p>
          <a:p>
            <a:r>
              <a:rPr lang="pt-PT" dirty="0"/>
              <a:t>Expressões avaliativas</a:t>
            </a:r>
          </a:p>
          <a:p>
            <a:r>
              <a:rPr lang="pt-PT" dirty="0"/>
              <a:t>Expressões avaliativas</a:t>
            </a:r>
          </a:p>
          <a:p>
            <a:r>
              <a:rPr lang="pt-PT" dirty="0"/>
              <a:t>Expressões de asserção mental</a:t>
            </a:r>
          </a:p>
          <a:p>
            <a:r>
              <a:rPr lang="pt-PT" dirty="0"/>
              <a:t>Expressões que exprimem dúvida</a:t>
            </a:r>
          </a:p>
          <a:p>
            <a:r>
              <a:rPr lang="pt-PT" dirty="0"/>
              <a:t>Expressões de incerteza e hipotéticas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501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80E55-C4FB-4A79-B4C5-2DEB6230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1275347"/>
            <a:ext cx="2606843" cy="4451685"/>
          </a:xfrm>
        </p:spPr>
        <p:txBody>
          <a:bodyPr>
            <a:normAutofit/>
          </a:bodyPr>
          <a:lstStyle/>
          <a:p>
            <a:pPr algn="ctr"/>
            <a:r>
              <a:rPr lang="pt-PT" b="1" dirty="0"/>
              <a:t>Sequência temporal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4A80F4-14C2-48D5-A27F-F46564889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05" y="404366"/>
            <a:ext cx="8205537" cy="60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44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D3F97-9CEF-43D7-B08C-44AEFA62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Período 1A  e 1B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1C3C56-BD53-4883-8048-E7A6BB20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20" y="1893034"/>
            <a:ext cx="10126580" cy="41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8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D6D52-4DEB-48EE-99C0-55822743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ATENÇÃO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A7524A-58BF-443D-87A1-91F621E0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08" y="1433211"/>
            <a:ext cx="10071383" cy="46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17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14E60-B873-4BA6-8B59-676554D3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Tipo 1 B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72AF89-4B16-4DE7-9494-ABAF8D8E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93" y="1690688"/>
            <a:ext cx="9528013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93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C106C-719F-4A55-8FE3-134C6318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TIPO 1 B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F3C904-DE96-471D-9E09-5BC1331F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4299"/>
            <a:ext cx="10515600" cy="28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73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181B-70D8-4A66-8112-F841F09B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TIPOS 2A e 2 B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8F5D30-D6E6-42BC-8F08-FAD5DA7C1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989"/>
            <a:ext cx="11530604" cy="39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43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D8A69B7-AB4D-4541-9FED-5FD09117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ATENÇÃO</a:t>
            </a: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C52997-94D6-4C2B-B953-7427200F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09" y="1892407"/>
            <a:ext cx="9089182" cy="46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0A154F-E121-4CBF-838F-551FBF4E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152040"/>
            <a:ext cx="8948281" cy="655391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6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32BF3-43C0-4274-902F-BB1D6361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ATENÇÃO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38CCC5-D017-4131-A4B9-ABF322B83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16" y="1640820"/>
            <a:ext cx="9372167" cy="19205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0FBC30-84E1-430C-A8E8-4BC70BB3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16" y="3284236"/>
            <a:ext cx="9067591" cy="29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DC235F-EEE6-4A39-BA42-48B84654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45826"/>
            <a:ext cx="10905066" cy="336634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69D79A-D81D-49BF-ADD7-E3D6C431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21385"/>
            <a:ext cx="10905066" cy="421522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4CA0F2-D5F4-4815-A233-E74E1C38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90" y="643467"/>
            <a:ext cx="933742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95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1529</Words>
  <Application>Microsoft Office PowerPoint</Application>
  <PresentationFormat>Širokoúhlá obrazovka</PresentationFormat>
  <Paragraphs>211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ICOJKM+TimesNewRoman</vt:lpstr>
      <vt:lpstr>JYQYZV+TimesNewRoman,Italic</vt:lpstr>
      <vt:lpstr>Times New Roman</vt:lpstr>
      <vt:lpstr>Motiv Office</vt:lpstr>
      <vt:lpstr>FRASES SUBORDINADAS completivas MODO VERBAL</vt:lpstr>
      <vt:lpstr>A SELEÇÃO DO MODO</vt:lpstr>
      <vt:lpstr>MODALIDADE</vt:lpstr>
      <vt:lpstr>modalidade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INDICATIVO</vt:lpstr>
      <vt:lpstr>INDICATIVO</vt:lpstr>
      <vt:lpstr>INDICATIVO</vt:lpstr>
      <vt:lpstr>INDICATIVO</vt:lpstr>
      <vt:lpstr>Problema da dupla seleção</vt:lpstr>
      <vt:lpstr>Imaginar + que+ conjuntivo</vt:lpstr>
      <vt:lpstr>Sonhar + que + condicional</vt:lpstr>
      <vt:lpstr>Sonhar + que + indicativo</vt:lpstr>
      <vt:lpstr>Sonhar que + condicional</vt:lpstr>
      <vt:lpstr>Sonhar que + conjuntivo</vt:lpstr>
      <vt:lpstr>Sonhar que + indicativo</vt:lpstr>
      <vt:lpstr>Sonhar + que + indicativo</vt:lpstr>
      <vt:lpstr>Fingir + que + indicativo</vt:lpstr>
      <vt:lpstr>DISCURSO RELATADO - INDIRETO</vt:lpstr>
      <vt:lpstr>Discurso indireto na escrita</vt:lpstr>
      <vt:lpstr>Discurso indireto na escrita</vt:lpstr>
      <vt:lpstr>dêixis</vt:lpstr>
      <vt:lpstr>Dependência temporal</vt:lpstr>
      <vt:lpstr>Demonstrativos</vt:lpstr>
      <vt:lpstr>VOCATIVOS</vt:lpstr>
      <vt:lpstr>ADVÉRBIOS DE LUGAR</vt:lpstr>
      <vt:lpstr>Advérbios de tempo</vt:lpstr>
      <vt:lpstr>SITUAÇÃO TÍPICA</vt:lpstr>
      <vt:lpstr>Sequência temporal –SITUAÇÃO TÍPICA</vt:lpstr>
      <vt:lpstr>O que é uma SITUAÇÃO TÍPICA?</vt:lpstr>
      <vt:lpstr>O que é uma SITUAÇÃO TÍPICA?</vt:lpstr>
      <vt:lpstr>O que é uma SITUAÇÃO TÍPICA?</vt:lpstr>
      <vt:lpstr>4 SITUAÇÃO ATÍPICAS</vt:lpstr>
      <vt:lpstr> SITUAÇÃO ATÍPICA </vt:lpstr>
      <vt:lpstr>SITUAÇÃO ATÍPICA?</vt:lpstr>
      <vt:lpstr> SITUAÇÃO TÍPICA</vt:lpstr>
      <vt:lpstr>SITUAÇÃO ATÍPICA</vt:lpstr>
      <vt:lpstr>SITUAÇÃO ATÍPICA</vt:lpstr>
      <vt:lpstr>SITUAÇÃO ATÍPICA</vt:lpstr>
      <vt:lpstr>Conjuntivo </vt:lpstr>
      <vt:lpstr>Conjuntivo </vt:lpstr>
      <vt:lpstr>Conjuntivo </vt:lpstr>
      <vt:lpstr>Conjuntivo </vt:lpstr>
      <vt:lpstr>Conjuntivo </vt:lpstr>
      <vt:lpstr>Conjuntivo </vt:lpstr>
      <vt:lpstr>Conjuntivo </vt:lpstr>
      <vt:lpstr>Sequência temporal</vt:lpstr>
      <vt:lpstr>Período 1A  e 1B</vt:lpstr>
      <vt:lpstr>ATENÇÃO</vt:lpstr>
      <vt:lpstr>Tipo 1 B</vt:lpstr>
      <vt:lpstr>TIPO 1 B</vt:lpstr>
      <vt:lpstr>TIPOS 2A e 2 B</vt:lpstr>
      <vt:lpstr>ATENÇÃO</vt:lpstr>
      <vt:lpstr>ATENÇÃO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FRASES INTERFERENTES</dc:title>
  <dc:creator>Iva Svobodová</dc:creator>
  <cp:lastModifiedBy>Iva Svobodová</cp:lastModifiedBy>
  <cp:revision>45</cp:revision>
  <dcterms:created xsi:type="dcterms:W3CDTF">2021-03-17T13:56:20Z</dcterms:created>
  <dcterms:modified xsi:type="dcterms:W3CDTF">2021-04-14T13:53:32Z</dcterms:modified>
</cp:coreProperties>
</file>