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7" r:id="rId7"/>
    <p:sldId id="287" r:id="rId8"/>
    <p:sldId id="266" r:id="rId9"/>
    <p:sldId id="269" r:id="rId10"/>
    <p:sldId id="270" r:id="rId11"/>
    <p:sldId id="288" r:id="rId12"/>
    <p:sldId id="289" r:id="rId13"/>
    <p:sldId id="290" r:id="rId14"/>
    <p:sldId id="272" r:id="rId15"/>
    <p:sldId id="273" r:id="rId16"/>
    <p:sldId id="275" r:id="rId17"/>
    <p:sldId id="278" r:id="rId18"/>
    <p:sldId id="291" r:id="rId19"/>
    <p:sldId id="280" r:id="rId20"/>
    <p:sldId id="281" r:id="rId21"/>
    <p:sldId id="293" r:id="rId22"/>
    <p:sldId id="294" r:id="rId23"/>
    <p:sldId id="295" r:id="rId24"/>
    <p:sldId id="282" r:id="rId25"/>
    <p:sldId id="296" r:id="rId26"/>
    <p:sldId id="283" r:id="rId27"/>
    <p:sldId id="284" r:id="rId28"/>
    <p:sldId id="298" r:id="rId29"/>
    <p:sldId id="320" r:id="rId30"/>
    <p:sldId id="286" r:id="rId31"/>
    <p:sldId id="297" r:id="rId32"/>
    <p:sldId id="299" r:id="rId33"/>
    <p:sldId id="301" r:id="rId34"/>
    <p:sldId id="304" r:id="rId35"/>
    <p:sldId id="309" r:id="rId36"/>
    <p:sldId id="310" r:id="rId37"/>
    <p:sldId id="311" r:id="rId38"/>
    <p:sldId id="315" r:id="rId39"/>
    <p:sldId id="316" r:id="rId40"/>
    <p:sldId id="321" r:id="rId41"/>
    <p:sldId id="308" r:id="rId42"/>
    <p:sldId id="302" r:id="rId43"/>
    <p:sldId id="305" r:id="rId44"/>
    <p:sldId id="306" r:id="rId45"/>
    <p:sldId id="307" r:id="rId46"/>
    <p:sldId id="322" r:id="rId47"/>
    <p:sldId id="324" r:id="rId48"/>
    <p:sldId id="323" r:id="rId49"/>
    <p:sldId id="325" r:id="rId50"/>
    <p:sldId id="327" r:id="rId51"/>
    <p:sldId id="328" r:id="rId52"/>
    <p:sldId id="303" r:id="rId53"/>
    <p:sldId id="329" r:id="rId54"/>
    <p:sldId id="330" r:id="rId55"/>
    <p:sldId id="331" r:id="rId56"/>
    <p:sldId id="332" r:id="rId57"/>
    <p:sldId id="333" r:id="rId58"/>
    <p:sldId id="334" r:id="rId59"/>
    <p:sldId id="335" r:id="rId60"/>
    <p:sldId id="371" r:id="rId61"/>
    <p:sldId id="375" r:id="rId62"/>
    <p:sldId id="376" r:id="rId63"/>
    <p:sldId id="377" r:id="rId64"/>
    <p:sldId id="336" r:id="rId65"/>
    <p:sldId id="338" r:id="rId66"/>
    <p:sldId id="341" r:id="rId67"/>
    <p:sldId id="346" r:id="rId68"/>
    <p:sldId id="342" r:id="rId69"/>
    <p:sldId id="339" r:id="rId70"/>
    <p:sldId id="340" r:id="rId71"/>
    <p:sldId id="343" r:id="rId72"/>
    <p:sldId id="344" r:id="rId73"/>
    <p:sldId id="345" r:id="rId74"/>
    <p:sldId id="347" r:id="rId75"/>
    <p:sldId id="349" r:id="rId76"/>
    <p:sldId id="350" r:id="rId77"/>
    <p:sldId id="351" r:id="rId78"/>
    <p:sldId id="352" r:id="rId79"/>
    <p:sldId id="353" r:id="rId80"/>
    <p:sldId id="354" r:id="rId81"/>
    <p:sldId id="357" r:id="rId82"/>
    <p:sldId id="355" r:id="rId83"/>
    <p:sldId id="356" r:id="rId84"/>
    <p:sldId id="378" r:id="rId85"/>
    <p:sldId id="380" r:id="rId86"/>
    <p:sldId id="367" r:id="rId87"/>
    <p:sldId id="379" r:id="rId88"/>
    <p:sldId id="358" r:id="rId89"/>
    <p:sldId id="359" r:id="rId90"/>
    <p:sldId id="360" r:id="rId91"/>
    <p:sldId id="368" r:id="rId92"/>
    <p:sldId id="381" r:id="rId93"/>
    <p:sldId id="369" r:id="rId94"/>
    <p:sldId id="382" r:id="rId95"/>
    <p:sldId id="370" r:id="rId96"/>
    <p:sldId id="383" r:id="rId97"/>
    <p:sldId id="361" r:id="rId98"/>
    <p:sldId id="373" r:id="rId99"/>
    <p:sldId id="384" r:id="rId100"/>
    <p:sldId id="362" r:id="rId101"/>
    <p:sldId id="363" r:id="rId102"/>
    <p:sldId id="364" r:id="rId103"/>
    <p:sldId id="385" r:id="rId104"/>
    <p:sldId id="365" r:id="rId105"/>
    <p:sldId id="386" r:id="rId10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C1CC0E-64E0-4A8C-9AB8-C50AF8F461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89D03A-5AAE-44DA-A85F-A03C782AAD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FC1B6B-A3A7-4137-A11A-69F74C1B1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F655-C2E6-4576-9243-A8FEF386EE2D}" type="datetimeFigureOut">
              <a:rPr lang="cs-CZ" smtClean="0"/>
              <a:t>21.05.2021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11C73B-525B-4C6A-AFD1-BA19EF858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11FB86-C835-4800-8699-F6285249C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2EB1-0A51-42A2-8C9C-50131BFEF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730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38FCD9-0C30-4DBB-A4C9-2E46E0F2C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FECBA7B-F998-458E-93B7-65BAF6038B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1566AB-A395-4094-B6DE-869EC087C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F655-C2E6-4576-9243-A8FEF386EE2D}" type="datetimeFigureOut">
              <a:rPr lang="cs-CZ" smtClean="0"/>
              <a:t>21.05.2021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686161-8CDD-492B-A7A7-741ACB007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5D0019-DB4E-4B27-8826-1653B0FF0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2EB1-0A51-42A2-8C9C-50131BFEF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669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F405950-63D2-41AB-AB1B-51E9D01043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E3B4F59-F367-4BC5-AE32-722C8D920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BB8D52-0FB1-4E60-AAF3-CDFFE8195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F655-C2E6-4576-9243-A8FEF386EE2D}" type="datetimeFigureOut">
              <a:rPr lang="cs-CZ" smtClean="0"/>
              <a:t>21.05.2021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B1EAC7-1F57-41DF-9D40-092703866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FD156A-A15B-4A14-97EF-15F412D6A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2EB1-0A51-42A2-8C9C-50131BFEF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1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903C64-7CF4-4098-9F15-ED8D106F6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AF3206-962E-4F8F-AFE0-55078E557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8AFC0D-A8AD-4DF4-9D01-30653CA94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F655-C2E6-4576-9243-A8FEF386EE2D}" type="datetimeFigureOut">
              <a:rPr lang="cs-CZ" smtClean="0"/>
              <a:t>21.05.2021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0A975F-B933-4B36-A56C-CEA98DE0C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7B091D-79BD-4F5F-8BB3-E3B8B4485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2EB1-0A51-42A2-8C9C-50131BFEF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745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FEA83D-7E87-4F5B-947B-173E396F8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3A523AC-8B0C-4413-9B75-FCE30E6E4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74CD9B-6083-4650-8101-AD2FC122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F655-C2E6-4576-9243-A8FEF386EE2D}" type="datetimeFigureOut">
              <a:rPr lang="cs-CZ" smtClean="0"/>
              <a:t>21.05.2021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BE8D7B-0B43-404E-A6F5-4E3D4D011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0889CE-E77E-41B2-B86F-221025AF4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2EB1-0A51-42A2-8C9C-50131BFEF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51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49EE76-2704-4EAD-8E8A-425BF5266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CD506B-E7D5-4A36-9948-2E4385CDB1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E9E7A3F-EF61-4483-A1CF-7006D4BCD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33C1F4-54E5-41E6-B89F-8C5AD85F4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F655-C2E6-4576-9243-A8FEF386EE2D}" type="datetimeFigureOut">
              <a:rPr lang="cs-CZ" smtClean="0"/>
              <a:t>21.05.2021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2990A61-2CC7-42B4-9EE1-AF58BFD89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6C281B7-015A-47BB-A0F5-0745E6E24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2EB1-0A51-42A2-8C9C-50131BFEF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431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91942-59AC-4073-93F9-AFB7F69D9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E235215-557D-4301-A983-E634FC736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823C0CF-96E8-4F35-8EFF-9AC7789F3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3D3C8F1-FA96-45CF-ACBB-9D54EE3C54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9EC8E33-1A77-41A3-B9CA-A06B9C0DF9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330F56B-8E50-4448-87E3-A628A8172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F655-C2E6-4576-9243-A8FEF386EE2D}" type="datetimeFigureOut">
              <a:rPr lang="cs-CZ" smtClean="0"/>
              <a:t>21.05.2021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2F2CCCF-890A-4593-B45E-BEDBA7D7C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B5B63CC-D8FD-42D8-B663-4ECD664D6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2EB1-0A51-42A2-8C9C-50131BFEF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334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97537C-E377-48FC-A78F-A50432DDF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A1B4312-397A-4224-970F-E521A4571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F655-C2E6-4576-9243-A8FEF386EE2D}" type="datetimeFigureOut">
              <a:rPr lang="cs-CZ" smtClean="0"/>
              <a:t>21.05.2021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B2A36CE-5AC8-4424-9AD4-F59C079AA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722932-8E14-4AAF-B166-DE794CA00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2EB1-0A51-42A2-8C9C-50131BFEF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6939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A551EF6-B8CA-4785-AD13-94701B1FA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F655-C2E6-4576-9243-A8FEF386EE2D}" type="datetimeFigureOut">
              <a:rPr lang="cs-CZ" smtClean="0"/>
              <a:t>21.05.2021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818251E-317A-47E4-BF62-3E2074D55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B8C8A35-3990-486E-9FF2-2656BE057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2EB1-0A51-42A2-8C9C-50131BFEF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2282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0C0978-2B6E-4A97-915D-6B21338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C78A70-623E-4230-82E9-37C1FBBFA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6408EAA-D5D0-4C8F-BB9A-E48C2E1CF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ECDABC8-8086-4F22-A036-38D32A976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F655-C2E6-4576-9243-A8FEF386EE2D}" type="datetimeFigureOut">
              <a:rPr lang="cs-CZ" smtClean="0"/>
              <a:t>21.05.2021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FB08AF-E66E-4CC0-8F14-1EE703BD8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41F0F3E-A2E9-42F7-9AAB-8C9BE2240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2EB1-0A51-42A2-8C9C-50131BFEF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9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D27AFA-3463-42BD-890D-82304E4EB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2789403-6623-400E-90FF-6EE2D356CF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F540E28-16F2-4FD5-B58A-5D3327D1C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B566A7F-6373-48B3-A105-4CD379F1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F655-C2E6-4576-9243-A8FEF386EE2D}" type="datetimeFigureOut">
              <a:rPr lang="cs-CZ" smtClean="0"/>
              <a:t>21.05.2021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AF05C43-C587-4346-9BB4-435C13E2B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07EE6EE-644E-4F5A-A0DF-662BD4468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2EB1-0A51-42A2-8C9C-50131BFEF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423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FCEDAC1-E9E3-4933-991F-908197171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42926C-36EA-44E7-8BA1-C7DA7F0E1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EDDF2E-21F6-4187-A856-3B2BA21C8C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9F655-C2E6-4576-9243-A8FEF386EE2D}" type="datetimeFigureOut">
              <a:rPr lang="cs-CZ" smtClean="0"/>
              <a:t>21.05.2021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DC751A-6654-4A65-9325-82595A5427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F791D4-26A8-40A9-8DB6-CD5986981F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72EB1-0A51-42A2-8C9C-50131BFEF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29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8A483C-EAB7-40F3-B99D-7B187B30AF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PT" b="1" dirty="0">
                <a:solidFill>
                  <a:srgbClr val="002060"/>
                </a:solidFill>
              </a:rPr>
              <a:t>FRASES </a:t>
            </a:r>
            <a:r>
              <a:rPr lang="cs-CZ" b="1" dirty="0">
                <a:solidFill>
                  <a:srgbClr val="002060"/>
                </a:solidFill>
              </a:rPr>
              <a:t>SUBORDINADAS</a:t>
            </a:r>
            <a:br>
              <a:rPr lang="pt-PT" b="1" dirty="0">
                <a:solidFill>
                  <a:srgbClr val="002060"/>
                </a:solidFill>
              </a:rPr>
            </a:br>
            <a:r>
              <a:rPr lang="cs-CZ" b="1" dirty="0" err="1">
                <a:solidFill>
                  <a:srgbClr val="002060"/>
                </a:solidFill>
              </a:rPr>
              <a:t>adverbiais</a:t>
            </a:r>
            <a:r>
              <a:rPr lang="pt-PT" b="1" dirty="0">
                <a:solidFill>
                  <a:srgbClr val="002060"/>
                </a:solidFill>
              </a:rPr>
              <a:t> 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E030AE8-DEA4-4D69-80DB-42689158C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/>
              <a:t>AULA </a:t>
            </a:r>
            <a:r>
              <a:rPr lang="cs-CZ" dirty="0"/>
              <a:t>7</a:t>
            </a:r>
            <a:endParaRPr lang="pt-PT" dirty="0"/>
          </a:p>
          <a:p>
            <a:r>
              <a:rPr lang="cs-CZ" dirty="0"/>
              <a:t>17 de </a:t>
            </a:r>
            <a:r>
              <a:rPr lang="cs-CZ" dirty="0" err="1"/>
              <a:t>maio</a:t>
            </a:r>
            <a:endParaRPr lang="cs-CZ" dirty="0"/>
          </a:p>
          <a:p>
            <a:r>
              <a:rPr lang="cs-CZ" dirty="0"/>
              <a:t>SINTAXE DA LÍNGUA PORTUGUESA 2014, p. 106 – 130,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0991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4D28E87-62D2-4602-B72F-5F74AA23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1915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1B48CCD-5C86-4BAA-BA72-65D361BA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PT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VÍRGULA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52C931C-8B74-47FD-A56B-5D88C71F2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596" y="2713775"/>
            <a:ext cx="9254699" cy="351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7787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CONCESSIVAS alternativas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DC93C2D-960B-48BC-8747-B6546DF71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2887272"/>
            <a:ext cx="10171215" cy="108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5747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CONCESSIVAS intensivas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C88660A-BE47-46E0-BFD9-BE76F2588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383" y="1968965"/>
            <a:ext cx="9310371" cy="292007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751BC2C-C326-4109-A8C6-A46336BD4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263" y="5437245"/>
            <a:ext cx="8604374" cy="105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950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31C6C8C-B13A-4353-8BB6-FAE750AC5CE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dirty="0"/>
              <a:t>exercícios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0AED1BB-8EAF-49EF-96E3-1E656E556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40" y="2437767"/>
            <a:ext cx="10696091" cy="198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356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49E360-5BA4-4C56-A1CC-BFB5994EBBC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dirty="0"/>
              <a:t>chave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25E85A0-0092-4500-B667-D091F890C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660" y="2579735"/>
            <a:ext cx="8648457" cy="211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5627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DE36293-92F6-4ADD-A970-3601F5121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621" y="1084177"/>
            <a:ext cx="9102455" cy="5632706"/>
          </a:xfrm>
          <a:prstGeom prst="rect">
            <a:avLst/>
          </a:prstGeom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C7EAE13A-1D45-411C-85F4-194CB7C11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rgbClr val="00B0F0"/>
          </a:solidFill>
        </p:spPr>
        <p:txBody>
          <a:bodyPr/>
          <a:lstStyle/>
          <a:p>
            <a:r>
              <a:rPr lang="pt-PT" dirty="0"/>
              <a:t>exercícios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008408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49E360-5BA4-4C56-A1CC-BFB5994EBBC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dirty="0"/>
              <a:t>chave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481838D-3A9B-4548-81F0-8568D55CB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639" y="2541550"/>
            <a:ext cx="7029084" cy="283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76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B48CCD-5C86-4BAA-BA72-65D361BA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  <a:solidFill>
            <a:srgbClr val="0070C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PT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VÍRGULA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467F611-81C1-45F7-A97D-30E1455FB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189" y="2011679"/>
            <a:ext cx="10107237" cy="396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05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B48CCD-5C86-4BAA-BA72-65D361BA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  <a:solidFill>
            <a:srgbClr val="0070C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PT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VÍRGULA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1471B70-55B5-447A-8A19-1EABDB744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699" y="2016868"/>
            <a:ext cx="9544601" cy="387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01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B48CCD-5C86-4BAA-BA72-65D361BA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  <a:solidFill>
            <a:srgbClr val="0070C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PT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VÍRGULA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7E745CC-1975-40EA-822A-14EE79E29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87" y="2298661"/>
            <a:ext cx="10429238" cy="303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96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AB7ED8-4D97-472F-B8B8-45689C6C8FA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/>
            <a:r>
              <a:rPr lang="pt-PT" b="1" dirty="0">
                <a:solidFill>
                  <a:schemeClr val="bg1"/>
                </a:solidFill>
              </a:rPr>
              <a:t> </a:t>
            </a:r>
            <a:r>
              <a:rPr lang="cs-CZ" b="1" dirty="0">
                <a:solidFill>
                  <a:schemeClr val="bg1"/>
                </a:solidFill>
              </a:rPr>
              <a:t>MODALIDADE INDIRETA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DFD5605-25FE-4CB6-956E-ED5652958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652418"/>
            <a:ext cx="10958015" cy="227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5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B48CCD-5C86-4BAA-BA72-65D361BA99C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MODALIDADE INDIRETA </a:t>
            </a:r>
            <a:endParaRPr lang="pt-PT" sz="5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AB663-7E53-4FD2-B459-44EA2F4A6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 err="1"/>
              <a:t>Quando</a:t>
            </a:r>
            <a:r>
              <a:rPr lang="cs-CZ" dirty="0"/>
              <a:t> </a:t>
            </a:r>
            <a:r>
              <a:rPr lang="cs-CZ" b="1" i="1" dirty="0" err="1"/>
              <a:t>chegou</a:t>
            </a:r>
            <a:r>
              <a:rPr lang="cs-CZ" dirty="0"/>
              <a:t> para </a:t>
            </a:r>
            <a:r>
              <a:rPr lang="cs-CZ" dirty="0" err="1"/>
              <a:t>casa</a:t>
            </a:r>
            <a:r>
              <a:rPr lang="cs-CZ" dirty="0"/>
              <a:t>, </a:t>
            </a:r>
            <a:r>
              <a:rPr lang="cs-CZ" b="1" i="1" dirty="0" err="1"/>
              <a:t>foi</a:t>
            </a:r>
            <a:r>
              <a:rPr lang="cs-CZ" dirty="0"/>
              <a:t> </a:t>
            </a:r>
            <a:r>
              <a:rPr lang="cs-CZ" dirty="0" err="1"/>
              <a:t>vestir</a:t>
            </a:r>
            <a:r>
              <a:rPr lang="cs-CZ" dirty="0"/>
              <a:t>-se. 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 err="1"/>
              <a:t>Embora</a:t>
            </a:r>
            <a:r>
              <a:rPr lang="cs-CZ" dirty="0"/>
              <a:t> </a:t>
            </a:r>
            <a:r>
              <a:rPr lang="cs-CZ" b="1" i="1" dirty="0" err="1"/>
              <a:t>esteja</a:t>
            </a:r>
            <a:r>
              <a:rPr lang="cs-CZ" dirty="0"/>
              <a:t> </a:t>
            </a:r>
            <a:r>
              <a:rPr lang="cs-CZ" dirty="0" err="1"/>
              <a:t>bom</a:t>
            </a:r>
            <a:r>
              <a:rPr lang="cs-CZ" dirty="0"/>
              <a:t> tempo, </a:t>
            </a:r>
            <a:r>
              <a:rPr lang="cs-CZ" b="1" i="1" dirty="0" err="1"/>
              <a:t>ficaremos</a:t>
            </a:r>
            <a:r>
              <a:rPr lang="cs-CZ" dirty="0"/>
              <a:t> </a:t>
            </a:r>
            <a:r>
              <a:rPr lang="cs-CZ" dirty="0" err="1"/>
              <a:t>em</a:t>
            </a:r>
            <a:r>
              <a:rPr lang="cs-CZ" dirty="0"/>
              <a:t> </a:t>
            </a:r>
            <a:r>
              <a:rPr lang="cs-CZ" dirty="0" err="1"/>
              <a:t>casa</a:t>
            </a:r>
            <a:r>
              <a:rPr lang="cs-CZ" dirty="0"/>
              <a:t>. </a:t>
            </a:r>
          </a:p>
        </p:txBody>
      </p:sp>
      <p:sp>
        <p:nvSpPr>
          <p:cNvPr id="19" name="Šipka: zahnutá dolů 18">
            <a:extLst>
              <a:ext uri="{FF2B5EF4-FFF2-40B4-BE49-F238E27FC236}">
                <a16:creationId xmlns:a16="http://schemas.microsoft.com/office/drawing/2014/main" id="{F9DF13B1-65C7-4146-8ADF-61C4F13166FA}"/>
              </a:ext>
            </a:extLst>
          </p:cNvPr>
          <p:cNvSpPr/>
          <p:nvPr/>
        </p:nvSpPr>
        <p:spPr>
          <a:xfrm flipV="1">
            <a:off x="4651513" y="4857198"/>
            <a:ext cx="2888973" cy="59952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0" name="Šipka: zahnutá dolů 19">
            <a:extLst>
              <a:ext uri="{FF2B5EF4-FFF2-40B4-BE49-F238E27FC236}">
                <a16:creationId xmlns:a16="http://schemas.microsoft.com/office/drawing/2014/main" id="{419B7DA2-3411-4BD6-B63E-8FE3726566E4}"/>
              </a:ext>
            </a:extLst>
          </p:cNvPr>
          <p:cNvSpPr/>
          <p:nvPr/>
        </p:nvSpPr>
        <p:spPr>
          <a:xfrm>
            <a:off x="5082209" y="2741888"/>
            <a:ext cx="2319130" cy="59952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1" name="Znak násobení 20">
            <a:extLst>
              <a:ext uri="{FF2B5EF4-FFF2-40B4-BE49-F238E27FC236}">
                <a16:creationId xmlns:a16="http://schemas.microsoft.com/office/drawing/2014/main" id="{0F448DFA-D80C-42AB-8738-EED2F6AA3656}"/>
              </a:ext>
            </a:extLst>
          </p:cNvPr>
          <p:cNvSpPr/>
          <p:nvPr/>
        </p:nvSpPr>
        <p:spPr>
          <a:xfrm>
            <a:off x="6096000" y="2442126"/>
            <a:ext cx="437321" cy="59952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Znak násobení 21">
            <a:extLst>
              <a:ext uri="{FF2B5EF4-FFF2-40B4-BE49-F238E27FC236}">
                <a16:creationId xmlns:a16="http://schemas.microsoft.com/office/drawing/2014/main" id="{EBEF1F1E-220C-40A8-A1BE-624E4553BDF5}"/>
              </a:ext>
            </a:extLst>
          </p:cNvPr>
          <p:cNvSpPr/>
          <p:nvPr/>
        </p:nvSpPr>
        <p:spPr>
          <a:xfrm>
            <a:off x="6096000" y="5156959"/>
            <a:ext cx="437321" cy="59952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94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D28E87-62D2-4602-B72F-5F74AA23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1915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FB822A1-2D84-4106-8926-F6E1E5536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089"/>
            <a:ext cx="10720754" cy="123199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cs-CZ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ORA</a:t>
            </a:r>
            <a:r>
              <a:rPr lang="pt-PT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ÇÕES COMPARATIVAS, CONSECUTIVAS, PROPORCINAIS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2A98256-85ED-4058-967B-C18C03F17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864" y="2363372"/>
            <a:ext cx="9564271" cy="137863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2471B22-A165-4652-A67B-9E59486D7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029" y="3742006"/>
            <a:ext cx="9725942" cy="191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92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9E898CE-0D05-4F94-AA61-C49615571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40" y="2832991"/>
            <a:ext cx="11581594" cy="1646924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0580A2C8-2317-400D-AF46-FC708FE1AE1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pt-PT" i="1" dirty="0">
                <a:solidFill>
                  <a:schemeClr val="bg2"/>
                </a:solidFill>
              </a:rPr>
              <a:t>exemplos</a:t>
            </a:r>
            <a:r>
              <a:rPr lang="pt-PT" dirty="0">
                <a:solidFill>
                  <a:schemeClr val="bg2"/>
                </a:solidFill>
              </a:rPr>
              <a:t>:</a:t>
            </a:r>
            <a:endParaRPr lang="cs-CZ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99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C79ED4-1852-4372-96E5-039506F6061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pt-PT" i="1" dirty="0">
                <a:solidFill>
                  <a:schemeClr val="bg2"/>
                </a:solidFill>
              </a:rPr>
              <a:t>Construções </a:t>
            </a:r>
            <a:r>
              <a:rPr lang="pt-PT" i="1" dirty="0" err="1">
                <a:solidFill>
                  <a:schemeClr val="bg2"/>
                </a:solidFill>
              </a:rPr>
              <a:t>pseudo-comparativas</a:t>
            </a:r>
            <a:r>
              <a:rPr lang="pt-PT" i="1" dirty="0">
                <a:solidFill>
                  <a:schemeClr val="bg2"/>
                </a:solidFill>
              </a:rPr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0B599BD-B359-48C3-8D81-57DCD0DED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885" y="2326792"/>
            <a:ext cx="10154318" cy="273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8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00D6B1-0BAA-469D-9D69-D194E167B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990"/>
            <a:ext cx="10515600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pt-PT" i="1" dirty="0">
                <a:solidFill>
                  <a:schemeClr val="bg2"/>
                </a:solidFill>
              </a:rPr>
              <a:t>exemplos</a:t>
            </a:r>
            <a:r>
              <a:rPr lang="pt-PT" dirty="0">
                <a:solidFill>
                  <a:schemeClr val="bg2"/>
                </a:solidFill>
              </a:rPr>
              <a:t>:</a:t>
            </a:r>
            <a:endParaRPr lang="cs-CZ" dirty="0">
              <a:solidFill>
                <a:schemeClr val="bg2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9C2937D-9D2C-46BB-BA5F-974F263B1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230513"/>
            <a:ext cx="10515601" cy="160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04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C1FD834-2091-4223-975F-9FC0A7DEE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pPr algn="ctr"/>
            <a:r>
              <a:rPr lang="pt-PT" sz="4000" dirty="0">
                <a:solidFill>
                  <a:srgbClr val="FFFFFF"/>
                </a:solidFill>
              </a:rPr>
              <a:t>CARACTERÍSTICAS GERAIS</a:t>
            </a:r>
            <a:endParaRPr lang="cs-CZ" sz="4000" dirty="0">
              <a:solidFill>
                <a:srgbClr val="FFFFFF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B96C806-C5AB-48A0-80EC-E955569CF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92" y="2947909"/>
            <a:ext cx="11257564" cy="159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60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96848F8-9784-4BC0-A751-FE19622364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421"/>
          <a:stretch/>
        </p:blipFill>
        <p:spPr>
          <a:xfrm>
            <a:off x="1090607" y="2247849"/>
            <a:ext cx="9835624" cy="3913799"/>
          </a:xfrm>
          <a:prstGeom prst="rect">
            <a:avLst/>
          </a:prstGeom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CAAE020F-E31E-44CB-9F79-2C22AEB2A58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pt-PT" i="1" dirty="0">
                <a:solidFill>
                  <a:schemeClr val="bg2"/>
                </a:solidFill>
              </a:rPr>
              <a:t>exercícios</a:t>
            </a:r>
            <a:endParaRPr lang="cs-CZ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35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EB19EA-62A5-4698-9FB0-54E08FC0A0D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pt-PT" i="1" dirty="0">
                <a:solidFill>
                  <a:schemeClr val="bg1"/>
                </a:solidFill>
              </a:rPr>
              <a:t>Exercícios:</a:t>
            </a:r>
            <a:endParaRPr lang="cs-CZ" i="1" dirty="0">
              <a:solidFill>
                <a:schemeClr val="bg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667B33F-EB2F-4794-A778-E0EB624BB9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08"/>
          <a:stretch/>
        </p:blipFill>
        <p:spPr>
          <a:xfrm>
            <a:off x="838200" y="2332381"/>
            <a:ext cx="9847483" cy="242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58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EB19EA-62A5-4698-9FB0-54E08FC0A0D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pt-PT" i="1" dirty="0">
                <a:solidFill>
                  <a:schemeClr val="bg1"/>
                </a:solidFill>
              </a:rPr>
              <a:t>Chave:</a:t>
            </a:r>
            <a:endParaRPr lang="cs-CZ" i="1" dirty="0">
              <a:solidFill>
                <a:schemeClr val="bg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9306C2B-6FA5-4FA9-A5CF-0B3D07D1C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48" y="2617130"/>
            <a:ext cx="10084504" cy="230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84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B7AD071-7EDC-4DAF-8E51-96703D858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60" y="2729132"/>
            <a:ext cx="10858679" cy="2504049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2596E469-B603-4769-8735-1EA06B9D4B1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pt-PT" dirty="0">
                <a:solidFill>
                  <a:schemeClr val="bg1"/>
                </a:solidFill>
              </a:rPr>
              <a:t>ORAÇÕES CONSECUTIVAS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457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2596E469-B603-4769-8735-1EA06B9D4B1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pt-PT" dirty="0">
                <a:solidFill>
                  <a:schemeClr val="bg1"/>
                </a:solidFill>
              </a:rPr>
              <a:t>ORAÇÕES COMPARATIVAS PROPORCIONAIS CORRELATIVAS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AE47A7F-A14B-4C2F-BE27-60E2385C0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86" y="2394578"/>
            <a:ext cx="11751627" cy="296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67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484496-1785-47A7-BB67-FA5C1CDB5E4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pt-PT" i="1" dirty="0">
                <a:solidFill>
                  <a:schemeClr val="bg1"/>
                </a:solidFill>
              </a:rPr>
              <a:t>Exemplos: </a:t>
            </a:r>
            <a:endParaRPr lang="cs-CZ" i="1" dirty="0">
              <a:solidFill>
                <a:schemeClr val="bg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48D8569-0662-4308-BCC9-D759B742F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596" y="2555856"/>
            <a:ext cx="9955297" cy="2020629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C909792-181E-4925-B94E-669A2CAEBB54}"/>
              </a:ext>
            </a:extLst>
          </p:cNvPr>
          <p:cNvSpPr/>
          <p:nvPr/>
        </p:nvSpPr>
        <p:spPr>
          <a:xfrm>
            <a:off x="4055165" y="5009322"/>
            <a:ext cx="451899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Atenção: não há mobilidade!</a:t>
            </a:r>
            <a:endParaRPr lang="cs-CZ" dirty="0"/>
          </a:p>
        </p:txBody>
      </p:sp>
      <p:pic>
        <p:nvPicPr>
          <p:cNvPr id="2050" name="Picture 2" descr="Atenção! Não teremos expediente dia 10.02.2020 - CANCHIM">
            <a:extLst>
              <a:ext uri="{FF2B5EF4-FFF2-40B4-BE49-F238E27FC236}">
                <a16:creationId xmlns:a16="http://schemas.microsoft.com/office/drawing/2014/main" id="{C8F59192-7D1F-4D66-B0AB-DF75C011C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530" y="4576485"/>
            <a:ext cx="1992244" cy="149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612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95B3ECB-BE27-43A6-A18B-4C4649A0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PT" sz="3400" dirty="0">
                <a:solidFill>
                  <a:srgbClr val="FFFFFF"/>
                </a:solidFill>
              </a:rPr>
              <a:t>ORAÇÕES TEMPORAIS</a:t>
            </a:r>
            <a:endParaRPr lang="cs-CZ" sz="3400" dirty="0">
              <a:solidFill>
                <a:srgbClr val="FFFFFF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5D15651-10B3-4161-A720-6B8EA56A4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88" y="2590032"/>
            <a:ext cx="10067619" cy="167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92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690782E-B70A-46A6-BE50-7BBA685CE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PT" sz="4000" dirty="0">
                <a:solidFill>
                  <a:srgbClr val="FFFFFF"/>
                </a:solidFill>
              </a:rPr>
              <a:t>Orações TEMPORAIS- ANTERIORIDADE</a:t>
            </a:r>
            <a:endParaRPr lang="cs-CZ" sz="4000" dirty="0">
              <a:solidFill>
                <a:srgbClr val="FFFFFF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1B84FEE-B64B-40EF-A8E1-12415D39A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9" y="2727356"/>
            <a:ext cx="9895951" cy="327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763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E484D31-8EF9-446C-A2CE-DC79C7AAA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205" y="898421"/>
            <a:ext cx="8277361" cy="5061157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996C4B56-AD29-4E3E-B1A1-2B435545EA3B}"/>
              </a:ext>
            </a:extLst>
          </p:cNvPr>
          <p:cNvSpPr/>
          <p:nvPr/>
        </p:nvSpPr>
        <p:spPr>
          <a:xfrm>
            <a:off x="4511040" y="4248443"/>
            <a:ext cx="1584960" cy="5486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INFINITIVAS</a:t>
            </a:r>
            <a:endParaRPr lang="cs-CZ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C3EBD1C7-DD6E-4DF7-85BC-795226981E2B}"/>
              </a:ext>
            </a:extLst>
          </p:cNvPr>
          <p:cNvSpPr/>
          <p:nvPr/>
        </p:nvSpPr>
        <p:spPr>
          <a:xfrm>
            <a:off x="8564163" y="2574388"/>
            <a:ext cx="1584960" cy="5486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INFINITIVAS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4246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de POSTERIORIDADE INFINITIVAS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4733018-5DF9-4FCA-9B0F-50FE7812A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838" y="2408579"/>
            <a:ext cx="8718255" cy="283719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465CB3B-6725-4B1C-A9BE-8114A33DA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892" y="5512748"/>
            <a:ext cx="9510146" cy="450912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D732FB12-9CB8-4160-89D1-0530D7B32D21}"/>
              </a:ext>
            </a:extLst>
          </p:cNvPr>
          <p:cNvSpPr/>
          <p:nvPr/>
        </p:nvSpPr>
        <p:spPr>
          <a:xfrm>
            <a:off x="1340927" y="6084277"/>
            <a:ext cx="9510146" cy="5486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i="1" dirty="0">
                <a:solidFill>
                  <a:schemeClr val="tx1"/>
                </a:solidFill>
              </a:rPr>
              <a:t>ANTES DE TELEFONAR À MARIA, FALOU COMIGO. </a:t>
            </a:r>
            <a:endParaRPr lang="cs-CZ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293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098BBBC-7984-4A68-8CED-DDAAB0A3B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92983"/>
            <a:ext cx="10905066" cy="447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078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690782E-B70A-46A6-BE50-7BBA685CE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10706224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3700" dirty="0">
                <a:solidFill>
                  <a:srgbClr val="FFFFFF"/>
                </a:solidFill>
              </a:rPr>
              <a:t>TEMPORAIS de ANTERIORIDADE</a:t>
            </a:r>
            <a:endParaRPr lang="pt-PT" sz="3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8338A3B-7176-48C6-9DF9-51D873B35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13" y="2684801"/>
            <a:ext cx="10447194" cy="352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588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de ANTERIORIDADE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4EA0298-9401-4BE1-AAB5-B771ACDB1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91" y="2532984"/>
            <a:ext cx="10653709" cy="215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245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de ANTERIORIDADE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FB0070E-8F3F-467E-8DD9-D9DC5BE8A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214" y="1681163"/>
            <a:ext cx="4650290" cy="823912"/>
          </a:xfrm>
        </p:spPr>
        <p:txBody>
          <a:bodyPr/>
          <a:lstStyle/>
          <a:p>
            <a:pPr algn="r"/>
            <a:r>
              <a:rPr lang="cs-CZ" dirty="0"/>
              <a:t>HITPOTÉTICO - CONJUNTIVO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D087122E-0798-47FD-AB11-CF62EA9F13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6" y="1611480"/>
            <a:ext cx="5269582" cy="1084010"/>
          </a:xfrm>
        </p:spPr>
        <p:txBody>
          <a:bodyPr/>
          <a:lstStyle/>
          <a:p>
            <a:r>
              <a:rPr lang="cs-CZ" dirty="0"/>
              <a:t>REAL  - INDICATIVO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7D0B454-C878-4F37-9269-746BAEBF3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874" b="36705"/>
          <a:stretch/>
        </p:blipFill>
        <p:spPr>
          <a:xfrm>
            <a:off x="175749" y="2907505"/>
            <a:ext cx="5412754" cy="52149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99401F3-B8D7-468B-AF30-033FF039A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426" y="2886994"/>
            <a:ext cx="5572636" cy="108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253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de </a:t>
            </a:r>
            <a:r>
              <a:rPr lang="cs-CZ" dirty="0">
                <a:solidFill>
                  <a:srgbClr val="FFFFFF"/>
                </a:solidFill>
              </a:rPr>
              <a:t>POS</a:t>
            </a:r>
            <a:r>
              <a:rPr lang="pt-PT" sz="4400" dirty="0">
                <a:solidFill>
                  <a:srgbClr val="FFFFFF"/>
                </a:solidFill>
              </a:rPr>
              <a:t>TERIORIDADE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B1AFE33-8DCF-4F55-8306-D2CE4C335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594" y="2643801"/>
            <a:ext cx="9560811" cy="199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510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de ANTERIORIDADE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FB0070E-8F3F-467E-8DD9-D9DC5BE8A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22635" y="2056255"/>
            <a:ext cx="4650290" cy="823912"/>
          </a:xfrm>
        </p:spPr>
        <p:txBody>
          <a:bodyPr/>
          <a:lstStyle/>
          <a:p>
            <a:pPr algn="r"/>
            <a:r>
              <a:rPr lang="cs-CZ" dirty="0"/>
              <a:t>HITPOTÉTICO - CONJUNTIVO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D087122E-0798-47FD-AB11-CF62EA9F13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61209" y="3849641"/>
            <a:ext cx="2634791" cy="783557"/>
          </a:xfrm>
        </p:spPr>
        <p:txBody>
          <a:bodyPr/>
          <a:lstStyle/>
          <a:p>
            <a:r>
              <a:rPr lang="cs-CZ" dirty="0"/>
              <a:t>REAL  - INDICATIVO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F81DC61-A31C-496D-AE59-073375369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255" y="4664028"/>
            <a:ext cx="16643051" cy="82391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95054A0-3DF7-4194-8B69-B0E45C4D4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255" y="3107983"/>
            <a:ext cx="5876171" cy="710827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6ACC574C-BE24-4AB6-9216-EB3E00E63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8910" y="3062593"/>
            <a:ext cx="3844930" cy="82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83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de POSTERIORIDADE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C6E45A6-6531-42C4-BEBD-FC8B3F088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46" y="2625862"/>
            <a:ext cx="11662707" cy="252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913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de POSTERIORIDADE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E80FA3B-131E-4E31-A502-9643F0847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277" y="2280034"/>
            <a:ext cx="9293387" cy="30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027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de POSTERIORIDADE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A3FFEAD-B6F0-4829-8277-320D40DB2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2817812" cy="632204"/>
          </a:xfrm>
        </p:spPr>
        <p:txBody>
          <a:bodyPr/>
          <a:lstStyle/>
          <a:p>
            <a:pPr algn="r"/>
            <a:r>
              <a:rPr lang="pt-PT" dirty="0"/>
              <a:t>REAL - INDICATIVO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AC411AA-1F07-4CB2-9AF8-AE7B936CD3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0203" y="4175878"/>
            <a:ext cx="5183188" cy="823912"/>
          </a:xfrm>
        </p:spPr>
        <p:txBody>
          <a:bodyPr/>
          <a:lstStyle/>
          <a:p>
            <a:r>
              <a:rPr lang="pt-PT" dirty="0"/>
              <a:t>HIPOTÉTICO - CONJUNTIVO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199B217-58F9-45E9-85AE-4E59E3AA6E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750"/>
          <a:stretch/>
        </p:blipFill>
        <p:spPr>
          <a:xfrm>
            <a:off x="558702" y="2432223"/>
            <a:ext cx="9744734" cy="175330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85C50F2-1AD3-4E9A-BCB1-9CC36C6E7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02" y="4975519"/>
            <a:ext cx="5438873" cy="71763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1376328-0F17-4869-B500-F2D586F85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869237"/>
            <a:ext cx="4325551" cy="82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321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de POSTERIORIDADE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80FA45-BE42-4D5F-9EF6-FB4C2B388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410" y="2022230"/>
            <a:ext cx="6853664" cy="3978276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411BB61B-5F1E-4A9C-B2FE-8780981D253E}"/>
              </a:ext>
            </a:extLst>
          </p:cNvPr>
          <p:cNvSpPr/>
          <p:nvPr/>
        </p:nvSpPr>
        <p:spPr>
          <a:xfrm>
            <a:off x="5303520" y="4417256"/>
            <a:ext cx="1584960" cy="5486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INFINITIVAS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A9A7476-78D7-486A-86A6-7740D389D87C}"/>
              </a:ext>
            </a:extLst>
          </p:cNvPr>
          <p:cNvSpPr/>
          <p:nvPr/>
        </p:nvSpPr>
        <p:spPr>
          <a:xfrm>
            <a:off x="8917594" y="3154680"/>
            <a:ext cx="1584960" cy="5486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INFINITIVAS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67792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de POSTERIORIDADE /HIPOTÉTICAS/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90228DE-9323-4E1D-8977-3EA63F82D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112" y="1881518"/>
            <a:ext cx="7477216" cy="245005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FF8D39A-93A9-45AE-A474-FA0F292BB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112" y="4475748"/>
            <a:ext cx="7919097" cy="201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6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5C9797C-5312-490D-9827-318529721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pt-PT" sz="4000" dirty="0">
                <a:solidFill>
                  <a:srgbClr val="FFFFFF"/>
                </a:solidFill>
              </a:rPr>
              <a:t>Tipologia das orações  </a:t>
            </a:r>
            <a:r>
              <a:rPr lang="cs-CZ" sz="4000" dirty="0" err="1">
                <a:solidFill>
                  <a:srgbClr val="FFFFFF"/>
                </a:solidFill>
              </a:rPr>
              <a:t>adverbiais</a:t>
            </a:r>
            <a:endParaRPr lang="cs-CZ" sz="4000" dirty="0">
              <a:solidFill>
                <a:srgbClr val="FFFFFF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74EF661-32A5-43D1-9C79-7FE5F691A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81" y="3016598"/>
            <a:ext cx="11547237" cy="824803"/>
          </a:xfrm>
          <a:prstGeom prst="rect">
            <a:avLst/>
          </a:prstGeom>
        </p:spPr>
      </p:pic>
      <p:pic>
        <p:nvPicPr>
          <p:cNvPr id="1026" name="Picture 2" descr="Leque - Photos | Facebook">
            <a:extLst>
              <a:ext uri="{FF2B5EF4-FFF2-40B4-BE49-F238E27FC236}">
                <a16:creationId xmlns:a16="http://schemas.microsoft.com/office/drawing/2014/main" id="{14DF82E9-A5FF-4AD0-BB9A-2AA8D90AA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247" y="3882432"/>
            <a:ext cx="2286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778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de POSTERIORIDADE INFINITIVAS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DE81E8-D8CF-498B-9393-394842D0A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474" y="2166033"/>
            <a:ext cx="8426103" cy="349189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BDD99AE-DC7E-4303-A4CF-5689D232C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130" y="5608932"/>
            <a:ext cx="8842921" cy="524582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CE10E2A-7CE7-4319-A8B4-9A6110537664}"/>
              </a:ext>
            </a:extLst>
          </p:cNvPr>
          <p:cNvSpPr/>
          <p:nvPr/>
        </p:nvSpPr>
        <p:spPr>
          <a:xfrm>
            <a:off x="1340927" y="6084277"/>
            <a:ext cx="9510146" cy="5486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DEPOIS DE TELEFONAR À MARIA, FALOU COMIGO. </a:t>
            </a:r>
            <a:endParaRPr lang="cs-CZ" sz="32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6768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de </a:t>
            </a:r>
            <a:r>
              <a:rPr lang="cs-CZ" sz="4400" dirty="0">
                <a:solidFill>
                  <a:srgbClr val="FFFFFF"/>
                </a:solidFill>
              </a:rPr>
              <a:t>SOBREPOSI</a:t>
            </a:r>
            <a:r>
              <a:rPr lang="pt-PT" sz="4400" dirty="0">
                <a:solidFill>
                  <a:srgbClr val="FFFFFF"/>
                </a:solidFill>
              </a:rPr>
              <a:t>ÇÃO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3BBB4C8-96F1-4491-B518-B077A80E5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2830755"/>
            <a:ext cx="10227056" cy="174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176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de </a:t>
            </a:r>
            <a:r>
              <a:rPr lang="cs-CZ" sz="4400" dirty="0">
                <a:solidFill>
                  <a:srgbClr val="FFFFFF"/>
                </a:solidFill>
              </a:rPr>
              <a:t>SOBREPOSI</a:t>
            </a:r>
            <a:r>
              <a:rPr lang="pt-PT" sz="4400" dirty="0">
                <a:solidFill>
                  <a:srgbClr val="FFFFFF"/>
                </a:solidFill>
              </a:rPr>
              <a:t>ÇÃO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92A4787-6BDD-414E-9EF2-0AF947A42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7899"/>
            <a:ext cx="7943265" cy="487175"/>
          </a:xfrm>
        </p:spPr>
        <p:txBody>
          <a:bodyPr>
            <a:normAutofit/>
          </a:bodyPr>
          <a:lstStyle/>
          <a:p>
            <a:r>
              <a:rPr lang="pt-PT" dirty="0"/>
              <a:t>SIGNIFICADO TEMPORAL DE ANTERIORIDADE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567D823-44E9-452F-BD62-82C1C66599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9788" y="4686579"/>
            <a:ext cx="5157787" cy="421288"/>
          </a:xfrm>
        </p:spPr>
        <p:txBody>
          <a:bodyPr>
            <a:normAutofit/>
          </a:bodyPr>
          <a:lstStyle/>
          <a:p>
            <a:r>
              <a:rPr lang="pt-PT" dirty="0"/>
              <a:t>SIGNIFICADO CAUSAL - SOBREPOSIÇÃO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0BE8E30-F709-4220-8759-55B051044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24" y="5138408"/>
            <a:ext cx="11129552" cy="171782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9D79AB4-46B3-411A-BB5D-7CE09A464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62" y="2795864"/>
            <a:ext cx="9743487" cy="48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40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de </a:t>
            </a:r>
            <a:r>
              <a:rPr lang="cs-CZ" sz="4400" dirty="0">
                <a:solidFill>
                  <a:srgbClr val="FFFFFF"/>
                </a:solidFill>
              </a:rPr>
              <a:t>SOBREPOSI</a:t>
            </a:r>
            <a:r>
              <a:rPr lang="pt-PT" sz="4400" dirty="0">
                <a:solidFill>
                  <a:srgbClr val="FFFFFF"/>
                </a:solidFill>
              </a:rPr>
              <a:t>ÇÃO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E503D71-4A1D-460C-A5E7-7E81474FB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5" y="1908522"/>
            <a:ext cx="10802306" cy="3040955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5A22D697-C9EE-41B6-BA82-91023EC2C5FD}"/>
              </a:ext>
            </a:extLst>
          </p:cNvPr>
          <p:cNvSpPr/>
          <p:nvPr/>
        </p:nvSpPr>
        <p:spPr>
          <a:xfrm>
            <a:off x="433092" y="5031532"/>
            <a:ext cx="3745013" cy="450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SUJEITO F1 = SUJEITO F 2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DE7F510-C4D3-4A5C-95B4-7A4B34B5B0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657" r="12387"/>
          <a:stretch/>
        </p:blipFill>
        <p:spPr>
          <a:xfrm>
            <a:off x="4940737" y="4600135"/>
            <a:ext cx="6742282" cy="349342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85078186-3927-40A6-8F32-7F72640D294E}"/>
              </a:ext>
            </a:extLst>
          </p:cNvPr>
          <p:cNvSpPr/>
          <p:nvPr/>
        </p:nvSpPr>
        <p:spPr>
          <a:xfrm>
            <a:off x="5495117" y="5029181"/>
            <a:ext cx="3745013" cy="450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SUJEITO F1≠≠SUJEITO F 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74238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de </a:t>
            </a:r>
            <a:r>
              <a:rPr lang="cs-CZ" sz="4400" dirty="0">
                <a:solidFill>
                  <a:srgbClr val="FFFFFF"/>
                </a:solidFill>
              </a:rPr>
              <a:t>SOBREPOSI</a:t>
            </a:r>
            <a:r>
              <a:rPr lang="pt-PT" sz="4400" dirty="0">
                <a:solidFill>
                  <a:srgbClr val="FFFFFF"/>
                </a:solidFill>
              </a:rPr>
              <a:t>ÇÃO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6D0510A-B222-4882-BC49-9C03B7BCD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60" y="2603262"/>
            <a:ext cx="10561650" cy="221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211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de </a:t>
            </a:r>
            <a:r>
              <a:rPr lang="cs-CZ" sz="4400" dirty="0">
                <a:solidFill>
                  <a:srgbClr val="FFFFFF"/>
                </a:solidFill>
              </a:rPr>
              <a:t>SOBREPOSI</a:t>
            </a:r>
            <a:r>
              <a:rPr lang="pt-PT" sz="4400" dirty="0">
                <a:solidFill>
                  <a:srgbClr val="FFFFFF"/>
                </a:solidFill>
              </a:rPr>
              <a:t>ÇÃO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AFCE270-A92F-4E67-8116-DD36A599E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638" y="2554484"/>
            <a:ext cx="8119076" cy="204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098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INCOATIVAS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3B7C668-0302-45FF-A307-198EBF28A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87" y="2423377"/>
            <a:ext cx="10773301" cy="227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719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INCOATIVAS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DF4BD4F-D76F-49D8-8AD9-FD96E1D49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025" y="2442172"/>
            <a:ext cx="9877950" cy="24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24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CESSATIVAS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4D0B320-8F6F-4FCD-8398-BE2DB8567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27" y="2285940"/>
            <a:ext cx="9647843" cy="228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357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CESSATIVAS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F24E8A4-4386-45F2-8086-A3572180F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475" y="2981156"/>
            <a:ext cx="10620913" cy="150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73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B48CCD-5C86-4BAA-BA72-65D361BA99C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PT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Tipologia das orações adverbiais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8D4CE5B-6F0C-4198-AC19-1E6DA3B05B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pt-PT" dirty="0"/>
              <a:t>tradicional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08DFDA9-DD3E-4447-B474-CC5FF5252E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pt-PT" dirty="0"/>
              <a:t>7 tipos</a:t>
            </a:r>
          </a:p>
          <a:p>
            <a:pPr marL="0" indent="0" algn="r">
              <a:buNone/>
            </a:pPr>
            <a:r>
              <a:rPr lang="pt-PT" dirty="0"/>
              <a:t>Temporais</a:t>
            </a:r>
          </a:p>
          <a:p>
            <a:pPr marL="0" indent="0" algn="r">
              <a:buNone/>
            </a:pPr>
            <a:r>
              <a:rPr lang="pt-PT" dirty="0"/>
              <a:t>Causais</a:t>
            </a:r>
          </a:p>
          <a:p>
            <a:pPr marL="0" indent="0" algn="r">
              <a:buNone/>
            </a:pPr>
            <a:r>
              <a:rPr lang="pt-PT" dirty="0"/>
              <a:t>Finais</a:t>
            </a:r>
          </a:p>
          <a:p>
            <a:pPr marL="0" indent="0" algn="r">
              <a:buNone/>
            </a:pPr>
            <a:r>
              <a:rPr lang="pt-PT" dirty="0"/>
              <a:t>Condicionais</a:t>
            </a:r>
          </a:p>
          <a:p>
            <a:pPr marL="0" indent="0" algn="r">
              <a:buNone/>
            </a:pPr>
            <a:r>
              <a:rPr lang="pt-PT" dirty="0"/>
              <a:t>Concessivas</a:t>
            </a:r>
          </a:p>
          <a:p>
            <a:pPr marL="0" indent="0" algn="r">
              <a:buNone/>
            </a:pPr>
            <a:r>
              <a:rPr lang="pt-PT" dirty="0"/>
              <a:t>Conformativas</a:t>
            </a:r>
          </a:p>
          <a:p>
            <a:pPr marL="0" indent="0" algn="r">
              <a:buNone/>
            </a:pPr>
            <a:r>
              <a:rPr lang="pt-PT" dirty="0"/>
              <a:t>proporcionais</a:t>
            </a:r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AA9846F-AB13-46E7-81EF-F619AEB6C2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PT" dirty="0"/>
              <a:t>moderna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86A78BA-8B46-407B-8F3D-8828E4F0C7B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PT" dirty="0"/>
              <a:t>Muitos tipos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39723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CESSATIVAS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F7FC050-B693-4A00-80A5-893F2C4B4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2600374"/>
            <a:ext cx="9825966" cy="269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134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CESSATIVAS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B125652-DE16-46F2-98FB-9BB22C3F1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850" y="2125837"/>
            <a:ext cx="9684299" cy="205175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39E03CF-9677-48A2-BBCF-46DFC4550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531" y="4177596"/>
            <a:ext cx="9278936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902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88ABF401-A5C4-4AEA-8D53-3CF4829AF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557" y="890337"/>
            <a:ext cx="10103145" cy="4644189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21797B21-7A06-49F1-A732-DF04FD57E3A0}"/>
              </a:ext>
            </a:extLst>
          </p:cNvPr>
          <p:cNvSpPr/>
          <p:nvPr/>
        </p:nvSpPr>
        <p:spPr>
          <a:xfrm>
            <a:off x="5774649" y="3038621"/>
            <a:ext cx="1584960" cy="5486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INFINITIVAS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60500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ITERATIVAS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9F3F5B1-4999-4396-B394-C0C109935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2556769"/>
            <a:ext cx="10063333" cy="215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546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ITERATIVAS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D11D289-AF8B-44AE-BB59-6A44471C2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2787028"/>
            <a:ext cx="10884012" cy="183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391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ITERATIVAS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32CCE64-3C1C-4B4D-A54F-DFAD55D3A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079" y="2836111"/>
            <a:ext cx="8105762" cy="298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138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ITERATIVAS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E74B778-3835-4E3D-A616-FF89417F1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62" y="2766218"/>
            <a:ext cx="11318275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875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PROPORCIONAIS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70DA483-FADC-4632-B3CB-B38BB9D82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065" y="1959956"/>
            <a:ext cx="10001870" cy="393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248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ITERATIVAS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A51F3CB-D0A9-442A-86A3-9FA0C6284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2162527"/>
            <a:ext cx="10215520" cy="25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488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ITERATIVAS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E9B3F60-A530-447F-8BC2-536B50643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206" y="2510072"/>
            <a:ext cx="8333152" cy="3553843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EEF50036-3F0D-4020-8EC0-CCA303A1616D}"/>
              </a:ext>
            </a:extLst>
          </p:cNvPr>
          <p:cNvSpPr/>
          <p:nvPr/>
        </p:nvSpPr>
        <p:spPr>
          <a:xfrm>
            <a:off x="351692" y="3052133"/>
            <a:ext cx="147451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HIPOTÉTICA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7BE4C9B-8919-427C-8A29-C9FAED9D815E}"/>
              </a:ext>
            </a:extLst>
          </p:cNvPr>
          <p:cNvSpPr/>
          <p:nvPr/>
        </p:nvSpPr>
        <p:spPr>
          <a:xfrm>
            <a:off x="351692" y="4870778"/>
            <a:ext cx="138776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REAL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3594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1B48CCD-5C86-4BAA-BA72-65D361BA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  <a:solidFill>
            <a:srgbClr val="00206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pt-PT" sz="5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Orações adverbiais – tipologia moderna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313A489-DB10-4F19-8245-872769EAE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11002"/>
            <a:ext cx="10512547" cy="391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94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C818D9B-545F-43C5-B131-AC97B396B3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180"/>
          <a:stretch/>
        </p:blipFill>
        <p:spPr>
          <a:xfrm>
            <a:off x="1286798" y="2173569"/>
            <a:ext cx="9265723" cy="4072486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81559DBD-EE36-403F-BA58-D418B7A6912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dirty="0"/>
              <a:t>Exercícios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61955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1559DBD-EE36-403F-BA58-D418B7A6912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dirty="0"/>
              <a:t>chave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B1467FF-8C40-4419-A1BE-9B88A5AD7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571" y="2676128"/>
            <a:ext cx="7991374" cy="152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975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1559DBD-EE36-403F-BA58-D418B7A6912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dirty="0"/>
              <a:t>Exercícios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50DB2CF-A925-4E7C-BFDE-0BA18C891B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813"/>
          <a:stretch/>
        </p:blipFill>
        <p:spPr>
          <a:xfrm>
            <a:off x="1092708" y="1321120"/>
            <a:ext cx="8903277" cy="522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08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1559DBD-EE36-403F-BA58-D418B7A6912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dirty="0"/>
              <a:t>chave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8BBDFB5-7DDD-4A5A-9511-0D3891226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609" y="2600131"/>
            <a:ext cx="8884696" cy="269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923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FINAIS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FA57332-4502-42F2-AB7F-951693E29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115" y="2374032"/>
            <a:ext cx="9651770" cy="99481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978BA14F-808E-4AF5-9681-BB87C4522DD1}"/>
              </a:ext>
            </a:extLst>
          </p:cNvPr>
          <p:cNvSpPr/>
          <p:nvPr/>
        </p:nvSpPr>
        <p:spPr>
          <a:xfrm>
            <a:off x="499403" y="4153965"/>
            <a:ext cx="3277772" cy="994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rgbClr val="92D050"/>
                </a:solidFill>
              </a:rPr>
              <a:t>DE EVENTO</a:t>
            </a:r>
            <a:endParaRPr lang="cs-CZ" sz="2800" dirty="0">
              <a:solidFill>
                <a:srgbClr val="92D050"/>
              </a:solidFill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D1BB9ACA-D481-46CE-9073-A7BC62A79E97}"/>
              </a:ext>
            </a:extLst>
          </p:cNvPr>
          <p:cNvSpPr/>
          <p:nvPr/>
        </p:nvSpPr>
        <p:spPr>
          <a:xfrm>
            <a:off x="7951007" y="4153965"/>
            <a:ext cx="3277772" cy="994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rgbClr val="92D050"/>
                </a:solidFill>
              </a:rPr>
              <a:t>RESULTATIVAS</a:t>
            </a:r>
            <a:endParaRPr lang="cs-CZ" sz="2800" dirty="0">
              <a:solidFill>
                <a:srgbClr val="92D050"/>
              </a:solidFill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FD5EFDAD-1411-480B-A0E4-E5D923F3590F}"/>
              </a:ext>
            </a:extLst>
          </p:cNvPr>
          <p:cNvSpPr/>
          <p:nvPr/>
        </p:nvSpPr>
        <p:spPr>
          <a:xfrm>
            <a:off x="4288509" y="4153965"/>
            <a:ext cx="3277772" cy="994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rgbClr val="92D050"/>
                </a:solidFill>
              </a:rPr>
              <a:t>DE ENUNCIAÇÃO</a:t>
            </a:r>
            <a:endParaRPr lang="cs-CZ" sz="2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269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FINAIS</a:t>
            </a: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78BA14F-808E-4AF5-9681-BB87C4522DD1}"/>
              </a:ext>
            </a:extLst>
          </p:cNvPr>
          <p:cNvSpPr/>
          <p:nvPr/>
        </p:nvSpPr>
        <p:spPr>
          <a:xfrm>
            <a:off x="4888522" y="530501"/>
            <a:ext cx="5915835" cy="994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rgbClr val="92D050"/>
                </a:solidFill>
              </a:rPr>
              <a:t>DE EVENTO  - FINALIDADE, INTENÇÃO</a:t>
            </a:r>
            <a:endParaRPr lang="cs-CZ" sz="2800" dirty="0">
              <a:solidFill>
                <a:srgbClr val="92D05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552FC8F-7DB3-4DBA-A3BA-7A604412A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63" y="2424483"/>
            <a:ext cx="10706968" cy="310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186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FINAIS</a:t>
            </a: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78BA14F-808E-4AF5-9681-BB87C4522DD1}"/>
              </a:ext>
            </a:extLst>
          </p:cNvPr>
          <p:cNvSpPr/>
          <p:nvPr/>
        </p:nvSpPr>
        <p:spPr>
          <a:xfrm>
            <a:off x="4888522" y="530501"/>
            <a:ext cx="5915835" cy="994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rgbClr val="92D050"/>
                </a:solidFill>
              </a:rPr>
              <a:t>DE EVENTO  - FINALIDADE, INTENÇÃO</a:t>
            </a:r>
            <a:endParaRPr lang="cs-CZ" sz="2800" dirty="0">
              <a:solidFill>
                <a:srgbClr val="92D05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84301B9-479F-4590-8FBD-7688FB928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855" y="2659455"/>
            <a:ext cx="8898107" cy="3260082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2172ACD9-E019-44B2-8A34-7FD7F387D567}"/>
              </a:ext>
            </a:extLst>
          </p:cNvPr>
          <p:cNvSpPr/>
          <p:nvPr/>
        </p:nvSpPr>
        <p:spPr>
          <a:xfrm>
            <a:off x="717452" y="34290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1 A</a:t>
            </a:r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BA6759D1-6A98-47E2-8074-40B4C3C122DB}"/>
              </a:ext>
            </a:extLst>
          </p:cNvPr>
          <p:cNvSpPr/>
          <p:nvPr/>
        </p:nvSpPr>
        <p:spPr>
          <a:xfrm>
            <a:off x="721911" y="4664613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2 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30352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82E67E5-A105-477A-BA8B-B319CD75D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429" y="593195"/>
            <a:ext cx="6877848" cy="5294134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830794B9-5E3A-410E-9693-EFE7EF2BADEF}"/>
              </a:ext>
            </a:extLst>
          </p:cNvPr>
          <p:cNvSpPr/>
          <p:nvPr/>
        </p:nvSpPr>
        <p:spPr>
          <a:xfrm>
            <a:off x="4930873" y="3545059"/>
            <a:ext cx="1584960" cy="5486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INFINITIVAS</a:t>
            </a: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2042DA3-45E2-4952-BB2C-1F90074AB3AF}"/>
              </a:ext>
            </a:extLst>
          </p:cNvPr>
          <p:cNvSpPr/>
          <p:nvPr/>
        </p:nvSpPr>
        <p:spPr>
          <a:xfrm>
            <a:off x="8628186" y="1308295"/>
            <a:ext cx="1584960" cy="5486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INFINITIVAS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462029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FINAIS</a:t>
            </a: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78BA14F-808E-4AF5-9681-BB87C4522DD1}"/>
              </a:ext>
            </a:extLst>
          </p:cNvPr>
          <p:cNvSpPr/>
          <p:nvPr/>
        </p:nvSpPr>
        <p:spPr>
          <a:xfrm>
            <a:off x="4888522" y="530501"/>
            <a:ext cx="5915835" cy="994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rgbClr val="92D050"/>
                </a:solidFill>
              </a:rPr>
              <a:t>DE EVENTO  - CONETORES</a:t>
            </a:r>
            <a:endParaRPr lang="cs-CZ" sz="2800" dirty="0">
              <a:solidFill>
                <a:srgbClr val="92D05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34E91C1-B79C-4CD1-A80F-F2E8123DF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13" y="2894844"/>
            <a:ext cx="11722740" cy="2881841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1B11F962-6C33-4AF8-A2E8-E56F7D3355D1}"/>
              </a:ext>
            </a:extLst>
          </p:cNvPr>
          <p:cNvSpPr/>
          <p:nvPr/>
        </p:nvSpPr>
        <p:spPr>
          <a:xfrm>
            <a:off x="8904849" y="5080000"/>
            <a:ext cx="258845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73568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FINAIS</a:t>
            </a:r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FD5EFDAD-1411-480B-A0E4-E5D923F3590F}"/>
              </a:ext>
            </a:extLst>
          </p:cNvPr>
          <p:cNvSpPr/>
          <p:nvPr/>
        </p:nvSpPr>
        <p:spPr>
          <a:xfrm>
            <a:off x="5231044" y="591035"/>
            <a:ext cx="3277772" cy="994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rgbClr val="92D050"/>
                </a:solidFill>
              </a:rPr>
              <a:t>DE ENUNCIAÇÃO</a:t>
            </a:r>
            <a:endParaRPr lang="cs-CZ" sz="2800" dirty="0">
              <a:solidFill>
                <a:srgbClr val="92D05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F41040B-F954-43AA-B342-5077A3D2F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15" y="2806759"/>
            <a:ext cx="11226250" cy="244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29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B48CCD-5C86-4BAA-BA72-65D361BA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  <a:solidFill>
            <a:srgbClr val="00206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pt-PT" sz="5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Orações adverbiais – tipologia moderna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5F7B87C-0FD0-466E-A371-836EB122D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35242"/>
            <a:ext cx="10515600" cy="3896405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4136541B-1A72-4E13-BA35-48A0FB01A054}"/>
              </a:ext>
            </a:extLst>
          </p:cNvPr>
          <p:cNvSpPr/>
          <p:nvPr/>
        </p:nvSpPr>
        <p:spPr>
          <a:xfrm>
            <a:off x="5128590" y="3150704"/>
            <a:ext cx="5539409" cy="3544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400" b="1" i="1" dirty="0">
                <a:solidFill>
                  <a:schemeClr val="tx1"/>
                </a:solidFill>
              </a:rPr>
              <a:t>Segundo apurou a polícia, o motorista conduziu sob o efeito do álcool. </a:t>
            </a:r>
            <a:endParaRPr lang="cs-CZ" sz="1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21775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FINAIS</a:t>
            </a:r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D1BB9ACA-D481-46CE-9073-A7BC62A79E97}"/>
              </a:ext>
            </a:extLst>
          </p:cNvPr>
          <p:cNvSpPr/>
          <p:nvPr/>
        </p:nvSpPr>
        <p:spPr>
          <a:xfrm>
            <a:off x="4898318" y="530501"/>
            <a:ext cx="5905670" cy="994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rgbClr val="92D050"/>
                </a:solidFill>
              </a:rPr>
              <a:t>RESULTATIVAS – DE CONSEQUÊNCIA</a:t>
            </a:r>
            <a:endParaRPr lang="cs-CZ" sz="2800" dirty="0">
              <a:solidFill>
                <a:srgbClr val="92D05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CD2AF02-1020-4C22-A3FD-F0FF3F120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603" y="2660066"/>
            <a:ext cx="9654385" cy="76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0331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FINAIS</a:t>
            </a:r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D1BB9ACA-D481-46CE-9073-A7BC62A79E97}"/>
              </a:ext>
            </a:extLst>
          </p:cNvPr>
          <p:cNvSpPr/>
          <p:nvPr/>
        </p:nvSpPr>
        <p:spPr>
          <a:xfrm>
            <a:off x="4898318" y="530501"/>
            <a:ext cx="5905670" cy="994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rgbClr val="92D050"/>
                </a:solidFill>
              </a:rPr>
              <a:t>RESULTATIVAS – DE CONSEQUÊNCIA</a:t>
            </a:r>
            <a:endParaRPr lang="cs-CZ" sz="2800" dirty="0">
              <a:solidFill>
                <a:srgbClr val="92D05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9F2E4AA-07C8-4ED2-B6D2-0BFFBC4BA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81" y="2612078"/>
            <a:ext cx="10826237" cy="195992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93378B9-31C3-4EC0-8269-16019A817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81" y="5103667"/>
            <a:ext cx="10826238" cy="138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263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CONCESSIVAS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47842F5-1D29-4C5C-85C5-133C775E1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46" y="2410727"/>
            <a:ext cx="9559293" cy="2036546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41FC01B0-E657-4833-B4AB-38477B4F4539}"/>
              </a:ext>
            </a:extLst>
          </p:cNvPr>
          <p:cNvSpPr/>
          <p:nvPr/>
        </p:nvSpPr>
        <p:spPr>
          <a:xfrm>
            <a:off x="2630659" y="5578475"/>
            <a:ext cx="308082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CONCESSÃO FACTUAL</a:t>
            </a:r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064ADD4-A7B3-49C1-A755-E22C0FB41D14}"/>
              </a:ext>
            </a:extLst>
          </p:cNvPr>
          <p:cNvSpPr/>
          <p:nvPr/>
        </p:nvSpPr>
        <p:spPr>
          <a:xfrm>
            <a:off x="6649329" y="5568461"/>
            <a:ext cx="308082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CONCESSÃO NÃO FACTUAL</a:t>
            </a:r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CF66972C-ABB5-4052-A95A-1EDBD3CB2ACE}"/>
              </a:ext>
            </a:extLst>
          </p:cNvPr>
          <p:cNvSpPr/>
          <p:nvPr/>
        </p:nvSpPr>
        <p:spPr>
          <a:xfrm>
            <a:off x="4389120" y="4448445"/>
            <a:ext cx="296828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CONJUNTIVO</a:t>
            </a:r>
            <a:endParaRPr lang="cs-CZ" dirty="0"/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6EAA08A8-98F9-46DC-9295-822CDB0C0577}"/>
              </a:ext>
            </a:extLst>
          </p:cNvPr>
          <p:cNvCxnSpPr>
            <a:cxnSpLocks/>
          </p:cNvCxnSpPr>
          <p:nvPr/>
        </p:nvCxnSpPr>
        <p:spPr>
          <a:xfrm flipV="1">
            <a:off x="3953022" y="5025221"/>
            <a:ext cx="337624" cy="3376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D9C8EE69-8FF3-45B9-9902-AA221C8D5B0D}"/>
              </a:ext>
            </a:extLst>
          </p:cNvPr>
          <p:cNvCxnSpPr>
            <a:cxnSpLocks/>
          </p:cNvCxnSpPr>
          <p:nvPr/>
        </p:nvCxnSpPr>
        <p:spPr>
          <a:xfrm flipH="1" flipV="1">
            <a:off x="7455877" y="5025221"/>
            <a:ext cx="396240" cy="35474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>
            <a:extLst>
              <a:ext uri="{FF2B5EF4-FFF2-40B4-BE49-F238E27FC236}">
                <a16:creationId xmlns:a16="http://schemas.microsoft.com/office/drawing/2014/main" id="{EE3A7BEF-728D-4A4F-9B03-DAE450CA53C7}"/>
              </a:ext>
            </a:extLst>
          </p:cNvPr>
          <p:cNvSpPr/>
          <p:nvPr/>
        </p:nvSpPr>
        <p:spPr>
          <a:xfrm>
            <a:off x="518160" y="4497451"/>
            <a:ext cx="296828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INFINITIVO</a:t>
            </a:r>
            <a:endParaRPr lang="cs-CZ" dirty="0"/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97EAB006-90B1-414E-A5EB-4B57CCDAF460}"/>
              </a:ext>
            </a:extLst>
          </p:cNvPr>
          <p:cNvCxnSpPr>
            <a:cxnSpLocks/>
          </p:cNvCxnSpPr>
          <p:nvPr/>
        </p:nvCxnSpPr>
        <p:spPr>
          <a:xfrm flipH="1" flipV="1">
            <a:off x="3486443" y="5025221"/>
            <a:ext cx="347004" cy="37186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délník 19">
            <a:extLst>
              <a:ext uri="{FF2B5EF4-FFF2-40B4-BE49-F238E27FC236}">
                <a16:creationId xmlns:a16="http://schemas.microsoft.com/office/drawing/2014/main" id="{7668CEC0-7BD9-4AD1-AEB3-9BE6D5B9D9D0}"/>
              </a:ext>
            </a:extLst>
          </p:cNvPr>
          <p:cNvSpPr/>
          <p:nvPr/>
        </p:nvSpPr>
        <p:spPr>
          <a:xfrm>
            <a:off x="8567133" y="4447273"/>
            <a:ext cx="296828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INFINITIVO</a:t>
            </a:r>
            <a:endParaRPr lang="cs-CZ" dirty="0"/>
          </a:p>
        </p:txBody>
      </p: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F3BA2F2A-F5FE-4CC7-894D-5424DFD6F33A}"/>
              </a:ext>
            </a:extLst>
          </p:cNvPr>
          <p:cNvCxnSpPr>
            <a:cxnSpLocks/>
          </p:cNvCxnSpPr>
          <p:nvPr/>
        </p:nvCxnSpPr>
        <p:spPr>
          <a:xfrm flipV="1">
            <a:off x="7962268" y="5025221"/>
            <a:ext cx="396287" cy="36330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49861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CONCESSIVAS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A065508-2AB7-40F9-918C-78EE8DFCF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188" y="2080628"/>
            <a:ext cx="8081188" cy="431223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EED12F08-DABD-4B58-B6CF-B67C827652DF}"/>
              </a:ext>
            </a:extLst>
          </p:cNvPr>
          <p:cNvSpPr/>
          <p:nvPr/>
        </p:nvSpPr>
        <p:spPr>
          <a:xfrm>
            <a:off x="873928" y="208062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1 A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FA128C2-AEDD-425E-908C-E2635C0796CD}"/>
              </a:ext>
            </a:extLst>
          </p:cNvPr>
          <p:cNvSpPr/>
          <p:nvPr/>
        </p:nvSpPr>
        <p:spPr>
          <a:xfrm>
            <a:off x="873928" y="3192073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1 B</a:t>
            </a: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DFC8560-7A6D-44A6-BC5B-5CA8CE5EFF76}"/>
              </a:ext>
            </a:extLst>
          </p:cNvPr>
          <p:cNvSpPr/>
          <p:nvPr/>
        </p:nvSpPr>
        <p:spPr>
          <a:xfrm>
            <a:off x="873928" y="437820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2. A</a:t>
            </a:r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DBF03C0D-12F4-4C20-AED3-12D7DA714AEF}"/>
              </a:ext>
            </a:extLst>
          </p:cNvPr>
          <p:cNvSpPr/>
          <p:nvPr/>
        </p:nvSpPr>
        <p:spPr>
          <a:xfrm>
            <a:off x="873928" y="5385529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2. 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242331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BABA567-10BB-41C0-B7A7-ED136A8B2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556" y="956604"/>
            <a:ext cx="8900888" cy="4825218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B10D95A0-C275-4E3B-AA18-2F9A94D5D2F0}"/>
              </a:ext>
            </a:extLst>
          </p:cNvPr>
          <p:cNvSpPr/>
          <p:nvPr/>
        </p:nvSpPr>
        <p:spPr>
          <a:xfrm>
            <a:off x="5913121" y="2518117"/>
            <a:ext cx="1584960" cy="5486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INFINITIVAS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255163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CONCESSIVAS factuais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2136AB7-1611-40A0-AC3D-52CB21EB7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20" y="2276720"/>
            <a:ext cx="11255959" cy="23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3036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CONCESSIVAS  - aproximação à coordenação adversativa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E3D52AB-BA4F-4BC8-9F33-24CC9556E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10" y="3136370"/>
            <a:ext cx="11705180" cy="585259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227E8EF8-AA5D-4E3B-93C9-A60D7088A0EA}"/>
              </a:ext>
            </a:extLst>
          </p:cNvPr>
          <p:cNvSpPr/>
          <p:nvPr/>
        </p:nvSpPr>
        <p:spPr>
          <a:xfrm>
            <a:off x="727795" y="5578475"/>
            <a:ext cx="10736409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Ela estava cansada, mas ajudou-me no trabalho. 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AEB7011B-EF68-4074-B502-4D8D28F61CB7}"/>
              </a:ext>
            </a:extLst>
          </p:cNvPr>
          <p:cNvSpPr/>
          <p:nvPr/>
        </p:nvSpPr>
        <p:spPr>
          <a:xfrm>
            <a:off x="4375052" y="2085152"/>
            <a:ext cx="268692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i="1" dirty="0"/>
              <a:t>concessiva</a:t>
            </a:r>
            <a:endParaRPr lang="cs-CZ" i="1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C10245B4-26F2-44CA-98DD-CF01D9FA38C8}"/>
              </a:ext>
            </a:extLst>
          </p:cNvPr>
          <p:cNvSpPr/>
          <p:nvPr/>
        </p:nvSpPr>
        <p:spPr>
          <a:xfrm>
            <a:off x="4513384" y="4445234"/>
            <a:ext cx="268692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i="1" dirty="0"/>
              <a:t>Coordenação adversativa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23066157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CONCESSIVAS  pragmáticas</a:t>
            </a:r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227E8EF8-AA5D-4E3B-93C9-A60D7088A0EA}"/>
              </a:ext>
            </a:extLst>
          </p:cNvPr>
          <p:cNvSpPr/>
          <p:nvPr/>
        </p:nvSpPr>
        <p:spPr>
          <a:xfrm>
            <a:off x="727795" y="5578475"/>
            <a:ext cx="10736409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Embora não queiras, </a:t>
            </a:r>
            <a:r>
              <a:rPr lang="pt-PT" sz="3600" b="1" i="1" dirty="0">
                <a:solidFill>
                  <a:srgbClr val="FF0000"/>
                </a:solidFill>
              </a:rPr>
              <a:t>tens que </a:t>
            </a:r>
            <a:r>
              <a:rPr lang="pt-PT" sz="3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ir ao médico. 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7493C7DF-081D-42D4-9FCF-6AC199575E39}"/>
              </a:ext>
            </a:extLst>
          </p:cNvPr>
          <p:cNvSpPr/>
          <p:nvPr/>
        </p:nvSpPr>
        <p:spPr>
          <a:xfrm>
            <a:off x="6497053" y="3116179"/>
            <a:ext cx="4491789" cy="1600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ordem </a:t>
            </a:r>
          </a:p>
        </p:txBody>
      </p:sp>
      <p:pic>
        <p:nvPicPr>
          <p:cNvPr id="1026" name="Picture 2" descr="Ponto de exclamação | Ensino Fundamental I - Escola Kids">
            <a:extLst>
              <a:ext uri="{FF2B5EF4-FFF2-40B4-BE49-F238E27FC236}">
                <a16:creationId xmlns:a16="http://schemas.microsoft.com/office/drawing/2014/main" id="{F4DA739D-4358-44F6-913E-F7270836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016" y="2552784"/>
            <a:ext cx="2476983" cy="274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82209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CONCESSIVAS não factuais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D98EFF9-3FB3-4887-B9AA-3A43D46AF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90" y="2651850"/>
            <a:ext cx="11144565" cy="224370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BD07E6E-8CF9-4EDB-B2DF-DEA737AF7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30" y="5147068"/>
            <a:ext cx="11066172" cy="108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141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CONCESSIVAS não factuais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6F551A-00A6-425A-BA1D-FF9FDC1C9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844" y="2087950"/>
            <a:ext cx="7717238" cy="339236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D67C501-B065-45DA-B648-0E92F5687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132" y="5444196"/>
            <a:ext cx="7246426" cy="1019028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D69C3AFF-FA68-4E52-8CD5-25891CDE599C}"/>
              </a:ext>
            </a:extLst>
          </p:cNvPr>
          <p:cNvSpPr/>
          <p:nvPr/>
        </p:nvSpPr>
        <p:spPr>
          <a:xfrm>
            <a:off x="987693" y="205182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1 A</a:t>
            </a:r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FD6633AA-7AFB-44F9-84EC-011A839315F3}"/>
              </a:ext>
            </a:extLst>
          </p:cNvPr>
          <p:cNvSpPr/>
          <p:nvPr/>
        </p:nvSpPr>
        <p:spPr>
          <a:xfrm>
            <a:off x="1026328" y="311808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1 B</a:t>
            </a:r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7CC56075-E71B-4B18-9675-D97099CCFDB5}"/>
              </a:ext>
            </a:extLst>
          </p:cNvPr>
          <p:cNvSpPr/>
          <p:nvPr/>
        </p:nvSpPr>
        <p:spPr>
          <a:xfrm>
            <a:off x="1026328" y="421305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 2 A</a:t>
            </a:r>
            <a:endParaRPr lang="cs-CZ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C17C9918-959A-4F6E-BA5D-1C19502DB012}"/>
              </a:ext>
            </a:extLst>
          </p:cNvPr>
          <p:cNvSpPr/>
          <p:nvPr/>
        </p:nvSpPr>
        <p:spPr>
          <a:xfrm>
            <a:off x="1026328" y="5480319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2 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4756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B48CCD-5C86-4BAA-BA72-65D361BA99C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PT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Termo acessório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89254F8F-85E4-497B-92E1-CBACF3755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3533"/>
            <a:ext cx="12057808" cy="121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5911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CONCESSIVAS intensivas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C4C0FD1-C516-432E-90BD-C94D94701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41" y="2486782"/>
            <a:ext cx="11193646" cy="132556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A1878D4-FF73-417E-AF3B-FD691FEF1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41" y="3872079"/>
            <a:ext cx="11424965" cy="2117558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2B6C373A-742D-4923-80B3-AF5784B179C1}"/>
              </a:ext>
            </a:extLst>
          </p:cNvPr>
          <p:cNvSpPr/>
          <p:nvPr/>
        </p:nvSpPr>
        <p:spPr>
          <a:xfrm>
            <a:off x="1575582" y="4473657"/>
            <a:ext cx="10058400" cy="1280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A3301212-ECB6-4BB8-BAE2-AB8A37D1F7BB}"/>
              </a:ext>
            </a:extLst>
          </p:cNvPr>
          <p:cNvSpPr/>
          <p:nvPr/>
        </p:nvSpPr>
        <p:spPr>
          <a:xfrm>
            <a:off x="400141" y="4930858"/>
            <a:ext cx="1175441" cy="869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553774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CONCESSIVAS intensivas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0C8300F-F1D1-4D8B-B000-622ECFE13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370" y="2833342"/>
            <a:ext cx="9293259" cy="151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0732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CONCESSIVAS intensivas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326F4BE-DFAF-4881-B89A-897E9E2F3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08" y="3084968"/>
            <a:ext cx="11232264" cy="187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3035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CONCESSIVAS intensivas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1E51353-81CC-41DA-8D06-EB7514FEF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74" y="2319891"/>
            <a:ext cx="10760714" cy="221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7573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CF2E95-7B38-4C2A-9B5C-3857C31E86A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dirty="0"/>
              <a:t>exercícios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39F8468-B40B-4D5A-8C93-A53845F87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658" y="2123376"/>
            <a:ext cx="9333798" cy="436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8183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CF2E95-7B38-4C2A-9B5C-3857C31E86A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dirty="0"/>
              <a:t>chave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EAD21B7-9AA9-4362-9CE9-CD2FDF6C4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197" y="2859150"/>
            <a:ext cx="8969656" cy="153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6477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9CE4646-957C-4B16-9C54-F13621B0E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43" y="1385667"/>
            <a:ext cx="8044136" cy="5472333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1D2C8B63-4B62-4D19-BEB2-58BA6DE3AB3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dirty="0"/>
              <a:t>exercícios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082448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CF2E95-7B38-4C2A-9B5C-3857C31E86A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dirty="0"/>
              <a:t>chave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4D3E544-0F95-43A6-8C9F-0AE1C948D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817" y="2758068"/>
            <a:ext cx="5976893" cy="230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3519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CONCESSIVAS intensivas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4C06D27-2FA9-4680-B323-A680EAB1A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68" y="2502845"/>
            <a:ext cx="11246464" cy="329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7770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CONCESSIVAS intensivas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641FB1-7C9D-43CF-A621-8FF71DA20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45" y="2280028"/>
            <a:ext cx="10515600" cy="294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88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B48CCD-5C86-4BAA-BA72-65D361BA99C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MOBILIDADE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21D89B53-CB26-48B6-AA08-57939D8C1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88" y="2557120"/>
            <a:ext cx="10256823" cy="1325563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1B910E78-A1AD-4B5E-AB6A-E8A98E9F6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88" y="4173775"/>
            <a:ext cx="7389657" cy="150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6986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CONCESSIVAS intensivas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B058D69-1617-47C4-B677-01FBA7D2F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74" y="2766218"/>
            <a:ext cx="9444632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5006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AB60FF7-4BBF-4D4F-9F1E-161CA6938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39815"/>
            <a:ext cx="10176605" cy="4005149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AE34455D-4B6E-4AFD-BA7F-F66BE36D877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dirty="0"/>
              <a:t>exercícios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275195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49E360-5BA4-4C56-A1CC-BFB5994EBBC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dirty="0"/>
              <a:t>chave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059004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BCF7B82-EC1A-428A-92B0-B4193A2F4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78967"/>
            <a:ext cx="10847344" cy="2897943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C88F8241-4A9D-4114-83E4-17D8A88212B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dirty="0"/>
              <a:t>exercícios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540407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49E360-5BA4-4C56-A1CC-BFB5994EBBC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dirty="0"/>
              <a:t>chave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F258A0D-C57F-42A4-B143-A9AF2E1B9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965" y="2908812"/>
            <a:ext cx="7829353" cy="110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248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F12E0A2-E76C-4D99-9A40-1624326F6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269" y="1690688"/>
            <a:ext cx="8685236" cy="5080441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A94235F9-7A0D-425A-B4F3-1AFA69D4036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dirty="0"/>
              <a:t>exercícios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685262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49E360-5BA4-4C56-A1CC-BFB5994EBBC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dirty="0"/>
              <a:t>chave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65B41C4-E50B-4101-8490-6F1A1E96C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39" y="2738011"/>
            <a:ext cx="8889391" cy="225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3666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CONCESSIVAS intensivas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81916F2-67E4-4856-BF18-62EAB3853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44" y="2632294"/>
            <a:ext cx="9602203" cy="361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6310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EE43FDB-D241-4AFA-98D8-2EBE74726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55" y="1420837"/>
            <a:ext cx="10858119" cy="4164037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089F4E62-277C-4977-9F70-ECA4169760C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dirty="0"/>
              <a:t>exercícios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451060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49E360-5BA4-4C56-A1CC-BFB5994EBBC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dirty="0"/>
              <a:t>chave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25E85A0-0092-4500-B667-D091F890C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660" y="2579735"/>
            <a:ext cx="8648457" cy="211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5464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492</Words>
  <Application>Microsoft Office PowerPoint</Application>
  <PresentationFormat>Širokoúhlá obrazovka</PresentationFormat>
  <Paragraphs>173</Paragraphs>
  <Slides>105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105</vt:i4>
      </vt:variant>
    </vt:vector>
  </HeadingPairs>
  <TitlesOfParts>
    <vt:vector size="109" baseType="lpstr">
      <vt:lpstr>Arial</vt:lpstr>
      <vt:lpstr>Calibri</vt:lpstr>
      <vt:lpstr>Calibri Light</vt:lpstr>
      <vt:lpstr>Motiv Office</vt:lpstr>
      <vt:lpstr>FRASES SUBORDINADAS adverbiais </vt:lpstr>
      <vt:lpstr>CARACTERÍSTICAS GERAIS</vt:lpstr>
      <vt:lpstr>Prezentace aplikace PowerPoint</vt:lpstr>
      <vt:lpstr>Tipologia das orações  adverbiais</vt:lpstr>
      <vt:lpstr>Tipologia das orações adverbiais</vt:lpstr>
      <vt:lpstr>Orações adverbiais – tipologia moderna</vt:lpstr>
      <vt:lpstr>Orações adverbiais – tipologia moderna</vt:lpstr>
      <vt:lpstr>Termo acessório</vt:lpstr>
      <vt:lpstr>MOBILIDADE</vt:lpstr>
      <vt:lpstr>VÍRGULA</vt:lpstr>
      <vt:lpstr>VÍRGULA</vt:lpstr>
      <vt:lpstr>VÍRGULA</vt:lpstr>
      <vt:lpstr>VÍRGULA</vt:lpstr>
      <vt:lpstr> MODALIDADE INDIRETA</vt:lpstr>
      <vt:lpstr>MODALIDADE INDIRETA </vt:lpstr>
      <vt:lpstr>ORAÇÕES COMPARATIVAS, CONSECUTIVAS, PROPORCINAIS</vt:lpstr>
      <vt:lpstr>exemplos:</vt:lpstr>
      <vt:lpstr>Construções pseudo-comparativas </vt:lpstr>
      <vt:lpstr>exemplos:</vt:lpstr>
      <vt:lpstr>exercícios</vt:lpstr>
      <vt:lpstr>Exercícios:</vt:lpstr>
      <vt:lpstr>Chave:</vt:lpstr>
      <vt:lpstr>ORAÇÕES CONSECUTIVAS</vt:lpstr>
      <vt:lpstr>ORAÇÕES COMPARATIVAS PROPORCIONAIS CORRELATIVAS</vt:lpstr>
      <vt:lpstr>Exemplos: </vt:lpstr>
      <vt:lpstr>ORAÇÕES TEMPORAIS</vt:lpstr>
      <vt:lpstr>Orações TEMPORAIS- ANTERIORIDADE</vt:lpstr>
      <vt:lpstr>Prezentace aplikace PowerPoint</vt:lpstr>
      <vt:lpstr>Orações TEMPORAIS de POSTERIORIDADE INFINITIVAS</vt:lpstr>
      <vt:lpstr>Orações TEMPORAIS de ANTERIORIDADE</vt:lpstr>
      <vt:lpstr>Orações TEMPORAIS de ANTERIORIDADE</vt:lpstr>
      <vt:lpstr>Orações TEMPORAIS de ANTERIORIDADE</vt:lpstr>
      <vt:lpstr>Orações TEMPORAIS de POSTERIORIDADE</vt:lpstr>
      <vt:lpstr>Orações TEMPORAIS de ANTERIORIDADE</vt:lpstr>
      <vt:lpstr>Orações TEMPORAIS de POSTERIORIDADE</vt:lpstr>
      <vt:lpstr>Orações TEMPORAIS de POSTERIORIDADE</vt:lpstr>
      <vt:lpstr>Orações TEMPORAIS de POSTERIORIDADE</vt:lpstr>
      <vt:lpstr>Orações TEMPORAIS de POSTERIORIDADE</vt:lpstr>
      <vt:lpstr>Orações TEMPORAIS de POSTERIORIDADE /HIPOTÉTICAS/</vt:lpstr>
      <vt:lpstr>Orações TEMPORAIS de POSTERIORIDADE INFINITIVAS</vt:lpstr>
      <vt:lpstr>Orações TEMPORAIS de SOBREPOSIÇÃO</vt:lpstr>
      <vt:lpstr>Orações TEMPORAIS de SOBREPOSIÇÃO</vt:lpstr>
      <vt:lpstr>Orações TEMPORAIS de SOBREPOSIÇÃO</vt:lpstr>
      <vt:lpstr>Orações TEMPORAIS de SOBREPOSIÇÃO</vt:lpstr>
      <vt:lpstr>Orações TEMPORAIS de SOBREPOSIÇÃO</vt:lpstr>
      <vt:lpstr>Orações TEMPORAIS INCOATIVAS</vt:lpstr>
      <vt:lpstr>Orações TEMPORAIS INCOATIVAS</vt:lpstr>
      <vt:lpstr>Orações TEMPORAIS CESSATIVAS</vt:lpstr>
      <vt:lpstr>Orações TEMPORAIS CESSATIVAS</vt:lpstr>
      <vt:lpstr>Orações TEMPORAIS CESSATIVAS</vt:lpstr>
      <vt:lpstr>Orações TEMPORAIS CESSATIVAS</vt:lpstr>
      <vt:lpstr>Prezentace aplikace PowerPoint</vt:lpstr>
      <vt:lpstr>Orações TEMPORAIS ITERATIVAS</vt:lpstr>
      <vt:lpstr>Orações TEMPORAIS ITERATIVAS</vt:lpstr>
      <vt:lpstr>Orações TEMPORAIS ITERATIVAS</vt:lpstr>
      <vt:lpstr>Orações TEMPORAIS ITERATIVAS</vt:lpstr>
      <vt:lpstr>Orações TEMPORAIS PROPORCIONAIS</vt:lpstr>
      <vt:lpstr>Orações TEMPORAIS ITERATIVAS</vt:lpstr>
      <vt:lpstr>Orações TEMPORAIS ITERATIVAS</vt:lpstr>
      <vt:lpstr>Exercícios</vt:lpstr>
      <vt:lpstr>chave</vt:lpstr>
      <vt:lpstr>Exercícios</vt:lpstr>
      <vt:lpstr>chave</vt:lpstr>
      <vt:lpstr>Orações FINAIS</vt:lpstr>
      <vt:lpstr>Orações FINAIS</vt:lpstr>
      <vt:lpstr>Orações FINAIS</vt:lpstr>
      <vt:lpstr>Prezentace aplikace PowerPoint</vt:lpstr>
      <vt:lpstr>Orações FINAIS</vt:lpstr>
      <vt:lpstr>Orações FINAIS</vt:lpstr>
      <vt:lpstr>Orações FINAIS</vt:lpstr>
      <vt:lpstr>Orações FINAIS</vt:lpstr>
      <vt:lpstr>Orações CONCESSIVAS</vt:lpstr>
      <vt:lpstr>Orações CONCESSIVAS</vt:lpstr>
      <vt:lpstr>Prezentace aplikace PowerPoint</vt:lpstr>
      <vt:lpstr>Orações CONCESSIVAS factuais</vt:lpstr>
      <vt:lpstr>Orações CONCESSIVAS  - aproximação à coordenação adversativa</vt:lpstr>
      <vt:lpstr>Orações CONCESSIVAS  pragmáticas</vt:lpstr>
      <vt:lpstr>Orações CONCESSIVAS não factuais</vt:lpstr>
      <vt:lpstr>Orações CONCESSIVAS não factuais</vt:lpstr>
      <vt:lpstr>Orações CONCESSIVAS intensivas</vt:lpstr>
      <vt:lpstr>Orações CONCESSIVAS intensivas</vt:lpstr>
      <vt:lpstr>Orações CONCESSIVAS intensivas</vt:lpstr>
      <vt:lpstr>Orações CONCESSIVAS intensivas</vt:lpstr>
      <vt:lpstr>exercícios</vt:lpstr>
      <vt:lpstr>chave</vt:lpstr>
      <vt:lpstr>exercícios</vt:lpstr>
      <vt:lpstr>chave</vt:lpstr>
      <vt:lpstr>Orações CONCESSIVAS intensivas</vt:lpstr>
      <vt:lpstr>Orações CONCESSIVAS intensivas</vt:lpstr>
      <vt:lpstr>Orações CONCESSIVAS intensivas</vt:lpstr>
      <vt:lpstr>exercícios</vt:lpstr>
      <vt:lpstr>chave</vt:lpstr>
      <vt:lpstr>exercícios</vt:lpstr>
      <vt:lpstr>chave</vt:lpstr>
      <vt:lpstr>exercícios</vt:lpstr>
      <vt:lpstr>chave</vt:lpstr>
      <vt:lpstr>Orações CONCESSIVAS intensivas</vt:lpstr>
      <vt:lpstr>exercícios</vt:lpstr>
      <vt:lpstr>chave</vt:lpstr>
      <vt:lpstr>Orações CONCESSIVAS alternativas</vt:lpstr>
      <vt:lpstr>Orações CONCESSIVAS intensivas</vt:lpstr>
      <vt:lpstr>exercícios</vt:lpstr>
      <vt:lpstr>chave</vt:lpstr>
      <vt:lpstr>exercícios</vt:lpstr>
      <vt:lpstr>chave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FRASES INTERFERENTES</dc:title>
  <dc:creator>Iva Svobodová</dc:creator>
  <cp:lastModifiedBy>Iva Svobodová</cp:lastModifiedBy>
  <cp:revision>93</cp:revision>
  <dcterms:created xsi:type="dcterms:W3CDTF">2021-03-17T13:56:20Z</dcterms:created>
  <dcterms:modified xsi:type="dcterms:W3CDTF">2021-05-21T15:33:26Z</dcterms:modified>
</cp:coreProperties>
</file>