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7" r:id="rId4"/>
    <p:sldId id="266" r:id="rId5"/>
    <p:sldId id="258" r:id="rId6"/>
    <p:sldId id="281" r:id="rId7"/>
    <p:sldId id="267" r:id="rId8"/>
    <p:sldId id="282" r:id="rId9"/>
    <p:sldId id="285" r:id="rId10"/>
    <p:sldId id="283" r:id="rId11"/>
    <p:sldId id="268" r:id="rId12"/>
    <p:sldId id="271" r:id="rId13"/>
    <p:sldId id="276" r:id="rId14"/>
    <p:sldId id="274" r:id="rId15"/>
    <p:sldId id="284" r:id="rId16"/>
    <p:sldId id="270" r:id="rId17"/>
    <p:sldId id="280" r:id="rId18"/>
    <p:sldId id="269" r:id="rId19"/>
    <p:sldId id="278" r:id="rId20"/>
    <p:sldId id="259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E1C846-716B-48E9-A6DA-11E70DF80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579876-5259-4C99-B5C8-1C8AB4827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1B9ED3-F631-4BCB-B36C-0BC354B23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CBB54B-B584-4C47-B0BE-F4F6F70F6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B24BF5-A1F0-42EB-9F82-C1D648EFF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1696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DDE12-2F83-4BAF-97C9-E96FAFBC5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0153FDA-2331-4101-96ED-6AB840EF5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9D8304-7279-4A70-BCD9-8B5B482A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81CDC3-5519-43D8-BEC6-882225816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AE09F4-1D91-432C-A841-92CB34A5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03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16ACEDA-11CD-4AB7-979F-26267DEC8E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084DB28-C1BE-4A96-BC57-B5D151A4F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3C08BC-346D-4187-8E00-70453893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4878B0-8F68-454F-A6F5-20E4E659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CEEFE5-4731-4143-B542-AC3BB708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39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D2EA2-D0C0-4943-8343-A80740A6C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D498C-4814-4A94-AD41-B482D6F08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A94BAE-27D7-4D81-9A2C-30FAF0803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A96A46-6C83-4B0A-AF53-E039C6128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AD3A35-F432-4E8E-B14A-D7FE49CB3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44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CFB40-6223-44B7-BB23-A0EE20E62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ABFCA7-A55A-4BCE-82E9-91B1E818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AF5672-9C58-4BE7-A09E-8F29C6A38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4B8C70-51B0-4197-9014-1779BEE23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421A41-20D6-46F6-B382-26320AA9B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697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B51494-1749-4CFE-8556-ACA0EAB6D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6F0307-7727-4339-A56C-EADD7F032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D42EA7-A804-466A-923F-19E7EE934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849F4B-B467-4E9B-8A77-0006E5DDD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6894FE-AB27-4051-ADFE-A41D79AB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CDE5D2-F88A-4FBE-873B-1DDC5EB42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383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46F514-8C01-4B97-AE81-E01C639DB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31734E-0637-4736-A812-4375BBBE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4390B9-0D2A-4870-A84A-1953B10E6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BCF49C9-4E7F-4B3D-8C65-D57D19A54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4AF6330-C556-478A-BA4A-502E41EA1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E931A0D-4168-4D2E-BC4E-3325A4EDA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D6005FE-BC50-487B-881E-6CEC4B8F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ECD8082-0256-4056-9478-CF381DC3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108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CC8042-758E-449D-8432-420442E7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18188C-F1A0-4615-84E0-61694494F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1F882D-6DA8-44BC-93E0-8D298C4CE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1A1BEA4-6FF9-480B-A39E-286B54854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74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697C2EF-2227-4CF1-8A0C-84D77845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B947F80-0228-4BF1-B524-E21E82E08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33A05B-29C8-4E83-8335-0AAE2591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18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6FD1B6-D2A3-431D-B27D-B188D342E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18B2A1-656E-4F76-A838-70ABB4290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4B200B-8483-4051-8145-FF1AC1664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01456E-124E-483F-803E-9A2B83B7D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6E8789-2C8F-45CE-91B6-F9FAA5DF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18443A6-5CA7-4D63-8027-0186EBBA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637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9FC33-CFAF-4E92-AE32-AD04E750E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58AB45C-34D4-46C5-B7AF-30290A4216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93AC2C9-87A9-4E18-B7E5-43FF5538D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A689EA-0088-457B-B187-2ED6B8CE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2052025-C1F0-45F9-A1E6-6AE2A389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3CF2E9-D700-421A-BF37-C6C89857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999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A3603B7-1FFA-4416-93BB-695C836D1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C049EB-7A39-42C1-BD38-06CB9F83F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46B513-7408-4977-BB67-E508B5007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6768E-7076-4A87-B2A0-9B29AAE53C3E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3AB876-162D-4FEE-A115-ECC9119BA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A634F-55E5-41F1-ACAD-EC43732CD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06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ejudiariasportugal.com/index.php/pt/comunidade-judaica-de-belmonte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enterofportugal.com/pt/article/judiaria-da-guarda#article-content" TargetMode="External"/><Relationship Id="rId4" Type="http://schemas.openxmlformats.org/officeDocument/2006/relationships/hyperlink" Target="https://www.redejudiariasportugal.com/index.php/pt/cidades/guard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3UodEhk7Fw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quivos.rtp.pt/conteudos/fainas-da-terra-e-do-rio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3.aeje.pt/avcultur/avcultur/DiamDias/moliceiros30.htm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Ni4d82wlpCU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Fui6oiAkh0g" TargetMode="Externa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urismodocentro.pt/regioes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yownportugal.com/videoteca/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-gBqFWAjMJ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3WGttZdksg" TargetMode="External"/><Relationship Id="rId2" Type="http://schemas.openxmlformats.org/officeDocument/2006/relationships/hyperlink" Target="https://www.cm-coimbra.pt/areas/visitar/planear-a-visita/roteiros/o-fado-e-as-tradicoes-academica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rtp.pt/noticias/pais/hoje-ha-serenata-em-coimbra_a132329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spreitaromundo.com/serra-da-estrela-6-lugares-a-nao-perder/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20em6OLXHG0" TargetMode="External"/><Relationship Id="rId4" Type="http://schemas.openxmlformats.org/officeDocument/2006/relationships/hyperlink" Target="https://etcetaljornal.pt/j/2019/08/a-ultima-rota-da-transumanci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5A48446-270C-4B94-9CC7-76E448E5C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cs-CZ" sz="3600">
                <a:solidFill>
                  <a:srgbClr val="FFFFFF"/>
                </a:solidFill>
              </a:rPr>
              <a:t>REGI</a:t>
            </a:r>
            <a:r>
              <a:rPr lang="pt-PT" sz="3600">
                <a:solidFill>
                  <a:srgbClr val="FFFFFF"/>
                </a:solidFill>
              </a:rPr>
              <a:t>ÃO CENTRO</a:t>
            </a:r>
            <a:endParaRPr lang="cs-CZ" sz="3600">
              <a:solidFill>
                <a:srgbClr val="FFFFFF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187BD1B-5D8C-41F4-9990-E53D4A7BA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885073"/>
            <a:ext cx="6780700" cy="50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93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E3C88-937A-4568-937A-E201F2F5C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803325"/>
            <a:ext cx="5314536" cy="1325563"/>
          </a:xfrm>
        </p:spPr>
        <p:txBody>
          <a:bodyPr>
            <a:normAutofit/>
          </a:bodyPr>
          <a:lstStyle/>
          <a:p>
            <a:r>
              <a:rPr lang="pt-BR" sz="3100"/>
              <a:t>Judiarias da Guarda – Trancoso – Castelo Branco - Belmonte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1C002A4-5258-4556-BC1D-FD6A5264A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19" r="14142" b="-1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16CA6A-6D0B-451C-B7C7-48D00BD59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329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pt-BR" sz="1800">
                <a:hlinkClick r:id="rId3"/>
              </a:rPr>
              <a:t>https://www.redejudiariasportugal.com/index.php/pt/comunidade-judaica-de-belmonte</a:t>
            </a:r>
            <a:endParaRPr lang="pt-BR" sz="1800"/>
          </a:p>
          <a:p>
            <a:pPr marL="0" indent="0">
              <a:buNone/>
            </a:pPr>
            <a:endParaRPr lang="pt-BR" sz="1800"/>
          </a:p>
          <a:p>
            <a:r>
              <a:rPr lang="pt-BR" sz="1800">
                <a:hlinkClick r:id="rId4"/>
              </a:rPr>
              <a:t>https://www.redejudiariasportugal.com/index.php/pt/cidades/guarda</a:t>
            </a:r>
            <a:endParaRPr lang="pt-BR" sz="1800"/>
          </a:p>
          <a:p>
            <a:r>
              <a:rPr lang="pt-BR" sz="1800">
                <a:hlinkClick r:id="rId5"/>
              </a:rPr>
              <a:t>https://www.centerofportugal.com/pt/article/judiaria-da-guarda#article-content</a:t>
            </a:r>
            <a:endParaRPr lang="pt-BR" sz="1800"/>
          </a:p>
          <a:p>
            <a:endParaRPr lang="pt-BR" sz="1800"/>
          </a:p>
          <a:p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2106899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7B4E3B-5088-4635-A2A5-DA361852D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Monsanto: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8DA3A3F-3EA5-44F9-B447-EEF3FC92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37714"/>
            <a:ext cx="7981335" cy="489447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3C4BFC0-B639-49EE-8ADF-210BA2979BBA}"/>
              </a:ext>
            </a:extLst>
          </p:cNvPr>
          <p:cNvSpPr txBox="1"/>
          <p:nvPr/>
        </p:nvSpPr>
        <p:spPr>
          <a:xfrm>
            <a:off x="3845641" y="658574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https://www.youtube.com/watch?v=L3UodEhk7Fw</a:t>
            </a:r>
            <a:endParaRPr lang="pt-P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6035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3710CB0-38A7-4C2B-A45E-E47EF2FD3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29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E44B52-F0C0-49CF-A22D-ED2694598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AVEIRO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A40A19-D1B7-40C0-BDCB-9D602D75D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316" y="29904"/>
            <a:ext cx="4276095" cy="68280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F6C3342-62C2-4E25-B42C-F18827F69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716" y="182304"/>
            <a:ext cx="4276095" cy="682809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886574A-0B2A-4607-94BB-21089FD2A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116" y="334704"/>
            <a:ext cx="4276095" cy="682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56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3919E-35A2-404B-956B-B5C446A06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639" y="457199"/>
            <a:ext cx="3642851" cy="1401097"/>
          </a:xfrm>
        </p:spPr>
        <p:txBody>
          <a:bodyPr/>
          <a:lstStyle/>
          <a:p>
            <a:r>
              <a:rPr lang="pt-PT" b="1" dirty="0"/>
              <a:t>AVEIRO - moliceiro</a:t>
            </a:r>
            <a:endParaRPr lang="cs-CZ" b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A46904E-F87A-491A-A505-14691694C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7982" y="486560"/>
            <a:ext cx="5724230" cy="454264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B29DA76-B256-4EF9-AC8D-7FF484623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https://arquivos.rtp.pt/conteudos/fainas-da-terra-e-do-rio/</a:t>
            </a:r>
            <a:endParaRPr lang="pt-PT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FF6997C-39CD-4335-A830-2E0FF6A36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85" y="2787445"/>
            <a:ext cx="4824018" cy="361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07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16B82D-A8C2-4DCA-A8DC-1A2ED78E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AVEIRO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685E2D-CCA3-4B1A-B490-F5B3A001F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542" y="2871982"/>
            <a:ext cx="6382657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300" b="1" dirty="0" err="1">
                <a:highlight>
                  <a:srgbClr val="00FF00"/>
                </a:highlight>
              </a:rPr>
              <a:t>Moliceiro</a:t>
            </a:r>
            <a:r>
              <a:rPr lang="en-US" sz="1300" b="1" dirty="0">
                <a:highlight>
                  <a:srgbClr val="00FF00"/>
                </a:highlight>
              </a:rPr>
              <a:t>:</a:t>
            </a:r>
            <a:br>
              <a:rPr lang="en-US" sz="1300" dirty="0"/>
            </a:br>
            <a:r>
              <a:rPr lang="en-US" sz="1300" dirty="0"/>
              <a:t>1.que </a:t>
            </a:r>
            <a:r>
              <a:rPr lang="en-US" sz="1300" dirty="0" err="1"/>
              <a:t>ou</a:t>
            </a:r>
            <a:r>
              <a:rPr lang="en-US" sz="1300" dirty="0"/>
              <a:t> </a:t>
            </a:r>
            <a:r>
              <a:rPr lang="en-US" sz="1300" dirty="0" err="1"/>
              <a:t>aquele</a:t>
            </a:r>
            <a:r>
              <a:rPr lang="en-US" sz="1300" dirty="0"/>
              <a:t> que se </a:t>
            </a:r>
            <a:r>
              <a:rPr lang="en-US" sz="1300" dirty="0" err="1"/>
              <a:t>ocupa</a:t>
            </a:r>
            <a:r>
              <a:rPr lang="en-US" sz="1300" dirty="0"/>
              <a:t> </a:t>
            </a:r>
            <a:r>
              <a:rPr lang="en-US" sz="1300" dirty="0" err="1"/>
              <a:t>na</a:t>
            </a:r>
            <a:r>
              <a:rPr lang="en-US" sz="1300" dirty="0"/>
              <a:t> </a:t>
            </a:r>
            <a:r>
              <a:rPr lang="en-US" sz="1300" dirty="0" err="1"/>
              <a:t>recolha</a:t>
            </a:r>
            <a:r>
              <a:rPr lang="en-US" sz="1300" dirty="0"/>
              <a:t> do </a:t>
            </a:r>
            <a:r>
              <a:rPr lang="en-US" sz="1300" b="1" i="1" dirty="0" err="1"/>
              <a:t>sargaço</a:t>
            </a:r>
            <a:r>
              <a:rPr lang="en-US" sz="1300" dirty="0"/>
              <a:t> </a:t>
            </a:r>
            <a:r>
              <a:rPr lang="en-US" sz="1300" b="1" dirty="0" err="1"/>
              <a:t>ou</a:t>
            </a:r>
            <a:r>
              <a:rPr lang="en-US" sz="1300" b="1" dirty="0"/>
              <a:t> </a:t>
            </a:r>
            <a:r>
              <a:rPr lang="en-US" sz="1300" b="1" dirty="0" err="1"/>
              <a:t>moliço</a:t>
            </a:r>
            <a:r>
              <a:rPr lang="en-US" sz="1300" dirty="0"/>
              <a:t>, </a:t>
            </a:r>
            <a:r>
              <a:rPr lang="en-US" sz="1300" b="1" i="1" dirty="0" err="1"/>
              <a:t>sargaceiro</a:t>
            </a:r>
            <a:br>
              <a:rPr lang="en-US" sz="1300" dirty="0"/>
            </a:br>
            <a:r>
              <a:rPr lang="en-US" sz="1300" dirty="0"/>
              <a:t>2.NÁUTICA </a:t>
            </a:r>
            <a:r>
              <a:rPr lang="en-US" sz="1300" dirty="0" err="1"/>
              <a:t>designativo</a:t>
            </a:r>
            <a:r>
              <a:rPr lang="en-US" sz="1300" dirty="0"/>
              <a:t> do </a:t>
            </a:r>
            <a:r>
              <a:rPr lang="en-US" sz="1300" dirty="0" err="1"/>
              <a:t>barco</a:t>
            </a:r>
            <a:r>
              <a:rPr lang="en-US" sz="1300" dirty="0"/>
              <a:t> </a:t>
            </a:r>
            <a:r>
              <a:rPr lang="en-US" sz="1300" dirty="0" err="1"/>
              <a:t>ou</a:t>
            </a:r>
            <a:r>
              <a:rPr lang="en-US" sz="1300" dirty="0"/>
              <a:t> </a:t>
            </a:r>
            <a:r>
              <a:rPr lang="en-US" sz="1300" dirty="0" err="1"/>
              <a:t>barco</a:t>
            </a:r>
            <a:r>
              <a:rPr lang="en-US" sz="1300" dirty="0"/>
              <a:t> que </a:t>
            </a:r>
            <a:r>
              <a:rPr lang="en-US" sz="1300" dirty="0" err="1"/>
              <a:t>transporta</a:t>
            </a:r>
            <a:r>
              <a:rPr lang="en-US" sz="1300" dirty="0"/>
              <a:t> o </a:t>
            </a:r>
            <a:r>
              <a:rPr lang="en-US" sz="1300" dirty="0" err="1"/>
              <a:t>moliço</a:t>
            </a:r>
            <a:br>
              <a:rPr lang="en-US" sz="1300" dirty="0"/>
            </a:br>
            <a:r>
              <a:rPr lang="en-US" sz="1300" dirty="0">
                <a:hlinkClick r:id="rId2"/>
              </a:rPr>
              <a:t>http://ww3.aeje.pt/avcultur/avcultur/DiamDias/moliceiros30.htm</a:t>
            </a:r>
            <a:br>
              <a:rPr lang="en-US" sz="1300" dirty="0"/>
            </a:br>
            <a:r>
              <a:rPr lang="en-US" sz="1300" b="1" dirty="0">
                <a:highlight>
                  <a:srgbClr val="00FF00"/>
                </a:highlight>
              </a:rPr>
              <a:t>Salinas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 dirty="0"/>
              <a:t>1.área </a:t>
            </a:r>
            <a:r>
              <a:rPr lang="en-US" sz="1300" dirty="0" err="1"/>
              <a:t>onde</a:t>
            </a:r>
            <a:r>
              <a:rPr lang="en-US" sz="1300" dirty="0"/>
              <a:t> se </a:t>
            </a:r>
            <a:r>
              <a:rPr lang="en-US" sz="1300" dirty="0" err="1"/>
              <a:t>produz</a:t>
            </a:r>
            <a:r>
              <a:rPr lang="en-US" sz="1300" dirty="0"/>
              <a:t> </a:t>
            </a:r>
            <a:r>
              <a:rPr lang="en-US" sz="1300" dirty="0" err="1"/>
              <a:t>sal</a:t>
            </a:r>
            <a:r>
              <a:rPr lang="en-US" sz="1300" dirty="0"/>
              <a:t> </a:t>
            </a:r>
            <a:r>
              <a:rPr lang="en-US" sz="1300" dirty="0" err="1"/>
              <a:t>marinho</a:t>
            </a:r>
            <a:r>
              <a:rPr lang="en-US" sz="1300" dirty="0"/>
              <a:t> </a:t>
            </a:r>
            <a:r>
              <a:rPr lang="en-US" sz="1300" dirty="0" err="1"/>
              <a:t>através</a:t>
            </a:r>
            <a:r>
              <a:rPr lang="en-US" sz="1300" dirty="0"/>
              <a:t> da </a:t>
            </a:r>
            <a:r>
              <a:rPr lang="en-US" sz="1300" dirty="0" err="1"/>
              <a:t>evaporação</a:t>
            </a:r>
            <a:r>
              <a:rPr lang="en-US" sz="1300" dirty="0"/>
              <a:t> da </a:t>
            </a:r>
            <a:r>
              <a:rPr lang="en-US" sz="1300" dirty="0" err="1"/>
              <a:t>água</a:t>
            </a:r>
            <a:r>
              <a:rPr lang="en-US" sz="1300" dirty="0"/>
              <a:t> do mar </a:t>
            </a:r>
            <a:r>
              <a:rPr lang="en-US" sz="1300" dirty="0" err="1"/>
              <a:t>ou</a:t>
            </a:r>
            <a:r>
              <a:rPr lang="en-US" sz="1300" dirty="0"/>
              <a:t> de </a:t>
            </a:r>
            <a:r>
              <a:rPr lang="en-US" sz="1300" dirty="0" err="1"/>
              <a:t>lago</a:t>
            </a:r>
            <a:r>
              <a:rPr lang="en-US" sz="1300" dirty="0"/>
              <a:t> de </a:t>
            </a:r>
            <a:r>
              <a:rPr lang="en-US" sz="1300" dirty="0" err="1"/>
              <a:t>água</a:t>
            </a:r>
            <a:r>
              <a:rPr lang="en-US" sz="1300" dirty="0"/>
              <a:t> </a:t>
            </a:r>
            <a:r>
              <a:rPr lang="en-US" sz="1300" dirty="0" err="1"/>
              <a:t>salgada</a:t>
            </a:r>
            <a:endParaRPr lang="en-US" sz="13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 dirty="0"/>
              <a:t>2.monte de </a:t>
            </a:r>
            <a:r>
              <a:rPr lang="en-US" sz="1300" dirty="0" err="1"/>
              <a:t>sal</a:t>
            </a:r>
            <a:r>
              <a:rPr lang="en-US" sz="1300" dirty="0"/>
              <a:t>   XXXXXXXXXX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 b="1" i="1" dirty="0" err="1"/>
              <a:t>Marnoto</a:t>
            </a:r>
            <a:r>
              <a:rPr lang="en-US" sz="1300" dirty="0"/>
              <a:t> é o </a:t>
            </a:r>
            <a:r>
              <a:rPr lang="en-US" sz="1300" dirty="0" err="1"/>
              <a:t>trabalhador</a:t>
            </a:r>
            <a:r>
              <a:rPr lang="en-US" sz="1300" dirty="0"/>
              <a:t> das </a:t>
            </a:r>
            <a:r>
              <a:rPr lang="en-US" sz="1300" dirty="0" err="1"/>
              <a:t>salinas</a:t>
            </a:r>
            <a:r>
              <a:rPr lang="en-US" sz="1300" dirty="0"/>
              <a:t>; </a:t>
            </a:r>
            <a:r>
              <a:rPr lang="en-US" sz="1300" dirty="0" err="1"/>
              <a:t>marnoteiro</a:t>
            </a:r>
            <a:r>
              <a:rPr lang="en-US" sz="1300" dirty="0"/>
              <a:t>, </a:t>
            </a:r>
            <a:r>
              <a:rPr lang="en-US" sz="1300" dirty="0" err="1"/>
              <a:t>salineiro</a:t>
            </a:r>
            <a:endParaRPr lang="en-US" sz="13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 b="1" i="1" dirty="0" err="1"/>
              <a:t>Salinar</a:t>
            </a:r>
            <a:endParaRPr lang="en-US" sz="1300" b="1" i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 dirty="0"/>
              <a:t>1.cristalizar (o </a:t>
            </a:r>
            <a:r>
              <a:rPr lang="en-US" sz="1300" dirty="0" err="1"/>
              <a:t>sal</a:t>
            </a:r>
            <a:r>
              <a:rPr lang="en-US" sz="1300" dirty="0"/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 dirty="0"/>
              <a:t>2.provocar a </a:t>
            </a:r>
            <a:r>
              <a:rPr lang="en-US" sz="1300" dirty="0" err="1"/>
              <a:t>salinação</a:t>
            </a:r>
            <a:r>
              <a:rPr lang="en-US" sz="1300" dirty="0"/>
              <a:t>, </a:t>
            </a:r>
            <a:r>
              <a:rPr lang="en-US" sz="1300" dirty="0" err="1"/>
              <a:t>concentrando</a:t>
            </a:r>
            <a:r>
              <a:rPr lang="en-US" sz="1300" dirty="0"/>
              <a:t> </a:t>
            </a:r>
            <a:r>
              <a:rPr lang="en-US" sz="1300" dirty="0" err="1"/>
              <a:t>água</a:t>
            </a:r>
            <a:r>
              <a:rPr lang="en-US" sz="1300" dirty="0"/>
              <a:t> </a:t>
            </a:r>
            <a:r>
              <a:rPr lang="en-US" sz="1300" dirty="0" err="1"/>
              <a:t>salgada</a:t>
            </a:r>
            <a:r>
              <a:rPr lang="en-US" sz="1300" dirty="0"/>
              <a:t> </a:t>
            </a:r>
            <a:r>
              <a:rPr lang="en-US" sz="1300" dirty="0" err="1"/>
              <a:t>até</a:t>
            </a:r>
            <a:r>
              <a:rPr lang="en-US" sz="1300" dirty="0"/>
              <a:t> </a:t>
            </a:r>
            <a:r>
              <a:rPr lang="en-US" sz="1300" dirty="0" err="1"/>
              <a:t>ao</a:t>
            </a:r>
            <a:r>
              <a:rPr lang="en-US" sz="1300" dirty="0"/>
              <a:t> </a:t>
            </a:r>
            <a:r>
              <a:rPr lang="en-US" sz="1300" dirty="0" err="1"/>
              <a:t>ponto</a:t>
            </a:r>
            <a:r>
              <a:rPr lang="en-US" sz="1300" dirty="0"/>
              <a:t> </a:t>
            </a:r>
            <a:r>
              <a:rPr lang="en-US" sz="1300" dirty="0" err="1"/>
              <a:t>necessário</a:t>
            </a:r>
            <a:r>
              <a:rPr lang="en-US" sz="1300" dirty="0"/>
              <a:t> para que o </a:t>
            </a:r>
            <a:r>
              <a:rPr lang="en-US" sz="1300" dirty="0" err="1"/>
              <a:t>sal</a:t>
            </a:r>
            <a:r>
              <a:rPr lang="en-US" sz="1300" dirty="0"/>
              <a:t> se </a:t>
            </a:r>
            <a:r>
              <a:rPr lang="en-US" sz="1300" dirty="0" err="1"/>
              <a:t>deposite</a:t>
            </a:r>
            <a:endParaRPr lang="en-US" sz="13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sp>
        <p:nvSpPr>
          <p:cNvPr id="24" name="Freeform: Shape 10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voda, obloha, loďka, exteriér&#10;&#10;Popis byl vytvořen automaticky">
            <a:extLst>
              <a:ext uri="{FF2B5EF4-FFF2-40B4-BE49-F238E27FC236}">
                <a16:creationId xmlns:a16="http://schemas.microsoft.com/office/drawing/2014/main" id="{ADD2EA2A-B160-4C3C-B916-6E00B36A3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30" b="-3"/>
          <a:stretch/>
        </p:blipFill>
        <p:spPr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25" name="Freeform: Shape 12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Zástupný obsah 5" descr="Obsah obrázku obloha, exteriér, voda, muž&#10;&#10;Popis byl vytvořen automaticky">
            <a:extLst>
              <a:ext uri="{FF2B5EF4-FFF2-40B4-BE49-F238E27FC236}">
                <a16:creationId xmlns:a16="http://schemas.microsoft.com/office/drawing/2014/main" id="{8C4ED9DE-F2B2-4DEB-A629-DD48F1C4D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17186" b="-1"/>
          <a:stretch/>
        </p:blipFill>
        <p:spPr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9033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70FAD-12E3-4005-94A3-B1F14742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7278" cy="1479371"/>
          </a:xfrm>
        </p:spPr>
        <p:txBody>
          <a:bodyPr/>
          <a:lstStyle/>
          <a:p>
            <a:r>
              <a:rPr lang="pt-PT" dirty="0"/>
              <a:t>AVEIRO: SALINAS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2B71D7D-17B3-44F8-88DE-B678C5127609}"/>
              </a:ext>
            </a:extLst>
          </p:cNvPr>
          <p:cNvSpPr txBox="1"/>
          <p:nvPr/>
        </p:nvSpPr>
        <p:spPr>
          <a:xfrm>
            <a:off x="4837470" y="1091381"/>
            <a:ext cx="6371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https://www.youtube.com/watch?v=Ni4d82wlpCU</a:t>
            </a:r>
            <a:endParaRPr lang="pt-PT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4E48A74-8379-464C-8B29-CB515F9F3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35" y="2126055"/>
            <a:ext cx="5483313" cy="39378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A49FAEF-0155-42EA-B7E7-95E86DC7F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710" y="2074472"/>
            <a:ext cx="5738768" cy="398940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0E9EE33-909E-4CFE-B7CF-68039E745DB1}"/>
              </a:ext>
            </a:extLst>
          </p:cNvPr>
          <p:cNvSpPr txBox="1"/>
          <p:nvPr/>
        </p:nvSpPr>
        <p:spPr>
          <a:xfrm>
            <a:off x="5427530" y="1475164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https://www.youtube.com/watch?v=Fui6oiAkh0g</a:t>
            </a:r>
            <a:endParaRPr lang="pt-P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21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F15744-FC4B-4DB1-984C-BAD8B582D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Localização de Aveiro:</a:t>
            </a:r>
            <a:br>
              <a:rPr lang="pt-PT" dirty="0"/>
            </a:b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91AD49E-8C7B-49D9-A8E7-EC5C38F10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314" y="-152400"/>
            <a:ext cx="4685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16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0F92278-3835-474E-8DF3-D2611EF1282B}"/>
              </a:ext>
            </a:extLst>
          </p:cNvPr>
          <p:cNvSpPr txBox="1"/>
          <p:nvPr/>
        </p:nvSpPr>
        <p:spPr>
          <a:xfrm>
            <a:off x="5202621" y="4665605"/>
            <a:ext cx="6638806" cy="1292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Passadiços da região Centro por entre a paisagem: entre campo, montanha, rio e mar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E617606-4BA2-43BE-A049-7F7E7F4EF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8" r="21212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5EF3D2A-2A7C-4B18-980D-369C2F95A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55" r="-2" b="-2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3F8F8E-364E-487D-9167-61D7F01C4C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5545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49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F2EFCF-797F-4EDF-9D0E-9468F302C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Gastronomia Aveiro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0A32428-163B-45BF-8649-453DD9682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98" y="1872652"/>
            <a:ext cx="5310494" cy="340174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3C0E6EB-1C4A-47E1-8CF0-F975F7A4A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893" y="391540"/>
            <a:ext cx="3787482" cy="27401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811643-3185-4B86-A0DD-DB5827FA6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892" y="3726275"/>
            <a:ext cx="3094307" cy="231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89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68C61E-DA1C-4CBA-9C8C-46A3BA570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Região Centro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3349E05-6BD8-46F5-8EAA-5A2763103392}"/>
              </a:ext>
            </a:extLst>
          </p:cNvPr>
          <p:cNvSpPr txBox="1"/>
          <p:nvPr/>
        </p:nvSpPr>
        <p:spPr>
          <a:xfrm>
            <a:off x="765051" y="2286000"/>
            <a:ext cx="3384000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>
                    <a:alpha val="60000"/>
                  </a:schemeClr>
                </a:solidFill>
                <a:hlinkClick r:id="rId2"/>
              </a:rPr>
              <a:t>https://turismodocentro.pt/regioes/</a:t>
            </a:r>
            <a:endParaRPr lang="en-US" sz="2000">
              <a:solidFill>
                <a:schemeClr val="bg1">
                  <a:alpha val="6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D9BDDEA-E4DB-4092-A188-90A0AED30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539" y="643469"/>
            <a:ext cx="3929212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19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4D0F2E-1C8A-4F0B-A59B-220DB3EB8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Alguns sabores do Centro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5D212D-A81A-49D8-8FFD-1927B1011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Chanfana</a:t>
            </a:r>
            <a:r>
              <a:rPr lang="pt-BR" dirty="0"/>
              <a:t>:  prato ligado às práticas pastoris</a:t>
            </a:r>
          </a:p>
          <a:p>
            <a:r>
              <a:rPr lang="pt-PT" dirty="0"/>
              <a:t>Queijo da Serra</a:t>
            </a:r>
          </a:p>
          <a:p>
            <a:r>
              <a:rPr lang="pt-PT" dirty="0"/>
              <a:t>Requeijão</a:t>
            </a:r>
            <a:endParaRPr lang="cs-CZ" dirty="0"/>
          </a:p>
          <a:p>
            <a:r>
              <a:rPr lang="cs-CZ" dirty="0" err="1"/>
              <a:t>Leit</a:t>
            </a:r>
            <a:r>
              <a:rPr lang="pt-PT" dirty="0"/>
              <a:t>ã</a:t>
            </a:r>
            <a:r>
              <a:rPr lang="cs-CZ" dirty="0"/>
              <a:t>o da </a:t>
            </a:r>
            <a:r>
              <a:rPr lang="cs-CZ" dirty="0" err="1"/>
              <a:t>Bairrada</a:t>
            </a:r>
            <a:endParaRPr lang="pt-PT" dirty="0"/>
          </a:p>
          <a:p>
            <a:r>
              <a:rPr lang="pt-PT" dirty="0"/>
              <a:t>A tradição da doçaria conventual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9D55E8F-EB3D-40F3-9D06-1E9350CB7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873" y="0"/>
            <a:ext cx="3057525" cy="14954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FC0345E-316D-439A-8EB4-C21E7997A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24482" y="1495425"/>
            <a:ext cx="1910916" cy="127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91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A9DFA5A-EEED-4C3A-A174-19B66489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População Residente</a:t>
            </a:r>
          </a:p>
        </p:txBody>
      </p:sp>
      <p:grpSp>
        <p:nvGrpSpPr>
          <p:cNvPr id="27" name="Group 1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D47C6EF0-BA45-43A7-804E-1BBF4707E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 (ANO DE REFERÊNCIA: 2013)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 b="1"/>
              <a:t>Portugal – 10.427.301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 b="1"/>
              <a:t>Centro – 2.281.164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populacao_page_2_mapaNUTIII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Beiras e Serra da Estrela – 226.747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Beira Baixa – 85.656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 b="1"/>
              <a:t>Região de Coimbra – 447.936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Médio Tejo – 241.445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Viseu Dão Lafões – 262.125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Região de Leiria – 291.079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Oeste – 360.090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 b="1"/>
              <a:t>Região de Aveiro – 366.086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Fonte: INE – Anuário Estatístico da Região Centro 2013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88F6CEF-9E8F-4CAB-9E3A-A3509AC96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6" r="2" b="26129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83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6F7F43-1EED-44B8-97C6-73C6C12F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Serra da Estrela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B24109-E7CD-4A68-BDDA-D9B40ED9E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A  Torre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Guarda /sec. XII/ – Manteigas – Seia ...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Loriga – Suíça Portuguesa –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Covão da Ametade : no início do Vale Glaciário do Zêzere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Linhares da Beira: Aldeia medieval do séc. XII, Linhares da Beira recebe o primeiro floral em 1169.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Alcovo da Serra </a:t>
            </a:r>
            <a:r>
              <a:rPr lang="en-US" sz="1700">
                <a:hlinkClick r:id="rId2"/>
              </a:rPr>
              <a:t>http://www.myownportugal.com/videoteca/</a:t>
            </a:r>
            <a:endParaRPr lang="en-US" sz="17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Cabeça:pitoresca aldeia onde predomina o casario em xisto -cultivo dos campos em socalco e à pastorícia.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42E9D69-D79F-419E-98B8-3C2FCC261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967" y="1974835"/>
            <a:ext cx="4170530" cy="294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61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39BD762F-62A6-4E10-86B4-BCFFFD20F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>
            <a:normAutofit/>
          </a:bodyPr>
          <a:lstStyle/>
          <a:p>
            <a:pPr algn="r"/>
            <a:br>
              <a:rPr lang="pt-PT" sz="1000"/>
            </a:br>
            <a:br>
              <a:rPr lang="pt-PT" sz="1000"/>
            </a:br>
            <a:r>
              <a:rPr lang="pt-PT" sz="1000"/>
              <a:t>Algumas cidades da Região Centro</a:t>
            </a:r>
            <a:br>
              <a:rPr lang="pt-PT" sz="1000"/>
            </a:br>
            <a:r>
              <a:rPr lang="pt-PT" sz="1000"/>
              <a:t> https://turismodocentro.pt/regioes/</a:t>
            </a:r>
            <a:br>
              <a:rPr lang="pt-PT" sz="1000"/>
            </a:br>
            <a:br>
              <a:rPr lang="cs-CZ" sz="1000"/>
            </a:br>
            <a:r>
              <a:rPr lang="cs-CZ" sz="1000">
                <a:hlinkClick r:id="rId2"/>
              </a:rPr>
              <a:t>https://www.youtube.com/watch?v=-gBqFWAjMJ0</a:t>
            </a:r>
            <a:br>
              <a:rPr lang="cs-CZ" sz="1000"/>
            </a:br>
            <a:br>
              <a:rPr lang="cs-CZ" sz="1000"/>
            </a:br>
            <a:br>
              <a:rPr lang="pt-PT" sz="1000"/>
            </a:br>
            <a:br>
              <a:rPr lang="pt-PT" sz="1000"/>
            </a:br>
            <a:br>
              <a:rPr lang="pt-PT" sz="1000"/>
            </a:br>
            <a:br>
              <a:rPr lang="pt-PT" sz="1000"/>
            </a:br>
            <a:endParaRPr lang="cs-CZ" sz="10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EA1345-C012-4C0D-9449-97311C09CB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0" r="2" b="2"/>
          <a:stretch/>
        </p:blipFill>
        <p:spPr>
          <a:xfrm flipH="1"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6D57167-B295-4AA5-BBCB-527B11B6EA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43" r="8232" b="1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7887A5-8FC6-429B-909D-BF5542BDD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776" y="4571423"/>
            <a:ext cx="5208544" cy="1770300"/>
          </a:xfrm>
        </p:spPr>
        <p:txBody>
          <a:bodyPr anchor="ctr">
            <a:normAutofit/>
          </a:bodyPr>
          <a:lstStyle/>
          <a:p>
            <a:r>
              <a:rPr lang="cs-CZ" sz="1800"/>
              <a:t>Coimbra</a:t>
            </a:r>
          </a:p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325641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0CFE5-B0BD-45EB-BE75-52371B9B6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pt-BR" sz="4100"/>
              <a:t>VIDA\ Tradição ESTUDANTIL EM COIMBRA (a praxe; o traje; as festas académicas -  a Festa da Latas e a Queima das Fitas e o Fado de Coimbra)</a:t>
            </a:r>
            <a:endParaRPr lang="pt-BR" sz="41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60CF09-CAC7-4437-901E-92A3C3DAF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endParaRPr lang="pt-BR" sz="2000"/>
          </a:p>
          <a:p>
            <a:endParaRPr lang="pt-BR" sz="2000"/>
          </a:p>
          <a:p>
            <a:endParaRPr lang="pt-BR" sz="2000"/>
          </a:p>
          <a:p>
            <a:r>
              <a:rPr lang="pt-BR" sz="2000">
                <a:hlinkClick r:id="rId2"/>
              </a:rPr>
              <a:t>https://www.cm-coimbra.pt/areas/visitar/planear-a-visita/roteiros/o-fado-e-as-tradicoes-academicas</a:t>
            </a:r>
            <a:endParaRPr lang="pt-BR" sz="2000"/>
          </a:p>
          <a:p>
            <a:endParaRPr lang="pt-BR" sz="2000">
              <a:hlinkClick r:id="rId3"/>
            </a:endParaRPr>
          </a:p>
          <a:p>
            <a:r>
              <a:rPr lang="pt-BR" sz="2000">
                <a:highlight>
                  <a:srgbClr val="FFFF00"/>
                </a:highlight>
                <a:hlinkClick r:id="rId3"/>
              </a:rPr>
              <a:t>https://www.youtube.com/watch?v=f3WGttZdksg</a:t>
            </a:r>
            <a:endParaRPr lang="pt-BR" sz="200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pt-BR" sz="2000"/>
          </a:p>
          <a:p>
            <a:r>
              <a:rPr lang="pt-BR" sz="2000">
                <a:highlight>
                  <a:srgbClr val="FFFF00"/>
                </a:highlight>
                <a:hlinkClick r:id="rId4"/>
              </a:rPr>
              <a:t>https://www.rtp.pt/noticias/pais/hoje-ha-serenata-em-coimbra_a1323295</a:t>
            </a:r>
            <a:endParaRPr lang="pt-BR" sz="2000">
              <a:highlight>
                <a:srgbClr val="FFFF00"/>
              </a:highlight>
            </a:endParaRPr>
          </a:p>
          <a:p>
            <a:endParaRPr lang="pt-BR" sz="2000" dirty="0"/>
          </a:p>
        </p:txBody>
      </p:sp>
      <p:pic>
        <p:nvPicPr>
          <p:cNvPr id="4" name="Obrázek 3" descr="Obsah obrázku text, zeď, interiér, kytara&#10;&#10;Popis byl vytvořen automaticky">
            <a:extLst>
              <a:ext uri="{FF2B5EF4-FFF2-40B4-BE49-F238E27FC236}">
                <a16:creationId xmlns:a16="http://schemas.microsoft.com/office/drawing/2014/main" id="{0636D61D-1B9A-4102-BA13-BCAFADCB3B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11" r="32975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2B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902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mapa&#10;&#10;Popis byl vytvořen automaticky"/>
          <p:cNvPicPr>
            <a:picLocks noChangeAspect="1"/>
          </p:cNvPicPr>
          <p:nvPr/>
        </p:nvPicPr>
        <p:blipFill rotWithShape="1">
          <a:blip r:embed="rId2"/>
          <a:srcRect t="31585" b="29993"/>
          <a:stretch/>
        </p:blipFill>
        <p:spPr>
          <a:xfrm flipH="1">
            <a:off x="20" y="10"/>
            <a:ext cx="6095980" cy="3428990"/>
          </a:xfrm>
          <a:prstGeom prst="rect">
            <a:avLst/>
          </a:prstGeom>
        </p:spPr>
      </p:pic>
      <p:pic>
        <p:nvPicPr>
          <p:cNvPr id="4" name="Zástupný symbol pro obsah 3" descr="Obsah obrázku hora, příroda, exteriér, rokle&#10;&#10;Popis byl vytvořen automaticky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4861" b="870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5" name="Obrázek 4" descr="Obsah obrázku tráva, obloha, exteriér, skála&#10;&#10;Popis byl vytvořen automaticky"/>
          <p:cNvPicPr>
            <a:picLocks noChangeAspect="1"/>
          </p:cNvPicPr>
          <p:nvPr/>
        </p:nvPicPr>
        <p:blipFill rotWithShape="1">
          <a:blip r:embed="rId4"/>
          <a:srcRect t="11881" r="2" b="13023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3" name="Obrázek 2" descr="Obsah obrázku exteriér, tráva, strom, savci&#10;&#10;Popis byl vytvořen automaticky">
            <a:extLst>
              <a:ext uri="{FF2B5EF4-FFF2-40B4-BE49-F238E27FC236}">
                <a16:creationId xmlns:a16="http://schemas.microsoft.com/office/drawing/2014/main" id="{361EA419-5716-450B-8777-E0917973E6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164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33A52C-9620-434D-8334-AC81174E0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Seia– Manteigas  - Covilhã</a:t>
            </a:r>
          </a:p>
        </p:txBody>
      </p:sp>
    </p:spTree>
    <p:extLst>
      <p:ext uri="{BB962C8B-B14F-4D97-AF65-F5344CB8AC3E}">
        <p14:creationId xmlns:p14="http://schemas.microsoft.com/office/powerpoint/2010/main" val="344476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63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hora, příroda, skála, skalní&#10;&#10;Popis byl vytvořen automaticky">
            <a:extLst>
              <a:ext uri="{FF2B5EF4-FFF2-40B4-BE49-F238E27FC236}">
                <a16:creationId xmlns:a16="http://schemas.microsoft.com/office/drawing/2014/main" id="{5509E57B-2C71-4C09-BA2A-A114F86B4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60" r="11177" b="2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9" name="Obrázek 8" descr="Obsah obrázku budova, exteriér, kámen, staré&#10;&#10;Popis byl vytvořen automaticky">
            <a:extLst>
              <a:ext uri="{FF2B5EF4-FFF2-40B4-BE49-F238E27FC236}">
                <a16:creationId xmlns:a16="http://schemas.microsoft.com/office/drawing/2014/main" id="{BFAE2561-A6F1-492D-9C9C-96E294DF91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66" r="3" b="16432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7" name="Obrázek 6" descr="Obsah obrázku pobřeží&#10;&#10;Popis byl vytvořen automaticky">
            <a:extLst>
              <a:ext uri="{FF2B5EF4-FFF2-40B4-BE49-F238E27FC236}">
                <a16:creationId xmlns:a16="http://schemas.microsoft.com/office/drawing/2014/main" id="{424DECAE-761D-48C7-8B41-C87E3F28AA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87" r="20973" b="1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6" name="Obrázek 5" descr="Obsah obrázku exteriér, dům, hora, obec&#10;&#10;Popis byl vytvořen automaticky">
            <a:extLst>
              <a:ext uri="{FF2B5EF4-FFF2-40B4-BE49-F238E27FC236}">
                <a16:creationId xmlns:a16="http://schemas.microsoft.com/office/drawing/2014/main" id="{431C371A-C6D5-439F-B35B-4E64D40325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21" r="37509" b="2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69DC2BD-E5AF-40A9-BBEA-FE3C715D7E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33" r="24401" b="2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95" name="Rectangle 65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8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E1FF82-9E2F-4245-94E3-7EC38AAFC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pt-BR" sz="1800">
                <a:solidFill>
                  <a:srgbClr val="FFFFFF"/>
                </a:solidFill>
              </a:rPr>
              <a:t>Descubra ainda outros lugares nesta região da Serra da Estrela </a:t>
            </a:r>
          </a:p>
        </p:txBody>
      </p:sp>
      <p:pic>
        <p:nvPicPr>
          <p:cNvPr id="4" name="Obrázek 3" descr="Obsah obrázku tráva, obloha, hora, exteriér&#10;&#10;Popis byl vytvořen automaticky">
            <a:extLst>
              <a:ext uri="{FF2B5EF4-FFF2-40B4-BE49-F238E27FC236}">
                <a16:creationId xmlns:a16="http://schemas.microsoft.com/office/drawing/2014/main" id="{830C54AE-1B7E-4B12-B4F8-481CB44B81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764" r="21473" b="2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F3FB12A-1D4F-4AC0-81A7-94B9B7548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rgbClr val="FFFFFF"/>
                </a:solidFill>
                <a:hlinkClick r:id="rId8"/>
              </a:rPr>
              <a:t>https://espreitaromundo.com/serra-da-estrela-6-lugares-a-nao-perder/</a:t>
            </a:r>
            <a:endParaRPr lang="en-US" sz="1800">
              <a:solidFill>
                <a:srgbClr val="FFFFFF"/>
              </a:solidFill>
            </a:endParaRPr>
          </a:p>
          <a:p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98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4AD9D7-56EA-4EEB-980A-333BD6414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pt-BR" sz="5400" b="1">
                <a:highlight>
                  <a:srgbClr val="00FF00"/>
                </a:highlight>
              </a:rPr>
              <a:t>FESTA da transumância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04887F0-4595-455E-8399-35C8E960F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08" r="2" b="15165"/>
          <a:stretch/>
        </p:blipFill>
        <p:spPr>
          <a:xfrm>
            <a:off x="20" y="10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C88161-602A-4A58-A0A8-10654EC30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9" r="56" b="-1"/>
          <a:stretch/>
        </p:blipFill>
        <p:spPr>
          <a:xfrm>
            <a:off x="1" y="4267200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F901A9-1DDF-4DA0-89CA-22CE2716D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pt-BR" sz="1500" dirty="0"/>
              <a:t>Transumância </a:t>
            </a:r>
          </a:p>
          <a:p>
            <a:r>
              <a:rPr lang="pt-BR" sz="1500" dirty="0"/>
              <a:t>1.	ato ou efeito de transumar; mudança periódica de lugar</a:t>
            </a:r>
          </a:p>
          <a:p>
            <a:r>
              <a:rPr lang="pt-BR" sz="1500" dirty="0"/>
              <a:t>2.	deslocação periódica de rebanhos (sobretudo ovinos), acompanhado pelos pastores, no verão, dos vales e planícies (onde os pastos desapareceram) para as altas pastagens das montanhas (transumância ascendente), e, no começo do inverno, destas para as zonas baixas (transumância descendente), onde os pastos reapareceram</a:t>
            </a:r>
          </a:p>
          <a:p>
            <a:r>
              <a:rPr lang="pt-BR" sz="1500" dirty="0"/>
              <a:t>3.	prática apícola de deslocação de colmeias para zonas de floração abundante, efetuada sobretudo para maximizar a produção e/ou garantir a polinização de determinada área</a:t>
            </a:r>
          </a:p>
          <a:p>
            <a:r>
              <a:rPr lang="pt-BR" sz="1500" dirty="0">
                <a:hlinkClick r:id="rId4"/>
              </a:rPr>
              <a:t>https://etcetaljornal.pt/j/2019/08/a-ultima-rota-da-transumancia/</a:t>
            </a:r>
            <a:endParaRPr lang="pt-BR" sz="1500" dirty="0"/>
          </a:p>
          <a:p>
            <a:r>
              <a:rPr lang="pt-BR" sz="1500" dirty="0">
                <a:hlinkClick r:id="rId5"/>
              </a:rPr>
              <a:t>https://www.youtube.com/watch?v=20em6OLXHG0</a:t>
            </a:r>
            <a:endParaRPr lang="pt-BR" sz="1500" dirty="0"/>
          </a:p>
          <a:p>
            <a:endParaRPr lang="pt-BR" sz="1500" dirty="0"/>
          </a:p>
          <a:p>
            <a:endParaRPr lang="pt-BR" sz="1500" dirty="0"/>
          </a:p>
        </p:txBody>
      </p:sp>
    </p:spTree>
    <p:extLst>
      <p:ext uri="{BB962C8B-B14F-4D97-AF65-F5344CB8AC3E}">
        <p14:creationId xmlns:p14="http://schemas.microsoft.com/office/powerpoint/2010/main" val="41175653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723</Words>
  <Application>Microsoft Office PowerPoint</Application>
  <PresentationFormat>Širokoúhlá obrazovka</PresentationFormat>
  <Paragraphs>79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REGIÃO CENTRO</vt:lpstr>
      <vt:lpstr>Região Centro</vt:lpstr>
      <vt:lpstr>População Residente</vt:lpstr>
      <vt:lpstr>Serra da Estrela </vt:lpstr>
      <vt:lpstr>  Algumas cidades da Região Centro  https://turismodocentro.pt/regioes/  https://www.youtube.com/watch?v=-gBqFWAjMJ0      </vt:lpstr>
      <vt:lpstr>VIDA\ Tradição ESTUDANTIL EM COIMBRA (a praxe; o traje; as festas académicas -  a Festa da Latas e a Queima das Fitas e o Fado de Coimbra)</vt:lpstr>
      <vt:lpstr>Seia– Manteigas  - Covilhã</vt:lpstr>
      <vt:lpstr>Descubra ainda outros lugares nesta região da Serra da Estrela </vt:lpstr>
      <vt:lpstr>FESTA da transumância</vt:lpstr>
      <vt:lpstr>Judiarias da Guarda – Trancoso – Castelo Branco - Belmonte</vt:lpstr>
      <vt:lpstr>Monsanto:</vt:lpstr>
      <vt:lpstr>Prezentace aplikace PowerPoint</vt:lpstr>
      <vt:lpstr>AVEIRO</vt:lpstr>
      <vt:lpstr>AVEIRO - moliceiro</vt:lpstr>
      <vt:lpstr>AVEIRO</vt:lpstr>
      <vt:lpstr>AVEIRO: SALINAS</vt:lpstr>
      <vt:lpstr>Localização de Aveiro: </vt:lpstr>
      <vt:lpstr>Prezentace aplikace PowerPoint</vt:lpstr>
      <vt:lpstr>Gastronomia Aveiro</vt:lpstr>
      <vt:lpstr>Alguns sabores do Centro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Fatima Nery</dc:creator>
  <cp:lastModifiedBy>Maria de Fátima Baptista Nery Plch</cp:lastModifiedBy>
  <cp:revision>36</cp:revision>
  <dcterms:created xsi:type="dcterms:W3CDTF">2019-02-26T19:54:23Z</dcterms:created>
  <dcterms:modified xsi:type="dcterms:W3CDTF">2022-03-03T13:48:20Z</dcterms:modified>
</cp:coreProperties>
</file>