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0" r:id="rId4"/>
    <p:sldId id="287" r:id="rId5"/>
    <p:sldId id="288" r:id="rId6"/>
    <p:sldId id="289" r:id="rId7"/>
    <p:sldId id="291" r:id="rId8"/>
    <p:sldId id="292" r:id="rId9"/>
    <p:sldId id="293" r:id="rId10"/>
    <p:sldId id="282" r:id="rId11"/>
    <p:sldId id="294" r:id="rId12"/>
    <p:sldId id="268" r:id="rId13"/>
    <p:sldId id="272" r:id="rId14"/>
    <p:sldId id="285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2" autoAdjust="0"/>
    <p:restoredTop sz="94660"/>
  </p:normalViewPr>
  <p:slideViewPr>
    <p:cSldViewPr>
      <p:cViewPr varScale="1">
        <p:scale>
          <a:sx n="108" d="100"/>
          <a:sy n="108" d="100"/>
        </p:scale>
        <p:origin x="20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58C-8D96-41B2-9F8B-8C132B2D6D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6E39-D0B1-45C4-8664-7988ADBF5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62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58C-8D96-41B2-9F8B-8C132B2D6D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6E39-D0B1-45C4-8664-7988ADBF5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44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58C-8D96-41B2-9F8B-8C132B2D6D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6E39-D0B1-45C4-8664-7988ADBF5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2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58C-8D96-41B2-9F8B-8C132B2D6D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6E39-D0B1-45C4-8664-7988ADBF5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37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58C-8D96-41B2-9F8B-8C132B2D6D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6E39-D0B1-45C4-8664-7988ADBF5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66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58C-8D96-41B2-9F8B-8C132B2D6D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6E39-D0B1-45C4-8664-7988ADBF5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68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58C-8D96-41B2-9F8B-8C132B2D6D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6E39-D0B1-45C4-8664-7988ADBF5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79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58C-8D96-41B2-9F8B-8C132B2D6D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6E39-D0B1-45C4-8664-7988ADBF5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59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58C-8D96-41B2-9F8B-8C132B2D6D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6E39-D0B1-45C4-8664-7988ADBF5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6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58C-8D96-41B2-9F8B-8C132B2D6D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6E39-D0B1-45C4-8664-7988ADBF5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30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58C-8D96-41B2-9F8B-8C132B2D6D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6E39-D0B1-45C4-8664-7988ADBF5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8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558C-8D96-41B2-9F8B-8C132B2D6D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6E39-D0B1-45C4-8664-7988ADBF5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5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Lexicografia" TargetMode="External"/><Relationship Id="rId3" Type="http://schemas.openxmlformats.org/officeDocument/2006/relationships/hyperlink" Target="https://pt.wikipedia.org/wiki/1851" TargetMode="External"/><Relationship Id="rId7" Type="http://schemas.openxmlformats.org/officeDocument/2006/relationships/hyperlink" Target="https://pt.wikipedia.org/wiki/Escrito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Cr%C3%ADtica_liter%C3%A1ria" TargetMode="External"/><Relationship Id="rId11" Type="http://schemas.openxmlformats.org/officeDocument/2006/relationships/hyperlink" Target="https://pt.wikipedia.org/wiki/Academia_das_Ci%C3%AAncias_de_Lisboa" TargetMode="External"/><Relationship Id="rId5" Type="http://schemas.openxmlformats.org/officeDocument/2006/relationships/hyperlink" Target="https://pt.wikipedia.org/wiki/1925" TargetMode="External"/><Relationship Id="rId10" Type="http://schemas.openxmlformats.org/officeDocument/2006/relationships/hyperlink" Target="https://pt.wikipedia.org/wiki/Universidade_de_Coimbra" TargetMode="External"/><Relationship Id="rId4" Type="http://schemas.openxmlformats.org/officeDocument/2006/relationships/hyperlink" Target="https://pt.wikipedia.org/wiki/Porto" TargetMode="External"/><Relationship Id="rId9" Type="http://schemas.openxmlformats.org/officeDocument/2006/relationships/hyperlink" Target="https://pt.wikipedia.org/wiki/Professor_catedr%C3%A1tic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Periodização da história da língua portuguesa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4.4.2022</a:t>
            </a:r>
            <a:endParaRPr lang="pt-PT" dirty="0">
              <a:solidFill>
                <a:srgbClr val="00B050"/>
              </a:solidFill>
            </a:endParaRPr>
          </a:p>
          <a:p>
            <a:r>
              <a:rPr lang="pt-PT" dirty="0">
                <a:solidFill>
                  <a:srgbClr val="00B050"/>
                </a:solidFill>
              </a:rPr>
              <a:t>ÚRJL FFMU </a:t>
            </a:r>
          </a:p>
          <a:p>
            <a:r>
              <a:rPr lang="pt-PT" dirty="0">
                <a:solidFill>
                  <a:srgbClr val="00B050"/>
                </a:solidFill>
              </a:rPr>
              <a:t>VÝVOJ PORTUGALSKÉHO JAZYKA</a:t>
            </a:r>
            <a:br>
              <a:rPr lang="pt-PT" dirty="0"/>
            </a:br>
            <a:r>
              <a:rPr lang="pt-PT" dirty="0"/>
              <a:t>Esperança Cardeira</a:t>
            </a:r>
            <a:br>
              <a:rPr lang="pt-PT" dirty="0"/>
            </a:br>
            <a:r>
              <a:rPr lang="pt-PT" b="1" dirty="0"/>
              <a:t>História do Português</a:t>
            </a:r>
            <a:br>
              <a:rPr lang="pt-PT" b="1" dirty="0"/>
            </a:br>
            <a:r>
              <a:rPr lang="pt-PT" b="1" dirty="0"/>
              <a:t>(pp. 82-87)</a:t>
            </a:r>
            <a:br>
              <a:rPr lang="pt-PT" b="1" dirty="0"/>
            </a:br>
            <a:endParaRPr lang="cs-CZ" b="1" dirty="0"/>
          </a:p>
          <a:p>
            <a:endParaRPr lang="pt-PT" dirty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1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/>
              <a:t>Periodiza</a:t>
            </a:r>
            <a:r>
              <a:rPr lang="pt-PT" sz="3600"/>
              <a:t>ção: </a:t>
            </a:r>
            <a:r>
              <a:rPr lang="pt-PT" sz="3600" b="1"/>
              <a:t> </a:t>
            </a:r>
            <a:r>
              <a:rPr lang="cs-CZ" sz="3600" b="1"/>
              <a:t>Ivo Castro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/>
              <a:t>ciclo</a:t>
            </a:r>
            <a:r>
              <a:rPr lang="cs-CZ" b="1" dirty="0"/>
              <a:t> de forma</a:t>
            </a:r>
            <a:r>
              <a:rPr lang="pt-PT" b="1" dirty="0" err="1"/>
              <a:t>ção</a:t>
            </a:r>
            <a:r>
              <a:rPr lang="pt-PT" b="1" dirty="0"/>
              <a:t> (séc. IX-XV) -  formação da língua padrão</a:t>
            </a:r>
          </a:p>
          <a:p>
            <a:endParaRPr lang="pt-PT" b="1" dirty="0"/>
          </a:p>
          <a:p>
            <a:r>
              <a:rPr lang="pt-PT" b="1" dirty="0"/>
              <a:t>ciclo de expansão (a partir do século XV) - expansão ultramarina</a:t>
            </a:r>
          </a:p>
          <a:p>
            <a:endParaRPr lang="pt-PT" dirty="0"/>
          </a:p>
          <a:p>
            <a:pPr marL="0" indent="0" algn="just">
              <a:buNone/>
            </a:pPr>
            <a:r>
              <a:rPr lang="pt-PT" dirty="0"/>
              <a:t>?as variedades do português pertencem ao mesmo sistema e à mesma norma, formando </a:t>
            </a:r>
            <a:r>
              <a:rPr lang="pt-PT" b="1" dirty="0"/>
              <a:t>duas </a:t>
            </a:r>
            <a:r>
              <a:rPr lang="pt-PT" b="1" dirty="0" err="1"/>
              <a:t>sub-variedades</a:t>
            </a:r>
            <a:r>
              <a:rPr lang="pt-PT" b="1" dirty="0"/>
              <a:t> </a:t>
            </a:r>
            <a:r>
              <a:rPr lang="pt-PT" dirty="0"/>
              <a:t>de um único sistema, ou se se </a:t>
            </a:r>
            <a:r>
              <a:rPr lang="pt-PT" b="1" dirty="0"/>
              <a:t>trata de duas línguas diferentes.  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15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C48D7-0D88-4449-AF06-EE1F473F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pt-PT" dirty="0" err="1"/>
              <a:t>Evanildo</a:t>
            </a:r>
            <a:r>
              <a:rPr lang="pt-PT" dirty="0"/>
              <a:t> </a:t>
            </a:r>
            <a:r>
              <a:rPr lang="pt-PT" dirty="0" err="1"/>
              <a:t>Bechara</a:t>
            </a:r>
            <a:r>
              <a:rPr lang="pt-PT" dirty="0"/>
              <a:t> 4 fases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A35325-35DB-4532-B147-927B3AFDD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3178696" cy="4708525"/>
          </a:xfrm>
        </p:spPr>
        <p:txBody>
          <a:bodyPr>
            <a:normAutofit/>
          </a:bodyPr>
          <a:lstStyle/>
          <a:p>
            <a:r>
              <a:rPr lang="pt-PT" sz="2400" dirty="0"/>
              <a:t>Fase arcaica</a:t>
            </a:r>
          </a:p>
          <a:p>
            <a:r>
              <a:rPr lang="pt-PT" sz="2400" dirty="0"/>
              <a:t>Fase arcaica média</a:t>
            </a:r>
          </a:p>
          <a:p>
            <a:r>
              <a:rPr lang="pt-PT" sz="2400" dirty="0"/>
              <a:t>Fase moderna</a:t>
            </a:r>
          </a:p>
          <a:p>
            <a:r>
              <a:rPr lang="pt-PT" sz="2400" dirty="0"/>
              <a:t>Fase hodierna </a:t>
            </a:r>
          </a:p>
        </p:txBody>
      </p:sp>
      <p:pic>
        <p:nvPicPr>
          <p:cNvPr id="5" name="Obrázek 4" descr="Obsah obrázku text, snímek obrazovky, monitor, počítač&#10;&#10;Popis byl vytvořen automaticky">
            <a:extLst>
              <a:ext uri="{FF2B5EF4-FFF2-40B4-BE49-F238E27FC236}">
                <a16:creationId xmlns:a16="http://schemas.microsoft.com/office/drawing/2014/main" id="{DC1C2AB6-EBAC-4932-88D0-7746D70D5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47200" r="34589" b="19200"/>
          <a:stretch/>
        </p:blipFill>
        <p:spPr>
          <a:xfrm>
            <a:off x="173362" y="3375856"/>
            <a:ext cx="4243129" cy="2392288"/>
          </a:xfrm>
          <a:prstGeom prst="rect">
            <a:avLst/>
          </a:prstGeom>
        </p:spPr>
      </p:pic>
      <p:pic>
        <p:nvPicPr>
          <p:cNvPr id="7" name="Obrázek 6" descr="Obsah obrázku text, snímek obrazovky, monitor, počítač&#10;&#10;Popis byl vytvořen automaticky">
            <a:extLst>
              <a:ext uri="{FF2B5EF4-FFF2-40B4-BE49-F238E27FC236}">
                <a16:creationId xmlns:a16="http://schemas.microsoft.com/office/drawing/2014/main" id="{DBC7105F-A732-49C7-9E26-A39CD430A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6200" r="31888" b="10895"/>
          <a:stretch/>
        </p:blipFill>
        <p:spPr>
          <a:xfrm>
            <a:off x="4416491" y="1180728"/>
            <a:ext cx="4610809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0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Classificação de acordo com Cardeira Esperança (pp. 82-84)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Período pré-literário = até ao século XII</a:t>
            </a:r>
          </a:p>
          <a:p>
            <a:r>
              <a:rPr lang="pt-PT" dirty="0"/>
              <a:t>português antigo= séc. XII - XV</a:t>
            </a:r>
          </a:p>
          <a:p>
            <a:r>
              <a:rPr lang="pt-PT" dirty="0"/>
              <a:t>Português médio = séc. XV -XVI</a:t>
            </a:r>
          </a:p>
          <a:p>
            <a:r>
              <a:rPr lang="pt-PT" dirty="0"/>
              <a:t> português clássico = séc. XVI - XVIII</a:t>
            </a:r>
          </a:p>
          <a:p>
            <a:r>
              <a:rPr lang="pt-PT" dirty="0"/>
              <a:t>Português moderno = séc. XVIII - XXI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926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Classificação de acordo com Paul Teyssier (pp. 35-36)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APONTA PARA A COMPLEXIDADE DO PROBLEMA</a:t>
            </a:r>
          </a:p>
          <a:p>
            <a:r>
              <a:rPr lang="pt-PT" dirty="0"/>
              <a:t>Periodização de acordo com a divisão tradicional da </a:t>
            </a:r>
            <a:r>
              <a:rPr lang="pt-PT" b="1" dirty="0"/>
              <a:t>história</a:t>
            </a:r>
            <a:r>
              <a:rPr lang="pt-PT" dirty="0"/>
              <a:t>: Idade Média, Renascimento, Tempo Moderno</a:t>
            </a:r>
          </a:p>
          <a:p>
            <a:r>
              <a:rPr lang="pt-PT" dirty="0"/>
              <a:t>Periodização de acordo com as </a:t>
            </a:r>
            <a:r>
              <a:rPr lang="pt-PT" b="1" dirty="0"/>
              <a:t>escolas literárias</a:t>
            </a:r>
          </a:p>
          <a:p>
            <a:r>
              <a:rPr lang="pt-PT" dirty="0"/>
              <a:t>Periodização de acordo com </a:t>
            </a:r>
            <a:r>
              <a:rPr lang="pt-PT" b="1" dirty="0"/>
              <a:t>os séculos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45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história da ortografia portuguesa divide-se em </a:t>
            </a:r>
            <a:r>
              <a:rPr lang="pt-PT" b="1" dirty="0"/>
              <a:t>três períodos</a:t>
            </a:r>
            <a:r>
              <a:rPr lang="pt-PT" dirty="0"/>
              <a:t>: </a:t>
            </a:r>
          </a:p>
          <a:p>
            <a:r>
              <a:rPr lang="pt-PT" b="1" dirty="0"/>
              <a:t>Fonético</a:t>
            </a:r>
            <a:r>
              <a:rPr lang="pt-PT" dirty="0"/>
              <a:t>        (PORTUGUÊS ARCAICO)</a:t>
            </a:r>
          </a:p>
          <a:p>
            <a:r>
              <a:rPr lang="pt-PT" b="1" dirty="0"/>
              <a:t>Etimológico</a:t>
            </a:r>
            <a:r>
              <a:rPr lang="pt-PT" dirty="0"/>
              <a:t> (RENASCIMENTO – SÉC.XX)</a:t>
            </a:r>
          </a:p>
          <a:p>
            <a:r>
              <a:rPr lang="pt-PT" b="1" dirty="0"/>
              <a:t>Reformado</a:t>
            </a:r>
            <a:r>
              <a:rPr lang="pt-PT" dirty="0"/>
              <a:t> (a partir da adoção pelo governo português da </a:t>
            </a:r>
            <a:r>
              <a:rPr lang="pt-PT" b="1" dirty="0"/>
              <a:t>NOVA ORTOGRAFIA</a:t>
            </a:r>
            <a:r>
              <a:rPr lang="pt-PT" dirty="0"/>
              <a:t>, em </a:t>
            </a:r>
            <a:r>
              <a:rPr lang="pt-PT" b="1" dirty="0"/>
              <a:t>1916</a:t>
            </a:r>
            <a:r>
              <a:rPr lang="pt-PT" dirty="0"/>
              <a:t>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Periodiza</a:t>
            </a:r>
            <a:r>
              <a:rPr lang="pt-PT" sz="4000"/>
              <a:t>ção: </a:t>
            </a:r>
            <a:r>
              <a:rPr lang="pt-PT" sz="4000" b="1"/>
              <a:t>Edwin Williams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82478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Ortografia portuguesa </a:t>
            </a:r>
            <a:r>
              <a:rPr lang="pt-PT" dirty="0"/>
              <a:t>- FASES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história da ortografia portuguesa divide-se em </a:t>
            </a:r>
            <a:r>
              <a:rPr lang="pt-PT" b="1" dirty="0"/>
              <a:t>três períodos</a:t>
            </a:r>
            <a:r>
              <a:rPr lang="pt-PT" dirty="0"/>
              <a:t>: </a:t>
            </a:r>
          </a:p>
          <a:p>
            <a:r>
              <a:rPr lang="pt-PT" b="1" dirty="0"/>
              <a:t>Fonético</a:t>
            </a:r>
            <a:r>
              <a:rPr lang="pt-PT" dirty="0"/>
              <a:t>: (PORTUGUÊS ARCAICO)</a:t>
            </a:r>
          </a:p>
          <a:p>
            <a:r>
              <a:rPr lang="pt-PT" b="1" dirty="0"/>
              <a:t>Etimológico</a:t>
            </a:r>
            <a:r>
              <a:rPr lang="pt-PT" dirty="0"/>
              <a:t> (RENASCIMENTO – SÉC.XX)</a:t>
            </a:r>
          </a:p>
          <a:p>
            <a:r>
              <a:rPr lang="pt-PT" b="1" dirty="0"/>
              <a:t>Reformado</a:t>
            </a:r>
            <a:r>
              <a:rPr lang="pt-PT" dirty="0"/>
              <a:t> (A PARTIR DA ADOÇÃO PELO GOVERNO PORTUGUÊS DA </a:t>
            </a:r>
            <a:r>
              <a:rPr lang="pt-PT" b="1" dirty="0"/>
              <a:t>NOVA ORTOGRAFIA</a:t>
            </a:r>
            <a:r>
              <a:rPr lang="pt-PT" dirty="0"/>
              <a:t>, em </a:t>
            </a:r>
            <a:r>
              <a:rPr lang="pt-PT" b="1" dirty="0"/>
              <a:t>1916</a:t>
            </a:r>
            <a:r>
              <a:rPr lang="pt-PT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79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Período fonético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Tendências dos escribas para </a:t>
            </a:r>
            <a:r>
              <a:rPr lang="pt-PT" b="1" dirty="0"/>
              <a:t>representar foneticamente</a:t>
            </a:r>
            <a:r>
              <a:rPr lang="pt-PT" dirty="0"/>
              <a:t> os sons das palavras que escreviam  -  apareciam novos sons, o que levou a inventar novas grafias: Esta situação muitas vees levou à confusão das grafias.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46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O período (pseudo)etimológico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As grafias latinas e gregas foram divulgadas com acintosa desatenção à pronúncia (por isso a designação </a:t>
            </a:r>
            <a:r>
              <a:rPr lang="pt-PT" i="1" dirty="0"/>
              <a:t>pseudo</a:t>
            </a:r>
            <a:r>
              <a:rPr lang="pt-PT" dirty="0"/>
              <a:t>. Assim encontramos </a:t>
            </a:r>
            <a:r>
              <a:rPr lang="pt-PT" b="1" i="1" dirty="0"/>
              <a:t>ch, ph, rh, th</a:t>
            </a:r>
            <a:r>
              <a:rPr lang="pt-PT" i="1" dirty="0"/>
              <a:t>, y </a:t>
            </a:r>
            <a:r>
              <a:rPr lang="pt-PT" dirty="0"/>
              <a:t>em palavras como </a:t>
            </a:r>
            <a:r>
              <a:rPr lang="pt-PT" i="1" dirty="0"/>
              <a:t>eschola, </a:t>
            </a:r>
            <a:r>
              <a:rPr lang="pt-PT" b="1" i="1" dirty="0"/>
              <a:t>theatro, auchtor, phylosophia, peccar, damno, augmento, estylo, rhetorico, </a:t>
            </a:r>
            <a:r>
              <a:rPr lang="pt-PT" dirty="0"/>
              <a:t>etc</a:t>
            </a:r>
            <a:r>
              <a:rPr lang="pt-PT" i="1" dirty="0"/>
              <a:t>. Esta situação levou a ciração de novas gramáticas e orografias. </a:t>
            </a:r>
          </a:p>
        </p:txBody>
      </p:sp>
    </p:spTree>
    <p:extLst>
      <p:ext uri="{BB962C8B-B14F-4D97-AF65-F5344CB8AC3E}">
        <p14:creationId xmlns:p14="http://schemas.microsoft.com/office/powerpoint/2010/main" val="362171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 err="1"/>
              <a:t>Periodiza</a:t>
            </a:r>
            <a:r>
              <a:rPr lang="pt-PT" dirty="0" err="1"/>
              <a:t>ção</a:t>
            </a:r>
            <a:r>
              <a:rPr lang="pt-PT" b="1" dirty="0"/>
              <a:t>:</a:t>
            </a:r>
            <a:r>
              <a:rPr lang="cs-CZ" b="1" dirty="0"/>
              <a:t> </a:t>
            </a:r>
            <a:r>
              <a:rPr lang="cs-CZ" b="1" dirty="0" err="1"/>
              <a:t>Leite</a:t>
            </a:r>
            <a:r>
              <a:rPr lang="cs-CZ" b="1" dirty="0"/>
              <a:t> de </a:t>
            </a:r>
            <a:r>
              <a:rPr lang="cs-CZ" b="1" dirty="0" err="1"/>
              <a:t>Vasco</a:t>
            </a:r>
            <a:r>
              <a:rPr lang="pt-PT" b="1" dirty="0"/>
              <a:t>n</a:t>
            </a:r>
            <a:r>
              <a:rPr lang="cs-CZ" b="1" dirty="0" err="1"/>
              <a:t>celos</a:t>
            </a:r>
            <a:r>
              <a:rPr lang="cs-CZ" b="1" dirty="0"/>
              <a:t> </a:t>
            </a:r>
            <a:r>
              <a:rPr lang="pt-PT" b="1" dirty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568" y="1600200"/>
            <a:ext cx="5040560" cy="49698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500" b="1" dirty="0" err="1"/>
              <a:t>Leite</a:t>
            </a:r>
            <a:r>
              <a:rPr lang="cs-CZ" sz="1500" b="1" dirty="0"/>
              <a:t> de </a:t>
            </a:r>
            <a:r>
              <a:rPr lang="cs-CZ" sz="1500" b="1" dirty="0" err="1"/>
              <a:t>Vasco</a:t>
            </a:r>
            <a:r>
              <a:rPr lang="pt-PT" sz="1500" b="1" dirty="0"/>
              <a:t>n</a:t>
            </a:r>
            <a:r>
              <a:rPr lang="cs-CZ" sz="1500" b="1" dirty="0" err="1"/>
              <a:t>celos</a:t>
            </a:r>
            <a:r>
              <a:rPr lang="cs-CZ" sz="1500" b="1" dirty="0"/>
              <a:t> </a:t>
            </a:r>
            <a:r>
              <a:rPr lang="cs-CZ" sz="1500" b="1" dirty="0" err="1"/>
              <a:t>Cardos</a:t>
            </a:r>
            <a:r>
              <a:rPr lang="cs-CZ" sz="1500" b="1" dirty="0"/>
              <a:t> </a:t>
            </a:r>
            <a:r>
              <a:rPr lang="cs-CZ" sz="1500" b="1" dirty="0" err="1"/>
              <a:t>Pereira</a:t>
            </a:r>
            <a:r>
              <a:rPr lang="cs-CZ" sz="1500" b="1" dirty="0"/>
              <a:t> de M</a:t>
            </a:r>
            <a:r>
              <a:rPr lang="pt-PT" sz="1500" b="1" dirty="0"/>
              <a:t>e</a:t>
            </a:r>
            <a:r>
              <a:rPr lang="cs-CZ" sz="1500" b="1" dirty="0" err="1"/>
              <a:t>lo</a:t>
            </a:r>
            <a:r>
              <a:rPr lang="cs-CZ" sz="1500" dirty="0"/>
              <a:t> (1858-1941)</a:t>
            </a:r>
            <a:endParaRPr lang="pt-PT" sz="1500" dirty="0"/>
          </a:p>
          <a:p>
            <a:pPr marL="0" indent="0">
              <a:lnSpc>
                <a:spcPct val="90000"/>
              </a:lnSpc>
              <a:buNone/>
            </a:pPr>
            <a:r>
              <a:rPr lang="pt-PT" sz="1500" dirty="0"/>
              <a:t>AUTOR DA TEORIA SOBRE A PERIODIZAÇÃO DA ´HISTÓRIA DA LÍNGUA PORTUGUESA</a:t>
            </a:r>
            <a:r>
              <a:rPr lang="cs-CZ" sz="1500" dirty="0"/>
              <a:t> </a:t>
            </a:r>
            <a:r>
              <a:rPr lang="pt-PT" sz="1500" dirty="0"/>
              <a:t> </a:t>
            </a:r>
            <a:endParaRPr lang="pt-PT" sz="1500" b="1" dirty="0"/>
          </a:p>
          <a:p>
            <a:pPr marL="0" indent="0">
              <a:lnSpc>
                <a:spcPct val="90000"/>
              </a:lnSpc>
              <a:buNone/>
            </a:pPr>
            <a:endParaRPr lang="cs-CZ" sz="15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5B1BBD-2A57-408D-B88D-BEE9657F4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21504"/>
          <a:stretch/>
        </p:blipFill>
        <p:spPr bwMode="auto">
          <a:xfrm>
            <a:off x="5827815" y="1490054"/>
            <a:ext cx="2822111" cy="31626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76FC2D1-1F04-42C6-9DFA-9ABA6EEA8E22}"/>
              </a:ext>
            </a:extLst>
          </p:cNvPr>
          <p:cNvSpPr/>
          <p:nvPr/>
        </p:nvSpPr>
        <p:spPr>
          <a:xfrm>
            <a:off x="6392206" y="1417638"/>
            <a:ext cx="2140233" cy="6795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bg2">
                    <a:lumMod val="50000"/>
                  </a:schemeClr>
                </a:solidFill>
              </a:rPr>
              <a:t>Arqueólogo, médico, filólogo, etnógrafo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19BED10-AF54-4F67-BBF3-7708524A37BF}"/>
              </a:ext>
            </a:extLst>
          </p:cNvPr>
          <p:cNvSpPr txBox="1"/>
          <p:nvPr/>
        </p:nvSpPr>
        <p:spPr>
          <a:xfrm>
            <a:off x="325518" y="5013702"/>
            <a:ext cx="82295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O Museu Nacional de Arqueologia (MNA) é o principal museu nacional de âmbito arqueológico em Portugal. Localizado em Lisboa, o museu foi fundado em 1893 por iniciativa de José Leite de Vasconcelos. O museu situa-se na ala ocidental do </a:t>
            </a:r>
            <a:r>
              <a:rPr lang="pt-BR" sz="1200" b="1" dirty="0"/>
              <a:t>Mosteiro dos Jerónimos</a:t>
            </a:r>
            <a:r>
              <a:rPr lang="pt-BR" sz="1200" dirty="0"/>
              <a:t>, onde ficava o antigo dormitório do Mosteiro, nas instalações oitocentistas em estilo neomanuelino, cedida por decisão governamental de 20 de novembro de 1900, iniciando-se a sua transferência em 1903 e abrindo portas em 1906.</a:t>
            </a:r>
            <a:endParaRPr lang="pt-PT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B6D4E7F-9AA5-414F-8EDF-A978A236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69" y="2297741"/>
            <a:ext cx="1823233" cy="21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8373D6F-A67A-4E03-925D-742CBAF3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581"/>
            <a:ext cx="1141420" cy="21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C90F8591-8A72-4C02-9E0B-C9C70F7DAC97}"/>
              </a:ext>
            </a:extLst>
          </p:cNvPr>
          <p:cNvSpPr txBox="1"/>
          <p:nvPr/>
        </p:nvSpPr>
        <p:spPr>
          <a:xfrm>
            <a:off x="381181" y="3472560"/>
            <a:ext cx="14570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FFFF00"/>
                </a:solidFill>
              </a:rPr>
              <a:t>Estátua de guerreiro calaico, Arqueologia Século I d. C., Cultura Castreja do Noroeste Peninsular</a:t>
            </a:r>
            <a:endParaRPr lang="pt-PT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t-PT" dirty="0"/>
              <a:t>1ª E 2ª FASE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500" b="1" dirty="0" err="1"/>
              <a:t>Leite</a:t>
            </a:r>
            <a:r>
              <a:rPr lang="cs-CZ" sz="1500" b="1" dirty="0"/>
              <a:t> de </a:t>
            </a:r>
            <a:r>
              <a:rPr lang="cs-CZ" sz="1500" b="1" dirty="0" err="1"/>
              <a:t>Vasco</a:t>
            </a:r>
            <a:r>
              <a:rPr lang="pt-PT" sz="1500" b="1" dirty="0"/>
              <a:t>n</a:t>
            </a:r>
            <a:r>
              <a:rPr lang="cs-CZ" sz="1500" b="1" dirty="0" err="1"/>
              <a:t>celos</a:t>
            </a:r>
            <a:r>
              <a:rPr lang="cs-CZ" sz="1500" b="1" dirty="0"/>
              <a:t> </a:t>
            </a:r>
            <a:r>
              <a:rPr lang="cs-CZ" sz="1500" b="1" dirty="0" err="1"/>
              <a:t>Cardos</a:t>
            </a:r>
            <a:r>
              <a:rPr lang="cs-CZ" sz="1500" b="1" dirty="0"/>
              <a:t> </a:t>
            </a:r>
            <a:r>
              <a:rPr lang="cs-CZ" sz="1500" b="1" dirty="0" err="1"/>
              <a:t>Pereira</a:t>
            </a:r>
            <a:r>
              <a:rPr lang="cs-CZ" sz="1500" b="1" dirty="0"/>
              <a:t> de M</a:t>
            </a:r>
            <a:r>
              <a:rPr lang="pt-PT" sz="1500" b="1" dirty="0"/>
              <a:t>e</a:t>
            </a:r>
            <a:r>
              <a:rPr lang="cs-CZ" sz="1500" b="1" dirty="0" err="1"/>
              <a:t>lo</a:t>
            </a:r>
            <a:r>
              <a:rPr lang="cs-CZ" sz="1500" dirty="0"/>
              <a:t> (1858-1941) </a:t>
            </a:r>
            <a:r>
              <a:rPr lang="cs-CZ" sz="1500" dirty="0" err="1"/>
              <a:t>que</a:t>
            </a:r>
            <a:r>
              <a:rPr lang="cs-CZ" sz="1500" dirty="0"/>
              <a:t> </a:t>
            </a:r>
            <a:r>
              <a:rPr lang="cs-CZ" sz="1500" dirty="0" err="1"/>
              <a:t>dividiu</a:t>
            </a:r>
            <a:r>
              <a:rPr lang="cs-CZ" sz="1500" dirty="0"/>
              <a:t> a </a:t>
            </a:r>
            <a:r>
              <a:rPr lang="cs-CZ" sz="1500" dirty="0" err="1"/>
              <a:t>história</a:t>
            </a:r>
            <a:r>
              <a:rPr lang="cs-CZ" sz="1500" dirty="0"/>
              <a:t> da </a:t>
            </a:r>
            <a:r>
              <a:rPr lang="cs-CZ" sz="1500" dirty="0" err="1"/>
              <a:t>língua</a:t>
            </a:r>
            <a:r>
              <a:rPr lang="cs-CZ" sz="1500" dirty="0"/>
              <a:t> </a:t>
            </a:r>
            <a:r>
              <a:rPr lang="cs-CZ" sz="1500" dirty="0" err="1"/>
              <a:t>portuguesa</a:t>
            </a:r>
            <a:r>
              <a:rPr lang="cs-CZ" sz="1500" dirty="0"/>
              <a:t> </a:t>
            </a:r>
            <a:r>
              <a:rPr lang="cs-CZ" sz="1500" dirty="0" err="1"/>
              <a:t>em</a:t>
            </a:r>
            <a:r>
              <a:rPr lang="cs-CZ" sz="1500" dirty="0"/>
              <a:t> </a:t>
            </a:r>
            <a:r>
              <a:rPr lang="cs-CZ" sz="1500" b="1" dirty="0" err="1"/>
              <a:t>quatro</a:t>
            </a:r>
            <a:r>
              <a:rPr lang="cs-CZ" sz="1500" dirty="0"/>
              <a:t> </a:t>
            </a:r>
            <a:r>
              <a:rPr lang="cs-CZ" sz="1500" dirty="0" err="1"/>
              <a:t>fases</a:t>
            </a:r>
            <a:r>
              <a:rPr lang="cs-CZ" sz="1500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endParaRPr lang="pt-PT" sz="15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500" b="1" dirty="0"/>
              <a:t>1.</a:t>
            </a:r>
            <a:r>
              <a:rPr lang="pt-PT" sz="1500" b="1" dirty="0"/>
              <a:t> </a:t>
            </a:r>
            <a:r>
              <a:rPr lang="cs-CZ" sz="1500" b="1" dirty="0"/>
              <a:t>O </a:t>
            </a:r>
            <a:r>
              <a:rPr lang="cs-CZ" sz="1500" b="1" dirty="0" err="1"/>
              <a:t>português</a:t>
            </a:r>
            <a:r>
              <a:rPr lang="cs-CZ" sz="1500" b="1" dirty="0"/>
              <a:t> </a:t>
            </a:r>
            <a:r>
              <a:rPr lang="cs-CZ" sz="1500" b="1" dirty="0" err="1"/>
              <a:t>prehistórico</a:t>
            </a:r>
            <a:r>
              <a:rPr lang="cs-CZ" sz="1500" b="1" dirty="0"/>
              <a:t> (</a:t>
            </a:r>
            <a:r>
              <a:rPr lang="cs-CZ" sz="1500" b="1" dirty="0" err="1"/>
              <a:t>até</a:t>
            </a:r>
            <a:r>
              <a:rPr lang="cs-CZ" sz="1500" b="1" dirty="0"/>
              <a:t> o </a:t>
            </a:r>
            <a:r>
              <a:rPr lang="cs-CZ" sz="1500" b="1" dirty="0" err="1"/>
              <a:t>século</a:t>
            </a:r>
            <a:r>
              <a:rPr lang="cs-CZ" sz="1500" b="1" dirty="0"/>
              <a:t> IX) </a:t>
            </a:r>
            <a:endParaRPr lang="pt-PT" sz="1500" b="1" dirty="0"/>
          </a:p>
          <a:p>
            <a:pPr algn="just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cs-CZ" sz="1500" b="1" dirty="0" err="1"/>
              <a:t>documentos</a:t>
            </a:r>
            <a:r>
              <a:rPr lang="cs-CZ" sz="1500" b="1" dirty="0"/>
              <a:t> </a:t>
            </a:r>
            <a:r>
              <a:rPr lang="cs-CZ" sz="1500" b="1" dirty="0" err="1"/>
              <a:t>escritos</a:t>
            </a:r>
            <a:r>
              <a:rPr lang="cs-CZ" sz="1500" b="1" dirty="0"/>
              <a:t> </a:t>
            </a:r>
            <a:r>
              <a:rPr lang="cs-CZ" sz="1500" b="1" dirty="0" err="1"/>
              <a:t>em</a:t>
            </a:r>
            <a:r>
              <a:rPr lang="cs-CZ" sz="1500" b="1" dirty="0"/>
              <a:t> </a:t>
            </a:r>
            <a:r>
              <a:rPr lang="cs-CZ" sz="1500" b="1" dirty="0" err="1"/>
              <a:t>latim</a:t>
            </a:r>
            <a:r>
              <a:rPr lang="cs-CZ" sz="1500" b="1" dirty="0"/>
              <a:t> </a:t>
            </a:r>
            <a:r>
              <a:rPr lang="cs-CZ" sz="1500" b="1" dirty="0" err="1"/>
              <a:t>puro</a:t>
            </a:r>
            <a:r>
              <a:rPr lang="cs-CZ" sz="1500" b="1" dirty="0"/>
              <a:t>, sem</a:t>
            </a:r>
            <a:r>
              <a:rPr lang="pt-PT" sz="1500" b="1" dirty="0"/>
              <a:t> quaisquer traços do romance ibero-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t-PT" sz="1500" b="1" dirty="0"/>
              <a:t>	românico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PT" sz="1500" b="1" dirty="0"/>
          </a:p>
          <a:p>
            <a:pPr marL="0" indent="0" algn="just">
              <a:lnSpc>
                <a:spcPct val="90000"/>
              </a:lnSpc>
              <a:buNone/>
            </a:pPr>
            <a:endParaRPr lang="pt-PT" sz="1500" b="1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cs-CZ" sz="1500" b="1" dirty="0"/>
              <a:t>2.O </a:t>
            </a:r>
            <a:r>
              <a:rPr lang="cs-CZ" sz="1500" b="1" dirty="0" err="1"/>
              <a:t>português</a:t>
            </a:r>
            <a:r>
              <a:rPr lang="cs-CZ" sz="1500" b="1" dirty="0"/>
              <a:t> </a:t>
            </a:r>
            <a:r>
              <a:rPr lang="cs-CZ" sz="1500" b="1" dirty="0" err="1"/>
              <a:t>protohistórico</a:t>
            </a:r>
            <a:r>
              <a:rPr lang="cs-CZ" sz="1500" b="1" dirty="0"/>
              <a:t> (</a:t>
            </a:r>
            <a:r>
              <a:rPr lang="pt-PT" sz="1500" b="1" dirty="0"/>
              <a:t>séc. IX-XIII)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PT" sz="1500" b="1" dirty="0"/>
              <a:t>Começaram a surgir os primeiros textos escritos na língua portuguesa.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pt-PT" sz="1500" b="1" dirty="0"/>
              <a:t>O latim continuava a ser língua dos textos escrito, mas registando-se a ocorrência das propriedades do romance ibérico ou do galego-português.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 b="1" dirty="0"/>
          </a:p>
        </p:txBody>
      </p:sp>
      <p:pic>
        <p:nvPicPr>
          <p:cNvPr id="2050" name="Picture 2" descr="Onde aprender a língua oficial da República Romana na capital brasileira?">
            <a:extLst>
              <a:ext uri="{FF2B5EF4-FFF2-40B4-BE49-F238E27FC236}">
                <a16:creationId xmlns:a16="http://schemas.microsoft.com/office/drawing/2014/main" id="{DD422946-9DD4-4AD5-9106-0649FC97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43037"/>
            <a:ext cx="4038600" cy="34402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01D0187-49E0-478B-BE54-981F27E0FBF1}"/>
              </a:ext>
            </a:extLst>
          </p:cNvPr>
          <p:cNvSpPr txBox="1"/>
          <p:nvPr/>
        </p:nvSpPr>
        <p:spPr>
          <a:xfrm>
            <a:off x="4495800" y="5595901"/>
            <a:ext cx="4713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dirty="0"/>
              <a:t>Eis o tabernáculo de Deus com o povo</a:t>
            </a:r>
          </a:p>
          <a:p>
            <a:r>
              <a:rPr lang="pl-PL" i="1" dirty="0"/>
              <a:t>Hle, stánek Boží s lidmi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66715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95DCD-2A15-4FA2-A589-EEAD8C48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/>
              <a:t>3ª FASE (Leite de Vasconcelos)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973FB8-D151-475D-B06F-A0E5D22A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960574" cy="5069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sz="1400" b="1" dirty="0"/>
              <a:t>3. </a:t>
            </a:r>
            <a:r>
              <a:rPr lang="cs-CZ" sz="1400" b="1" dirty="0"/>
              <a:t> o </a:t>
            </a:r>
            <a:r>
              <a:rPr lang="cs-CZ" sz="1400" b="1" dirty="0" err="1"/>
              <a:t>período</a:t>
            </a:r>
            <a:r>
              <a:rPr lang="cs-CZ" sz="1400" b="1" dirty="0"/>
              <a:t> do </a:t>
            </a:r>
            <a:r>
              <a:rPr lang="cs-CZ" sz="1400" b="1" dirty="0" err="1"/>
              <a:t>português</a:t>
            </a:r>
            <a:r>
              <a:rPr lang="cs-CZ" sz="1400" b="1" dirty="0"/>
              <a:t> </a:t>
            </a:r>
            <a:r>
              <a:rPr lang="cs-CZ" sz="1400" b="1" dirty="0" err="1"/>
              <a:t>antigo</a:t>
            </a:r>
            <a:r>
              <a:rPr lang="cs-CZ" sz="1400" b="1" dirty="0"/>
              <a:t> (</a:t>
            </a:r>
            <a:r>
              <a:rPr lang="cs-CZ" sz="1400" b="1" dirty="0" err="1"/>
              <a:t>séc</a:t>
            </a:r>
            <a:r>
              <a:rPr lang="cs-CZ" sz="1400" b="1" dirty="0"/>
              <a:t>. XIII – </a:t>
            </a:r>
            <a:r>
              <a:rPr lang="pt-PT" sz="1400" b="1" dirty="0"/>
              <a:t>  </a:t>
            </a:r>
            <a:r>
              <a:rPr lang="cs-CZ" sz="1400" b="1" dirty="0"/>
              <a:t>XVI), </a:t>
            </a:r>
            <a:endParaRPr lang="pt-PT" sz="1400" b="1" dirty="0"/>
          </a:p>
          <a:p>
            <a:pPr marL="777240" lvl="2" indent="0" algn="just">
              <a:buNone/>
            </a:pPr>
            <a:r>
              <a:rPr lang="pt-PT" sz="1400" b="1" dirty="0"/>
              <a:t>Séc. XIII </a:t>
            </a:r>
          </a:p>
          <a:p>
            <a:pPr marL="777240" lvl="2" indent="0" algn="just">
              <a:buNone/>
            </a:pPr>
            <a:r>
              <a:rPr lang="pt-PT" sz="1400" b="1" dirty="0"/>
              <a:t>	</a:t>
            </a:r>
            <a:r>
              <a:rPr lang="pt-PT" sz="1400" dirty="0"/>
              <a:t>– os primeiros textos escritos em português</a:t>
            </a:r>
          </a:p>
          <a:p>
            <a:pPr marL="777240" lvl="2" indent="0" algn="just">
              <a:buNone/>
            </a:pPr>
            <a:r>
              <a:rPr lang="pt-PT" sz="1400" b="1" dirty="0"/>
              <a:t>	- Séc. XVI </a:t>
            </a:r>
          </a:p>
          <a:p>
            <a:pPr marL="777240" lvl="2" indent="0" algn="just">
              <a:buNone/>
            </a:pPr>
            <a:r>
              <a:rPr lang="pt-PT" sz="1400" dirty="0"/>
              <a:t> as primeiras gramáticas da língua portuguesa</a:t>
            </a:r>
          </a:p>
          <a:p>
            <a:pPr marL="777240" lvl="2" indent="0" algn="just">
              <a:buNone/>
            </a:pPr>
            <a:r>
              <a:rPr lang="pt-PT" sz="1400" dirty="0"/>
              <a:t>	-  codificação da língua portuguesa, que é a língua de ensino (junto com o latim)</a:t>
            </a:r>
          </a:p>
          <a:p>
            <a:pPr marL="777240" lvl="2" indent="0" algn="just">
              <a:buNone/>
            </a:pPr>
            <a:r>
              <a:rPr lang="pt-PT" sz="1400" b="1" dirty="0"/>
              <a:t>Mudanças culturais e geopolíticas, renascença, expansão ultramarina </a:t>
            </a:r>
          </a:p>
          <a:p>
            <a:pPr marL="777240" lvl="2" indent="0" algn="just">
              <a:buNone/>
            </a:pPr>
            <a:endParaRPr lang="pt-PT" sz="1400" b="1" dirty="0"/>
          </a:p>
          <a:p>
            <a:pPr marL="777240" lvl="2" indent="0" algn="just">
              <a:buNone/>
            </a:pPr>
            <a:r>
              <a:rPr lang="pt-PT" sz="1400" b="1" dirty="0"/>
              <a:t>OUTRAS SUBDIVISÕES:</a:t>
            </a:r>
          </a:p>
          <a:p>
            <a:pPr marL="777240" lvl="2" indent="0" algn="just">
              <a:buNone/>
            </a:pPr>
            <a:r>
              <a:rPr lang="cs-CZ" sz="1400" b="1" dirty="0" err="1"/>
              <a:t>Pilar</a:t>
            </a:r>
            <a:r>
              <a:rPr lang="cs-CZ" sz="1400" b="1" dirty="0"/>
              <a:t> </a:t>
            </a:r>
            <a:r>
              <a:rPr lang="cs-CZ" sz="1400" b="1" dirty="0" err="1"/>
              <a:t>Vazque</a:t>
            </a:r>
            <a:r>
              <a:rPr lang="pt-PT" sz="1400" b="1" dirty="0"/>
              <a:t>z </a:t>
            </a:r>
            <a:r>
              <a:rPr lang="cs-CZ" sz="1400" b="1" dirty="0" err="1"/>
              <a:t>Cuesta</a:t>
            </a:r>
            <a:r>
              <a:rPr lang="cs-CZ" sz="1400" b="1" dirty="0"/>
              <a:t> </a:t>
            </a:r>
            <a:r>
              <a:rPr lang="cs-CZ" sz="1400" dirty="0" err="1"/>
              <a:t>divi</a:t>
            </a:r>
            <a:r>
              <a:rPr lang="pt-PT" sz="1400" dirty="0"/>
              <a:t>d</a:t>
            </a:r>
            <a:r>
              <a:rPr lang="cs-CZ" sz="1400" dirty="0"/>
              <a:t>e o </a:t>
            </a:r>
            <a:r>
              <a:rPr lang="cs-CZ" sz="1400" dirty="0" err="1"/>
              <a:t>português</a:t>
            </a:r>
            <a:r>
              <a:rPr lang="cs-CZ" sz="1400" dirty="0"/>
              <a:t> </a:t>
            </a:r>
            <a:r>
              <a:rPr lang="cs-CZ" sz="1400" dirty="0" err="1"/>
              <a:t>antigo</a:t>
            </a:r>
            <a:r>
              <a:rPr lang="cs-CZ" sz="1400" dirty="0"/>
              <a:t> </a:t>
            </a:r>
            <a:endParaRPr lang="pt-PT" sz="1400" dirty="0"/>
          </a:p>
          <a:p>
            <a:pPr marL="1234440" lvl="3" indent="0" algn="just">
              <a:buNone/>
            </a:pPr>
            <a:r>
              <a:rPr lang="pt-PT" sz="1000" dirty="0"/>
              <a:t>- </a:t>
            </a:r>
            <a:r>
              <a:rPr lang="pt-PT" sz="1200" b="1" dirty="0"/>
              <a:t>Período galego </a:t>
            </a:r>
            <a:r>
              <a:rPr lang="cs-CZ" sz="1200" b="1" dirty="0"/>
              <a:t> </a:t>
            </a:r>
            <a:r>
              <a:rPr lang="pt-PT" sz="1200" b="1" dirty="0"/>
              <a:t> </a:t>
            </a:r>
          </a:p>
          <a:p>
            <a:pPr marL="1234440" lvl="3" indent="0" algn="just">
              <a:buNone/>
            </a:pPr>
            <a:r>
              <a:rPr lang="pt-PT" sz="1200" b="1" dirty="0"/>
              <a:t>- Período de </a:t>
            </a:r>
            <a:r>
              <a:rPr lang="cs-CZ" sz="1200" b="1" dirty="0" err="1"/>
              <a:t>português</a:t>
            </a:r>
            <a:r>
              <a:rPr lang="cs-CZ" sz="1200" b="1" dirty="0"/>
              <a:t> </a:t>
            </a:r>
            <a:r>
              <a:rPr lang="pt-PT" sz="1200" b="1" dirty="0"/>
              <a:t>  </a:t>
            </a:r>
            <a:r>
              <a:rPr lang="cs-CZ" sz="1200" b="1" dirty="0" err="1"/>
              <a:t>pré-clássico</a:t>
            </a:r>
            <a:r>
              <a:rPr lang="cs-CZ" sz="1200" b="1" dirty="0"/>
              <a:t>. </a:t>
            </a:r>
            <a:r>
              <a:rPr lang="pt-PT" sz="1200" b="1" dirty="0"/>
              <a:t> </a:t>
            </a:r>
          </a:p>
          <a:p>
            <a:pPr marL="777240" lvl="2" indent="0" algn="just">
              <a:buNone/>
            </a:pPr>
            <a:r>
              <a:rPr lang="pt-PT" sz="1400" b="1" u="sng" dirty="0"/>
              <a:t>Carolina Michaelis de Vasconcelos</a:t>
            </a:r>
          </a:p>
          <a:p>
            <a:pPr marL="777240" lvl="2" indent="0" algn="just">
              <a:buNone/>
            </a:pPr>
            <a:r>
              <a:rPr lang="pt-PT" sz="1400" b="1" dirty="0"/>
              <a:t>	- </a:t>
            </a:r>
            <a:r>
              <a:rPr lang="pt-PT" sz="1400" dirty="0"/>
              <a:t>período trovadoresco</a:t>
            </a:r>
          </a:p>
          <a:p>
            <a:pPr marL="777240" lvl="2" indent="0" algn="just">
              <a:buNone/>
            </a:pPr>
            <a:r>
              <a:rPr lang="pt-PT" sz="1400" dirty="0"/>
              <a:t>	- período da prosa histórica</a:t>
            </a:r>
          </a:p>
          <a:p>
            <a:pPr marL="777240" lvl="2" indent="0" algn="just">
              <a:buNone/>
            </a:pPr>
            <a:endParaRPr lang="pt-PT" sz="1400" b="1" dirty="0"/>
          </a:p>
          <a:p>
            <a:pPr marL="777240" lvl="2" indent="0" algn="just">
              <a:buNone/>
            </a:pPr>
            <a:r>
              <a:rPr lang="cs-CZ" sz="1400" b="1" dirty="0" err="1"/>
              <a:t>Lindley</a:t>
            </a:r>
            <a:r>
              <a:rPr lang="cs-CZ" sz="1400" b="1" dirty="0"/>
              <a:t> </a:t>
            </a:r>
            <a:r>
              <a:rPr lang="cs-CZ" sz="1400" b="1" dirty="0" err="1"/>
              <a:t>Cintra</a:t>
            </a:r>
            <a:r>
              <a:rPr lang="cs-CZ" sz="1400" b="1" dirty="0"/>
              <a:t> </a:t>
            </a:r>
            <a:r>
              <a:rPr lang="cs-CZ" sz="1400" dirty="0" err="1"/>
              <a:t>fala</a:t>
            </a:r>
            <a:r>
              <a:rPr lang="cs-CZ" sz="1400" dirty="0"/>
              <a:t> do </a:t>
            </a:r>
            <a:endParaRPr lang="pt-PT" sz="1400" dirty="0"/>
          </a:p>
          <a:p>
            <a:pPr marL="1234440" lvl="3" indent="0" algn="just">
              <a:buNone/>
            </a:pPr>
            <a:r>
              <a:rPr lang="pt-PT" sz="1100" b="1" dirty="0"/>
              <a:t>-</a:t>
            </a:r>
            <a:r>
              <a:rPr lang="cs-CZ" sz="1100" b="1" dirty="0" err="1"/>
              <a:t>Português</a:t>
            </a:r>
            <a:r>
              <a:rPr lang="cs-CZ" sz="1100" b="1" dirty="0"/>
              <a:t> </a:t>
            </a:r>
            <a:r>
              <a:rPr lang="cs-CZ" sz="1100" b="1" dirty="0" err="1"/>
              <a:t>Antigo</a:t>
            </a:r>
            <a:endParaRPr lang="pt-PT" sz="1100" b="1" dirty="0"/>
          </a:p>
          <a:p>
            <a:pPr marL="1234440" lvl="3" indent="0" algn="just">
              <a:buNone/>
            </a:pPr>
            <a:r>
              <a:rPr lang="pt-PT" sz="1600" b="1" dirty="0">
                <a:highlight>
                  <a:srgbClr val="C0C0C0"/>
                </a:highlight>
              </a:rPr>
              <a:t>-</a:t>
            </a:r>
            <a:r>
              <a:rPr lang="cs-CZ" sz="1600" b="1" u="sng" dirty="0" err="1">
                <a:highlight>
                  <a:srgbClr val="C0C0C0"/>
                </a:highlight>
              </a:rPr>
              <a:t>Português</a:t>
            </a:r>
            <a:r>
              <a:rPr lang="pt-PT" sz="1600" b="1" u="sng" dirty="0">
                <a:highlight>
                  <a:srgbClr val="C0C0C0"/>
                </a:highlight>
              </a:rPr>
              <a:t> </a:t>
            </a:r>
            <a:r>
              <a:rPr lang="cs-CZ" sz="1600" b="1" u="sng" dirty="0" err="1">
                <a:highlight>
                  <a:srgbClr val="C0C0C0"/>
                </a:highlight>
              </a:rPr>
              <a:t>Médio</a:t>
            </a:r>
            <a:endParaRPr lang="pt-PT" sz="1600" b="1" u="sng" dirty="0">
              <a:highlight>
                <a:srgbClr val="C0C0C0"/>
              </a:highlight>
            </a:endParaRPr>
          </a:p>
          <a:p>
            <a:pPr marL="0" indent="0" algn="just">
              <a:buNone/>
            </a:pPr>
            <a:endParaRPr lang="pt-PT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520D68-C1E9-4CA9-8350-F08F0BE5E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99" y="1122562"/>
            <a:ext cx="2373391" cy="361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F5229B3-D5F2-48C5-90A2-73C37FC264D6}"/>
              </a:ext>
            </a:extLst>
          </p:cNvPr>
          <p:cNvSpPr/>
          <p:nvPr/>
        </p:nvSpPr>
        <p:spPr>
          <a:xfrm>
            <a:off x="6502999" y="4612015"/>
            <a:ext cx="2458616" cy="2164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cs-CZ" sz="1000" b="1" i="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Carolina </a:t>
            </a:r>
            <a:r>
              <a:rPr kumimoji="0" lang="pt-PT" altLang="cs-CZ" sz="1000" b="1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Wilhelma</a:t>
            </a:r>
            <a:r>
              <a:rPr kumimoji="0" lang="pt-PT" altLang="cs-CZ" sz="1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altLang="cs-CZ" sz="1000" b="1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Michaëlis</a:t>
            </a:r>
            <a:r>
              <a:rPr kumimoji="0" lang="pt-PT" altLang="cs-CZ" sz="1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Vasconcelos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PT" altLang="cs-CZ" sz="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18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1851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 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Port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Porto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 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19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1925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foi uma 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Crítica literár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crítica literária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Escrit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escritora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Lexicograf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lexicógrafa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 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professora universitária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pt-PT" altLang="cs-CZ" sz="1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tendo sido a primeira mulher a </a:t>
            </a:r>
            <a:r>
              <a:rPr kumimoji="0" lang="pt-PT" altLang="cs-CZ" sz="10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leccionar</a:t>
            </a:r>
            <a:r>
              <a:rPr kumimoji="0" lang="pt-PT" altLang="cs-CZ" sz="1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numa universidade portuguesa,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 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 tooltip="Universidade de Coimb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Universidade de Coimbra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 uma das duas primeiras a entrar na 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Academia das Ciências de Lisbo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 das Ciências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Teve igualmente grande importância como mediadora entre </a:t>
            </a:r>
            <a:r>
              <a:rPr kumimoji="0" lang="pt-PT" altLang="cs-CZ" sz="1000" b="0" i="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cultura portuguesa e a cultura alemã</a:t>
            </a:r>
            <a:r>
              <a:rPr kumimoji="0" lang="pt-PT" altLang="cs-CZ" sz="3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cs-CZ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855A983C-DE88-4FBF-B32E-7D4A2BCE4132}"/>
              </a:ext>
            </a:extLst>
          </p:cNvPr>
          <p:cNvSpPr/>
          <p:nvPr/>
        </p:nvSpPr>
        <p:spPr>
          <a:xfrm>
            <a:off x="3437487" y="6064664"/>
            <a:ext cx="268608" cy="632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774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95DCD-2A15-4FA2-A589-EEAD8C48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3ª FASE (Leite de Vasconcelos)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973FB8-D151-475D-B06F-A0E5D22A7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sz="1600" b="1" dirty="0"/>
              <a:t>3. </a:t>
            </a:r>
            <a:r>
              <a:rPr lang="cs-CZ" sz="1600" b="1" dirty="0"/>
              <a:t> o </a:t>
            </a:r>
            <a:r>
              <a:rPr lang="cs-CZ" sz="1600" b="1" dirty="0" err="1"/>
              <a:t>período</a:t>
            </a:r>
            <a:r>
              <a:rPr lang="cs-CZ" sz="1600" b="1" dirty="0"/>
              <a:t> do </a:t>
            </a:r>
            <a:r>
              <a:rPr lang="cs-CZ" sz="1600" b="1" dirty="0" err="1"/>
              <a:t>português</a:t>
            </a:r>
            <a:r>
              <a:rPr lang="cs-CZ" sz="1600" b="1" dirty="0"/>
              <a:t> </a:t>
            </a:r>
            <a:r>
              <a:rPr lang="cs-CZ" sz="1600" b="1" dirty="0" err="1"/>
              <a:t>antigo</a:t>
            </a:r>
            <a:r>
              <a:rPr lang="cs-CZ" sz="1600" b="1" dirty="0"/>
              <a:t> (</a:t>
            </a:r>
            <a:r>
              <a:rPr lang="cs-CZ" sz="1600" b="1" dirty="0" err="1"/>
              <a:t>séc</a:t>
            </a:r>
            <a:r>
              <a:rPr lang="cs-CZ" sz="1600" b="1" dirty="0"/>
              <a:t>. XIII – </a:t>
            </a:r>
            <a:r>
              <a:rPr lang="pt-PT" sz="1600" b="1" dirty="0"/>
              <a:t>  </a:t>
            </a:r>
            <a:r>
              <a:rPr lang="cs-CZ" sz="1600" b="1" dirty="0"/>
              <a:t>XVI), </a:t>
            </a:r>
            <a:endParaRPr lang="pt-PT" sz="1600" b="1" dirty="0"/>
          </a:p>
          <a:p>
            <a:pPr marL="777240" lvl="2" indent="0" algn="just">
              <a:buNone/>
            </a:pPr>
            <a:r>
              <a:rPr lang="pt-PT" sz="1600" dirty="0"/>
              <a:t> </a:t>
            </a:r>
            <a:endParaRPr lang="cs-CZ" sz="1600" b="1" dirty="0"/>
          </a:p>
          <a:p>
            <a:endParaRPr lang="pt-PT" dirty="0"/>
          </a:p>
        </p:txBody>
      </p:sp>
      <p:pic>
        <p:nvPicPr>
          <p:cNvPr id="5" name="Obrázek 4" descr="Obsah obrázku text, snímek obrazovky, počítač, přenosný počítač&#10;&#10;Popis byl vytvořen automaticky">
            <a:extLst>
              <a:ext uri="{FF2B5EF4-FFF2-40B4-BE49-F238E27FC236}">
                <a16:creationId xmlns:a16="http://schemas.microsoft.com/office/drawing/2014/main" id="{26D4B600-C53D-4070-B34E-28169D232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54200" r="31100" b="30401"/>
          <a:stretch/>
        </p:blipFill>
        <p:spPr>
          <a:xfrm>
            <a:off x="479224" y="2348880"/>
            <a:ext cx="806489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1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95DCD-2A15-4FA2-A589-EEAD8C48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3ª FASE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973FB8-D151-475D-B06F-A0E5D22A7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sz="1600" b="1" dirty="0"/>
              <a:t> </a:t>
            </a:r>
          </a:p>
          <a:p>
            <a:r>
              <a:rPr lang="pt-PT" dirty="0"/>
              <a:t>Porque a subdivisão?</a:t>
            </a:r>
          </a:p>
          <a:p>
            <a:pPr marL="0" indent="0">
              <a:buNone/>
            </a:pPr>
            <a:r>
              <a:rPr lang="pt-PT" dirty="0"/>
              <a:t>	- mudanças político-culturais</a:t>
            </a:r>
          </a:p>
          <a:p>
            <a:pPr lvl="2">
              <a:buFontTx/>
              <a:buChar char="-"/>
            </a:pPr>
            <a:r>
              <a:rPr lang="pt-PT" dirty="0"/>
              <a:t>Fim da poesia galego-portuguesa</a:t>
            </a:r>
          </a:p>
          <a:p>
            <a:pPr lvl="2">
              <a:buFontTx/>
              <a:buChar char="-"/>
            </a:pPr>
            <a:r>
              <a:rPr lang="pt-PT" dirty="0"/>
              <a:t>Separação do galego e do português (evolução diferente a partir deste momento)</a:t>
            </a:r>
          </a:p>
          <a:p>
            <a:pPr lvl="2">
              <a:buFontTx/>
              <a:buChar char="-"/>
            </a:pPr>
            <a:r>
              <a:rPr lang="pt-PT" dirty="0"/>
              <a:t>O centro administrativo e políti</a:t>
            </a:r>
            <a:r>
              <a:rPr lang="cs-CZ" dirty="0"/>
              <a:t>c</a:t>
            </a:r>
            <a:r>
              <a:rPr lang="pt-PT" dirty="0"/>
              <a:t>o muda para a parte centro-meridional de Portugal – de modelo serve uma língua diferente (influenciada mais pelo moçárabe falado nesta região)</a:t>
            </a:r>
          </a:p>
          <a:p>
            <a:pPr lvl="2">
              <a:buFontTx/>
              <a:buChar char="-"/>
            </a:pPr>
            <a:r>
              <a:rPr lang="pt-PT" dirty="0"/>
              <a:t>Até quando? </a:t>
            </a:r>
          </a:p>
          <a:p>
            <a:pPr lvl="3">
              <a:buFontTx/>
              <a:buChar char="-"/>
            </a:pPr>
            <a:r>
              <a:rPr lang="pt-PT" dirty="0"/>
              <a:t>– 1350 – segundo Michaelis (a última poesia galego-portuguesa), - segundo outros linguistas : 1385-1420 (outros linguistas)</a:t>
            </a:r>
          </a:p>
        </p:txBody>
      </p:sp>
      <p:sp>
        <p:nvSpPr>
          <p:cNvPr id="4" name="Šipka: nahoru 3">
            <a:extLst>
              <a:ext uri="{FF2B5EF4-FFF2-40B4-BE49-F238E27FC236}">
                <a16:creationId xmlns:a16="http://schemas.microsoft.com/office/drawing/2014/main" id="{124B2DAA-F323-4D35-8930-FA66862BB64C}"/>
              </a:ext>
            </a:extLst>
          </p:cNvPr>
          <p:cNvSpPr/>
          <p:nvPr/>
        </p:nvSpPr>
        <p:spPr>
          <a:xfrm>
            <a:off x="2339752" y="1417638"/>
            <a:ext cx="340616" cy="618368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933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B71F5-42FE-4642-95DE-455BE16E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4ª fase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6E1F96-BF06-4302-A591-779CA7A8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Período clássico e moderno </a:t>
            </a:r>
          </a:p>
          <a:p>
            <a:pPr lvl="1"/>
            <a:r>
              <a:rPr lang="pt-PT" dirty="0"/>
              <a:t>A partir das primeiras gramáticas até a contemporaneidade</a:t>
            </a:r>
          </a:p>
          <a:p>
            <a:pPr lvl="1"/>
            <a:r>
              <a:rPr lang="pt-PT" dirty="0"/>
              <a:t>Ainda existem mudanças marcantes, por isso, Pilar </a:t>
            </a:r>
            <a:r>
              <a:rPr lang="pt-PT" dirty="0" err="1"/>
              <a:t>Vázques</a:t>
            </a:r>
            <a:r>
              <a:rPr lang="pt-PT" dirty="0"/>
              <a:t> </a:t>
            </a:r>
            <a:r>
              <a:rPr lang="pt-PT" dirty="0" err="1"/>
              <a:t>Cuesta</a:t>
            </a:r>
            <a:r>
              <a:rPr lang="pt-PT" dirty="0"/>
              <a:t> </a:t>
            </a:r>
            <a:r>
              <a:rPr lang="pt-PT" dirty="0" err="1"/>
              <a:t>subdivite</a:t>
            </a:r>
            <a:r>
              <a:rPr lang="pt-PT" dirty="0"/>
              <a:t> esta fase em</a:t>
            </a:r>
          </a:p>
          <a:p>
            <a:pPr lvl="2"/>
            <a:r>
              <a:rPr lang="pt-PT" dirty="0"/>
              <a:t>Português clássico (séc. XVI – início do séc. XVIII)</a:t>
            </a:r>
          </a:p>
          <a:p>
            <a:pPr lvl="2"/>
            <a:r>
              <a:rPr lang="pt-PT" dirty="0"/>
              <a:t>Português moderno (a partir do século XVIII) </a:t>
            </a:r>
          </a:p>
        </p:txBody>
      </p:sp>
    </p:spTree>
    <p:extLst>
      <p:ext uri="{BB962C8B-B14F-4D97-AF65-F5344CB8AC3E}">
        <p14:creationId xmlns:p14="http://schemas.microsoft.com/office/powerpoint/2010/main" val="130618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B71F5-42FE-4642-95DE-455BE16E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4ª fase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6E1F96-BF06-4302-A591-779CA7A8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As principais mudanças: 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DBC00F8-84FB-4CAD-B980-AB462EC6C1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22001" r="35492" b="69902"/>
          <a:stretch/>
        </p:blipFill>
        <p:spPr>
          <a:xfrm>
            <a:off x="896249" y="2564904"/>
            <a:ext cx="7526783" cy="1104301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810B633-2064-4741-8E34-4B000AB30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4" t="72702" r="34250" b="19201"/>
          <a:stretch/>
        </p:blipFill>
        <p:spPr>
          <a:xfrm>
            <a:off x="896249" y="3863181"/>
            <a:ext cx="779055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4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EAF36-915A-40DC-A70D-FD0C46B8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Francisco da Silveira Bueno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354E9-E477-44E5-BCD4-2FCB1F283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Periodização segundo o critério literário</a:t>
            </a:r>
          </a:p>
          <a:p>
            <a:endParaRPr lang="pt-PT" dirty="0"/>
          </a:p>
          <a:p>
            <a:endParaRPr lang="pt-PT" dirty="0"/>
          </a:p>
          <a:p>
            <a:pPr marL="1314450" lvl="2" indent="-514350">
              <a:buFont typeface="+mj-lt"/>
              <a:buAutoNum type="arabicPeriod"/>
            </a:pPr>
            <a:r>
              <a:rPr lang="pt-PT" dirty="0"/>
              <a:t>Português clássico</a:t>
            </a:r>
          </a:p>
          <a:p>
            <a:pPr marL="1314450" lvl="2" indent="-514350">
              <a:buFont typeface="+mj-lt"/>
              <a:buAutoNum type="arabicPeriod"/>
            </a:pPr>
            <a:r>
              <a:rPr lang="pt-PT" dirty="0"/>
              <a:t>Português barroco</a:t>
            </a:r>
          </a:p>
          <a:p>
            <a:pPr marL="1314450" lvl="2" indent="-514350">
              <a:buFont typeface="+mj-lt"/>
              <a:buAutoNum type="arabicPeriod"/>
            </a:pPr>
            <a:r>
              <a:rPr lang="pt-PT" dirty="0"/>
              <a:t>Português neoclássico</a:t>
            </a:r>
          </a:p>
          <a:p>
            <a:pPr marL="1314450" lvl="2" indent="-514350">
              <a:buFont typeface="+mj-lt"/>
              <a:buAutoNum type="arabicPeriod"/>
            </a:pPr>
            <a:r>
              <a:rPr lang="pt-PT" dirty="0"/>
              <a:t>Português romântico </a:t>
            </a:r>
          </a:p>
        </p:txBody>
      </p:sp>
    </p:spTree>
    <p:extLst>
      <p:ext uri="{BB962C8B-B14F-4D97-AF65-F5344CB8AC3E}">
        <p14:creationId xmlns:p14="http://schemas.microsoft.com/office/powerpoint/2010/main" val="29094823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Předvádění na obrazovce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systému Office</vt:lpstr>
      <vt:lpstr>Periodização da história da língua portuguesa</vt:lpstr>
      <vt:lpstr>Periodização: Leite de Vasconcelos  </vt:lpstr>
      <vt:lpstr>1ª E 2ª FASE </vt:lpstr>
      <vt:lpstr>3ª FASE (Leite de Vasconcelos) </vt:lpstr>
      <vt:lpstr>3ª FASE (Leite de Vasconcelos) </vt:lpstr>
      <vt:lpstr>3ª FASE </vt:lpstr>
      <vt:lpstr>4ª fase  </vt:lpstr>
      <vt:lpstr>4ª fase  </vt:lpstr>
      <vt:lpstr>Francisco da Silveira Bueno</vt:lpstr>
      <vt:lpstr>Periodização:  Ivo Castro</vt:lpstr>
      <vt:lpstr>Evanildo Bechara 4 fases</vt:lpstr>
      <vt:lpstr>Classificação de acordo com Cardeira Esperança (pp. 82-84)</vt:lpstr>
      <vt:lpstr>Classificação de acordo com Paul Teyssier (pp. 35-36)</vt:lpstr>
      <vt:lpstr>Periodização: Edwin Williams</vt:lpstr>
      <vt:lpstr>Ortografia portuguesa - FASES</vt:lpstr>
      <vt:lpstr>Período fonético</vt:lpstr>
      <vt:lpstr>O período (pseudo)etimológico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do Latim ao Português</dc:title>
  <dc:creator>Iva Svobodová</dc:creator>
  <cp:lastModifiedBy>Iva Svobodová</cp:lastModifiedBy>
  <cp:revision>19</cp:revision>
  <dcterms:created xsi:type="dcterms:W3CDTF">2015-02-27T08:28:50Z</dcterms:created>
  <dcterms:modified xsi:type="dcterms:W3CDTF">2022-04-04T06:52:50Z</dcterms:modified>
</cp:coreProperties>
</file>