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98490-39AB-3512-D336-84C1A0B5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CE8A91-BE76-159D-ED18-94E413EAA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C8C57C-437F-AD99-833B-BA6FE137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BFF77B-EA57-1817-3C4E-B88732F2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E9379-B80E-9157-1E66-89A0E59E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8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BAD8A-5C34-D3D4-B42A-EF269EA3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404DF6-A8BC-7320-0B52-BA8D174F4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3CB933-4AE8-A799-2818-749E3DC9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1F29B6-DB11-2DE9-3578-BD6CB9D3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D3781-1119-CA4B-1995-B143A66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03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936AA6A-BBDF-3F94-D5D5-FD0F77107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0649D1-0E2F-D63C-384A-67BA57232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54A35C-538F-AFC5-F1F2-4A3D6D0A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95E99-FF19-8D8E-30FE-73FBF103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4E131B-F617-7487-8283-9012A3D7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5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91698-E3CD-EC5B-6490-BA341F9C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A1219-61E2-4AA2-469F-36A8156EE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288EBB-1D61-BC6C-D411-28D0D1CC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3FC060-3EBC-6B7C-65DD-BF706010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89B727-506D-CEC2-A191-B41E7C39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85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8E1FB-B6E0-5C92-DBB6-5C6FA5D1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FAEF4B-7D67-C5D3-B224-E5C511C31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1161EB-7C25-184C-7FC8-BB7AECF0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3C1FCB-EE59-D110-F973-B9B1FC4E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A2D3FE-96D9-358B-239F-DECAD3BF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17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E5171-3C53-DB8B-2587-B1630765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698BB-7ADD-56D1-AD7C-10B2756A7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9E780E-57AC-F8A1-13BE-27232F751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08BCD0-BBCD-9D64-0669-4E97E76C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FB83FC-63F6-C273-A17E-FCBC2256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F933C2-2DED-75F0-BFC6-EE5C5CA3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01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C8506-B13C-DA82-5222-24ADDE31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1D2887-C609-EB2F-5E34-38B646B2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275400-E7D8-A83B-3104-F6F66E49F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CA58A3-9641-47D7-CE23-E46C5FF15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C2F4C7-06D7-B21C-FB41-2C83995AC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68B886-CD9A-6615-7082-926F6A04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5310C6-BAFD-0442-DC5C-CF08101A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33A953-FFAF-C159-1786-D463AF17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4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EACB6-7A6F-72AA-D5D4-A0DF7CB5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740DEC-59EF-EE1D-40FA-63D9E1C7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DB73F8-6C79-8D1C-4BE3-AEA056B1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3A1C36-4EF0-7CAF-4C30-6DDE8569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54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97BA9C-4BBF-7889-B3B7-0B86A71E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14D2E7-7FFE-7394-67A3-4CD94EB0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E0A5F7-B330-C6DB-B2D6-E4D61617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AD63F-066C-F904-736D-28B50AB1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1844C-FA92-24DA-6B70-BFA96F70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C6FEC3-4549-9509-6438-97A4B276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32A285-6690-E638-8D8B-C62604CB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9B8930-9DF0-5597-561E-62A8F003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73E347-CF5B-F41B-ED9C-5386BAC9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9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4938F-BCC1-9892-95F1-358469CA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9452291-77D8-AA72-9A3A-9F0D884E3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C1BF90-EF6B-79E7-744F-8223B2E7B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D7CDD0-294B-730F-0374-CBA0C792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6E79DD-1F70-C517-ADCC-DB5E21E2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3658E0-5155-0C1F-78B3-E2608092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64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82B8CDA-078E-689F-3BD1-45B2449E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EEC015-0B7F-30E4-F152-48045A2D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C0E12F-760E-CFAB-1EF8-8CEC8C295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F1F3-7133-4B95-9A73-B31D5B920615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14C772-E19E-CC3A-7566-EDD9E7CBE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FE300-0217-DBE1-65FB-D3C8E60EC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559C-567D-4DBC-BA14-A72318CC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1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B50CE9-889A-E34C-73F0-EB96C0ACB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637046"/>
            <a:ext cx="5174207" cy="2971473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Autores caboclos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79E3DF-2A39-1873-C545-C8D8D4DEC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174207" cy="1963486"/>
          </a:xfrm>
        </p:spPr>
        <p:txBody>
          <a:bodyPr>
            <a:normAutofit/>
          </a:bodyPr>
          <a:lstStyle/>
          <a:p>
            <a:pPr algn="l"/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FDA607-204C-F334-33D1-F30E3412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 problema do termo caboclo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FC86-CCEC-0F6A-059D-46CEDAD61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Na Amazonia </a:t>
            </a:r>
            <a:r>
              <a:rPr lang="cs-CZ" sz="2400" dirty="0" err="1"/>
              <a:t>brasileira</a:t>
            </a:r>
            <a:r>
              <a:rPr lang="cs-CZ" sz="2400" dirty="0"/>
              <a:t> </a:t>
            </a:r>
            <a:r>
              <a:rPr lang="cs-CZ" sz="2400" dirty="0" err="1"/>
              <a:t>usado</a:t>
            </a:r>
            <a:r>
              <a:rPr lang="cs-CZ" sz="2400" dirty="0"/>
              <a:t> </a:t>
            </a:r>
            <a:r>
              <a:rPr lang="cs-CZ" sz="2400" dirty="0" err="1"/>
              <a:t>como</a:t>
            </a:r>
            <a:r>
              <a:rPr lang="cs-CZ" sz="2400" dirty="0"/>
              <a:t> </a:t>
            </a:r>
            <a:r>
              <a:rPr lang="cs-CZ" sz="2400" dirty="0" err="1"/>
              <a:t>classificação</a:t>
            </a:r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que</a:t>
            </a:r>
            <a:r>
              <a:rPr lang="cs-CZ" sz="2400" dirty="0"/>
              <a:t> </a:t>
            </a:r>
            <a:r>
              <a:rPr lang="cs-CZ" sz="2400" dirty="0" err="1"/>
              <a:t>possui</a:t>
            </a:r>
            <a:r>
              <a:rPr lang="cs-CZ" sz="2400" dirty="0"/>
              <a:t>:</a:t>
            </a:r>
          </a:p>
          <a:p>
            <a:pPr marL="0" indent="0">
              <a:buNone/>
            </a:pPr>
            <a:r>
              <a:rPr lang="cs-CZ" sz="2400" dirty="0"/>
              <a:t>	- </a:t>
            </a:r>
            <a:r>
              <a:rPr lang="cs-CZ" sz="2400" dirty="0" err="1"/>
              <a:t>dimensão</a:t>
            </a:r>
            <a:r>
              <a:rPr lang="cs-CZ" sz="2400" dirty="0"/>
              <a:t> </a:t>
            </a:r>
            <a:r>
              <a:rPr lang="cs-CZ" sz="2400" b="1" dirty="0" err="1"/>
              <a:t>geográfica</a:t>
            </a:r>
            <a:r>
              <a:rPr lang="cs-CZ" sz="2400" dirty="0"/>
              <a:t> – </a:t>
            </a:r>
            <a:r>
              <a:rPr lang="cs-CZ" sz="2400" dirty="0" err="1"/>
              <a:t>tipo</a:t>
            </a:r>
            <a:r>
              <a:rPr lang="cs-CZ" sz="2400" dirty="0"/>
              <a:t> </a:t>
            </a:r>
            <a:r>
              <a:rPr lang="cs-CZ" sz="2400" dirty="0" err="1"/>
              <a:t>regional</a:t>
            </a:r>
            <a:r>
              <a:rPr lang="cs-CZ" sz="2400" dirty="0"/>
              <a:t> da 	</a:t>
            </a:r>
            <a:r>
              <a:rPr lang="cs-CZ" sz="2400" dirty="0" err="1"/>
              <a:t>Amazônia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	- </a:t>
            </a:r>
            <a:r>
              <a:rPr lang="cs-CZ" sz="2400" dirty="0" err="1"/>
              <a:t>dimensão</a:t>
            </a:r>
            <a:r>
              <a:rPr lang="cs-CZ" sz="2400" dirty="0"/>
              <a:t> </a:t>
            </a:r>
            <a:r>
              <a:rPr lang="cs-CZ" sz="2400" b="1" dirty="0" err="1"/>
              <a:t>racial</a:t>
            </a:r>
            <a:r>
              <a:rPr lang="cs-CZ" sz="2400" dirty="0"/>
              <a:t> – </a:t>
            </a:r>
            <a:r>
              <a:rPr lang="cs-CZ" sz="2400" dirty="0" err="1"/>
              <a:t>mistura</a:t>
            </a:r>
            <a:r>
              <a:rPr lang="cs-CZ" sz="2400" dirty="0"/>
              <a:t> </a:t>
            </a:r>
            <a:r>
              <a:rPr lang="cs-CZ" sz="2400" dirty="0" err="1"/>
              <a:t>racial</a:t>
            </a:r>
            <a:r>
              <a:rPr lang="cs-CZ" sz="2400" dirty="0"/>
              <a:t> – </a:t>
            </a:r>
            <a:r>
              <a:rPr lang="cs-CZ" sz="2400" dirty="0" err="1"/>
              <a:t>filhos</a:t>
            </a:r>
            <a:r>
              <a:rPr lang="cs-CZ" sz="2400" dirty="0"/>
              <a:t> de 	</a:t>
            </a:r>
            <a:r>
              <a:rPr lang="cs-CZ" sz="2400" dirty="0" err="1"/>
              <a:t>índio</a:t>
            </a:r>
            <a:r>
              <a:rPr lang="cs-CZ" sz="2400" dirty="0"/>
              <a:t> e </a:t>
            </a:r>
            <a:r>
              <a:rPr lang="cs-CZ" sz="2400" dirty="0" err="1"/>
              <a:t>branco</a:t>
            </a:r>
            <a:r>
              <a:rPr lang="cs-CZ" sz="2400" dirty="0"/>
              <a:t> (</a:t>
            </a:r>
            <a:r>
              <a:rPr lang="cs-CZ" sz="2400" dirty="0" err="1"/>
              <a:t>política</a:t>
            </a:r>
            <a:r>
              <a:rPr lang="cs-CZ" sz="2400" dirty="0"/>
              <a:t> de </a:t>
            </a:r>
            <a:r>
              <a:rPr lang="cs-CZ" sz="2400" dirty="0" err="1"/>
              <a:t>integração</a:t>
            </a:r>
            <a:r>
              <a:rPr lang="cs-CZ" sz="2400" dirty="0"/>
              <a:t> e 	</a:t>
            </a:r>
            <a:r>
              <a:rPr lang="cs-CZ" sz="2400" dirty="0" err="1"/>
              <a:t>civilização</a:t>
            </a:r>
            <a:r>
              <a:rPr lang="cs-CZ" sz="2400" dirty="0"/>
              <a:t> da </a:t>
            </a:r>
            <a:r>
              <a:rPr lang="cs-CZ" sz="2400" dirty="0" err="1"/>
              <a:t>população</a:t>
            </a:r>
            <a:r>
              <a:rPr lang="cs-CZ" sz="2400" dirty="0"/>
              <a:t> </a:t>
            </a:r>
            <a:r>
              <a:rPr lang="cs-CZ" sz="2400" dirty="0" err="1"/>
              <a:t>original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	- </a:t>
            </a:r>
            <a:r>
              <a:rPr lang="cs-CZ" sz="2400" dirty="0" err="1"/>
              <a:t>dimensão</a:t>
            </a:r>
            <a:r>
              <a:rPr lang="cs-CZ" sz="2400" dirty="0"/>
              <a:t> da </a:t>
            </a:r>
            <a:r>
              <a:rPr lang="cs-CZ" sz="2400" dirty="0" err="1"/>
              <a:t>classe</a:t>
            </a:r>
            <a:r>
              <a:rPr lang="cs-CZ" sz="2400" dirty="0"/>
              <a:t> </a:t>
            </a:r>
            <a:r>
              <a:rPr lang="cs-CZ" sz="2400" b="1" dirty="0" err="1"/>
              <a:t>social</a:t>
            </a:r>
            <a:r>
              <a:rPr lang="cs-CZ" sz="2400" dirty="0"/>
              <a:t> – </a:t>
            </a:r>
            <a:r>
              <a:rPr lang="cs-CZ" sz="2400" dirty="0" err="1"/>
              <a:t>classe</a:t>
            </a:r>
            <a:r>
              <a:rPr lang="cs-CZ" sz="2400" dirty="0"/>
              <a:t> </a:t>
            </a:r>
            <a:r>
              <a:rPr lang="cs-CZ" sz="2400" dirty="0" err="1"/>
              <a:t>baixa</a:t>
            </a:r>
            <a:r>
              <a:rPr lang="cs-CZ" sz="2400" dirty="0"/>
              <a:t> </a:t>
            </a:r>
            <a:r>
              <a:rPr lang="cs-CZ" sz="2400" dirty="0" err="1"/>
              <a:t>rural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Literatura </a:t>
            </a:r>
            <a:r>
              <a:rPr lang="cs-CZ" sz="2400" dirty="0" err="1"/>
              <a:t>acadêmica</a:t>
            </a:r>
            <a:r>
              <a:rPr lang="cs-CZ" sz="2400" dirty="0"/>
              <a:t> – </a:t>
            </a:r>
            <a:r>
              <a:rPr lang="cs-CZ" sz="2400" dirty="0" err="1"/>
              <a:t>pequenos</a:t>
            </a:r>
            <a:r>
              <a:rPr lang="cs-CZ" sz="2400" dirty="0"/>
              <a:t> </a:t>
            </a:r>
            <a:r>
              <a:rPr lang="cs-CZ" sz="2400" dirty="0" err="1"/>
              <a:t>produtores</a:t>
            </a:r>
            <a:r>
              <a:rPr lang="cs-CZ" sz="2400" dirty="0"/>
              <a:t> </a:t>
            </a:r>
            <a:r>
              <a:rPr lang="cs-CZ" sz="2400" dirty="0" err="1"/>
              <a:t>rurais</a:t>
            </a:r>
            <a:r>
              <a:rPr lang="cs-CZ" sz="2400" dirty="0"/>
              <a:t> de 	</a:t>
            </a:r>
            <a:r>
              <a:rPr lang="cs-CZ" sz="2400" dirty="0" err="1"/>
              <a:t>ocupação</a:t>
            </a:r>
            <a:r>
              <a:rPr lang="cs-CZ" sz="2400" dirty="0"/>
              <a:t> </a:t>
            </a:r>
            <a:r>
              <a:rPr lang="cs-CZ" sz="2400" dirty="0" err="1"/>
              <a:t>histórica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 err="1"/>
              <a:t>Antropologia</a:t>
            </a:r>
            <a:r>
              <a:rPr lang="cs-CZ" sz="2400" dirty="0"/>
              <a:t>- </a:t>
            </a:r>
            <a:r>
              <a:rPr lang="cs-CZ" sz="2400" dirty="0" err="1"/>
              <a:t>camponeses</a:t>
            </a:r>
            <a:r>
              <a:rPr lang="cs-CZ" sz="2400" dirty="0"/>
              <a:t> </a:t>
            </a:r>
            <a:r>
              <a:rPr lang="cs-CZ" sz="2400" dirty="0" err="1"/>
              <a:t>amazônicos</a:t>
            </a:r>
            <a:r>
              <a:rPr lang="cs-CZ" sz="2400" dirty="0"/>
              <a:t> – </a:t>
            </a:r>
            <a:r>
              <a:rPr lang="cs-CZ" sz="2400" dirty="0" err="1"/>
              <a:t>distinção</a:t>
            </a:r>
            <a:r>
              <a:rPr lang="cs-CZ" sz="2400" dirty="0"/>
              <a:t> 	</a:t>
            </a:r>
            <a:r>
              <a:rPr lang="cs-CZ" sz="2400" dirty="0" err="1"/>
              <a:t>entre</a:t>
            </a:r>
            <a:r>
              <a:rPr lang="cs-CZ" sz="2400" dirty="0"/>
              <a:t> </a:t>
            </a:r>
            <a:r>
              <a:rPr lang="cs-CZ" sz="2400" dirty="0" err="1"/>
              <a:t>habitantes</a:t>
            </a:r>
            <a:r>
              <a:rPr lang="cs-CZ" sz="2400" dirty="0"/>
              <a:t> </a:t>
            </a:r>
            <a:r>
              <a:rPr lang="cs-CZ" sz="2400" dirty="0" err="1"/>
              <a:t>tradicionais</a:t>
            </a:r>
            <a:r>
              <a:rPr lang="cs-CZ" sz="2400" dirty="0"/>
              <a:t> e </a:t>
            </a:r>
            <a:r>
              <a:rPr lang="cs-CZ" sz="2400" dirty="0" err="1"/>
              <a:t>recém</a:t>
            </a:r>
            <a:r>
              <a:rPr lang="cs-CZ" sz="2400" dirty="0"/>
              <a:t>-	</a:t>
            </a:r>
            <a:r>
              <a:rPr lang="cs-CZ" sz="2400" dirty="0" err="1"/>
              <a:t>chegados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21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224B2B-D8A5-9E0A-B03F-3E6874A1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3157F-B0A2-AD63-644F-4E4E489D2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Na </a:t>
            </a:r>
            <a:r>
              <a:rPr lang="cs-CZ" sz="2400" dirty="0" err="1"/>
              <a:t>própria</a:t>
            </a:r>
            <a:r>
              <a:rPr lang="cs-CZ" sz="2400" dirty="0"/>
              <a:t> </a:t>
            </a:r>
            <a:r>
              <a:rPr lang="cs-CZ" sz="2400" dirty="0" err="1"/>
              <a:t>regiao</a:t>
            </a:r>
            <a:r>
              <a:rPr lang="cs-CZ" sz="2400" dirty="0"/>
              <a:t> </a:t>
            </a:r>
            <a:r>
              <a:rPr lang="cs-CZ" sz="2400" dirty="0" err="1"/>
              <a:t>amazônica</a:t>
            </a:r>
            <a:r>
              <a:rPr lang="cs-CZ" sz="2400" dirty="0"/>
              <a:t> é o termo </a:t>
            </a:r>
            <a:r>
              <a:rPr lang="cs-CZ" sz="2400" dirty="0" err="1"/>
              <a:t>caboclo</a:t>
            </a:r>
            <a:r>
              <a:rPr lang="cs-CZ" sz="2400" dirty="0"/>
              <a:t> </a:t>
            </a:r>
            <a:r>
              <a:rPr lang="cs-CZ" sz="2400" dirty="0" err="1"/>
              <a:t>usado</a:t>
            </a:r>
            <a:r>
              <a:rPr lang="cs-CZ" sz="2400" dirty="0"/>
              <a:t> </a:t>
            </a:r>
            <a:r>
              <a:rPr lang="cs-CZ" sz="2400" dirty="0" err="1"/>
              <a:t>como</a:t>
            </a:r>
            <a:r>
              <a:rPr lang="cs-CZ" sz="2400" dirty="0"/>
              <a:t> </a:t>
            </a:r>
            <a:r>
              <a:rPr lang="cs-CZ" sz="2400" dirty="0" err="1"/>
              <a:t>categoria</a:t>
            </a:r>
            <a:r>
              <a:rPr lang="cs-CZ" sz="2400" dirty="0"/>
              <a:t> </a:t>
            </a:r>
            <a:r>
              <a:rPr lang="cs-CZ" sz="2400" dirty="0" err="1"/>
              <a:t>relacional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	– as </a:t>
            </a:r>
            <a:r>
              <a:rPr lang="cs-CZ" sz="2400" dirty="0" err="1"/>
              <a:t>pessoas</a:t>
            </a:r>
            <a:r>
              <a:rPr lang="cs-CZ" sz="2400" dirty="0"/>
              <a:t> se </a:t>
            </a:r>
            <a:r>
              <a:rPr lang="cs-CZ" sz="2400" dirty="0" err="1"/>
              <a:t>referem</a:t>
            </a:r>
            <a:r>
              <a:rPr lang="cs-CZ" sz="2400" dirty="0"/>
              <a:t> </a:t>
            </a:r>
            <a:r>
              <a:rPr lang="cs-CZ" sz="2400" dirty="0" err="1"/>
              <a:t>assim</a:t>
            </a:r>
            <a:r>
              <a:rPr lang="cs-CZ" sz="2400" dirty="0"/>
              <a:t> as </a:t>
            </a:r>
            <a:r>
              <a:rPr lang="cs-CZ" sz="2400" dirty="0" err="1"/>
              <a:t>outras</a:t>
            </a:r>
            <a:r>
              <a:rPr lang="cs-CZ" sz="2400" dirty="0"/>
              <a:t> </a:t>
            </a:r>
            <a:r>
              <a:rPr lang="cs-CZ" sz="2400" dirty="0" err="1"/>
              <a:t>que</a:t>
            </a:r>
            <a:r>
              <a:rPr lang="cs-CZ" sz="2400" dirty="0"/>
              <a:t> se 	</a:t>
            </a:r>
            <a:r>
              <a:rPr lang="cs-CZ" sz="2400" dirty="0" err="1"/>
              <a:t>encontram</a:t>
            </a:r>
            <a:r>
              <a:rPr lang="cs-CZ" sz="2400" dirty="0"/>
              <a:t> na </a:t>
            </a:r>
            <a:r>
              <a:rPr lang="cs-CZ" sz="2400" dirty="0" err="1"/>
              <a:t>posição</a:t>
            </a:r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inferioir</a:t>
            </a:r>
            <a:r>
              <a:rPr lang="cs-CZ" sz="2400" dirty="0"/>
              <a:t> de </a:t>
            </a:r>
            <a:r>
              <a:rPr lang="cs-CZ" sz="2400" dirty="0" err="1"/>
              <a:t>que</a:t>
            </a:r>
            <a:r>
              <a:rPr lang="cs-CZ" sz="2400" dirty="0"/>
              <a:t> 	</a:t>
            </a:r>
            <a:r>
              <a:rPr lang="cs-CZ" sz="2400" dirty="0" err="1"/>
              <a:t>elas</a:t>
            </a:r>
            <a:r>
              <a:rPr lang="cs-CZ" sz="2400" dirty="0"/>
              <a:t> </a:t>
            </a:r>
            <a:r>
              <a:rPr lang="cs-CZ" sz="2400" dirty="0" err="1"/>
              <a:t>próprias</a:t>
            </a:r>
            <a:r>
              <a:rPr lang="cs-CZ" sz="2400" dirty="0"/>
              <a:t> – termo </a:t>
            </a:r>
            <a:r>
              <a:rPr lang="cs-CZ" sz="2400" dirty="0" err="1"/>
              <a:t>muitas</a:t>
            </a:r>
            <a:r>
              <a:rPr lang="cs-CZ" sz="2400" dirty="0"/>
              <a:t> </a:t>
            </a:r>
            <a:r>
              <a:rPr lang="cs-CZ" sz="2400" dirty="0" err="1"/>
              <a:t>vezes</a:t>
            </a:r>
            <a:r>
              <a:rPr lang="cs-CZ" sz="2400" dirty="0"/>
              <a:t> </a:t>
            </a:r>
            <a:r>
              <a:rPr lang="cs-CZ" sz="2400" dirty="0" err="1"/>
              <a:t>pejorativo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	- </a:t>
            </a:r>
            <a:r>
              <a:rPr lang="cs-CZ" sz="2400" dirty="0" err="1"/>
              <a:t>descendência</a:t>
            </a:r>
            <a:r>
              <a:rPr lang="cs-CZ" sz="2400" dirty="0"/>
              <a:t> </a:t>
            </a:r>
            <a:r>
              <a:rPr lang="cs-CZ" sz="2400" dirty="0" err="1"/>
              <a:t>indígena</a:t>
            </a:r>
            <a:r>
              <a:rPr lang="cs-CZ" sz="2400" dirty="0"/>
              <a:t>, „</a:t>
            </a:r>
            <a:r>
              <a:rPr lang="cs-CZ" sz="2400" dirty="0" err="1"/>
              <a:t>nao</a:t>
            </a:r>
            <a:r>
              <a:rPr lang="cs-CZ" sz="2400" dirty="0"/>
              <a:t> </a:t>
            </a:r>
            <a:r>
              <a:rPr lang="cs-CZ" sz="2400" dirty="0" err="1"/>
              <a:t>civilizada</a:t>
            </a:r>
            <a:r>
              <a:rPr lang="cs-CZ" sz="2400" dirty="0"/>
              <a:t>“, analfabeta, </a:t>
            </a:r>
            <a:r>
              <a:rPr lang="cs-CZ" sz="2400" dirty="0" err="1"/>
              <a:t>rústica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	- </a:t>
            </a:r>
            <a:r>
              <a:rPr lang="cs-CZ" sz="2400" dirty="0" err="1"/>
              <a:t>ao</a:t>
            </a:r>
            <a:r>
              <a:rPr lang="cs-CZ" sz="2400" dirty="0"/>
              <a:t> </a:t>
            </a:r>
            <a:r>
              <a:rPr lang="cs-CZ" sz="2400" dirty="0" err="1"/>
              <a:t>contrário</a:t>
            </a:r>
            <a:r>
              <a:rPr lang="cs-CZ" sz="2400" dirty="0"/>
              <a:t> da </a:t>
            </a:r>
            <a:r>
              <a:rPr lang="cs-CZ" sz="2400" dirty="0" err="1"/>
              <a:t>população</a:t>
            </a:r>
            <a:r>
              <a:rPr lang="cs-CZ" sz="2400" dirty="0"/>
              <a:t> </a:t>
            </a:r>
            <a:r>
              <a:rPr lang="cs-CZ" sz="2400" dirty="0" err="1"/>
              <a:t>branca</a:t>
            </a:r>
            <a:r>
              <a:rPr lang="cs-CZ" sz="2400" dirty="0"/>
              <a:t>, </a:t>
            </a:r>
            <a:r>
              <a:rPr lang="cs-CZ" sz="2400" dirty="0" err="1"/>
              <a:t>urbana</a:t>
            </a:r>
            <a:r>
              <a:rPr lang="cs-CZ" sz="2400" dirty="0"/>
              <a:t>,  	</a:t>
            </a:r>
            <a:r>
              <a:rPr lang="cs-CZ" sz="2400" dirty="0" err="1"/>
              <a:t>civilizada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Os </a:t>
            </a:r>
            <a:r>
              <a:rPr lang="cs-CZ" sz="2400" dirty="0" err="1"/>
              <a:t>próprios</a:t>
            </a:r>
            <a:r>
              <a:rPr lang="cs-CZ" sz="2400" dirty="0"/>
              <a:t> </a:t>
            </a:r>
            <a:r>
              <a:rPr lang="cs-CZ" sz="2400" dirty="0" err="1"/>
              <a:t>caboclos</a:t>
            </a:r>
            <a:r>
              <a:rPr lang="cs-CZ" sz="2400" dirty="0"/>
              <a:t>, </a:t>
            </a:r>
            <a:r>
              <a:rPr lang="cs-CZ" sz="2400" dirty="0" err="1"/>
              <a:t>pequenos</a:t>
            </a:r>
            <a:r>
              <a:rPr lang="cs-CZ" sz="2400" dirty="0"/>
              <a:t> </a:t>
            </a:r>
            <a:r>
              <a:rPr lang="cs-CZ" sz="2400" dirty="0" err="1"/>
              <a:t>produtores</a:t>
            </a:r>
            <a:r>
              <a:rPr lang="cs-CZ" sz="2400" dirty="0"/>
              <a:t> </a:t>
            </a:r>
            <a:r>
              <a:rPr lang="cs-CZ" sz="2400" dirty="0" err="1"/>
              <a:t>rurais</a:t>
            </a:r>
            <a:r>
              <a:rPr lang="cs-CZ" sz="2400" dirty="0"/>
              <a:t>, </a:t>
            </a:r>
            <a:r>
              <a:rPr lang="cs-CZ" sz="2400" dirty="0" err="1"/>
              <a:t>não</a:t>
            </a:r>
            <a:r>
              <a:rPr lang="cs-CZ" sz="2400" dirty="0"/>
              <a:t> </a:t>
            </a:r>
            <a:r>
              <a:rPr lang="cs-CZ" sz="2400" dirty="0" err="1"/>
              <a:t>costumam</a:t>
            </a:r>
            <a:r>
              <a:rPr lang="cs-CZ" sz="2400" dirty="0"/>
              <a:t> se </a:t>
            </a:r>
            <a:r>
              <a:rPr lang="cs-CZ" sz="2400" dirty="0" err="1"/>
              <a:t>autodenominar</a:t>
            </a:r>
            <a:r>
              <a:rPr lang="cs-CZ" sz="2400" dirty="0"/>
              <a:t> </a:t>
            </a:r>
            <a:r>
              <a:rPr lang="cs-CZ" sz="2400" dirty="0" err="1"/>
              <a:t>caboclos</a:t>
            </a:r>
            <a:r>
              <a:rPr lang="cs-CZ" sz="2400" dirty="0"/>
              <a:t> e </a:t>
            </a:r>
            <a:r>
              <a:rPr lang="cs-CZ" sz="2400" dirty="0" err="1"/>
              <a:t>não</a:t>
            </a:r>
            <a:r>
              <a:rPr lang="cs-CZ" sz="2400" dirty="0"/>
              <a:t> tem </a:t>
            </a:r>
            <a:r>
              <a:rPr lang="cs-CZ" sz="2400" dirty="0" err="1"/>
              <a:t>uma</a:t>
            </a:r>
            <a:r>
              <a:rPr lang="cs-CZ" sz="2400" dirty="0"/>
              <a:t> </a:t>
            </a:r>
            <a:r>
              <a:rPr lang="cs-CZ" sz="2400" dirty="0" err="1"/>
              <a:t>identidade</a:t>
            </a:r>
            <a:r>
              <a:rPr lang="cs-CZ" sz="2400" dirty="0"/>
              <a:t> </a:t>
            </a:r>
            <a:r>
              <a:rPr lang="cs-CZ" sz="2400" dirty="0" err="1"/>
              <a:t>coletiva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	 - </a:t>
            </a:r>
            <a:r>
              <a:rPr lang="cs-CZ" sz="2400" dirty="0" err="1"/>
              <a:t>prevalece</a:t>
            </a:r>
            <a:r>
              <a:rPr lang="cs-CZ" sz="2400" dirty="0"/>
              <a:t> a </a:t>
            </a:r>
            <a:r>
              <a:rPr lang="cs-CZ" sz="2400" dirty="0" err="1"/>
              <a:t>identidade</a:t>
            </a:r>
            <a:r>
              <a:rPr lang="cs-CZ" sz="2400" dirty="0"/>
              <a:t> </a:t>
            </a:r>
            <a:r>
              <a:rPr lang="cs-CZ" sz="2400" dirty="0" err="1"/>
              <a:t>local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871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A04B97-0313-AB89-9874-FEC3BABE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1AE11-B9D8-39FC-F532-2C701EE7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Em </a:t>
            </a:r>
            <a:r>
              <a:rPr lang="cs-CZ" dirty="0" err="1"/>
              <a:t>princípio</a:t>
            </a:r>
            <a:r>
              <a:rPr lang="cs-CZ" dirty="0"/>
              <a:t>, o termo </a:t>
            </a:r>
            <a:r>
              <a:rPr lang="cs-CZ" dirty="0" err="1"/>
              <a:t>caboclo</a:t>
            </a:r>
            <a:r>
              <a:rPr lang="cs-CZ" dirty="0"/>
              <a:t> é </a:t>
            </a:r>
            <a:r>
              <a:rPr lang="cs-CZ" dirty="0" err="1"/>
              <a:t>usado</a:t>
            </a:r>
            <a:r>
              <a:rPr lang="cs-CZ" dirty="0"/>
              <a:t> </a:t>
            </a:r>
            <a:r>
              <a:rPr lang="cs-CZ" dirty="0" err="1"/>
              <a:t>pelos</a:t>
            </a:r>
            <a:r>
              <a:rPr lang="cs-CZ" dirty="0"/>
              <a:t> „</a:t>
            </a:r>
            <a:r>
              <a:rPr lang="cs-CZ" dirty="0" err="1"/>
              <a:t>outros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	- é </a:t>
            </a:r>
            <a:r>
              <a:rPr lang="cs-CZ" dirty="0" err="1"/>
              <a:t>abstrato</a:t>
            </a:r>
            <a:r>
              <a:rPr lang="cs-CZ" dirty="0"/>
              <a:t> e </a:t>
            </a:r>
            <a:r>
              <a:rPr lang="cs-CZ" dirty="0" err="1"/>
              <a:t>e</a:t>
            </a:r>
            <a:r>
              <a:rPr lang="cs-CZ" dirty="0"/>
              <a:t> parte da </a:t>
            </a:r>
            <a:r>
              <a:rPr lang="cs-CZ" dirty="0" err="1"/>
              <a:t>necessidadede</a:t>
            </a:r>
            <a:r>
              <a:rPr lang="cs-CZ" dirty="0"/>
              <a:t> 	de </a:t>
            </a:r>
            <a:r>
              <a:rPr lang="cs-CZ" dirty="0" err="1"/>
              <a:t>classificar</a:t>
            </a:r>
            <a:r>
              <a:rPr lang="cs-CZ" dirty="0"/>
              <a:t> a </a:t>
            </a:r>
            <a:r>
              <a:rPr lang="cs-CZ" dirty="0" err="1"/>
              <a:t>popula</a:t>
            </a:r>
            <a:r>
              <a:rPr lang="cs-CZ" sz="2800" dirty="0" err="1"/>
              <a:t>çã</a:t>
            </a:r>
            <a:r>
              <a:rPr lang="cs-CZ" dirty="0" err="1"/>
              <a:t>o</a:t>
            </a:r>
            <a:r>
              <a:rPr lang="cs-CZ" dirty="0"/>
              <a:t> de </a:t>
            </a:r>
            <a:r>
              <a:rPr lang="cs-CZ" dirty="0" err="1"/>
              <a:t>alguma</a:t>
            </a:r>
            <a:r>
              <a:rPr lang="cs-CZ" dirty="0"/>
              <a:t> 	forma</a:t>
            </a:r>
          </a:p>
          <a:p>
            <a:endParaRPr lang="cs-CZ" dirty="0"/>
          </a:p>
          <a:p>
            <a:pPr marL="457200" lvl="1" indent="0">
              <a:buNone/>
            </a:pPr>
            <a:r>
              <a:rPr lang="cs-CZ" sz="2800" dirty="0"/>
              <a:t>	-parte do </a:t>
            </a:r>
            <a:r>
              <a:rPr lang="cs-CZ" sz="2800" dirty="0" err="1"/>
              <a:t>pressuposto</a:t>
            </a:r>
            <a:r>
              <a:rPr lang="cs-CZ" sz="2800" dirty="0"/>
              <a:t> </a:t>
            </a:r>
            <a:r>
              <a:rPr lang="cs-CZ" sz="2800" dirty="0" err="1"/>
              <a:t>que</a:t>
            </a:r>
            <a:r>
              <a:rPr lang="cs-CZ" sz="2800" dirty="0"/>
              <a:t> a </a:t>
            </a:r>
            <a:r>
              <a:rPr lang="cs-CZ" sz="2800" dirty="0" err="1"/>
              <a:t>população</a:t>
            </a:r>
            <a:r>
              <a:rPr lang="cs-CZ" sz="2800" dirty="0"/>
              <a:t> </a:t>
            </a:r>
            <a:r>
              <a:rPr lang="cs-CZ" sz="2800" dirty="0" err="1"/>
              <a:t>rural</a:t>
            </a:r>
            <a:r>
              <a:rPr lang="cs-CZ" sz="2800" dirty="0"/>
              <a:t> </a:t>
            </a:r>
            <a:r>
              <a:rPr lang="cs-CZ" sz="2800" dirty="0" err="1"/>
              <a:t>amazônica</a:t>
            </a:r>
            <a:r>
              <a:rPr lang="cs-CZ" sz="2800" dirty="0"/>
              <a:t> </a:t>
            </a:r>
            <a:r>
              <a:rPr lang="cs-CZ" sz="2800" dirty="0" err="1"/>
              <a:t>possui</a:t>
            </a:r>
            <a:r>
              <a:rPr lang="cs-CZ" sz="2800" dirty="0"/>
              <a:t> </a:t>
            </a:r>
            <a:r>
              <a:rPr lang="cs-CZ" sz="2800" dirty="0" err="1"/>
              <a:t>atributos</a:t>
            </a:r>
            <a:r>
              <a:rPr lang="cs-CZ" sz="2800" dirty="0"/>
              <a:t> </a:t>
            </a:r>
            <a:r>
              <a:rPr lang="cs-CZ" sz="2800" dirty="0" err="1"/>
              <a:t>comuns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16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8A81AE0-4946-4D18-898D-2504ABC6D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A977A3-E4E6-0494-9037-76A14C27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8" name="Zástupný obsah 7" descr="Obsah obrázku strom, území, venku, budova&#10;&#10;Popis byl vytvořen automaticky">
            <a:extLst>
              <a:ext uri="{FF2B5EF4-FFF2-40B4-BE49-F238E27FC236}">
                <a16:creationId xmlns:a16="http://schemas.microsoft.com/office/drawing/2014/main" id="{EAFBC451-16F4-A622-3013-1517A28C3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r="-1" b="16032"/>
          <a:stretch/>
        </p:blipFill>
        <p:spPr>
          <a:xfrm>
            <a:off x="8237220" y="272709"/>
            <a:ext cx="3703320" cy="4094573"/>
          </a:xfrm>
          <a:prstGeom prst="rect">
            <a:avLst/>
          </a:prstGeom>
        </p:spPr>
      </p:pic>
      <p:pic>
        <p:nvPicPr>
          <p:cNvPr id="10" name="Zástupný obsah 9" descr="Obsah obrázku osoba, dívka, venku&#10;&#10;Popis byl vytvořen automaticky">
            <a:extLst>
              <a:ext uri="{FF2B5EF4-FFF2-40B4-BE49-F238E27FC236}">
                <a16:creationId xmlns:a16="http://schemas.microsoft.com/office/drawing/2014/main" id="{B165DD0B-ED0A-04DE-C140-B85D9463CD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-4" b="-4"/>
          <a:stretch/>
        </p:blipFill>
        <p:spPr>
          <a:xfrm>
            <a:off x="4244340" y="299258"/>
            <a:ext cx="3703320" cy="4094573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A097F9F-7871-6ED4-31F9-ABBB1C992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r="19814"/>
          <a:stretch/>
        </p:blipFill>
        <p:spPr>
          <a:xfrm>
            <a:off x="160376" y="252243"/>
            <a:ext cx="3703320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5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EA0ABF-017B-B241-7B01-3FCB7C29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dirty="0" err="1"/>
              <a:t>Caboclo</a:t>
            </a:r>
            <a:r>
              <a:rPr lang="cs-CZ" sz="3600" dirty="0"/>
              <a:t> no </a:t>
            </a:r>
            <a:r>
              <a:rPr lang="cs-CZ" sz="3600" dirty="0" err="1"/>
              <a:t>sincretismo</a:t>
            </a:r>
            <a:r>
              <a:rPr lang="cs-CZ" sz="3600" dirty="0"/>
              <a:t> afro-</a:t>
            </a:r>
            <a:r>
              <a:rPr lang="cs-CZ" sz="3600" dirty="0" err="1"/>
              <a:t>brasileiro</a:t>
            </a:r>
            <a:endParaRPr lang="en-US" sz="3600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07DB0C2-7F21-6FA9-E970-97E2EDE97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0" y="2337520"/>
            <a:ext cx="3365190" cy="3365190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8CD0BB3-CCEA-F2AA-CE6F-9F3642BD99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91" y="2337520"/>
            <a:ext cx="3950440" cy="33651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0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ECC98-355E-F82C-D8D8-8AB4D62D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João</a:t>
            </a:r>
            <a:r>
              <a:rPr lang="cs-CZ" dirty="0"/>
              <a:t> de </a:t>
            </a:r>
            <a:r>
              <a:rPr lang="cs-CZ" dirty="0" err="1"/>
              <a:t>Jesus</a:t>
            </a:r>
            <a:r>
              <a:rPr lang="cs-CZ" dirty="0"/>
              <a:t> </a:t>
            </a:r>
            <a:r>
              <a:rPr lang="cs-CZ" dirty="0" err="1"/>
              <a:t>Paes</a:t>
            </a:r>
            <a:r>
              <a:rPr lang="cs-CZ" dirty="0"/>
              <a:t> </a:t>
            </a:r>
            <a:r>
              <a:rPr lang="cs-CZ" dirty="0" err="1"/>
              <a:t>Loureiro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Abaetetuba</a:t>
            </a:r>
            <a:r>
              <a:rPr lang="cs-CZ" dirty="0"/>
              <a:t>, 1939)</a:t>
            </a:r>
          </a:p>
        </p:txBody>
      </p:sp>
      <p:pic>
        <p:nvPicPr>
          <p:cNvPr id="6" name="Zástupný obsah 5" descr="Obsah obrázku text, osoba, venku&#10;&#10;Popis byl vytvořen automaticky">
            <a:extLst>
              <a:ext uri="{FF2B5EF4-FFF2-40B4-BE49-F238E27FC236}">
                <a16:creationId xmlns:a16="http://schemas.microsoft.com/office/drawing/2014/main" id="{B7869109-C802-693A-D771-B6283EC38C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745"/>
            <a:ext cx="5181600" cy="3457098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DA5848-1D62-2EBD-7334-29262746E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Escritor</a:t>
            </a:r>
            <a:r>
              <a:rPr lang="cs-CZ" dirty="0"/>
              <a:t>, poeta, </a:t>
            </a:r>
            <a:r>
              <a:rPr lang="cs-CZ" dirty="0" err="1"/>
              <a:t>professor</a:t>
            </a:r>
            <a:r>
              <a:rPr lang="cs-CZ" dirty="0"/>
              <a:t> </a:t>
            </a:r>
            <a:r>
              <a:rPr lang="cs-CZ" dirty="0" err="1"/>
              <a:t>universitário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Formou- se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teoria</a:t>
            </a:r>
            <a:r>
              <a:rPr lang="cs-CZ" dirty="0"/>
              <a:t> </a:t>
            </a:r>
            <a:r>
              <a:rPr lang="cs-CZ" dirty="0" err="1"/>
              <a:t>literária</a:t>
            </a:r>
            <a:r>
              <a:rPr lang="cs-CZ" dirty="0"/>
              <a:t> (PUC-</a:t>
            </a:r>
            <a:r>
              <a:rPr lang="cs-CZ" dirty="0" err="1"/>
              <a:t>Sao</a:t>
            </a:r>
            <a:r>
              <a:rPr lang="cs-CZ" dirty="0"/>
              <a:t> Paulo) e tem </a:t>
            </a:r>
            <a:r>
              <a:rPr lang="cs-CZ" dirty="0" err="1"/>
              <a:t>doutorado</a:t>
            </a:r>
            <a:r>
              <a:rPr lang="cs-CZ" dirty="0"/>
              <a:t> da </a:t>
            </a:r>
            <a:r>
              <a:rPr lang="cs-CZ" dirty="0" err="1"/>
              <a:t>sociologia</a:t>
            </a:r>
            <a:r>
              <a:rPr lang="cs-CZ" dirty="0"/>
              <a:t> na </a:t>
            </a:r>
            <a:r>
              <a:rPr lang="cs-CZ" dirty="0" err="1"/>
              <a:t>Universidade</a:t>
            </a:r>
            <a:r>
              <a:rPr lang="cs-CZ" dirty="0"/>
              <a:t> de </a:t>
            </a:r>
            <a:r>
              <a:rPr lang="cs-CZ" dirty="0" err="1"/>
              <a:t>Sorbone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Lecionou</a:t>
            </a:r>
            <a:r>
              <a:rPr lang="cs-CZ" dirty="0"/>
              <a:t> </a:t>
            </a:r>
            <a:r>
              <a:rPr lang="cs-CZ" dirty="0" err="1"/>
              <a:t>estética</a:t>
            </a:r>
            <a:r>
              <a:rPr lang="cs-CZ" dirty="0"/>
              <a:t>, </a:t>
            </a:r>
            <a:r>
              <a:rPr lang="cs-CZ" dirty="0" err="1"/>
              <a:t>história</a:t>
            </a:r>
            <a:r>
              <a:rPr lang="cs-CZ" dirty="0"/>
              <a:t> da rte e </a:t>
            </a:r>
            <a:r>
              <a:rPr lang="cs-CZ" dirty="0" err="1"/>
              <a:t>cultura</a:t>
            </a:r>
            <a:r>
              <a:rPr lang="cs-CZ" dirty="0"/>
              <a:t> </a:t>
            </a:r>
            <a:r>
              <a:rPr lang="cs-CZ" dirty="0" err="1"/>
              <a:t>amazonica</a:t>
            </a:r>
            <a:r>
              <a:rPr lang="cs-CZ" dirty="0"/>
              <a:t> na </a:t>
            </a:r>
            <a:r>
              <a:rPr lang="cs-CZ" dirty="0" err="1"/>
              <a:t>Uniersidade</a:t>
            </a:r>
            <a:r>
              <a:rPr lang="cs-CZ" dirty="0"/>
              <a:t> </a:t>
            </a:r>
            <a:r>
              <a:rPr lang="cs-CZ" dirty="0" err="1"/>
              <a:t>Federal</a:t>
            </a:r>
            <a:r>
              <a:rPr lang="cs-CZ" dirty="0"/>
              <a:t> do </a:t>
            </a:r>
            <a:r>
              <a:rPr lang="cs-CZ" dirty="0" err="1"/>
              <a:t>Pará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322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C7EEF671-89CE-A3C4-F442-C3D00700A8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2" y="965199"/>
            <a:ext cx="3202941" cy="4927602"/>
          </a:xfrm>
          <a:prstGeom prst="rect">
            <a:avLst/>
          </a:prstGeom>
        </p:spPr>
      </p:pic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65EFEE9-F311-94E2-DC05-D6CD9B7D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Cultura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Amazônica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</a:t>
            </a:r>
            <a:r>
              <a:rPr lang="cs-CZ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tica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</a:t>
            </a:r>
            <a:r>
              <a:rPr lang="cs-CZ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nário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(1995)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9A42AE-C41E-0384-C03E-3ABA9EE54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doktorská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práce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ze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Sorbony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5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CAE026-7C51-1758-3688-5A5CA872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/>
              <a:t>Nicodemos Sena (1958, Pará)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656032-07C2-6306-8762-453AF5703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0736" y="2508105"/>
            <a:ext cx="5213837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Passou</a:t>
            </a:r>
            <a:r>
              <a:rPr lang="en-US" sz="2000" dirty="0"/>
              <a:t> a </a:t>
            </a:r>
            <a:r>
              <a:rPr lang="en-US" sz="2000" dirty="0" err="1"/>
              <a:t>parte</a:t>
            </a:r>
            <a:r>
              <a:rPr lang="en-US" sz="2000" dirty="0"/>
              <a:t> da </a:t>
            </a:r>
            <a:r>
              <a:rPr lang="en-US" sz="2000" dirty="0" err="1"/>
              <a:t>infância</a:t>
            </a:r>
            <a:r>
              <a:rPr lang="en-US" sz="2000" dirty="0"/>
              <a:t> entre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índios</a:t>
            </a:r>
            <a:r>
              <a:rPr lang="en-US" sz="2000" dirty="0"/>
              <a:t> </a:t>
            </a:r>
            <a:r>
              <a:rPr lang="cs-CZ" sz="2000" dirty="0"/>
              <a:t>	</a:t>
            </a:r>
            <a:r>
              <a:rPr lang="en-US" sz="2000" dirty="0" err="1"/>
              <a:t>maués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Formou</a:t>
            </a:r>
            <a:r>
              <a:rPr lang="en-US" sz="2000" dirty="0"/>
              <a:t>-se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jornalismo</a:t>
            </a:r>
            <a:r>
              <a:rPr lang="en-US" sz="2000" dirty="0"/>
              <a:t> e </a:t>
            </a:r>
            <a:r>
              <a:rPr lang="en-US" sz="2000" dirty="0" err="1"/>
              <a:t>direito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São </a:t>
            </a:r>
            <a:r>
              <a:rPr lang="cs-CZ" sz="2000" dirty="0"/>
              <a:t>	</a:t>
            </a:r>
            <a:r>
              <a:rPr lang="en-US" sz="2000" dirty="0"/>
              <a:t>Paulo.</a:t>
            </a:r>
          </a:p>
          <a:p>
            <a:pPr marL="0" indent="0">
              <a:buNone/>
            </a:pPr>
            <a:r>
              <a:rPr lang="en-US" sz="2000" dirty="0"/>
              <a:t>É </a:t>
            </a:r>
            <a:r>
              <a:rPr lang="en-US" sz="2000" dirty="0" err="1"/>
              <a:t>jornalista</a:t>
            </a:r>
            <a:r>
              <a:rPr lang="en-US" sz="2000" dirty="0"/>
              <a:t> e </a:t>
            </a:r>
            <a:r>
              <a:rPr lang="en-US" sz="2000" dirty="0" err="1"/>
              <a:t>escritor</a:t>
            </a:r>
            <a:r>
              <a:rPr lang="cs-CZ" sz="2000" dirty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A </a:t>
            </a:r>
            <a:r>
              <a:rPr lang="en-US" sz="2000" i="1" dirty="0" err="1"/>
              <a:t>espera</a:t>
            </a:r>
            <a:r>
              <a:rPr lang="en-US" sz="2000" i="1" dirty="0"/>
              <a:t> do </a:t>
            </a:r>
            <a:r>
              <a:rPr lang="en-US" sz="2000" i="1" dirty="0" err="1"/>
              <a:t>nunca</a:t>
            </a:r>
            <a:r>
              <a:rPr lang="en-US" sz="2000" i="1" dirty="0"/>
              <a:t> </a:t>
            </a:r>
            <a:r>
              <a:rPr lang="en-US" sz="2000" i="1" dirty="0" err="1"/>
              <a:t>mais</a:t>
            </a:r>
            <a:r>
              <a:rPr lang="en-US" sz="2000" i="1" dirty="0"/>
              <a:t> – </a:t>
            </a:r>
            <a:r>
              <a:rPr lang="cs-CZ" sz="2000" i="1" dirty="0"/>
              <a:t>u</a:t>
            </a:r>
            <a:r>
              <a:rPr lang="en-US" sz="2000" i="1" dirty="0"/>
              <a:t>ma sag</a:t>
            </a:r>
            <a:r>
              <a:rPr lang="cs-CZ" sz="2000" i="1" dirty="0"/>
              <a:t> </a:t>
            </a:r>
            <a:r>
              <a:rPr lang="en-US" sz="2000" i="1" dirty="0"/>
              <a:t>	</a:t>
            </a:r>
            <a:r>
              <a:rPr lang="en-US" sz="2000" i="1" dirty="0" err="1"/>
              <a:t>amazônica</a:t>
            </a:r>
            <a:r>
              <a:rPr lang="en-US" sz="2000" i="1" dirty="0"/>
              <a:t> </a:t>
            </a:r>
            <a:endParaRPr lang="cs-CZ" sz="2000" i="1" dirty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en-US" sz="2000" dirty="0"/>
              <a:t>(1999)</a:t>
            </a:r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/>
              <a:t>prêmio</a:t>
            </a:r>
            <a:r>
              <a:rPr lang="en-US" sz="2000" dirty="0"/>
              <a:t> </a:t>
            </a:r>
            <a:r>
              <a:rPr lang="en-US" sz="2000" dirty="0" err="1"/>
              <a:t>literário</a:t>
            </a:r>
            <a:r>
              <a:rPr lang="en-US" sz="2000" dirty="0"/>
              <a:t> Lima Barreto </a:t>
            </a:r>
            <a:r>
              <a:rPr lang="en-US" sz="2000" dirty="0" err="1"/>
              <a:t>em</a:t>
            </a:r>
            <a:r>
              <a:rPr lang="en-US" sz="2000" dirty="0"/>
              <a:t> 2000.</a:t>
            </a:r>
          </a:p>
        </p:txBody>
      </p:sp>
      <p:pic>
        <p:nvPicPr>
          <p:cNvPr id="6" name="Zástupný obsah 5" descr="Obsah obrázku osoba, postel, venku, muž&#10;&#10;Popis byl vytvořen automaticky">
            <a:extLst>
              <a:ext uri="{FF2B5EF4-FFF2-40B4-BE49-F238E27FC236}">
                <a16:creationId xmlns:a16="http://schemas.microsoft.com/office/drawing/2014/main" id="{799056FF-0BF0-C544-9EE0-A3FFB56869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24917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948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Širokoúhlá obrazovka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Motiv Office</vt:lpstr>
      <vt:lpstr>Autores caboclos</vt:lpstr>
      <vt:lpstr>O problema do termo caboclo</vt:lpstr>
      <vt:lpstr>Prezentace aplikace PowerPoint</vt:lpstr>
      <vt:lpstr>Prezentace aplikace PowerPoint</vt:lpstr>
      <vt:lpstr>Prezentace aplikace PowerPoint</vt:lpstr>
      <vt:lpstr>Caboclo no sincretismo afro-brasileiro</vt:lpstr>
      <vt:lpstr>João de Jesus Paes Loureiro  (Abaetetuba, 1939)</vt:lpstr>
      <vt:lpstr>Cultura Amazônica – uma poética do imaginário (1995)</vt:lpstr>
      <vt:lpstr>Nicodemos Sena (1958, Pará)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Autores caboclos</dc:title>
  <dc:creator>Eva Batličková</dc:creator>
  <cp:lastModifiedBy>Eva Batličková</cp:lastModifiedBy>
  <cp:revision>4</cp:revision>
  <dcterms:created xsi:type="dcterms:W3CDTF">2023-05-11T06:26:25Z</dcterms:created>
  <dcterms:modified xsi:type="dcterms:W3CDTF">2023-05-11T07:51:21Z</dcterms:modified>
</cp:coreProperties>
</file>