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4" r:id="rId17"/>
    <p:sldId id="273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E7283-DF4C-4D58-9441-F8CB86AF9568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D3FD1-F108-40E6-83A5-25E1664B62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3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FD5474-CAF5-4DB1-B8B8-A74590B4EB4D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4FD465-13EF-4575-BAAC-1AD596B98AD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jc.avcr.cz/sd/publikace/casopisy/kga/archiv/index.html" TargetMode="External"/><Relationship Id="rId2" Type="http://schemas.openxmlformats.org/officeDocument/2006/relationships/hyperlink" Target="https://nlp.fi.muni.cz/kg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cnk.ff.cuni.cz/cs/veda-a-vyzkum/publikac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orpus.cz/clari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korpus.cz/biblio/appea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Organizace</a:t>
            </a:r>
            <a:r>
              <a:rPr lang="cs-CZ" dirty="0"/>
              <a:t>, časopisy, publikace, konference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Úvod do korpusové lingvistiky</a:t>
            </a:r>
            <a:br>
              <a:rPr lang="cs-CZ" dirty="0"/>
            </a:br>
            <a:r>
              <a:rPr lang="cs-CZ" dirty="0"/>
              <a:t>10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88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7C42B-5897-CBC6-0AF9-F8A0EE30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Konference v ČR/SR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D909F-C04E-1028-C8B8-C5F395A8843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TSD (Text, </a:t>
            </a:r>
            <a:r>
              <a:rPr lang="cs-CZ" dirty="0" err="1">
                <a:effectLst/>
                <a:latin typeface="Arial" panose="020B0604020202020204" pitchFamily="34" charset="0"/>
              </a:rPr>
              <a:t>Speech</a:t>
            </a:r>
            <a:r>
              <a:rPr lang="cs-CZ" dirty="0">
                <a:effectLst/>
                <a:latin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</a:rPr>
              <a:t>Dialogue</a:t>
            </a:r>
            <a:r>
              <a:rPr lang="cs-CZ" dirty="0">
                <a:effectLst/>
                <a:latin typeface="Arial" panose="020B0604020202020204" pitchFamily="34" charset="0"/>
              </a:rPr>
              <a:t>) počítačové zpracování textu, řeči a dialogu - počítačová, ale i korpusová lingvistika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24. ročník – Olomouc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Brno (FI MU)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Plzeň (FAV ZČU)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na Slovensku </a:t>
            </a:r>
            <a:r>
              <a:rPr lang="cs-CZ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Slovko</a:t>
            </a:r>
            <a:r>
              <a:rPr lang="cs-CZ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</a:rPr>
              <a:t>(Slovenský </a:t>
            </a:r>
            <a:r>
              <a:rPr lang="cs-CZ" dirty="0" err="1">
                <a:effectLst/>
                <a:latin typeface="Arial" panose="020B0604020202020204" pitchFamily="34" charset="0"/>
              </a:rPr>
              <a:t>národný</a:t>
            </a:r>
            <a:r>
              <a:rPr lang="cs-CZ" dirty="0">
                <a:effectLst/>
                <a:latin typeface="Arial" panose="020B0604020202020204" pitchFamily="34" charset="0"/>
              </a:rPr>
              <a:t> korpus,</a:t>
            </a:r>
            <a:br>
              <a:rPr lang="cs-CZ" dirty="0"/>
            </a:br>
            <a:r>
              <a:rPr lang="cs-CZ" dirty="0" err="1">
                <a:effectLst/>
                <a:latin typeface="Arial" panose="020B0604020202020204" pitchFamily="34" charset="0"/>
              </a:rPr>
              <a:t>Jazykovedný</a:t>
            </a:r>
            <a:r>
              <a:rPr lang="cs-CZ" dirty="0">
                <a:effectLst/>
                <a:latin typeface="Arial" panose="020B0604020202020204" pitchFamily="34" charset="0"/>
              </a:rPr>
              <a:t> ústav Ľudovíta </a:t>
            </a:r>
            <a:r>
              <a:rPr lang="cs-CZ" dirty="0" err="1">
                <a:effectLst/>
                <a:latin typeface="Arial" panose="020B0604020202020204" pitchFamily="34" charset="0"/>
              </a:rPr>
              <a:t>Štúra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mezinárodní, jednou za dva 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00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D8901-3A57-1A88-DABF-C2FFB79D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KGA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182E9-6B03-721C-1D73-B7206D5B0C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Korpus – gramatika – axiologie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od r. 2010, 2krát ročně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Ústav pro jazyk český AV ČR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v redakční radě za Brno –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Klára Osolsobě, Karel Pala</a:t>
            </a:r>
          </a:p>
          <a:p>
            <a:r>
              <a:rPr lang="cs-CZ" dirty="0">
                <a:effectLst/>
                <a:latin typeface="Arial" panose="020B0604020202020204" pitchFamily="34" charset="0"/>
                <a:hlinkClick r:id="rId2"/>
              </a:rPr>
              <a:t>https://nlp.fi.muni.cz/kga/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cs-CZ" dirty="0">
                <a:hlinkClick r:id="rId3"/>
              </a:rPr>
              <a:t>Archiv - Ústav pro jazyk český (avcr.cz)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EDFF1D7-2DAA-9576-C9F6-75A024C96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32" y="3416420"/>
            <a:ext cx="4134427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8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2FC60-F502-4627-CE21-85590177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0FA94-4D65-EA6A-2207-1BD7F3E2B5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sborníky odborných článků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příručky pro práci s korpusem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mluvnice založené na korpusu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slovníky založené na korpusu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057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098C3-8893-6328-7456-E75D7E7C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A4246-2E3F-80C5-E6E8-B09AC5B122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Šulc, M. Korpusová lingvistika: první vstup. Praha, UK,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1999.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Čermák, F., Klímová, J. a </a:t>
            </a:r>
            <a:r>
              <a:rPr lang="cs-CZ" dirty="0" err="1">
                <a:effectLst/>
                <a:latin typeface="Arial" panose="020B0604020202020204" pitchFamily="34" charset="0"/>
              </a:rPr>
              <a:t>Petkevič</a:t>
            </a:r>
            <a:r>
              <a:rPr lang="cs-CZ" dirty="0">
                <a:effectLst/>
                <a:latin typeface="Arial" panose="020B0604020202020204" pitchFamily="34" charset="0"/>
              </a:rPr>
              <a:t>, V. (</a:t>
            </a:r>
            <a:r>
              <a:rPr lang="cs-CZ" dirty="0" err="1">
                <a:effectLst/>
                <a:latin typeface="Arial" panose="020B0604020202020204" pitchFamily="34" charset="0"/>
              </a:rPr>
              <a:t>eds</a:t>
            </a:r>
            <a:r>
              <a:rPr lang="cs-CZ" dirty="0">
                <a:effectLst/>
                <a:latin typeface="Arial" panose="020B0604020202020204" pitchFamily="34" charset="0"/>
              </a:rPr>
              <a:t>.). Studie z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korpusové lingvistiky. Praha: Karolinum, 2000.</a:t>
            </a: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Kocek</a:t>
            </a:r>
            <a:r>
              <a:rPr lang="cs-CZ" dirty="0">
                <a:effectLst/>
                <a:latin typeface="Arial" panose="020B0604020202020204" pitchFamily="34" charset="0"/>
              </a:rPr>
              <a:t>, J., Kopřivová, M., Kučera, K. (</a:t>
            </a:r>
            <a:r>
              <a:rPr lang="cs-CZ" dirty="0" err="1">
                <a:effectLst/>
                <a:latin typeface="Arial" panose="020B0604020202020204" pitchFamily="34" charset="0"/>
              </a:rPr>
              <a:t>eds</a:t>
            </a:r>
            <a:r>
              <a:rPr lang="cs-CZ" dirty="0">
                <a:effectLst/>
                <a:latin typeface="Arial" panose="020B0604020202020204" pitchFamily="34" charset="0"/>
              </a:rPr>
              <a:t>.). Český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národní korpus – úvod a příručka uživatele. Praha: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ÚČNK FF UK, 2000.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Čermák, F., Blatná, R. (</a:t>
            </a:r>
            <a:r>
              <a:rPr lang="cs-CZ" dirty="0" err="1">
                <a:effectLst/>
                <a:latin typeface="Arial" panose="020B0604020202020204" pitchFamily="34" charset="0"/>
              </a:rPr>
              <a:t>eds</a:t>
            </a:r>
            <a:r>
              <a:rPr lang="cs-CZ" dirty="0">
                <a:effectLst/>
                <a:latin typeface="Arial" panose="020B0604020202020204" pitchFamily="34" charset="0"/>
              </a:rPr>
              <a:t>.). Jak využívat Český národní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korpus. Praha: NLN, 2005.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Čermák, F. Korpus a korpusová lingvistika. Praha: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Karolinum, 2017.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>
                <a:effectLst/>
                <a:latin typeface="Arial" panose="020B0604020202020204" pitchFamily="34" charset="0"/>
              </a:rPr>
              <a:t>Přehled publikací z produkce ÚČNK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https://ucnk.ff.cuni.cz/cs/veda-a-vyzkum/publikace/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534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CEC15-6419-3B20-D9AE-A944E2F6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E9A61-6217-E313-1BE5-8D26F64ADCA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Štícha, F. (</a:t>
            </a:r>
            <a:r>
              <a:rPr lang="cs-CZ" dirty="0" err="1">
                <a:effectLst/>
                <a:latin typeface="Arial" panose="020B0604020202020204" pitchFamily="34" charset="0"/>
              </a:rPr>
              <a:t>ed</a:t>
            </a:r>
            <a:r>
              <a:rPr lang="cs-CZ" dirty="0">
                <a:effectLst/>
                <a:latin typeface="Arial" panose="020B0604020202020204" pitchFamily="34" charset="0"/>
              </a:rPr>
              <a:t>.): Možnosti a meze české gramatiky.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Praha: Academia, 2006.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Štícha, F. (</a:t>
            </a:r>
            <a:r>
              <a:rPr lang="cs-CZ" dirty="0" err="1">
                <a:effectLst/>
                <a:latin typeface="Arial" panose="020B0604020202020204" pitchFamily="34" charset="0"/>
              </a:rPr>
              <a:t>ed</a:t>
            </a:r>
            <a:r>
              <a:rPr lang="cs-CZ" dirty="0">
                <a:effectLst/>
                <a:latin typeface="Arial" panose="020B0604020202020204" pitchFamily="34" charset="0"/>
              </a:rPr>
              <a:t>.): Kapitoly z české gramatiky. Praha: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Academia, 2011.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Štícha, F. (</a:t>
            </a:r>
            <a:r>
              <a:rPr lang="cs-CZ" dirty="0" err="1">
                <a:effectLst/>
                <a:latin typeface="Arial" panose="020B0604020202020204" pitchFamily="34" charset="0"/>
              </a:rPr>
              <a:t>ed</a:t>
            </a:r>
            <a:r>
              <a:rPr lang="cs-CZ" dirty="0">
                <a:effectLst/>
                <a:latin typeface="Arial" panose="020B0604020202020204" pitchFamily="34" charset="0"/>
              </a:rPr>
              <a:t>.): Akademická gramatika spisovné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češtiny. Praha: Academia, 2013.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Cvrček, V. a kol.: Mluvnice současné češtiny 1. Jak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se píše a jak se mluví. Praha: Karolinum, 2010.</a:t>
            </a: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Panevová</a:t>
            </a:r>
            <a:r>
              <a:rPr lang="cs-CZ" dirty="0">
                <a:effectLst/>
                <a:latin typeface="Arial" panose="020B0604020202020204" pitchFamily="34" charset="0"/>
              </a:rPr>
              <a:t>, J. a kol.: Mluvnice současné češtiny 2.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Syntax češtiny na základě anotovaného korpusu.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Praha: Karolinum, 2014.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720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1858E-9774-BA35-7139-A6234611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DD7C20-B1CA-C672-CA66-37086DE451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menší speciálně zaměřené slovníky (viz odkaz na web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ÚČNK, seznam publikací)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Čermák, F. – Křen, M. (</a:t>
            </a:r>
            <a:r>
              <a:rPr lang="cs-CZ" dirty="0" err="1">
                <a:effectLst/>
                <a:latin typeface="Arial" panose="020B0604020202020204" pitchFamily="34" charset="0"/>
              </a:rPr>
              <a:t>eds</a:t>
            </a:r>
            <a:r>
              <a:rPr lang="cs-CZ" dirty="0">
                <a:effectLst/>
                <a:latin typeface="Arial" panose="020B0604020202020204" pitchFamily="34" charset="0"/>
              </a:rPr>
              <a:t>): Frekvenční slovník češtiny. Nakladatelství Lidové noviny, Praha 2004.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založen na opraveném korpusu SYN2000 – FSC2000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stále připravovaný a postupně zveřejňovaný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Akademický slovník současné češtiny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ÚJČ AV ČR, oddělení současné lexikografie a lexikologie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zveřejněna písmena A, B, C, Č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využívá výsledky korpusové lingvistiky a počítačové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lexikografie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74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B5331-53F3-A733-4D69-485491C1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CLARIN </a:t>
            </a:r>
            <a:r>
              <a:rPr lang="cs-CZ" dirty="0">
                <a:hlinkClick r:id="rId2"/>
              </a:rPr>
              <a:t>https://korpus.cz/clarin</a:t>
            </a:r>
            <a:r>
              <a:rPr lang="cs-CZ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3512A7F-690D-6CBF-04F4-FF91B6D0223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034030" y="2093672"/>
            <a:ext cx="5039428" cy="3439005"/>
          </a:xfrm>
        </p:spPr>
      </p:pic>
    </p:spTree>
    <p:extLst>
      <p:ext uri="{BB962C8B-B14F-4D97-AF65-F5344CB8AC3E}">
        <p14:creationId xmlns:p14="http://schemas.microsoft.com/office/powerpoint/2010/main" val="2947652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00350-86C4-3C5F-8715-0DDBD00CC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https://www.korpus.cz/biblio/appeal</a:t>
            </a:r>
            <a:r>
              <a:rPr lang="cs-CZ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3DD6D8-3CD0-1DC4-195C-6DE2AA418B8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723458" y="1527175"/>
            <a:ext cx="5660571" cy="4572000"/>
          </a:xfrm>
        </p:spPr>
      </p:pic>
    </p:spTree>
    <p:extLst>
      <p:ext uri="{BB962C8B-B14F-4D97-AF65-F5344CB8AC3E}">
        <p14:creationId xmlns:p14="http://schemas.microsoft.com/office/powerpoint/2010/main" val="3412299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105E1-C747-3EF1-20C4-4A7D06D6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otázek v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FE5842-971A-22A0-2E58-217F090DD6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Vyjmenuj důležité konference specializované na KL</a:t>
            </a:r>
          </a:p>
          <a:p>
            <a:r>
              <a:rPr lang="cs-CZ" dirty="0"/>
              <a:t>Vyjmenuj alespoň dvě gramatiky založené na korpusech</a:t>
            </a:r>
          </a:p>
          <a:p>
            <a:r>
              <a:rPr lang="cs-CZ" dirty="0"/>
              <a:t>Vyjmenuj důležité časopisy zaměřené na KL</a:t>
            </a:r>
          </a:p>
        </p:txBody>
      </p:sp>
    </p:spTree>
    <p:extLst>
      <p:ext uri="{BB962C8B-B14F-4D97-AF65-F5344CB8AC3E}">
        <p14:creationId xmlns:p14="http://schemas.microsoft.com/office/powerpoint/2010/main" val="229935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Korpusová lingvistika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Korpusová lingvistika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Počítačová lingvistika (</a:t>
            </a:r>
            <a:r>
              <a:rPr lang="cs-CZ" dirty="0" err="1">
                <a:effectLst/>
                <a:latin typeface="Arial" panose="020B0604020202020204" pitchFamily="34" charset="0"/>
              </a:rPr>
              <a:t>Computational</a:t>
            </a:r>
            <a:br>
              <a:rPr lang="cs-CZ" dirty="0"/>
            </a:br>
            <a:r>
              <a:rPr lang="cs-CZ" dirty="0" err="1">
                <a:effectLst/>
                <a:latin typeface="Arial" panose="020B0604020202020204" pitchFamily="34" charset="0"/>
              </a:rPr>
              <a:t>Linguistics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NLP (</a:t>
            </a:r>
            <a:r>
              <a:rPr lang="cs-CZ" dirty="0" err="1">
                <a:effectLst/>
                <a:latin typeface="Arial" panose="020B0604020202020204" pitchFamily="34" charset="0"/>
              </a:rPr>
              <a:t>Nature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Language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Processing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Digital </a:t>
            </a:r>
            <a:r>
              <a:rPr lang="cs-CZ" dirty="0" err="1">
                <a:effectLst/>
                <a:latin typeface="Arial" panose="020B0604020202020204" pitchFamily="34" charset="0"/>
              </a:rPr>
              <a:t>Humanities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cs-CZ" dirty="0">
                <a:effectLst/>
                <a:latin typeface="Arial" panose="020B0604020202020204" pitchFamily="34" charset="0"/>
              </a:rPr>
              <a:t> Mezinárodní i národní konference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Odborné časopisy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2DE3F-63BF-7AC3-0787-3392CE76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86DDC6-535F-7836-8D8B-C129BE50B6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TEI (Text </a:t>
            </a:r>
            <a:r>
              <a:rPr lang="cs-CZ" dirty="0" err="1">
                <a:effectLst/>
                <a:latin typeface="Arial" panose="020B0604020202020204" pitchFamily="34" charset="0"/>
              </a:rPr>
              <a:t>Encoding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Initiative</a:t>
            </a:r>
            <a:r>
              <a:rPr lang="cs-CZ" dirty="0">
                <a:effectLst/>
                <a:latin typeface="Arial" panose="020B0604020202020204" pitchFamily="34" charset="0"/>
              </a:rPr>
              <a:t>) od r. 1987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důležitá nezisková organizace akademických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pracovišť, výzkumných projektů a odborníků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vyvíjí a udržuje standardy pro reprezentaci textu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v digitální podobě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standardy jsou závazné mj. pro tvorbu korpusů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ve společenských vědách a lingvistice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od r. 1994 řídí značkování jazyka a struktury textu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(XML, 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60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5060B-67CC-28DC-ECB0-9D46D7C2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Mezinárodní organizace, konference, časopisy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B4EAA-7F0D-16A9-0DC8-D671F6F6F4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ACL (</a:t>
            </a:r>
            <a:r>
              <a:rPr lang="cs-CZ" dirty="0" err="1">
                <a:effectLst/>
                <a:latin typeface="Arial" panose="020B0604020202020204" pitchFamily="34" charset="0"/>
              </a:rPr>
              <a:t>Association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for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Computational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Linguistics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založena 1962 (</a:t>
            </a:r>
            <a:r>
              <a:rPr lang="cs-CZ" dirty="0" err="1">
                <a:effectLst/>
                <a:latin typeface="Arial" panose="020B0604020202020204" pitchFamily="34" charset="0"/>
              </a:rPr>
              <a:t>Association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for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Machine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Translation</a:t>
            </a:r>
            <a:r>
              <a:rPr lang="cs-CZ" dirty="0">
                <a:effectLst/>
                <a:latin typeface="Arial" panose="020B0604020202020204" pitchFamily="34" charset="0"/>
              </a:rPr>
              <a:t> and</a:t>
            </a:r>
            <a:br>
              <a:rPr lang="cs-CZ" dirty="0"/>
            </a:br>
            <a:r>
              <a:rPr lang="cs-CZ" dirty="0" err="1">
                <a:effectLst/>
                <a:latin typeface="Arial" panose="020B0604020202020204" pitchFamily="34" charset="0"/>
              </a:rPr>
              <a:t>Computational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Linguistics</a:t>
            </a:r>
            <a:r>
              <a:rPr lang="cs-CZ" dirty="0">
                <a:effectLst/>
                <a:latin typeface="Arial" panose="020B0604020202020204" pitchFamily="34" charset="0"/>
              </a:rPr>
              <a:t> AMTCL, od r. 1968 ACL)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časopis </a:t>
            </a:r>
            <a:r>
              <a:rPr lang="cs-CZ" dirty="0" err="1">
                <a:effectLst/>
                <a:latin typeface="Arial" panose="020B0604020202020204" pitchFamily="34" charset="0"/>
              </a:rPr>
              <a:t>Computational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Linguistics</a:t>
            </a:r>
            <a:r>
              <a:rPr lang="cs-CZ" dirty="0">
                <a:effectLst/>
                <a:latin typeface="Arial" panose="020B0604020202020204" pitchFamily="34" charset="0"/>
              </a:rPr>
              <a:t> (MIT </a:t>
            </a:r>
            <a:r>
              <a:rPr lang="cs-CZ" dirty="0" err="1">
                <a:effectLst/>
                <a:latin typeface="Arial" panose="020B0604020202020204" pitchFamily="34" charset="0"/>
              </a:rPr>
              <a:t>Press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prestižní časopis počítačové lingvistiky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vychází čtvrtletně od r. 1988, od r. 2009 Open Access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konference ACL od r. 2002, prestižní konference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2021 Bangkok, Thajsko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2017 Vancouver, Kanada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2016 Berlín, Německo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2015 Peking, Čína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2007 Praha (možnost účasti českých počítačových lingvistů a informatiků i bez příspěvků, jinak není snadné se na konferenci dostat)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1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3783C-8997-3A4F-E47B-FF91E5AC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Mezinárodní organizace, konference, časopisy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EB1DE2-3CAE-B06D-2D02-AE36D2B188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ICAME (International </a:t>
            </a:r>
            <a:r>
              <a:rPr lang="cs-CZ" dirty="0" err="1">
                <a:effectLst/>
                <a:latin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Arial" panose="020B0604020202020204" pitchFamily="34" charset="0"/>
              </a:rPr>
              <a:t> Archive </a:t>
            </a:r>
            <a:r>
              <a:rPr lang="cs-CZ" dirty="0" err="1">
                <a:effectLst/>
                <a:latin typeface="Arial" panose="020B0604020202020204" pitchFamily="34" charset="0"/>
              </a:rPr>
              <a:t>of</a:t>
            </a:r>
            <a:br>
              <a:rPr lang="cs-CZ" dirty="0"/>
            </a:br>
            <a:r>
              <a:rPr lang="cs-CZ" dirty="0" err="1">
                <a:effectLst/>
                <a:latin typeface="Arial" panose="020B0604020202020204" pitchFamily="34" charset="0"/>
              </a:rPr>
              <a:t>Modern</a:t>
            </a:r>
            <a:r>
              <a:rPr lang="cs-CZ" dirty="0">
                <a:effectLst/>
                <a:latin typeface="Arial" panose="020B0604020202020204" pitchFamily="34" charset="0"/>
              </a:rPr>
              <a:t> and Medieval </a:t>
            </a:r>
            <a:r>
              <a:rPr lang="cs-CZ" dirty="0" err="1">
                <a:effectLst/>
                <a:latin typeface="Arial" panose="020B0604020202020204" pitchFamily="34" charset="0"/>
              </a:rPr>
              <a:t>English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mezinárodní organizace lingvistů a informatiků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pracujících s elektronickými texty v angličtině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University </a:t>
            </a:r>
            <a:r>
              <a:rPr lang="cs-CZ" dirty="0" err="1">
                <a:effectLst/>
                <a:latin typeface="Arial" panose="020B0604020202020204" pitchFamily="34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</a:rPr>
              <a:t> Bergen, Norsko, založena v Oslu 1977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ICAME </a:t>
            </a:r>
            <a:r>
              <a:rPr lang="cs-CZ" dirty="0" err="1">
                <a:effectLst/>
                <a:latin typeface="Arial" panose="020B0604020202020204" pitchFamily="34" charset="0"/>
              </a:rPr>
              <a:t>conference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2021 42. roč., Dortmund, Německo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2017 38. roč., Praha, ČR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2016 37. roč., Hong Kong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• 1979 1. roč., Bergen, Norsko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ICAME </a:t>
            </a:r>
            <a:r>
              <a:rPr lang="cs-CZ" dirty="0" err="1">
                <a:effectLst/>
                <a:latin typeface="Arial" panose="020B0604020202020204" pitchFamily="34" charset="0"/>
              </a:rPr>
              <a:t>Journal</a:t>
            </a:r>
            <a:r>
              <a:rPr lang="cs-CZ" dirty="0">
                <a:effectLst/>
                <a:latin typeface="Arial" panose="020B0604020202020204" pitchFamily="34" charset="0"/>
              </a:rPr>
              <a:t> (od 1978) – odborný časopis,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minimálně jednou ročně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53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841A3-A362-7C1F-C209-DC19B25C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Mezinárodní organizace, konference, časopisy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BF289-CFC1-84ED-88A4-6F02545BAC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ACH (</a:t>
            </a:r>
            <a:r>
              <a:rPr lang="cs-CZ" dirty="0" err="1">
                <a:effectLst/>
                <a:latin typeface="Arial" panose="020B0604020202020204" pitchFamily="34" charset="0"/>
              </a:rPr>
              <a:t>Association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for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Computers</a:t>
            </a:r>
            <a:r>
              <a:rPr lang="cs-CZ" dirty="0">
                <a:effectLst/>
                <a:latin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</a:rPr>
              <a:t>the</a:t>
            </a:r>
            <a:br>
              <a:rPr lang="cs-CZ" dirty="0"/>
            </a:br>
            <a:r>
              <a:rPr lang="cs-CZ" dirty="0" err="1">
                <a:effectLst/>
                <a:latin typeface="Arial" panose="020B0604020202020204" pitchFamily="34" charset="0"/>
              </a:rPr>
              <a:t>Humanities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založena 1978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od 2002 součástí ADHO (</a:t>
            </a:r>
            <a:r>
              <a:rPr lang="cs-CZ" dirty="0" err="1">
                <a:effectLst/>
                <a:latin typeface="Arial" panose="020B0604020202020204" pitchFamily="34" charset="0"/>
              </a:rPr>
              <a:t>Alliance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</a:rPr>
              <a:t> Digital </a:t>
            </a:r>
            <a:r>
              <a:rPr lang="cs-CZ" dirty="0" err="1">
                <a:effectLst/>
                <a:latin typeface="Arial" panose="020B0604020202020204" pitchFamily="34" charset="0"/>
              </a:rPr>
              <a:t>Humanities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Organizations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konference Digital </a:t>
            </a:r>
            <a:r>
              <a:rPr lang="cs-CZ" dirty="0" err="1">
                <a:effectLst/>
                <a:latin typeface="Arial" panose="020B0604020202020204" pitchFamily="34" charset="0"/>
              </a:rPr>
              <a:t>Humanities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conference</a:t>
            </a:r>
            <a:r>
              <a:rPr lang="cs-CZ" dirty="0">
                <a:effectLst/>
                <a:latin typeface="Arial" panose="020B0604020202020204" pitchFamily="34" charset="0"/>
              </a:rPr>
              <a:t>, od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1989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časopis </a:t>
            </a:r>
            <a:r>
              <a:rPr lang="cs-CZ" dirty="0" err="1">
                <a:effectLst/>
                <a:latin typeface="Arial" panose="020B0604020202020204" pitchFamily="34" charset="0"/>
              </a:rPr>
              <a:t>Computers</a:t>
            </a:r>
            <a:r>
              <a:rPr lang="cs-CZ" dirty="0">
                <a:effectLst/>
                <a:latin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Humanities</a:t>
            </a:r>
            <a:r>
              <a:rPr lang="cs-CZ" dirty="0">
                <a:effectLst/>
                <a:latin typeface="Arial" panose="020B0604020202020204" pitchFamily="34" charset="0"/>
              </a:rPr>
              <a:t> od 2004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od 2005 </a:t>
            </a:r>
            <a:r>
              <a:rPr lang="cs-CZ" dirty="0" err="1">
                <a:effectLst/>
                <a:latin typeface="Arial" panose="020B0604020202020204" pitchFamily="34" charset="0"/>
              </a:rPr>
              <a:t>Language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Resources</a:t>
            </a:r>
            <a:r>
              <a:rPr lang="cs-CZ" dirty="0">
                <a:effectLst/>
                <a:latin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</a:rPr>
              <a:t>Evaluation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cs-CZ" dirty="0">
                <a:effectLst/>
                <a:latin typeface="Arial" panose="020B0604020202020204" pitchFamily="34" charset="0"/>
              </a:rPr>
              <a:t>časopis </a:t>
            </a:r>
            <a:r>
              <a:rPr lang="cs-CZ" dirty="0" err="1">
                <a:effectLst/>
                <a:latin typeface="Arial" panose="020B0604020202020204" pitchFamily="34" charset="0"/>
              </a:rPr>
              <a:t>Literary</a:t>
            </a:r>
            <a:r>
              <a:rPr lang="cs-CZ" dirty="0">
                <a:effectLst/>
                <a:latin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</a:rPr>
              <a:t>Linguistic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Computing</a:t>
            </a:r>
            <a:r>
              <a:rPr lang="cs-CZ" dirty="0">
                <a:effectLst/>
                <a:latin typeface="Arial" panose="020B0604020202020204" pitchFamily="34" charset="0"/>
              </a:rPr>
              <a:t> (Oxford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University </a:t>
            </a:r>
            <a:r>
              <a:rPr lang="cs-CZ" dirty="0" err="1">
                <a:effectLst/>
                <a:latin typeface="Arial" panose="020B0604020202020204" pitchFamily="34" charset="0"/>
              </a:rPr>
              <a:t>Press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51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46515-59C0-EE0A-49A8-25A7864E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Další mezinárodní časopisy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F745F-8AE9-7A88-4070-926DD8F312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International </a:t>
            </a:r>
            <a:r>
              <a:rPr lang="cs-CZ" dirty="0" err="1">
                <a:effectLst/>
                <a:latin typeface="Arial" panose="020B0604020202020204" pitchFamily="34" charset="0"/>
              </a:rPr>
              <a:t>Journal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</a:rPr>
              <a:t> Corpus </a:t>
            </a:r>
            <a:r>
              <a:rPr lang="cs-CZ" dirty="0" err="1">
                <a:effectLst/>
                <a:latin typeface="Arial" panose="020B0604020202020204" pitchFamily="34" charset="0"/>
              </a:rPr>
              <a:t>Linguistics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(John </a:t>
            </a:r>
            <a:r>
              <a:rPr lang="cs-CZ" dirty="0" err="1">
                <a:effectLst/>
                <a:latin typeface="Arial" panose="020B0604020202020204" pitchFamily="34" charset="0"/>
              </a:rPr>
              <a:t>Benjamins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Publishing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Company</a:t>
            </a:r>
            <a:r>
              <a:rPr lang="cs-CZ" dirty="0">
                <a:effectLst/>
                <a:latin typeface="Arial" panose="020B0604020202020204" pitchFamily="34" charset="0"/>
              </a:rPr>
              <a:t>,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Amsterodam)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v redakční radě byl František Čermák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od r. 1996, čtvrtletně od 2005, e-</a:t>
            </a:r>
            <a:r>
              <a:rPr lang="cs-CZ" dirty="0" err="1">
                <a:effectLst/>
                <a:latin typeface="Arial" panose="020B0604020202020204" pitchFamily="34" charset="0"/>
              </a:rPr>
              <a:t>Journal</a:t>
            </a:r>
            <a:r>
              <a:rPr lang="cs-CZ" dirty="0">
                <a:effectLst/>
                <a:latin typeface="Arial" panose="020B0604020202020204" pitchFamily="34" charset="0"/>
              </a:rPr>
              <a:t>, možnost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přihlášení přes </a:t>
            </a:r>
            <a:r>
              <a:rPr lang="cs-CZ" dirty="0" err="1">
                <a:effectLst/>
                <a:latin typeface="Arial" panose="020B0604020202020204" pitchFamily="34" charset="0"/>
              </a:rPr>
              <a:t>Institutional</a:t>
            </a:r>
            <a:r>
              <a:rPr lang="cs-CZ" dirty="0">
                <a:effectLst/>
                <a:latin typeface="Arial" panose="020B0604020202020204" pitchFamily="34" charset="0"/>
              </a:rPr>
              <a:t> Login (MU)</a:t>
            </a: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Corpora</a:t>
            </a:r>
            <a:r>
              <a:rPr lang="cs-CZ" dirty="0">
                <a:effectLst/>
                <a:latin typeface="Arial" panose="020B0604020202020204" pitchFamily="34" charset="0"/>
              </a:rPr>
              <a:t> (Edinburgh University </a:t>
            </a:r>
            <a:r>
              <a:rPr lang="cs-CZ" dirty="0" err="1">
                <a:effectLst/>
                <a:latin typeface="Arial" panose="020B0604020202020204" pitchFamily="34" charset="0"/>
              </a:rPr>
              <a:t>Press</a:t>
            </a:r>
            <a:r>
              <a:rPr lang="cs-CZ" dirty="0">
                <a:effectLst/>
                <a:latin typeface="Arial" panose="020B0604020202020204" pitchFamily="34" charset="0"/>
              </a:rPr>
              <a:t>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</a:t>
            </a:r>
            <a:r>
              <a:rPr lang="cs-CZ" dirty="0" err="1">
                <a:effectLst/>
                <a:latin typeface="Arial" panose="020B0604020202020204" pitchFamily="34" charset="0"/>
              </a:rPr>
              <a:t>Lancaster</a:t>
            </a:r>
            <a:r>
              <a:rPr lang="cs-CZ" dirty="0">
                <a:effectLst/>
                <a:latin typeface="Arial" panose="020B0604020202020204" pitchFamily="34" charset="0"/>
              </a:rPr>
              <a:t> University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od r. 2006, 2krát ročně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5723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DA816-83F8-F07C-FC21-D63FF782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Konference (ČR)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8AC5C-D1A0-2211-0CAE-21AD41DE8B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Korpusová lingvistika Praha, pořádá ÚČNK, z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konferencí vyšly sborníky s příspěvky Praha 2011 (3 sborníky)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1 </a:t>
            </a:r>
            <a:r>
              <a:rPr lang="cs-CZ" dirty="0" err="1">
                <a:effectLst/>
                <a:latin typeface="Arial" panose="020B0604020202020204" pitchFamily="34" charset="0"/>
              </a:rPr>
              <a:t>InterCorp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2 Výzkum a výstavba korpusů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3 Gramatika a značkování korpusů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Praha 2014 – 20 let mapování češtiny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– k 20letému výročí ÚČNK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Praha 2016 – Od mluvené češtiny k psané</a:t>
            </a: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SlaviCorp</a:t>
            </a:r>
            <a:r>
              <a:rPr lang="cs-CZ" dirty="0">
                <a:effectLst/>
                <a:latin typeface="Arial" panose="020B0604020202020204" pitchFamily="34" charset="0"/>
              </a:rPr>
              <a:t> 2018, ÚČNK, Praha, </a:t>
            </a:r>
            <a:r>
              <a:rPr lang="cs-CZ" dirty="0" err="1">
                <a:effectLst/>
                <a:latin typeface="Arial" panose="020B0604020202020204" pitchFamily="34" charset="0"/>
              </a:rPr>
              <a:t>mezinárodn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77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036EC-B2D2-0C08-DBCE-5A67A1F2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Konference v ČR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29407-69D3-40CC-995B-CA26F1CFC5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Gramatika a korpus – mezinárodní konference, ÚJČ AV ČR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1. Praha, 2005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2. Liblice u Mělníka, 2007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3. Mannheim, 2009 – </a:t>
            </a:r>
            <a:r>
              <a:rPr lang="cs-CZ" dirty="0" err="1">
                <a:effectLst/>
                <a:latin typeface="Arial" panose="020B0604020202020204" pitchFamily="34" charset="0"/>
              </a:rPr>
              <a:t>Grammar</a:t>
            </a:r>
            <a:r>
              <a:rPr lang="cs-CZ" dirty="0">
                <a:effectLst/>
                <a:latin typeface="Arial" panose="020B0604020202020204" pitchFamily="34" charset="0"/>
              </a:rPr>
              <a:t> &amp; </a:t>
            </a:r>
            <a:r>
              <a:rPr lang="cs-CZ" dirty="0" err="1">
                <a:effectLst/>
                <a:latin typeface="Arial" panose="020B0604020202020204" pitchFamily="34" charset="0"/>
              </a:rPr>
              <a:t>Corpora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4. Praha, 2012 (100. výročí narození Miloše Dokulila)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5. Varšava, 2014 – </a:t>
            </a:r>
            <a:r>
              <a:rPr lang="cs-CZ" dirty="0" err="1">
                <a:effectLst/>
                <a:latin typeface="Arial" panose="020B0604020202020204" pitchFamily="34" charset="0"/>
              </a:rPr>
              <a:t>Grammar</a:t>
            </a:r>
            <a:r>
              <a:rPr lang="cs-CZ" dirty="0">
                <a:effectLst/>
                <a:latin typeface="Arial" panose="020B0604020202020204" pitchFamily="34" charset="0"/>
              </a:rPr>
              <a:t> &amp; </a:t>
            </a:r>
            <a:r>
              <a:rPr lang="cs-CZ" dirty="0" err="1">
                <a:effectLst/>
                <a:latin typeface="Arial" panose="020B0604020202020204" pitchFamily="34" charset="0"/>
              </a:rPr>
              <a:t>Corpora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6. Mannheim, 2016 – </a:t>
            </a:r>
            <a:r>
              <a:rPr lang="cs-CZ" dirty="0" err="1">
                <a:effectLst/>
                <a:latin typeface="Arial" panose="020B0604020202020204" pitchFamily="34" charset="0"/>
              </a:rPr>
              <a:t>Grammar</a:t>
            </a:r>
            <a:r>
              <a:rPr lang="cs-CZ" dirty="0">
                <a:effectLst/>
                <a:latin typeface="Arial" panose="020B0604020202020204" pitchFamily="34" charset="0"/>
              </a:rPr>
              <a:t> &amp; </a:t>
            </a:r>
            <a:r>
              <a:rPr lang="cs-CZ" dirty="0" err="1">
                <a:effectLst/>
                <a:latin typeface="Arial" panose="020B0604020202020204" pitchFamily="34" charset="0"/>
              </a:rPr>
              <a:t>Corpora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7. Paříž, 2018 – </a:t>
            </a:r>
            <a:r>
              <a:rPr lang="cs-CZ" dirty="0" err="1">
                <a:effectLst/>
                <a:latin typeface="Arial" panose="020B0604020202020204" pitchFamily="34" charset="0"/>
              </a:rPr>
              <a:t>Grammar</a:t>
            </a:r>
            <a:r>
              <a:rPr lang="cs-CZ" dirty="0">
                <a:effectLst/>
                <a:latin typeface="Arial" panose="020B0604020202020204" pitchFamily="34" charset="0"/>
              </a:rPr>
              <a:t> &amp; </a:t>
            </a:r>
            <a:r>
              <a:rPr lang="cs-CZ" dirty="0" err="1">
                <a:effectLst/>
                <a:latin typeface="Arial" panose="020B0604020202020204" pitchFamily="34" charset="0"/>
              </a:rPr>
              <a:t>Corpora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8. </a:t>
            </a:r>
            <a:r>
              <a:rPr lang="cs-CZ" dirty="0" err="1">
                <a:effectLst/>
                <a:latin typeface="Arial" panose="020B0604020202020204" pitchFamily="34" charset="0"/>
              </a:rPr>
              <a:t>Krakow</a:t>
            </a:r>
            <a:r>
              <a:rPr lang="cs-CZ" dirty="0">
                <a:effectLst/>
                <a:latin typeface="Arial" panose="020B0604020202020204" pitchFamily="34" charset="0"/>
              </a:rPr>
              <a:t>, 2020 – </a:t>
            </a:r>
            <a:r>
              <a:rPr lang="cs-CZ" dirty="0" err="1">
                <a:effectLst/>
                <a:latin typeface="Arial" panose="020B0604020202020204" pitchFamily="34" charset="0"/>
              </a:rPr>
              <a:t>Grammar</a:t>
            </a:r>
            <a:r>
              <a:rPr lang="cs-CZ" dirty="0">
                <a:effectLst/>
                <a:latin typeface="Arial" panose="020B0604020202020204" pitchFamily="34" charset="0"/>
              </a:rPr>
              <a:t> &amp; </a:t>
            </a:r>
            <a:r>
              <a:rPr lang="cs-CZ" dirty="0" err="1">
                <a:effectLst/>
                <a:latin typeface="Arial" panose="020B0604020202020204" pitchFamily="34" charset="0"/>
              </a:rPr>
              <a:t>Corpora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>
                <a:effectLst/>
                <a:latin typeface="Arial" panose="020B0604020202020204" pitchFamily="34" charset="0"/>
              </a:rPr>
              <a:t>Korpus jako zdroj dat o češtině, Šlapanice u Brna, 2004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– sborník Karlík, P. (</a:t>
            </a:r>
            <a:r>
              <a:rPr lang="cs-CZ" dirty="0" err="1">
                <a:effectLst/>
                <a:latin typeface="Arial" panose="020B0604020202020204" pitchFamily="34" charset="0"/>
              </a:rPr>
              <a:t>ed</a:t>
            </a:r>
            <a:r>
              <a:rPr lang="cs-CZ" dirty="0">
                <a:effectLst/>
                <a:latin typeface="Arial" panose="020B0604020202020204" pitchFamily="34" charset="0"/>
              </a:rPr>
              <a:t>.): Korpus jako zdroj dat o češtině. Brno: MU, 2004.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dirty="0">
                <a:effectLst/>
                <a:latin typeface="Arial" panose="020B0604020202020204" pitchFamily="34" charset="0"/>
              </a:rPr>
              <a:t>Čeština v mluveném korpusu, Praha, 2007 (věnovaná pouze</a:t>
            </a:r>
            <a:br>
              <a:rPr lang="cs-CZ" dirty="0">
                <a:effectLst/>
              </a:rPr>
            </a:br>
            <a:r>
              <a:rPr lang="cs-CZ" dirty="0">
                <a:effectLst/>
                <a:latin typeface="Arial" panose="020B0604020202020204" pitchFamily="34" charset="0"/>
              </a:rPr>
              <a:t>mluveným korpusům)</a:t>
            </a: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InterCorp</a:t>
            </a:r>
            <a:r>
              <a:rPr lang="cs-CZ" dirty="0">
                <a:effectLst/>
                <a:latin typeface="Arial" panose="020B0604020202020204" pitchFamily="34" charset="0"/>
              </a:rPr>
              <a:t>, Praha, 2009 (věnovaná pouze paralelnímu korpusu)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1221</Words>
  <Application>Microsoft Office PowerPoint</Application>
  <PresentationFormat>Předvádění na obrazovce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Wingdings 2</vt:lpstr>
      <vt:lpstr>Administrativní</vt:lpstr>
      <vt:lpstr>Úvod do korpusové lingvistiky 10 </vt:lpstr>
      <vt:lpstr>Korpusová lingvistika</vt:lpstr>
      <vt:lpstr>TEI</vt:lpstr>
      <vt:lpstr>Mezinárodní organizace, konference, časopisy</vt:lpstr>
      <vt:lpstr>Mezinárodní organizace, konference, časopisy</vt:lpstr>
      <vt:lpstr>Mezinárodní organizace, konference, časopisy</vt:lpstr>
      <vt:lpstr>Další mezinárodní časopisy</vt:lpstr>
      <vt:lpstr>Konference (ČR)</vt:lpstr>
      <vt:lpstr>Konference v ČR</vt:lpstr>
      <vt:lpstr>Konference v ČR/SR</vt:lpstr>
      <vt:lpstr>KGA</vt:lpstr>
      <vt:lpstr>Prezentace aplikace PowerPoint</vt:lpstr>
      <vt:lpstr>Publikace</vt:lpstr>
      <vt:lpstr>Gramatiky</vt:lpstr>
      <vt:lpstr>Slovníky</vt:lpstr>
      <vt:lpstr>CLARIN https://korpus.cz/clarin </vt:lpstr>
      <vt:lpstr>Biblio https://www.korpus.cz/biblio/appeal </vt:lpstr>
      <vt:lpstr>Příklady otázek v testu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11</dc:title>
  <dc:creator>Petr</dc:creator>
  <cp:lastModifiedBy>Klára Osolsobě</cp:lastModifiedBy>
  <cp:revision>13</cp:revision>
  <dcterms:created xsi:type="dcterms:W3CDTF">2013-12-03T08:30:24Z</dcterms:created>
  <dcterms:modified xsi:type="dcterms:W3CDTF">2023-04-26T09:57:01Z</dcterms:modified>
</cp:coreProperties>
</file>