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7" r:id="rId3"/>
    <p:sldId id="257" r:id="rId4"/>
    <p:sldId id="268" r:id="rId5"/>
    <p:sldId id="271" r:id="rId6"/>
    <p:sldId id="270" r:id="rId7"/>
    <p:sldId id="272" r:id="rId8"/>
    <p:sldId id="273" r:id="rId9"/>
    <p:sldId id="274" r:id="rId10"/>
    <p:sldId id="258" r:id="rId11"/>
    <p:sldId id="259" r:id="rId12"/>
    <p:sldId id="261" r:id="rId13"/>
    <p:sldId id="262" r:id="rId14"/>
    <p:sldId id="263" r:id="rId15"/>
    <p:sldId id="264" r:id="rId16"/>
    <p:sldId id="275" r:id="rId17"/>
    <p:sldId id="276" r:id="rId18"/>
    <p:sldId id="277" r:id="rId19"/>
    <p:sldId id="265" r:id="rId20"/>
    <p:sldId id="266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22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E9488-F1E8-4956-B146-DD3744CAFF89}" type="datetimeFigureOut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C5FD-E0B2-4BBE-9819-60AE5EA47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DC5FD-E0B2-4BBE-9819-60AE5EA47E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0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73C11-C25D-4952-9349-37B986E38BAB}" type="datetime1">
              <a:rPr lang="cs-CZ" smtClean="0"/>
              <a:t>08.02.2023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91C3-BF0E-4562-9ACD-AE31CBFCADE8}" type="datetime1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A8596-2715-4CF0-AE6A-B56CDA863D6F}" type="datetime1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9060A-53C9-4118-A81B-1E611BD08C3F}" type="datetime1">
              <a:rPr lang="cs-CZ" smtClean="0"/>
              <a:t>08.02.2023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6586-6B97-4727-9EAA-15819C794F6D}" type="datetime1">
              <a:rPr lang="cs-CZ" smtClean="0"/>
              <a:t>08.02.2023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B639F5-1621-4A03-9058-37A6252F3375}" type="datetime1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18D1-585D-4E46-B2D6-AE0B9670B59C}" type="datetime1">
              <a:rPr lang="cs-CZ" smtClean="0"/>
              <a:t>08.02.2023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AC6FA-7912-44F9-8119-2AC644B32DAF}" type="datetime1">
              <a:rPr lang="cs-CZ" smtClean="0"/>
              <a:t>08.02.2023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E4B3-8055-4DDB-A3A4-D500078A6B35}" type="datetime1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C1FC-1FA4-4BCE-A8C8-0F7EDBF03A4D}" type="datetime1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08B531-AC4B-4D79-B056-A16599DE1C19}" type="datetime1">
              <a:rPr lang="cs-CZ" smtClean="0"/>
              <a:t>08.02.2023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B4ABDFF-4E7D-4DD3-9920-1E435988BEDE}" type="datetime1">
              <a:rPr lang="cs-CZ" smtClean="0"/>
              <a:t>08.02.2023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2B15024-FF16-4B2D-BB53-9FED01FF6CFE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korpus.cz/doku.php/pojmy:lemma" TargetMode="External"/><Relationship Id="rId3" Type="http://schemas.openxmlformats.org/officeDocument/2006/relationships/hyperlink" Target="https://wiki.korpus.cz/doku.php/pojmy:opus" TargetMode="External"/><Relationship Id="rId7" Type="http://schemas.openxmlformats.org/officeDocument/2006/relationships/hyperlink" Target="https://wiki.korpus.cz/doku.php/pojmy:atributy_pozicni" TargetMode="External"/><Relationship Id="rId2" Type="http://schemas.openxmlformats.org/officeDocument/2006/relationships/hyperlink" Target="https://wiki.korpus.cz/doku.php/pojmy:korp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korpus.cz/doku.php/pojmy:atributy_strukturni" TargetMode="External"/><Relationship Id="rId11" Type="http://schemas.openxmlformats.org/officeDocument/2006/relationships/hyperlink" Target="https://en.wikipedia.org/wiki/Standard_Generalized_Markup_Language" TargetMode="External"/><Relationship Id="rId5" Type="http://schemas.openxmlformats.org/officeDocument/2006/relationships/hyperlink" Target="https://wiki.korpus.cz/doku.php/pojmy:s" TargetMode="External"/><Relationship Id="rId10" Type="http://schemas.openxmlformats.org/officeDocument/2006/relationships/hyperlink" Target="https://en.wikipedia.org/wiki/xml" TargetMode="External"/><Relationship Id="rId4" Type="http://schemas.openxmlformats.org/officeDocument/2006/relationships/hyperlink" Target="https://wiki.korpus.cz/doku.php/pojmy:doc" TargetMode="External"/><Relationship Id="rId9" Type="http://schemas.openxmlformats.org/officeDocument/2006/relationships/hyperlink" Target="https://wiki.korpus.cz/doku.php/pojmy:ta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Korpus v moderním slova smyslu a budování korpusů</a:t>
            </a:r>
            <a:r>
              <a:rPr lang="cs-CZ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korpusové lingvistiky 1</a:t>
            </a:r>
          </a:p>
        </p:txBody>
      </p:sp>
    </p:spTree>
    <p:extLst>
      <p:ext uri="{BB962C8B-B14F-4D97-AF65-F5344CB8AC3E}">
        <p14:creationId xmlns:p14="http://schemas.microsoft.com/office/powerpoint/2010/main" val="117167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Definice korpusu v moderním slova smyslu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vzorky (</a:t>
            </a:r>
            <a:r>
              <a:rPr lang="cs-CZ" dirty="0" err="1"/>
              <a:t>sampling</a:t>
            </a:r>
            <a:r>
              <a:rPr lang="cs-CZ" dirty="0"/>
              <a:t>) a reprezentativnost</a:t>
            </a:r>
          </a:p>
          <a:p>
            <a:pPr lvl="0"/>
            <a:r>
              <a:rPr lang="cs-CZ" dirty="0"/>
              <a:t>konečná velikost (omezený a vymezený rozsah)</a:t>
            </a:r>
          </a:p>
          <a:p>
            <a:pPr lvl="0"/>
            <a:r>
              <a:rPr lang="cs-CZ" dirty="0"/>
              <a:t>strojově čitelná forma (MRF)</a:t>
            </a:r>
          </a:p>
          <a:p>
            <a:pPr lvl="0"/>
            <a:r>
              <a:rPr lang="cs-CZ" dirty="0"/>
              <a:t>standardní reference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789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Reprezentativnost korpusu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11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Texty mají reprezentovat jazyk, a to buď obecně v jeho různých podobách (psané/mluvené), nebo speciálně (např. žánrově vymezené korpusy, autorské korpusy, žákovské korpusy). </a:t>
            </a:r>
          </a:p>
          <a:p>
            <a:r>
              <a:rPr lang="cs-CZ" dirty="0"/>
              <a:t>Vzorky – z textů, z nichž se skládá korpus, se vybírá vzorek (reprezentativní část textu), nebo je text zařazen do korpusu jako celek.</a:t>
            </a:r>
          </a:p>
          <a:p>
            <a:r>
              <a:rPr lang="cs-CZ" dirty="0"/>
              <a:t>Vzorkování – proč a jak</a:t>
            </a:r>
          </a:p>
        </p:txBody>
      </p:sp>
    </p:spTree>
    <p:extLst>
      <p:ext uri="{BB962C8B-B14F-4D97-AF65-F5344CB8AC3E}">
        <p14:creationId xmlns:p14="http://schemas.microsoft.com/office/powerpoint/2010/main" val="176641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korpusu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12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Vymezený obsah i rozsah (kdy je možné/nutné upřednostni kvantitu a kdy je třeba brát v úvahu zejména kvalitu)</a:t>
            </a:r>
          </a:p>
          <a:p>
            <a:r>
              <a:rPr lang="cs-CZ" dirty="0"/>
              <a:t>Rozsah psaných a mluvených korpusů s ohledem na žánr</a:t>
            </a:r>
          </a:p>
          <a:p>
            <a:r>
              <a:rPr lang="cs-CZ" dirty="0"/>
              <a:t>Rozsah a obsah autorských korpusů (průnik korpusové lingvistiky a filologie)</a:t>
            </a:r>
          </a:p>
          <a:p>
            <a:r>
              <a:rPr lang="cs-CZ" dirty="0"/>
              <a:t>Rozsah a obsah specializovaných korpusů</a:t>
            </a:r>
          </a:p>
        </p:txBody>
      </p:sp>
    </p:spTree>
    <p:extLst>
      <p:ext uri="{BB962C8B-B14F-4D97-AF65-F5344CB8AC3E}">
        <p14:creationId xmlns:p14="http://schemas.microsoft.com/office/powerpoint/2010/main" val="398792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Strojově čitelná a přístupná podoba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Konverze textů existujících ve strojově čitelné podobě do jednotného formátu</a:t>
            </a:r>
          </a:p>
          <a:p>
            <a:r>
              <a:rPr lang="cs-CZ" dirty="0"/>
              <a:t>Převedení textů, které neexistují ve strojově čitelné podobě</a:t>
            </a:r>
          </a:p>
          <a:p>
            <a:r>
              <a:rPr lang="cs-CZ" dirty="0"/>
              <a:t>OCR metody</a:t>
            </a:r>
          </a:p>
          <a:p>
            <a:r>
              <a:rPr lang="cs-CZ" dirty="0"/>
              <a:t>Ruční přepis</a:t>
            </a:r>
          </a:p>
          <a:p>
            <a:r>
              <a:rPr lang="cs-CZ" dirty="0"/>
              <a:t>Budování pravidel pro ruční přepis jako metodologie</a:t>
            </a:r>
          </a:p>
          <a:p>
            <a:r>
              <a:rPr lang="cs-CZ" dirty="0"/>
              <a:t>Otázka transliterace a transkripce a dalších edičních strategií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90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Standardní reference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14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Vnětextové</a:t>
            </a:r>
            <a:r>
              <a:rPr lang="cs-CZ" dirty="0"/>
              <a:t> značkování - metadata</a:t>
            </a:r>
          </a:p>
          <a:p>
            <a:r>
              <a:rPr lang="cs-CZ" dirty="0" err="1"/>
              <a:t>Vnitrotextové</a:t>
            </a:r>
            <a:r>
              <a:rPr lang="cs-CZ" dirty="0"/>
              <a:t> značkování – popis jazykových jednotek, z nichž je text složen</a:t>
            </a:r>
          </a:p>
          <a:p>
            <a:r>
              <a:rPr lang="cs-CZ" dirty="0"/>
              <a:t>struktury</a:t>
            </a:r>
          </a:p>
          <a:p>
            <a:r>
              <a:rPr lang="cs-CZ" dirty="0"/>
              <a:t>tokeny</a:t>
            </a:r>
          </a:p>
          <a:p>
            <a:r>
              <a:rPr lang="cs-CZ" dirty="0"/>
              <a:t>různé typy jazykových značek</a:t>
            </a:r>
          </a:p>
        </p:txBody>
      </p:sp>
    </p:spTree>
    <p:extLst>
      <p:ext uri="{BB962C8B-B14F-4D97-AF65-F5344CB8AC3E}">
        <p14:creationId xmlns:p14="http://schemas.microsoft.com/office/powerpoint/2010/main" val="281630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korpusu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15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Specifikace cíle a účelu korpusu – proč korpus chceme</a:t>
            </a:r>
          </a:p>
          <a:p>
            <a:r>
              <a:rPr lang="cs-CZ" dirty="0"/>
              <a:t>specifikace cílové skupiny uživatelů – kdo ho bude používat?</a:t>
            </a:r>
          </a:p>
          <a:p>
            <a:r>
              <a:rPr lang="cs-CZ" dirty="0"/>
              <a:t>výběr a sběr jazykového materiálu (texty, nahrávky + přepisy, přepisy dat, které nejsou v el. podobě, přepisy dat související s verzemi rukopisných i starších tištěných památek)</a:t>
            </a:r>
          </a:p>
          <a:p>
            <a:r>
              <a:rPr lang="cs-CZ" dirty="0"/>
              <a:t>autorská práva – smlouvy s dodavateli textů, u mluvených</a:t>
            </a:r>
            <a:br>
              <a:rPr lang="cs-CZ" dirty="0"/>
            </a:br>
            <a:r>
              <a:rPr lang="cs-CZ" dirty="0"/>
              <a:t>korpusů informovaný souhlas mluvčích a anonymizace osobních</a:t>
            </a:r>
          </a:p>
          <a:p>
            <a:r>
              <a:rPr lang="cs-CZ" dirty="0"/>
              <a:t>zpracování textů – vertikál, </a:t>
            </a:r>
            <a:r>
              <a:rPr lang="cs-CZ" dirty="0" err="1"/>
              <a:t>tokenizace</a:t>
            </a:r>
            <a:r>
              <a:rPr lang="cs-CZ" dirty="0"/>
              <a:t>, jednotné kódování a</a:t>
            </a:r>
            <a:br>
              <a:rPr lang="cs-CZ" dirty="0"/>
            </a:br>
            <a:r>
              <a:rPr lang="cs-CZ" dirty="0"/>
              <a:t>jednotný formát (konverzní programy)</a:t>
            </a:r>
          </a:p>
          <a:p>
            <a:r>
              <a:rPr lang="cs-CZ" dirty="0"/>
              <a:t>vnitřní a vnější značkování (atributy, metadata, </a:t>
            </a:r>
            <a:r>
              <a:rPr lang="cs-CZ" dirty="0" err="1"/>
              <a:t>tagging</a:t>
            </a:r>
            <a:r>
              <a:rPr lang="cs-CZ" dirty="0"/>
              <a:t>)</a:t>
            </a:r>
          </a:p>
          <a:p>
            <a:r>
              <a:rPr lang="cs-CZ" dirty="0"/>
              <a:t>Zajištění kvalitních/kvalifikovaných </a:t>
            </a:r>
            <a:r>
              <a:rPr lang="cs-CZ" dirty="0" err="1"/>
              <a:t>anotátorů</a:t>
            </a:r>
            <a:r>
              <a:rPr lang="cs-CZ" dirty="0"/>
              <a:t> (programy, školení </a:t>
            </a:r>
            <a:r>
              <a:rPr lang="cs-CZ" dirty="0" err="1"/>
              <a:t>anotátoři</a:t>
            </a:r>
            <a:r>
              <a:rPr lang="cs-CZ" dirty="0"/>
              <a:t>)</a:t>
            </a:r>
          </a:p>
          <a:p>
            <a:r>
              <a:rPr lang="cs-CZ" dirty="0"/>
              <a:t>Zajištění nástrojů pro přístup a využití korpusů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485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8098F-03D4-F520-7A2A-945835F4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Struktura korpusu</a:t>
            </a:r>
            <a:br>
              <a:rPr lang="cs-CZ" dirty="0"/>
            </a:br>
            <a:r>
              <a:rPr lang="cs-CZ" sz="1300" dirty="0"/>
              <a:t>https://wiki.korpus.cz/doku.php/:pojmy:struktura_korpusu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E2837A-0CC0-F6DD-2234-D68BE440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16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EA85A6-D6D3-8A34-0CA5-D4864B6CCB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 tooltip="pojmy:korpus"/>
              </a:rPr>
              <a:t>Korpus</a:t>
            </a:r>
            <a:r>
              <a:rPr lang="cs-CZ" dirty="0"/>
              <a:t> - jako soubor textů - je vnitřně strukturován do různých celků. Jednotlivé celky v rámci korpusu se nazývají </a:t>
            </a:r>
            <a:r>
              <a:rPr lang="cs-CZ" b="1" dirty="0"/>
              <a:t>strukturní jednotky</a:t>
            </a:r>
            <a:r>
              <a:rPr lang="cs-CZ" dirty="0"/>
              <a:t> (jako </a:t>
            </a:r>
            <a:r>
              <a:rPr lang="cs-CZ" dirty="0">
                <a:hlinkClick r:id="rId3" tooltip="pojmy:opus"/>
              </a:rPr>
              <a:t>opus</a:t>
            </a:r>
            <a:r>
              <a:rPr lang="cs-CZ" dirty="0"/>
              <a:t>, </a:t>
            </a:r>
            <a:r>
              <a:rPr lang="cs-CZ" dirty="0">
                <a:hlinkClick r:id="rId4" tooltip="pojmy:doc"/>
              </a:rPr>
              <a:t>dokument</a:t>
            </a:r>
            <a:r>
              <a:rPr lang="cs-CZ" dirty="0"/>
              <a:t>, </a:t>
            </a:r>
            <a:r>
              <a:rPr lang="cs-CZ" dirty="0">
                <a:hlinkClick r:id="rId5" tooltip="pojmy:s"/>
              </a:rPr>
              <a:t>věta</a:t>
            </a:r>
            <a:r>
              <a:rPr lang="cs-CZ" dirty="0"/>
              <a:t>), k nimž se vážou různé </a:t>
            </a:r>
            <a:r>
              <a:rPr lang="cs-CZ" dirty="0">
                <a:hlinkClick r:id="rId6" tooltip="pojmy:atributy_strukturni"/>
              </a:rPr>
              <a:t>strukturní atributy</a:t>
            </a:r>
            <a:r>
              <a:rPr lang="cs-CZ" dirty="0"/>
              <a:t> (např. autor, název díla, rok vydání apod.). Zároveň je většina korpusů opatřena dodanou lingvistickou informací, která se týká jednotlivých slov (tj. </a:t>
            </a:r>
            <a:r>
              <a:rPr lang="cs-CZ" dirty="0">
                <a:hlinkClick r:id="rId7" tooltip="pojmy:atributy_pozicni"/>
              </a:rPr>
              <a:t>pozičními atributy</a:t>
            </a:r>
            <a:r>
              <a:rPr lang="cs-CZ" dirty="0"/>
              <a:t>, jako třeba </a:t>
            </a:r>
            <a:r>
              <a:rPr lang="cs-CZ" dirty="0">
                <a:hlinkClick r:id="rId8" tooltip="pojmy:lemma"/>
              </a:rPr>
              <a:t>lemma</a:t>
            </a:r>
            <a:r>
              <a:rPr lang="cs-CZ" dirty="0"/>
              <a:t>, </a:t>
            </a:r>
            <a:r>
              <a:rPr lang="cs-CZ" dirty="0">
                <a:hlinkClick r:id="rId9" tooltip="pojmy:tag"/>
              </a:rPr>
              <a:t>tag</a:t>
            </a:r>
            <a:r>
              <a:rPr lang="cs-CZ" dirty="0"/>
              <a:t> apod.). </a:t>
            </a:r>
          </a:p>
          <a:p>
            <a:r>
              <a:rPr lang="cs-CZ" dirty="0"/>
              <a:t>Za účelem zachycení takovéto mnohovrstevnaté struktury se užívají značkovací jazyky. Standardem v této oblasti je formát </a:t>
            </a:r>
            <a:r>
              <a:rPr lang="cs-CZ" dirty="0">
                <a:hlinkClick r:id="rId10" tooltip="https://en.wikipedia.org/wiki/xml"/>
              </a:rPr>
              <a:t>XML</a:t>
            </a:r>
            <a:r>
              <a:rPr lang="cs-CZ" dirty="0"/>
              <a:t>, často se ovšem používají i různé formy jazyka </a:t>
            </a:r>
            <a:r>
              <a:rPr lang="cs-CZ" dirty="0">
                <a:hlinkClick r:id="rId11" tooltip="https://en.wikipedia.org/wiki/Standard_Generalized_Markup_Language"/>
              </a:rPr>
              <a:t>SGML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69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B12D0-3D44-B72A-4468-E9730496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Vertikála – korpusy psaného jazyka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FAAB23-AAA6-3661-BB58-8F268EA1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17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8D4E3A-1442-4486-F250-69D229A40D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Vertikála je interní formát sloužící pro zachycení struktury korpusu a textů v něm (spolu s jejich anotací).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5B7E6B-B007-2078-E1CA-0ADD83D3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3222C7-EA5D-99B2-7106-08E99A75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39B66C5-F18F-BD08-B5D3-18170A2F92B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26030" y="1527175"/>
            <a:ext cx="8055427" cy="4572000"/>
          </a:xfrm>
        </p:spPr>
      </p:pic>
    </p:spTree>
    <p:extLst>
      <p:ext uri="{BB962C8B-B14F-4D97-AF65-F5344CB8AC3E}">
        <p14:creationId xmlns:p14="http://schemas.microsoft.com/office/powerpoint/2010/main" val="3138309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zásady anotační praxe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19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Anotační schéma by mělo vycházet z teoretických východisek, která by měla být jasně formulovaná a přístupná každému konečnému uživateli korpusu. Mnohé korpusy byly anotovány ručně (existence subjektivních interpretací zaviněných osobou </a:t>
            </a:r>
            <a:r>
              <a:rPr lang="cs-CZ" dirty="0" err="1"/>
              <a:t>anotátora</a:t>
            </a:r>
            <a:r>
              <a:rPr lang="cs-CZ" dirty="0"/>
              <a:t> ve sporných případech). Značkování by pak mělo být doplněno komentáři, z nichž by byl důvod příslušné volby patrný.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369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7AB17C-EF79-7F57-B18E-8A45A233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Není korpus jako korpus</a:t>
            </a:r>
            <a:br>
              <a:rPr lang="cs-CZ" sz="2400" dirty="0"/>
            </a:br>
            <a:r>
              <a:rPr lang="cs-CZ" sz="2400" dirty="0"/>
              <a:t>https://cs.wikipedia.org/wiki/Korpus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44432-5006-9924-8CCE-D7454C53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E2D5680-6717-7D80-67DC-665F9337FFD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786430"/>
            <a:ext cx="8504238" cy="4053490"/>
          </a:xfrm>
        </p:spPr>
      </p:pic>
    </p:spTree>
    <p:extLst>
      <p:ext uri="{BB962C8B-B14F-4D97-AF65-F5344CB8AC3E}">
        <p14:creationId xmlns:p14="http://schemas.microsoft.com/office/powerpoint/2010/main" val="1796914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Co má uživatel korpusu vědět o anotaci, chce-li ji použít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20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Mělo by být jasné JAK a KDO anotaci provedl (JAK – ručně x automaticky x poloautomaticky, s </a:t>
            </a:r>
            <a:r>
              <a:rPr lang="cs-CZ" dirty="0" err="1"/>
              <a:t>postkorekcí</a:t>
            </a:r>
            <a:r>
              <a:rPr lang="cs-CZ" dirty="0"/>
              <a:t> x bez korekce) (KDO – počítačový program, </a:t>
            </a:r>
            <a:r>
              <a:rPr lang="cs-CZ" dirty="0" err="1"/>
              <a:t>anotátor</a:t>
            </a:r>
            <a:r>
              <a:rPr lang="cs-CZ" dirty="0"/>
              <a:t> - člověk)</a:t>
            </a:r>
          </a:p>
          <a:p>
            <a:pPr lvl="0"/>
            <a:r>
              <a:rPr lang="cs-CZ" dirty="0"/>
              <a:t>Uživatel korpusu by si měl být vědom toho, že anotace nejsou nějakou nedotknutelnou neomylnou instancí. Anotace je pouze více či méně užitečným nástrojem. INTERPRETACE.</a:t>
            </a:r>
          </a:p>
          <a:p>
            <a:pPr lvl="0"/>
            <a:r>
              <a:rPr lang="cs-CZ" dirty="0"/>
              <a:t>Anotační schéma by mělo být založeno na široce schvalovaných a teoreticky nezatížených principech. Není na škodu i zjednodušující přístup. </a:t>
            </a:r>
          </a:p>
          <a:p>
            <a:pPr lvl="0"/>
            <a:r>
              <a:rPr lang="cs-CZ" dirty="0"/>
              <a:t>Žádné anotační schéma nemá právo být pokládáno za standardní. Je-li nějaké řešení uznávanější, děje se tak pouze z praktických důvodů.</a:t>
            </a:r>
          </a:p>
        </p:txBody>
      </p:sp>
    </p:spTree>
    <p:extLst>
      <p:ext uri="{BB962C8B-B14F-4D97-AF65-F5344CB8AC3E}">
        <p14:creationId xmlns:p14="http://schemas.microsoft.com/office/powerpoint/2010/main" val="31543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70A48-F6BA-DDFF-7413-ACE3ADF3D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otázek v testu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766568-06D0-B726-50AB-6E349CDE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21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4005E2-62A1-3EF5-F662-5FEC563841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čem spočívají základní metody poznávání fungování jazyka?</a:t>
            </a:r>
          </a:p>
          <a:p>
            <a:r>
              <a:rPr lang="cs-CZ" dirty="0"/>
              <a:t>Jaký je rozdíl mezi sbírkou textů a korpusem v moderním slova smyslu?</a:t>
            </a:r>
          </a:p>
          <a:p>
            <a:r>
              <a:rPr lang="cs-CZ" dirty="0"/>
              <a:t>Je počet slov v korpusu objektivním měřítkem pro hodnocení jeho kvality?</a:t>
            </a:r>
          </a:p>
          <a:p>
            <a:r>
              <a:rPr lang="cs-CZ" dirty="0"/>
              <a:t>Proč nelze užívat texty na internetu týmž způsobem jakým se využívají jazykové korpusy?</a:t>
            </a:r>
          </a:p>
          <a:p>
            <a:r>
              <a:rPr lang="cs-CZ" dirty="0"/>
              <a:t>Co je to vertikála?</a:t>
            </a:r>
          </a:p>
          <a:p>
            <a:r>
              <a:rPr lang="cs-CZ" dirty="0"/>
              <a:t>Jaké jsou čtyři hlavní rysy korpusu v moderním slova smyslu.</a:t>
            </a:r>
          </a:p>
          <a:p>
            <a:r>
              <a:rPr lang="cs-CZ" dirty="0"/>
              <a:t>Jmenuj nějaké typy strukturních značek.</a:t>
            </a:r>
          </a:p>
          <a:p>
            <a:r>
              <a:rPr lang="cs-CZ" dirty="0"/>
              <a:t>Co je to OCR?</a:t>
            </a:r>
          </a:p>
          <a:p>
            <a:r>
              <a:rPr lang="cs-CZ" dirty="0"/>
              <a:t>Vysvětli rozdíl mezi transkripcí a transliterací.</a:t>
            </a:r>
          </a:p>
          <a:p>
            <a:r>
              <a:rPr lang="cs-CZ" dirty="0"/>
              <a:t>Proč nejsou mluvené korpusy přepsány fonetickou transkripcí?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30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Myšlenka korpusu ve filologii a lingvistice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3</a:t>
            </a:fld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 širším slova smyslu soubor textů </a:t>
            </a:r>
          </a:p>
          <a:p>
            <a:r>
              <a:rPr lang="cs-CZ" dirty="0"/>
              <a:t>Sbírka textů</a:t>
            </a:r>
          </a:p>
          <a:p>
            <a:r>
              <a:rPr lang="cs-CZ" dirty="0"/>
              <a:t>Korpus v moderním slova smyslu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58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0690C-9468-8CE2-8567-C4D2AA8C1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poznání fungování jazyka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8104999-FD40-FACC-8688-CC85ADA3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4</a:t>
            </a:fld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2ED92B1-D083-72F9-AD4D-CA1781E2CF2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Introspekce (pozorování vlastní jazykové produkce za účelem zjistit, jak funguje jazyk);</a:t>
            </a:r>
          </a:p>
          <a:p>
            <a:r>
              <a:rPr lang="cs-CZ" dirty="0" err="1"/>
              <a:t>Elicitace</a:t>
            </a:r>
            <a:r>
              <a:rPr lang="cs-CZ" dirty="0"/>
              <a:t> (navození situace, v níž dochází k produkci textů, z nichž chceme získat jazykový materiál, který má osvětlit fungování jazyka);</a:t>
            </a:r>
          </a:p>
          <a:p>
            <a:r>
              <a:rPr lang="cs-CZ" dirty="0"/>
              <a:t>Pozorování textů vzniklých spontánně, když lidé mluví, píší;</a:t>
            </a:r>
          </a:p>
        </p:txBody>
      </p:sp>
    </p:spTree>
    <p:extLst>
      <p:ext uri="{BB962C8B-B14F-4D97-AF65-F5344CB8AC3E}">
        <p14:creationId xmlns:p14="http://schemas.microsoft.com/office/powerpoint/2010/main" val="378430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1A9BA1-7CB5-5A66-89D2-56CA80430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Introspekce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C2EA13-9F7E-4C7B-D4CF-DFD3C14F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5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1EBC439-E2E5-5ED9-5F0A-0127B89EDE1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4607" y="2341357"/>
            <a:ext cx="7878274" cy="2943636"/>
          </a:xfrm>
        </p:spPr>
      </p:pic>
    </p:spTree>
    <p:extLst>
      <p:ext uri="{BB962C8B-B14F-4D97-AF65-F5344CB8AC3E}">
        <p14:creationId xmlns:p14="http://schemas.microsoft.com/office/powerpoint/2010/main" val="144430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A54E0-A589-5AC8-7FD1-58BD1B7E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Elicitace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2D7353-FF71-6E3B-4C26-0C0109DE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6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567D7AAF-FBC2-CB9A-6557-FAD45E59799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73326" y="1527175"/>
            <a:ext cx="7360835" cy="4572000"/>
          </a:xfrm>
        </p:spPr>
      </p:pic>
    </p:spTree>
    <p:extLst>
      <p:ext uri="{BB962C8B-B14F-4D97-AF65-F5344CB8AC3E}">
        <p14:creationId xmlns:p14="http://schemas.microsoft.com/office/powerpoint/2010/main" val="28169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8618F-4DBE-E3B1-5384-36A313B1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8A3BC5-838E-BE5B-915B-6979163B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7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3FC789C-111B-D66E-6553-34BBCBE0837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57501" y="2222278"/>
            <a:ext cx="7592485" cy="3181794"/>
          </a:xfrm>
        </p:spPr>
      </p:pic>
    </p:spTree>
    <p:extLst>
      <p:ext uri="{BB962C8B-B14F-4D97-AF65-F5344CB8AC3E}">
        <p14:creationId xmlns:p14="http://schemas.microsoft.com/office/powerpoint/2010/main" val="119171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0BA4B-25C9-6B17-4336-A4683F9FE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excerpce ke korpusu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DFBF12-93BB-B1D2-0B09-9E9691FC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8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075FE1E-F1F1-BD8D-0895-BB3D6133D81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3186" y="1617356"/>
            <a:ext cx="7821116" cy="4391638"/>
          </a:xfrm>
        </p:spPr>
      </p:pic>
    </p:spTree>
    <p:extLst>
      <p:ext uri="{BB962C8B-B14F-4D97-AF65-F5344CB8AC3E}">
        <p14:creationId xmlns:p14="http://schemas.microsoft.com/office/powerpoint/2010/main" val="379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1831C-FCC9-B7FD-DBDA-485CB32D2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korpusu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06C96F-580C-BED3-C080-2936D2A8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5024-FF16-4B2D-BB53-9FED01FF6CFE}" type="slidenum">
              <a:rPr lang="cs-CZ" smtClean="0"/>
              <a:t>9</a:t>
            </a:fld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798D367-3A1D-BA9C-6639-D7CFFE57586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57501" y="2965331"/>
            <a:ext cx="7592485" cy="1695687"/>
          </a:xfrm>
        </p:spPr>
      </p:pic>
    </p:spTree>
    <p:extLst>
      <p:ext uri="{BB962C8B-B14F-4D97-AF65-F5344CB8AC3E}">
        <p14:creationId xmlns:p14="http://schemas.microsoft.com/office/powerpoint/2010/main" val="277463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209</TotalTime>
  <Words>883</Words>
  <Application>Microsoft Office PowerPoint</Application>
  <PresentationFormat>Předvádění na obrazovce (4:3)</PresentationFormat>
  <Paragraphs>98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Georgia</vt:lpstr>
      <vt:lpstr>Wingdings</vt:lpstr>
      <vt:lpstr>Wingdings 2</vt:lpstr>
      <vt:lpstr>Administrativní</vt:lpstr>
      <vt:lpstr>Úvod do korpusové lingvistiky 1</vt:lpstr>
      <vt:lpstr>Není korpus jako korpus https://cs.wikipedia.org/wiki/Korpus</vt:lpstr>
      <vt:lpstr>Myšlenka korpusu ve filologii a lingvistice</vt:lpstr>
      <vt:lpstr>Zdroje poznání fungování jazyka</vt:lpstr>
      <vt:lpstr>Introspekce</vt:lpstr>
      <vt:lpstr>Elicitace</vt:lpstr>
      <vt:lpstr>Texty</vt:lpstr>
      <vt:lpstr>Od excerpce ke korpusu</vt:lpstr>
      <vt:lpstr>Definice korpusu</vt:lpstr>
      <vt:lpstr>Definice korpusu v moderním slova smyslu</vt:lpstr>
      <vt:lpstr>Reprezentativnost korpusu</vt:lpstr>
      <vt:lpstr>Velikost korpusu</vt:lpstr>
      <vt:lpstr>Strojově čitelná a přístupná podoba</vt:lpstr>
      <vt:lpstr>Standardní reference</vt:lpstr>
      <vt:lpstr>Budování korpusu</vt:lpstr>
      <vt:lpstr>Struktura korpusu https://wiki.korpus.cz/doku.php/:pojmy:struktura_korpusu</vt:lpstr>
      <vt:lpstr>Vertikála – korpusy psaného jazyka</vt:lpstr>
      <vt:lpstr>Příklad</vt:lpstr>
      <vt:lpstr>Hlavní zásady anotační praxe</vt:lpstr>
      <vt:lpstr>Co má uživatel korpusu vědět o anotaci, chce-li ji použít</vt:lpstr>
      <vt:lpstr>Příklad otázek v testu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korpusové lingvistiky 2</dc:title>
  <dc:creator>Klára Osolsobě</dc:creator>
  <cp:lastModifiedBy>Klára Osolsobě</cp:lastModifiedBy>
  <cp:revision>6</cp:revision>
  <dcterms:created xsi:type="dcterms:W3CDTF">2013-09-30T09:42:58Z</dcterms:created>
  <dcterms:modified xsi:type="dcterms:W3CDTF">2023-02-08T19:13:56Z</dcterms:modified>
</cp:coreProperties>
</file>