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70" r:id="rId3"/>
    <p:sldId id="271" r:id="rId4"/>
    <p:sldId id="272" r:id="rId5"/>
    <p:sldId id="273" r:id="rId6"/>
    <p:sldId id="274" r:id="rId7"/>
    <p:sldId id="276" r:id="rId8"/>
    <p:sldId id="277" r:id="rId9"/>
    <p:sldId id="278" r:id="rId10"/>
    <p:sldId id="275" r:id="rId11"/>
    <p:sldId id="279" r:id="rId12"/>
    <p:sldId id="280" r:id="rId13"/>
    <p:sldId id="281" r:id="rId14"/>
    <p:sldId id="287" r:id="rId15"/>
    <p:sldId id="282" r:id="rId16"/>
    <p:sldId id="283" r:id="rId17"/>
    <p:sldId id="285" r:id="rId18"/>
    <p:sldId id="286" r:id="rId19"/>
    <p:sldId id="288" r:id="rId20"/>
    <p:sldId id="289" r:id="rId21"/>
    <p:sldId id="290" r:id="rId22"/>
    <p:sldId id="291" r:id="rId23"/>
    <p:sldId id="26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221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E9488-F1E8-4956-B146-DD3744CAFF89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DC5FD-E0B2-4BBE-9819-60AE5EA47E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63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3C11-C25D-4952-9349-37B986E38BAB}" type="datetime1">
              <a:rPr lang="cs-CZ" smtClean="0"/>
              <a:t>17.02.2023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91C3-BF0E-4562-9ACD-AE31CBFCADE8}" type="datetime1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8596-2715-4CF0-AE6A-B56CDA863D6F}" type="datetime1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060A-53C9-4118-A81B-1E611BD08C3F}" type="datetime1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6586-6B97-4727-9EAA-15819C794F6D}" type="datetime1">
              <a:rPr lang="cs-CZ" smtClean="0"/>
              <a:t>17.02.2023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BB639F5-1621-4A03-9058-37A6252F3375}" type="datetime1">
              <a:rPr lang="cs-CZ" smtClean="0"/>
              <a:t>17.02.2023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18D1-585D-4E46-B2D6-AE0B9670B59C}" type="datetime1">
              <a:rPr lang="cs-CZ" smtClean="0"/>
              <a:t>17.02.2023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C6FA-7912-44F9-8119-2AC644B32DAF}" type="datetime1">
              <a:rPr lang="cs-CZ" smtClean="0"/>
              <a:t>17.02.2023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E4B3-8055-4DDB-A3A4-D500078A6B35}" type="datetime1">
              <a:rPr lang="cs-CZ" smtClean="0"/>
              <a:t>17.02.2023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C1FC-1FA4-4BCE-A8C8-0F7EDBF03A4D}" type="datetime1">
              <a:rPr lang="cs-CZ" smtClean="0"/>
              <a:t>17.02.2023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708B531-AC4B-4D79-B056-A16599DE1C19}" type="datetime1">
              <a:rPr lang="cs-CZ" smtClean="0"/>
              <a:t>17.02.2023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B4ABDFF-4E7D-4DD3-9920-1E435988BEDE}" type="datetime1">
              <a:rPr lang="cs-CZ" smtClean="0"/>
              <a:t>17.02.2023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DISAMBIGUACE%20/%20DESAMBIGUAC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DISAMBIGUACE%20/%20DESAMBIGUACE" TargetMode="External"/><Relationship Id="rId2" Type="http://schemas.openxmlformats.org/officeDocument/2006/relationships/hyperlink" Target="https://www.czechency.org/slovnik/TAGGE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korpus.cz/doku.php/pojmy:morfologicka_analyza" TargetMode="External"/><Relationship Id="rId2" Type="http://schemas.openxmlformats.org/officeDocument/2006/relationships/hyperlink" Target="https://wiki.korpus.cz/doku.php/pojmy:pozic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iki.korpus.cz/doku.php/pojmy:desambiguace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zechency.org/slovnik/TAGGER#bibitem14" TargetMode="External"/><Relationship Id="rId3" Type="http://schemas.openxmlformats.org/officeDocument/2006/relationships/hyperlink" Target="https://www.czechency.org/slovnik/ANOTACE" TargetMode="External"/><Relationship Id="rId7" Type="http://schemas.openxmlformats.org/officeDocument/2006/relationships/hyperlink" Target="https://www.czechency.org/slovnik/TAGGER#bibitem1" TargetMode="External"/><Relationship Id="rId12" Type="http://schemas.openxmlformats.org/officeDocument/2006/relationships/hyperlink" Target="https://www.czechency.org/slovnik/PARSER" TargetMode="External"/><Relationship Id="rId2" Type="http://schemas.openxmlformats.org/officeDocument/2006/relationships/hyperlink" Target="https://www.czechency.org/slovnik/DISAMBIGUACE%20/%20DESAMBIGUA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zechency.org/slovnik/TAGGER" TargetMode="External"/><Relationship Id="rId11" Type="http://schemas.openxmlformats.org/officeDocument/2006/relationships/hyperlink" Target="https://www.czechency.org/slovnik/TAGGER#bibitem2" TargetMode="External"/><Relationship Id="rId5" Type="http://schemas.openxmlformats.org/officeDocument/2006/relationships/hyperlink" Target="https://www.czechency.org/slovnik/STROJOV&#201;%20U&#268;EN&#205;" TargetMode="External"/><Relationship Id="rId10" Type="http://schemas.openxmlformats.org/officeDocument/2006/relationships/hyperlink" Target="https://www.czechency.org/slovnik/TAGGER#bibitem11" TargetMode="External"/><Relationship Id="rId4" Type="http://schemas.openxmlformats.org/officeDocument/2006/relationships/hyperlink" Target="https://www.czechency.org/slovnik/KORPUS" TargetMode="External"/><Relationship Id="rId9" Type="http://schemas.openxmlformats.org/officeDocument/2006/relationships/hyperlink" Target="https://www.czechency.org/slovnik/TAGGER#bibitem8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utkl.ff.cuni.cz/~rosen/public/stts_guide.pdf" TargetMode="External"/><Relationship Id="rId2" Type="http://schemas.openxmlformats.org/officeDocument/2006/relationships/hyperlink" Target="https://wiki.korpus.cz/doku.php/cnk:intercorp:verze10#morfosyntakticka_anotace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TOK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KORPUS" TargetMode="External"/><Relationship Id="rId2" Type="http://schemas.openxmlformats.org/officeDocument/2006/relationships/hyperlink" Target="https://www.czechency.org/slovnik/LEMMATIZAC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LEMM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300" dirty="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rPr>
              <a:t>Automatická morfologická analýza (</a:t>
            </a:r>
            <a:r>
              <a:rPr lang="cs-CZ" sz="3300" dirty="0" err="1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rPr>
              <a:t>tokenizace</a:t>
            </a:r>
            <a:r>
              <a:rPr lang="cs-CZ" sz="3300" dirty="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rPr>
              <a:t>, lemmatizace a TAGGING,  desambiguace)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korpusové lingvistiky 3</a:t>
            </a:r>
          </a:p>
        </p:txBody>
      </p:sp>
    </p:spTree>
    <p:extLst>
      <p:ext uri="{BB962C8B-B14F-4D97-AF65-F5344CB8AC3E}">
        <p14:creationId xmlns:p14="http://schemas.microsoft.com/office/powerpoint/2010/main" val="1171673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EBADA3-0B1B-B6EE-39A2-3182A3490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Disambiguace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31F33E-623D-618E-58CC-1C4EAD009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10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D30816-3BC0-2555-7EF6-5A21B4F9811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 případě víceznačného výsledku je součástí lemmatizace </a:t>
            </a:r>
            <a:r>
              <a:rPr lang="cs-CZ" dirty="0">
                <a:hlinkClick r:id="rId2" tooltip="disambiguace / desambiguace"/>
              </a:rPr>
              <a:t>↗</a:t>
            </a:r>
            <a:r>
              <a:rPr lang="cs-CZ" dirty="0" err="1">
                <a:hlinkClick r:id="rId2" tooltip="disambiguace / desambiguace"/>
              </a:rPr>
              <a:t>disambiguace</a:t>
            </a:r>
            <a:r>
              <a:rPr lang="cs-CZ" dirty="0"/>
              <a:t> (zjednoznačnění) slovních tvarů v textu, kdy se náležité lemma stanoví z nabídky, kterou poskytla morfologická analýza, na základě kontextu.</a:t>
            </a:r>
          </a:p>
          <a:p>
            <a:r>
              <a:rPr lang="cs-CZ" dirty="0"/>
              <a:t>Problém </a:t>
            </a:r>
            <a:r>
              <a:rPr lang="cs-CZ" dirty="0" err="1"/>
              <a:t>disambiguace</a:t>
            </a:r>
            <a:r>
              <a:rPr lang="cs-CZ" dirty="0"/>
              <a:t> mnohdy nelze vyřešit na základě jazykového kontextu.</a:t>
            </a:r>
          </a:p>
        </p:txBody>
      </p:sp>
    </p:spTree>
    <p:extLst>
      <p:ext uri="{BB962C8B-B14F-4D97-AF65-F5344CB8AC3E}">
        <p14:creationId xmlns:p14="http://schemas.microsoft.com/office/powerpoint/2010/main" val="2991538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E1CC79-F2B1-034F-2A94-7CC93DC3D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Lemmatizátor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E7072F-68FF-67D8-8706-2837FF3F0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11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2182202-A0BD-0033-547C-ECBFD21F9E3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Počítačový program, který provádí automatickou lemmatizaci .</a:t>
            </a:r>
          </a:p>
          <a:p>
            <a:r>
              <a:rPr lang="cs-CZ" dirty="0"/>
              <a:t>Je buď samostatný, n. je modulem morfologické analýzy, či morfologického </a:t>
            </a:r>
            <a:r>
              <a:rPr lang="cs-CZ" dirty="0">
                <a:hlinkClick r:id="rId2" tooltip="tagger"/>
              </a:rPr>
              <a:t>↗</a:t>
            </a:r>
            <a:r>
              <a:rPr lang="cs-CZ" dirty="0" err="1">
                <a:hlinkClick r:id="rId2" tooltip="tagger"/>
              </a:rPr>
              <a:t>taggeru</a:t>
            </a:r>
            <a:r>
              <a:rPr lang="cs-CZ" dirty="0"/>
              <a:t> provádějícího morfologickou </a:t>
            </a:r>
            <a:r>
              <a:rPr lang="cs-CZ" dirty="0">
                <a:hlinkClick r:id="rId3" tooltip="disambiguace / desambiguace"/>
              </a:rPr>
              <a:t>↗</a:t>
            </a:r>
            <a:r>
              <a:rPr lang="cs-CZ" dirty="0" err="1">
                <a:hlinkClick r:id="rId3" tooltip="disambiguace / desambiguace"/>
              </a:rPr>
              <a:t>disambiguaci</a:t>
            </a:r>
            <a:r>
              <a:rPr lang="cs-CZ" dirty="0"/>
              <a:t> textu. </a:t>
            </a:r>
          </a:p>
        </p:txBody>
      </p:sp>
    </p:spTree>
    <p:extLst>
      <p:ext uri="{BB962C8B-B14F-4D97-AF65-F5344CB8AC3E}">
        <p14:creationId xmlns:p14="http://schemas.microsoft.com/office/powerpoint/2010/main" val="3139622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6E9D78-9CE6-E5D9-ABC1-5A7C381AF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lemmatizace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763BF2-45CE-2FB4-6E7D-6EF299835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12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1EBEC92-5055-E724-432A-939D2CD1FB3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umožní uživateli pracovat nikoli jen se slovními tvary, nýbrž i s lemmaty jakožto reprezentanty příslušných lexémů a jejich paradigmat</a:t>
            </a:r>
          </a:p>
          <a:p>
            <a:r>
              <a:rPr lang="cs-CZ" dirty="0"/>
              <a:t>usnadňuje práci s korpusem</a:t>
            </a:r>
          </a:p>
          <a:p>
            <a:r>
              <a:rPr lang="cs-CZ" dirty="0"/>
              <a:t>umožňuje pracovat s korpusem na vyšší rovině abstrakce</a:t>
            </a:r>
          </a:p>
        </p:txBody>
      </p:sp>
    </p:spTree>
    <p:extLst>
      <p:ext uri="{BB962C8B-B14F-4D97-AF65-F5344CB8AC3E}">
        <p14:creationId xmlns:p14="http://schemas.microsoft.com/office/powerpoint/2010/main" val="4156855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11E8C2-A325-5789-9604-5E36AFDE4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tag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0B6FA1-AF9D-5211-2EDD-C428E7F6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13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CE35352-318B-7793-37B7-772E3D33B73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Morfologická značka (běžně nazývaná </a:t>
            </a:r>
            <a:r>
              <a:rPr lang="cs-CZ" b="1" dirty="0"/>
              <a:t>tag</a:t>
            </a:r>
            <a:r>
              <a:rPr lang="cs-CZ" dirty="0"/>
              <a:t>) je sumarizací gramatické informace o hledaném slovu (</a:t>
            </a:r>
            <a:r>
              <a:rPr lang="cs-CZ" dirty="0">
                <a:hlinkClick r:id="rId2" tooltip="pojmy:pozice"/>
              </a:rPr>
              <a:t>pozici</a:t>
            </a:r>
            <a:r>
              <a:rPr lang="cs-CZ" dirty="0"/>
              <a:t>) v konkrétním kontextu. Možné tagy pro každý token se přiřazují na základě </a:t>
            </a:r>
            <a:r>
              <a:rPr lang="cs-CZ" dirty="0">
                <a:hlinkClick r:id="rId3" tooltip="pojmy:morfologicka_analyza"/>
              </a:rPr>
              <a:t>morfologické analýzy</a:t>
            </a:r>
            <a:r>
              <a:rPr lang="cs-CZ" dirty="0"/>
              <a:t>, výsledný tag je pak pro každý token vybrán během následné </a:t>
            </a:r>
            <a:r>
              <a:rPr lang="cs-CZ" dirty="0">
                <a:hlinkClick r:id="rId4" tooltip="pojmy:desambiguace"/>
              </a:rPr>
              <a:t>desambiguace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8007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825F3-2C5B-2F4F-2870-51E145900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Tagger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8C3BF4-B819-61C7-9C67-3A26C11D8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14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31300FB-CD69-E901-938D-A6A5B6BB8A8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Počítačový program provádějící morfologickou </a:t>
            </a:r>
            <a:r>
              <a:rPr lang="cs-CZ" dirty="0">
                <a:hlinkClick r:id="rId2" tooltip="disambiguace / desambiguace"/>
              </a:rPr>
              <a:t>↗</a:t>
            </a:r>
            <a:r>
              <a:rPr lang="cs-CZ" dirty="0" err="1">
                <a:hlinkClick r:id="rId2" tooltip="disambiguace / desambiguace"/>
              </a:rPr>
              <a:t>disambiguaci</a:t>
            </a:r>
            <a:r>
              <a:rPr lang="cs-CZ" dirty="0"/>
              <a:t> textu, která je součástí </a:t>
            </a:r>
            <a:r>
              <a:rPr lang="cs-CZ" dirty="0">
                <a:hlinkClick r:id="rId3" tooltip="anotace"/>
              </a:rPr>
              <a:t>↗anotace textu</a:t>
            </a:r>
            <a:r>
              <a:rPr lang="cs-CZ" dirty="0"/>
              <a:t> (obvykle v </a:t>
            </a:r>
            <a:r>
              <a:rPr lang="cs-CZ" dirty="0">
                <a:hlinkClick r:id="rId4" tooltip="korpus"/>
              </a:rPr>
              <a:t>↗korpusu</a:t>
            </a:r>
            <a:r>
              <a:rPr lang="cs-CZ" dirty="0"/>
              <a:t>). K dispozici je: (a) </a:t>
            </a:r>
            <a:r>
              <a:rPr lang="cs-CZ" b="1" i="1" dirty="0"/>
              <a:t>stochastický </a:t>
            </a:r>
            <a:r>
              <a:rPr lang="cs-CZ" b="1" i="1" dirty="0" err="1"/>
              <a:t>tagger</a:t>
            </a:r>
            <a:r>
              <a:rPr lang="cs-CZ" dirty="0"/>
              <a:t> (statistický), který provádí </a:t>
            </a:r>
            <a:r>
              <a:rPr lang="cs-CZ" dirty="0" err="1"/>
              <a:t>disambiguaci</a:t>
            </a:r>
            <a:r>
              <a:rPr lang="cs-CZ" dirty="0"/>
              <a:t> na základě </a:t>
            </a:r>
            <a:r>
              <a:rPr lang="cs-CZ" dirty="0">
                <a:hlinkClick r:id="rId5" tooltip="strojové učení"/>
              </a:rPr>
              <a:t>↗strojového učení</a:t>
            </a:r>
            <a:r>
              <a:rPr lang="cs-CZ" dirty="0"/>
              <a:t> (</a:t>
            </a:r>
            <a:r>
              <a:rPr lang="cs-CZ" dirty="0">
                <a:hlinkClick r:id="rId6" tooltip="BIB:"/>
              </a:rPr>
              <a:t>✍Hajič &amp; Hladká, 1997</a:t>
            </a:r>
            <a:r>
              <a:rPr lang="cs-CZ" dirty="0"/>
              <a:t>; </a:t>
            </a:r>
            <a:r>
              <a:rPr lang="cs-CZ" dirty="0">
                <a:hlinkClick r:id="rId6" tooltip="BIB:"/>
              </a:rPr>
              <a:t>✍Hajič &amp; Hladká, 1998</a:t>
            </a:r>
            <a:r>
              <a:rPr lang="cs-CZ" dirty="0"/>
              <a:t>; </a:t>
            </a:r>
            <a:r>
              <a:rPr lang="cs-CZ" dirty="0">
                <a:hlinkClick r:id="rId7" tooltip="Brants, 2000"/>
              </a:rPr>
              <a:t>✍</a:t>
            </a:r>
            <a:r>
              <a:rPr lang="cs-CZ" dirty="0" err="1">
                <a:hlinkClick r:id="rId7" tooltip="Brants, 2000"/>
              </a:rPr>
              <a:t>Brants</a:t>
            </a:r>
            <a:r>
              <a:rPr lang="cs-CZ" dirty="0">
                <a:hlinkClick r:id="rId7" tooltip="Brants, 2000"/>
              </a:rPr>
              <a:t>, 2000</a:t>
            </a:r>
            <a:r>
              <a:rPr lang="cs-CZ" dirty="0"/>
              <a:t>; </a:t>
            </a:r>
            <a:r>
              <a:rPr lang="cs-CZ" dirty="0">
                <a:hlinkClick r:id="rId8" tooltip="Votrubec, 2005"/>
              </a:rPr>
              <a:t>✍Votrubec, 2005</a:t>
            </a:r>
            <a:r>
              <a:rPr lang="cs-CZ" dirty="0"/>
              <a:t>), n. (b) </a:t>
            </a:r>
            <a:r>
              <a:rPr lang="cs-CZ" b="1" i="1" dirty="0" err="1"/>
              <a:t>tagger</a:t>
            </a:r>
            <a:r>
              <a:rPr lang="cs-CZ" b="1" i="1" dirty="0"/>
              <a:t> založený na lingvistických pravidlech</a:t>
            </a:r>
            <a:r>
              <a:rPr lang="cs-CZ" dirty="0"/>
              <a:t>, která buď vytváří lingvista (</a:t>
            </a:r>
            <a:r>
              <a:rPr lang="cs-CZ" dirty="0">
                <a:hlinkClick r:id="rId6" tooltip="BIB:"/>
              </a:rPr>
              <a:t>✍</a:t>
            </a:r>
            <a:r>
              <a:rPr lang="cs-CZ" dirty="0" err="1">
                <a:hlinkClick r:id="rId6" tooltip="BIB:"/>
              </a:rPr>
              <a:t>Karlsson</a:t>
            </a:r>
            <a:r>
              <a:rPr lang="cs-CZ" dirty="0">
                <a:hlinkClick r:id="rId6" tooltip="BIB:"/>
              </a:rPr>
              <a:t> &amp; </a:t>
            </a:r>
            <a:r>
              <a:rPr lang="cs-CZ" dirty="0" err="1">
                <a:hlinkClick r:id="rId6" tooltip="BIB:"/>
              </a:rPr>
              <a:t>Voutilainen</a:t>
            </a:r>
            <a:r>
              <a:rPr lang="cs-CZ" dirty="0">
                <a:hlinkClick r:id="rId6" tooltip="BIB:"/>
              </a:rPr>
              <a:t> ad. (</a:t>
            </a:r>
            <a:r>
              <a:rPr lang="cs-CZ" dirty="0" err="1">
                <a:hlinkClick r:id="rId6" tooltip="BIB:"/>
              </a:rPr>
              <a:t>eds</a:t>
            </a:r>
            <a:r>
              <a:rPr lang="cs-CZ" dirty="0">
                <a:hlinkClick r:id="rId6" tooltip="BIB:"/>
              </a:rPr>
              <a:t>.), 1995</a:t>
            </a:r>
            <a:r>
              <a:rPr lang="cs-CZ" dirty="0"/>
              <a:t>; </a:t>
            </a:r>
            <a:r>
              <a:rPr lang="cs-CZ" dirty="0">
                <a:hlinkClick r:id="rId6" tooltip="BIB:"/>
              </a:rPr>
              <a:t>✍</a:t>
            </a:r>
            <a:r>
              <a:rPr lang="cs-CZ" dirty="0" err="1">
                <a:hlinkClick r:id="rId6" tooltip="BIB:"/>
              </a:rPr>
              <a:t>Tapanainen</a:t>
            </a:r>
            <a:r>
              <a:rPr lang="cs-CZ" dirty="0">
                <a:hlinkClick r:id="rId6" tooltip="BIB:"/>
              </a:rPr>
              <a:t> &amp; </a:t>
            </a:r>
            <a:r>
              <a:rPr lang="cs-CZ" dirty="0" err="1">
                <a:hlinkClick r:id="rId6" tooltip="BIB:"/>
              </a:rPr>
              <a:t>Voutilainen</a:t>
            </a:r>
            <a:r>
              <a:rPr lang="cs-CZ" dirty="0">
                <a:hlinkClick r:id="rId6" tooltip="BIB:"/>
              </a:rPr>
              <a:t>, 1994</a:t>
            </a:r>
            <a:r>
              <a:rPr lang="cs-CZ" dirty="0"/>
              <a:t>; </a:t>
            </a:r>
            <a:r>
              <a:rPr lang="cs-CZ" dirty="0">
                <a:hlinkClick r:id="rId6" tooltip="BIB:"/>
              </a:rPr>
              <a:t>✍Oliva &amp; Hnátková ad., 2000</a:t>
            </a:r>
            <a:r>
              <a:rPr lang="cs-CZ" dirty="0"/>
              <a:t>; </a:t>
            </a:r>
            <a:r>
              <a:rPr lang="cs-CZ" dirty="0">
                <a:hlinkClick r:id="rId9" tooltip="Květoň, 2006"/>
              </a:rPr>
              <a:t>✍Květoň, 2006</a:t>
            </a:r>
            <a:r>
              <a:rPr lang="cs-CZ" dirty="0"/>
              <a:t>; </a:t>
            </a:r>
            <a:r>
              <a:rPr lang="cs-CZ" dirty="0">
                <a:hlinkClick r:id="rId10" tooltip="Petkevič, 2006"/>
              </a:rPr>
              <a:t>✍</a:t>
            </a:r>
            <a:r>
              <a:rPr lang="cs-CZ" dirty="0" err="1">
                <a:hlinkClick r:id="rId10" tooltip="Petkevič, 2006"/>
              </a:rPr>
              <a:t>Petkevič</a:t>
            </a:r>
            <a:r>
              <a:rPr lang="cs-CZ" dirty="0">
                <a:hlinkClick r:id="rId10" tooltip="Petkevič, 2006"/>
              </a:rPr>
              <a:t>, 2006</a:t>
            </a:r>
            <a:r>
              <a:rPr lang="cs-CZ" dirty="0"/>
              <a:t>), n. se automaticky vyvozují z textů (</a:t>
            </a:r>
            <a:r>
              <a:rPr lang="cs-CZ" dirty="0">
                <a:hlinkClick r:id="rId11" tooltip="Brill, 1992"/>
              </a:rPr>
              <a:t>✍</a:t>
            </a:r>
            <a:r>
              <a:rPr lang="cs-CZ" dirty="0" err="1">
                <a:hlinkClick r:id="rId11" tooltip="Brill, 1992"/>
              </a:rPr>
              <a:t>Brill</a:t>
            </a:r>
            <a:r>
              <a:rPr lang="cs-CZ" dirty="0">
                <a:hlinkClick r:id="rId11" tooltip="Brill, 1992"/>
              </a:rPr>
              <a:t>, 1992</a:t>
            </a:r>
            <a:r>
              <a:rPr lang="cs-CZ" dirty="0"/>
              <a:t>), n. (c) </a:t>
            </a:r>
            <a:r>
              <a:rPr lang="cs-CZ" b="1" i="1" dirty="0"/>
              <a:t>hybridní </a:t>
            </a:r>
            <a:r>
              <a:rPr lang="cs-CZ" b="1" i="1" dirty="0" err="1"/>
              <a:t>tagger</a:t>
            </a:r>
            <a:r>
              <a:rPr lang="cs-CZ" dirty="0"/>
              <a:t>, který spojuje výhody přístupů (a) a (b) (</a:t>
            </a:r>
            <a:r>
              <a:rPr lang="cs-CZ" dirty="0">
                <a:hlinkClick r:id="rId6" tooltip="BIB:"/>
              </a:rPr>
              <a:t>✍Hajič &amp; Krbec ad., 2001</a:t>
            </a:r>
            <a:r>
              <a:rPr lang="cs-CZ" dirty="0"/>
              <a:t>; </a:t>
            </a:r>
            <a:r>
              <a:rPr lang="cs-CZ" dirty="0">
                <a:hlinkClick r:id="rId6" tooltip="BIB:"/>
              </a:rPr>
              <a:t>✍Jelínek &amp; </a:t>
            </a:r>
            <a:r>
              <a:rPr lang="cs-CZ" dirty="0" err="1">
                <a:hlinkClick r:id="rId6" tooltip="BIB:"/>
              </a:rPr>
              <a:t>Petkevič</a:t>
            </a:r>
            <a:r>
              <a:rPr lang="cs-CZ" dirty="0">
                <a:hlinkClick r:id="rId6" tooltip="BIB:"/>
              </a:rPr>
              <a:t>, 2011</a:t>
            </a:r>
            <a:r>
              <a:rPr lang="cs-CZ" dirty="0"/>
              <a:t>). Na výsledky činnosti </a:t>
            </a:r>
            <a:r>
              <a:rPr lang="cs-CZ" b="1" dirty="0"/>
              <a:t>t.</a:t>
            </a:r>
            <a:r>
              <a:rPr lang="cs-CZ" dirty="0"/>
              <a:t> obvykle navazuje program na syntaktickou analýzu textu, </a:t>
            </a:r>
            <a:r>
              <a:rPr lang="cs-CZ" dirty="0">
                <a:hlinkClick r:id="rId12" tooltip="parser"/>
              </a:rPr>
              <a:t>↗</a:t>
            </a:r>
            <a:r>
              <a:rPr lang="cs-CZ" dirty="0" err="1">
                <a:hlinkClick r:id="rId12" tooltip="parser"/>
              </a:rPr>
              <a:t>parser</a:t>
            </a:r>
            <a:r>
              <a:rPr lang="cs-CZ" dirty="0"/>
              <a:t>. Někdy je </a:t>
            </a:r>
            <a:r>
              <a:rPr lang="cs-CZ" b="1" dirty="0"/>
              <a:t>t.</a:t>
            </a:r>
            <a:r>
              <a:rPr lang="cs-CZ" dirty="0"/>
              <a:t> součástí </a:t>
            </a:r>
            <a:r>
              <a:rPr lang="cs-CZ" dirty="0" err="1"/>
              <a:t>parseru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3355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66EF25-3D18-001A-F134-A564CC71F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 </a:t>
            </a:r>
            <a:r>
              <a:rPr lang="cs-CZ" dirty="0" err="1"/>
              <a:t>pos</a:t>
            </a:r>
            <a:r>
              <a:rPr lang="cs-CZ" dirty="0"/>
              <a:t> tagů</a:t>
            </a:r>
            <a:br>
              <a:rPr lang="cs-CZ" dirty="0"/>
            </a:br>
            <a:r>
              <a:rPr lang="cs-CZ" sz="2700" i="1" dirty="0">
                <a:solidFill>
                  <a:srgbClr val="FF0000"/>
                </a:solidFill>
              </a:rPr>
              <a:t>Jí je špatně. Já sním o Vánocích všechno.</a:t>
            </a:r>
            <a:endParaRPr lang="cs-CZ" sz="27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7B6167-C452-F5DF-B14E-DBA959132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15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578B8FA-0CA6-DF42-67EF-B8E6072E35E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7030A0"/>
                </a:solidFill>
              </a:rPr>
              <a:t>jí 		jíst/V/ona/P</a:t>
            </a:r>
          </a:p>
          <a:p>
            <a:r>
              <a:rPr lang="cs-CZ" dirty="0">
                <a:solidFill>
                  <a:srgbClr val="7030A0"/>
                </a:solidFill>
              </a:rPr>
              <a:t>je 		být/V/ono/P</a:t>
            </a:r>
          </a:p>
          <a:p>
            <a:r>
              <a:rPr lang="cs-CZ" dirty="0">
                <a:solidFill>
                  <a:srgbClr val="00B050"/>
                </a:solidFill>
              </a:rPr>
              <a:t>špatně 	špatně/D</a:t>
            </a:r>
          </a:p>
          <a:p>
            <a:r>
              <a:rPr lang="cs-CZ" dirty="0">
                <a:solidFill>
                  <a:srgbClr val="00B050"/>
                </a:solidFill>
              </a:rPr>
              <a:t>.		./Z</a:t>
            </a:r>
          </a:p>
          <a:p>
            <a:r>
              <a:rPr lang="cs-CZ" dirty="0">
                <a:solidFill>
                  <a:srgbClr val="00B050"/>
                </a:solidFill>
              </a:rPr>
              <a:t>já		já/P</a:t>
            </a:r>
          </a:p>
          <a:p>
            <a:r>
              <a:rPr lang="cs-CZ" dirty="0">
                <a:solidFill>
                  <a:srgbClr val="7030A0"/>
                </a:solidFill>
              </a:rPr>
              <a:t>sním	sníst/V/snít/V</a:t>
            </a:r>
          </a:p>
          <a:p>
            <a:r>
              <a:rPr lang="cs-CZ" dirty="0">
                <a:solidFill>
                  <a:srgbClr val="00B050"/>
                </a:solidFill>
              </a:rPr>
              <a:t>o		o/R</a:t>
            </a:r>
          </a:p>
          <a:p>
            <a:r>
              <a:rPr lang="cs-CZ" dirty="0">
                <a:solidFill>
                  <a:srgbClr val="00B050"/>
                </a:solidFill>
              </a:rPr>
              <a:t>vánocích	vánoce/N</a:t>
            </a:r>
          </a:p>
          <a:p>
            <a:r>
              <a:rPr lang="cs-CZ" dirty="0">
                <a:solidFill>
                  <a:srgbClr val="00B050"/>
                </a:solidFill>
              </a:rPr>
              <a:t>všechno	všechno/P</a:t>
            </a:r>
          </a:p>
          <a:p>
            <a:r>
              <a:rPr lang="cs-CZ" dirty="0">
                <a:solidFill>
                  <a:srgbClr val="00B050"/>
                </a:solidFill>
              </a:rPr>
              <a:t>.		./Z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348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9B591E-3603-50D4-E47E-1EEFB319A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Většinou je vše v pořádku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1339CD-50F8-A1BE-5202-B5C343C8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16</a:t>
            </a:fld>
            <a:endParaRPr lang="cs-CZ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8C7DF821-9A16-F991-6948-E04E98B9303A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01625" y="2201846"/>
            <a:ext cx="8504238" cy="3222658"/>
          </a:xfrm>
        </p:spPr>
      </p:pic>
    </p:spTree>
    <p:extLst>
      <p:ext uri="{BB962C8B-B14F-4D97-AF65-F5344CB8AC3E}">
        <p14:creationId xmlns:p14="http://schemas.microsoft.com/office/powerpoint/2010/main" val="614939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7B470F-A517-8916-85AE-80D0C2A65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Občas se vloudí chyby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2900B3-8284-8D5C-8674-B5820A022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17</a:t>
            </a:fld>
            <a:endParaRPr lang="cs-CZ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28314B80-73FD-BEF7-A432-D096E2310888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01752" y="1506517"/>
            <a:ext cx="8504238" cy="2044656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414EF169-09AE-1085-C74F-F577D1AA23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888" y="4581128"/>
            <a:ext cx="9144000" cy="99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93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7E82A9-79DA-D51A-6986-144E98EC1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solidFill>
                  <a:srgbClr val="FF0000"/>
                </a:solidFill>
              </a:rPr>
              <a:t>Místo vašich schůzek sis měl lépe vybírat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413664-8C81-6C64-6353-5597380F0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18</a:t>
            </a:fld>
            <a:endParaRPr lang="cs-CZ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E7C07C81-A2C3-AAB7-5042-578880E66517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01625" y="3337803"/>
            <a:ext cx="8504238" cy="950743"/>
          </a:xfrm>
        </p:spPr>
      </p:pic>
    </p:spTree>
    <p:extLst>
      <p:ext uri="{BB962C8B-B14F-4D97-AF65-F5344CB8AC3E}">
        <p14:creationId xmlns:p14="http://schemas.microsoft.com/office/powerpoint/2010/main" val="114530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1173D1-083A-82F7-4B19-B8B94A9B8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lemmatizace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2948AA-35CC-886F-3C28-A5DFF6668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19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B0FC1BD-75C4-D771-9B37-DCA815D4E54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Všechny tvary určitého lexému vyhledáme i bez lemmatizace:</a:t>
            </a:r>
          </a:p>
          <a:p>
            <a:r>
              <a:rPr lang="cs-CZ" dirty="0"/>
              <a:t>[</a:t>
            </a:r>
            <a:r>
              <a:rPr lang="cs-CZ" dirty="0" err="1"/>
              <a:t>lc</a:t>
            </a:r>
            <a:r>
              <a:rPr lang="cs-CZ" dirty="0"/>
              <a:t>="</a:t>
            </a:r>
            <a:r>
              <a:rPr lang="cs-CZ" dirty="0" err="1"/>
              <a:t>pes|ps</a:t>
            </a:r>
            <a:r>
              <a:rPr lang="cs-CZ" dirty="0"/>
              <a:t>([</a:t>
            </a:r>
            <a:r>
              <a:rPr lang="cs-CZ" dirty="0" err="1"/>
              <a:t>auiyů</a:t>
            </a:r>
            <a:r>
              <a:rPr lang="cs-CZ" dirty="0"/>
              <a:t>]|</a:t>
            </a:r>
            <a:r>
              <a:rPr lang="cs-CZ" dirty="0" err="1"/>
              <a:t>em|ům|ech|ovi|ové</a:t>
            </a:r>
            <a:r>
              <a:rPr lang="cs-CZ" dirty="0"/>
              <a:t>)"]</a:t>
            </a:r>
          </a:p>
          <a:p>
            <a:r>
              <a:rPr lang="cs-CZ" dirty="0"/>
              <a:t>[</a:t>
            </a:r>
            <a:r>
              <a:rPr lang="cs-CZ" dirty="0" err="1"/>
              <a:t>lemm</a:t>
            </a:r>
            <a:r>
              <a:rPr lang="cs-CZ" dirty="0"/>
              <a:t>="pes"]</a:t>
            </a:r>
          </a:p>
          <a:p>
            <a:r>
              <a:rPr lang="cs-CZ" dirty="0"/>
              <a:t>Pokud budeme chtít hledat všechna maskulina životná, která končí v nominativu </a:t>
            </a:r>
            <a:r>
              <a:rPr lang="cs-CZ" dirty="0" err="1"/>
              <a:t>sg</a:t>
            </a:r>
            <a:r>
              <a:rPr lang="cs-CZ" dirty="0"/>
              <a:t>. na s a skloňují se podle typu </a:t>
            </a:r>
            <a:r>
              <a:rPr lang="cs-CZ" i="1" dirty="0"/>
              <a:t>pán,</a:t>
            </a:r>
            <a:r>
              <a:rPr lang="cs-CZ" dirty="0"/>
              <a:t> bez lemmatizace a </a:t>
            </a:r>
            <a:r>
              <a:rPr lang="cs-CZ" dirty="0" err="1"/>
              <a:t>taggování</a:t>
            </a:r>
            <a:r>
              <a:rPr lang="cs-CZ" dirty="0"/>
              <a:t> to nepůjde.</a:t>
            </a:r>
          </a:p>
        </p:txBody>
      </p:sp>
    </p:spTree>
    <p:extLst>
      <p:ext uri="{BB962C8B-B14F-4D97-AF65-F5344CB8AC3E}">
        <p14:creationId xmlns:p14="http://schemas.microsoft.com/office/powerpoint/2010/main" val="3210557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F8FE14-05EB-B03E-B32C-EA136C58E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 mezi tokenem a slovem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8949F5-9E17-95A9-D872-75DDAA00A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2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1DD4E17-7008-296D-D749-2DD971EFE83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slovo</a:t>
            </a:r>
          </a:p>
          <a:p>
            <a:r>
              <a:rPr lang="cs-CZ" dirty="0" err="1"/>
              <a:t>slovoforma</a:t>
            </a:r>
            <a:r>
              <a:rPr lang="cs-CZ" dirty="0"/>
              <a:t>/slovní tvar/textové slovo</a:t>
            </a:r>
          </a:p>
          <a:p>
            <a:r>
              <a:rPr lang="cs-CZ" dirty="0"/>
              <a:t>grafická forma a jednotka </a:t>
            </a:r>
            <a:r>
              <a:rPr lang="cs-CZ" dirty="0" err="1"/>
              <a:t>parole</a:t>
            </a:r>
            <a:endParaRPr lang="cs-CZ" dirty="0"/>
          </a:p>
          <a:p>
            <a:r>
              <a:rPr lang="cs-CZ" dirty="0"/>
              <a:t>slovo a interpunkce</a:t>
            </a:r>
          </a:p>
          <a:p>
            <a:r>
              <a:rPr lang="cs-CZ" dirty="0"/>
              <a:t>slovo a složený tvar</a:t>
            </a:r>
          </a:p>
          <a:p>
            <a:r>
              <a:rPr lang="cs-CZ" dirty="0"/>
              <a:t>slovo a spřežka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6354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BDFBD-51EE-0875-1CB5-B1E90BD9C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Tagset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825CD00-6F20-AD54-4A95-F2CB332D0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20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E0FFA13-B188-CB4D-C2CE-90E19A11CF7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Poziční</a:t>
            </a:r>
          </a:p>
          <a:p>
            <a:r>
              <a:rPr lang="cs-CZ" dirty="0"/>
              <a:t>atributový</a:t>
            </a:r>
          </a:p>
          <a:p>
            <a:r>
              <a:rPr lang="cs-CZ" dirty="0"/>
              <a:t>Gramatické vlastnosti, jako např. slovní druh, rod, číslo, pád, osoba, ..., se značkují  a) na určité pozici nebo b) jsou pojmenovány určitým atributem.</a:t>
            </a:r>
          </a:p>
          <a:p>
            <a:r>
              <a:rPr lang="cs-CZ" dirty="0"/>
              <a:t>Gramatické významy jako např. substantivum, maskulinum, plurál, genitiv, 1. osoba, ..., jsou vyjádřeny závazně a) na určité pozici nebo b) za odpovídajícím atributem.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347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08602F-E8F7-53EB-811C-A3ECD611A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poziční značka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524E52-E474-2740-C296-4B10C261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21</a:t>
            </a:fld>
            <a:endParaRPr lang="cs-CZ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3A2466E5-49ED-5525-CB3A-6F4ADA3CB86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930195" y="1527175"/>
            <a:ext cx="5247097" cy="4572000"/>
          </a:xfrm>
        </p:spPr>
      </p:pic>
    </p:spTree>
    <p:extLst>
      <p:ext uri="{BB962C8B-B14F-4D97-AF65-F5344CB8AC3E}">
        <p14:creationId xmlns:p14="http://schemas.microsoft.com/office/powerpoint/2010/main" val="929967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389C23-174C-E581-F17D-3C35B33DE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Různé korpusu a různé jazyky používají různé </a:t>
            </a:r>
            <a:r>
              <a:rPr lang="cs-CZ" sz="2400" dirty="0" err="1"/>
              <a:t>tagsety</a:t>
            </a:r>
            <a:endParaRPr lang="cs-CZ" sz="24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00A855-CBBA-7CB8-4D8E-9A42A4FCA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22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CC688E-2B4E-A6C5-3289-DFA92326D70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https://wiki.korpus.cz/doku.php/cnk:intercorp:verze10#morfosyntakticka_anotace</a:t>
            </a:r>
            <a:endParaRPr lang="cs-CZ" dirty="0"/>
          </a:p>
          <a:p>
            <a:r>
              <a:rPr lang="cs-CZ">
                <a:hlinkClick r:id="rId3"/>
              </a:rPr>
              <a:t>https://www.sketchengine.eu/German-rftagger-part-of-speech-tagset/</a:t>
            </a:r>
          </a:p>
          <a:p>
            <a:r>
              <a:rPr lang="cs-CZ">
                <a:hlinkClick r:id="rId3"/>
              </a:rPr>
              <a:t>http://utkl.ff.cuni.cz/%7Erosen/public/stts_guide.pdf</a:t>
            </a:r>
            <a:endParaRPr lang="cs-CZ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22900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570A48-F6BA-DDFF-7413-ACE3ADF3D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otázek v testu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766568-06D0-B726-50AB-6E349CDEA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23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4005E2-62A1-3EF5-F662-5FEC563841F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Vyjmenuj jednotlivé kroky automatického zpracování textu, jejichž výsledkem je </a:t>
            </a:r>
            <a:r>
              <a:rPr lang="cs-CZ" dirty="0" err="1"/>
              <a:t>lemmatizovaný</a:t>
            </a:r>
            <a:r>
              <a:rPr lang="cs-CZ" dirty="0"/>
              <a:t> a morfologicky </a:t>
            </a:r>
            <a:r>
              <a:rPr lang="cs-CZ" dirty="0" err="1"/>
              <a:t>taggovaný</a:t>
            </a:r>
            <a:r>
              <a:rPr lang="cs-CZ" dirty="0"/>
              <a:t> text.</a:t>
            </a:r>
          </a:p>
          <a:p>
            <a:r>
              <a:rPr lang="cs-CZ" dirty="0"/>
              <a:t>Jak zjistíme velikost korpusu?</a:t>
            </a:r>
          </a:p>
          <a:p>
            <a:r>
              <a:rPr lang="cs-CZ" dirty="0"/>
              <a:t>Uveďte příklady, kdy jeden slovní tvar lze interpretovat vícero lemmaty.</a:t>
            </a:r>
          </a:p>
          <a:p>
            <a:r>
              <a:rPr lang="cs-CZ" dirty="0"/>
              <a:t>Uveďte příklady, kdy jeden slovní tvar lze interpretovat jediným lemmatem, ale má více významu gramatických kategorií pádu a čísla.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305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E41208-0EB6-68C7-109A-562F09C99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Tokenizace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D05A72-43E6-3626-4F12-25EAFEB0F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3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A826320-CCF1-054B-30A3-FA65836772A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 korpusové lingvistice automatický proces, který člení text složený z písmen, interpunkčních znamének a mezer na jednotlivé izolované </a:t>
            </a:r>
            <a:r>
              <a:rPr lang="cs-CZ" dirty="0">
                <a:hlinkClick r:id="rId2" tooltip="token"/>
              </a:rPr>
              <a:t>↗tokeny</a:t>
            </a:r>
            <a:r>
              <a:rPr lang="cs-CZ" dirty="0"/>
              <a:t>, tj. na slovní tvary a interpunkční znaménka pro účely dalšího (obvykle počítačového) zpracování.</a:t>
            </a:r>
          </a:p>
          <a:p>
            <a:r>
              <a:rPr lang="cs-CZ" dirty="0"/>
              <a:t>Řetězce znaků definované znakové sady a definované oddělovače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75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7A0B11-61E3-A18B-7502-F7BC84274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</a:t>
            </a:r>
            <a:br>
              <a:rPr lang="cs-CZ" dirty="0"/>
            </a:br>
            <a:r>
              <a:rPr lang="cs-CZ" sz="2000" i="1" dirty="0">
                <a:solidFill>
                  <a:srgbClr val="FF0000"/>
                </a:solidFill>
              </a:rPr>
              <a:t>„Chcete-li mi to dát, neváhejte!“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37B221-30E4-ED9A-F796-86F9F58F1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4</a:t>
            </a:fld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48BC1ABE-6EA3-4018-C0EB-493E0EADC73B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301625" y="1803277"/>
          <a:ext cx="8504238" cy="4019796"/>
        </p:xfrm>
        <a:graphic>
          <a:graphicData uri="http://schemas.openxmlformats.org/drawingml/2006/table">
            <a:tbl>
              <a:tblPr/>
              <a:tblGrid>
                <a:gridCol w="8504238">
                  <a:extLst>
                    <a:ext uri="{9D8B030D-6E8A-4147-A177-3AD203B41FA5}">
                      <a16:colId xmlns:a16="http://schemas.microsoft.com/office/drawing/2014/main" val="3643239961"/>
                    </a:ext>
                  </a:extLst>
                </a:gridCol>
              </a:tblGrid>
              <a:tr h="364467">
                <a:tc>
                  <a:txBody>
                    <a:bodyPr/>
                    <a:lstStyle/>
                    <a:p>
                      <a:r>
                        <a:rPr lang="cs-CZ" sz="1800"/>
                        <a:t>„</a:t>
                      </a:r>
                    </a:p>
                  </a:txBody>
                  <a:tcPr marL="91117" marR="91117" marT="45558" marB="455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3167608"/>
                  </a:ext>
                </a:extLst>
              </a:tr>
              <a:tr h="364467">
                <a:tc>
                  <a:txBody>
                    <a:bodyPr/>
                    <a:lstStyle/>
                    <a:p>
                      <a:r>
                        <a:rPr lang="cs-CZ" sz="1800"/>
                        <a:t>Chcete</a:t>
                      </a:r>
                    </a:p>
                  </a:txBody>
                  <a:tcPr marL="91117" marR="91117" marT="45558" marB="455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174927"/>
                  </a:ext>
                </a:extLst>
              </a:tr>
              <a:tr h="364467"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91117" marR="91117" marT="45558" marB="455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354075"/>
                  </a:ext>
                </a:extLst>
              </a:tr>
              <a:tr h="364467">
                <a:tc>
                  <a:txBody>
                    <a:bodyPr/>
                    <a:lstStyle/>
                    <a:p>
                      <a:r>
                        <a:rPr lang="cs-CZ" sz="1800"/>
                        <a:t>li</a:t>
                      </a:r>
                    </a:p>
                  </a:txBody>
                  <a:tcPr marL="91117" marR="91117" marT="45558" marB="455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268514"/>
                  </a:ext>
                </a:extLst>
              </a:tr>
              <a:tr h="364467">
                <a:tc>
                  <a:txBody>
                    <a:bodyPr/>
                    <a:lstStyle/>
                    <a:p>
                      <a:r>
                        <a:rPr lang="cs-CZ" sz="1800"/>
                        <a:t>mi</a:t>
                      </a:r>
                    </a:p>
                  </a:txBody>
                  <a:tcPr marL="91117" marR="91117" marT="45558" marB="455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352239"/>
                  </a:ext>
                </a:extLst>
              </a:tr>
              <a:tr h="364467">
                <a:tc>
                  <a:txBody>
                    <a:bodyPr/>
                    <a:lstStyle/>
                    <a:p>
                      <a:r>
                        <a:rPr lang="cs-CZ" sz="1800"/>
                        <a:t>to</a:t>
                      </a:r>
                    </a:p>
                  </a:txBody>
                  <a:tcPr marL="91117" marR="91117" marT="45558" marB="455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3530950"/>
                  </a:ext>
                </a:extLst>
              </a:tr>
              <a:tr h="364467">
                <a:tc>
                  <a:txBody>
                    <a:bodyPr/>
                    <a:lstStyle/>
                    <a:p>
                      <a:r>
                        <a:rPr lang="cs-CZ" sz="1800"/>
                        <a:t>dát</a:t>
                      </a:r>
                    </a:p>
                  </a:txBody>
                  <a:tcPr marL="91117" marR="91117" marT="45558" marB="455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136643"/>
                  </a:ext>
                </a:extLst>
              </a:tr>
              <a:tr h="364467">
                <a:tc>
                  <a:txBody>
                    <a:bodyPr/>
                    <a:lstStyle/>
                    <a:p>
                      <a:r>
                        <a:rPr lang="cs-CZ" sz="1800"/>
                        <a:t>,</a:t>
                      </a:r>
                    </a:p>
                  </a:txBody>
                  <a:tcPr marL="91117" marR="91117" marT="45558" marB="455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8059325"/>
                  </a:ext>
                </a:extLst>
              </a:tr>
              <a:tr h="364467">
                <a:tc>
                  <a:txBody>
                    <a:bodyPr/>
                    <a:lstStyle/>
                    <a:p>
                      <a:r>
                        <a:rPr lang="cs-CZ" sz="1800"/>
                        <a:t>neváhejte</a:t>
                      </a:r>
                    </a:p>
                  </a:txBody>
                  <a:tcPr marL="91117" marR="91117" marT="45558" marB="455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74300"/>
                  </a:ext>
                </a:extLst>
              </a:tr>
              <a:tr h="364467">
                <a:tc>
                  <a:txBody>
                    <a:bodyPr/>
                    <a:lstStyle/>
                    <a:p>
                      <a:r>
                        <a:rPr lang="cs-CZ" sz="1800"/>
                        <a:t>!</a:t>
                      </a:r>
                    </a:p>
                  </a:txBody>
                  <a:tcPr marL="91117" marR="91117" marT="45558" marB="455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6584763"/>
                  </a:ext>
                </a:extLst>
              </a:tr>
              <a:tr h="364467">
                <a:tc>
                  <a:txBody>
                    <a:bodyPr/>
                    <a:lstStyle/>
                    <a:p>
                      <a:r>
                        <a:rPr lang="cs-CZ" sz="1800" dirty="0"/>
                        <a:t>“</a:t>
                      </a:r>
                    </a:p>
                  </a:txBody>
                  <a:tcPr marL="91117" marR="91117" marT="45558" marB="455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840693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984D7F03-E932-B749-8804-EF394B0CCB80}"/>
              </a:ext>
            </a:extLst>
          </p:cNvPr>
          <p:cNvGraphicFramePr>
            <a:graphicFrameLocks noGrp="1"/>
          </p:cNvGraphicFramePr>
          <p:nvPr/>
        </p:nvGraphicFramePr>
        <p:xfrm>
          <a:off x="301625" y="1811814"/>
          <a:ext cx="8534400" cy="4023360"/>
        </p:xfrm>
        <a:graphic>
          <a:graphicData uri="http://schemas.openxmlformats.org/drawingml/2006/table">
            <a:tbl>
              <a:tblPr/>
              <a:tblGrid>
                <a:gridCol w="8534400">
                  <a:extLst>
                    <a:ext uri="{9D8B030D-6E8A-4147-A177-3AD203B41FA5}">
                      <a16:colId xmlns:a16="http://schemas.microsoft.com/office/drawing/2014/main" val="12120644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/>
                        <a:t>„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12328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Chcete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5475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/>
                        <a:t>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7843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/>
                        <a:t>li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21522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/>
                        <a:t>mi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55931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/>
                        <a:t>to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48527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/>
                        <a:t>dát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236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/>
                        <a:t>,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127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/>
                        <a:t>neváhejte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6689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/>
                        <a:t>!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9642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“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3811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563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06548-0D11-5DE0-1764-90ADEC0BA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Velikost korpusu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64F79A-EC8E-38BD-3255-5B3D10A86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5</a:t>
            </a:fld>
            <a:endParaRPr lang="cs-CZ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9FF1E941-E1F9-4B90-22A2-907DD7DAA86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959222" y="1527175"/>
            <a:ext cx="5189043" cy="4572000"/>
          </a:xfrm>
        </p:spPr>
      </p:pic>
    </p:spTree>
    <p:extLst>
      <p:ext uri="{BB962C8B-B14F-4D97-AF65-F5344CB8AC3E}">
        <p14:creationId xmlns:p14="http://schemas.microsoft.com/office/powerpoint/2010/main" val="2814339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53AEF4-6A5B-C29D-C02B-FC197FE37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C90249-D8FD-D218-42C5-E576915D0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6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15C6DA-6683-8C45-E443-151762FF859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Tokeny/pozice – jednotky, v nichž se měří velikost korpusu.</a:t>
            </a:r>
          </a:p>
          <a:p>
            <a:r>
              <a:rPr lang="cs-CZ" dirty="0"/>
              <a:t>Podle počtu pozic se přibližně vypočítává počet textových slov (s opakováním).</a:t>
            </a:r>
          </a:p>
          <a:p>
            <a:r>
              <a:rPr lang="cs-CZ" dirty="0"/>
              <a:t>120 748 715 pozic 100 milionů slovních tvarů</a:t>
            </a:r>
          </a:p>
          <a:p>
            <a:r>
              <a:rPr lang="cs-CZ" dirty="0" err="1"/>
              <a:t>word</a:t>
            </a:r>
            <a:r>
              <a:rPr lang="cs-CZ" dirty="0"/>
              <a:t> – různé slovní tvary</a:t>
            </a:r>
          </a:p>
          <a:p>
            <a:r>
              <a:rPr lang="cs-CZ" dirty="0" err="1"/>
              <a:t>lc</a:t>
            </a:r>
            <a:r>
              <a:rPr lang="cs-CZ" dirty="0"/>
              <a:t> – různé slovní tvary, ignoruje se velikost písma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9524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DD69D-51E4-21F3-2F6E-4CDBB83AC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Lemma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6969B9-CD80-AD85-AD5B-7F686A9A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7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560716E-A248-15F0-A97A-CC4EE3D00E2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Textové slovo/systémové slovo</a:t>
            </a:r>
          </a:p>
          <a:p>
            <a:r>
              <a:rPr lang="cs-CZ" dirty="0"/>
              <a:t>Slovo jako jednotka textu</a:t>
            </a:r>
          </a:p>
          <a:p>
            <a:r>
              <a:rPr lang="cs-CZ" dirty="0"/>
              <a:t>Slovo jako lexikální jednotka</a:t>
            </a:r>
          </a:p>
          <a:p>
            <a:r>
              <a:rPr lang="cs-CZ" dirty="0"/>
              <a:t>Lemma – základní tvar – reprezentativní tvar</a:t>
            </a:r>
          </a:p>
          <a:p>
            <a:r>
              <a:rPr lang="cs-CZ" dirty="0"/>
              <a:t>Reprezentativní slovníková podoba, která je při automatickém zpracování jazyka v procesu </a:t>
            </a:r>
            <a:r>
              <a:rPr lang="cs-CZ" dirty="0">
                <a:hlinkClick r:id="rId2" tooltip="lemmatizace"/>
              </a:rPr>
              <a:t>↗lemmatizace</a:t>
            </a:r>
            <a:r>
              <a:rPr lang="cs-CZ" dirty="0"/>
              <a:t> přidělována každé formě v </a:t>
            </a:r>
            <a:r>
              <a:rPr lang="cs-CZ" dirty="0">
                <a:hlinkClick r:id="rId3" tooltip="korpus"/>
              </a:rPr>
              <a:t>↗korpusu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6695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83647-9E03-7F6D-371A-47FB19AD9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Lemmatizace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E86DBC-9D8B-CE52-F228-F0BEA7080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8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6F565B5-7765-E329-8AB6-96E45209FA9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Přiřazení </a:t>
            </a:r>
            <a:r>
              <a:rPr lang="cs-CZ" dirty="0">
                <a:hlinkClick r:id="rId2" tooltip="lemma"/>
              </a:rPr>
              <a:t>↗lemmatu</a:t>
            </a:r>
            <a:r>
              <a:rPr lang="cs-CZ" dirty="0"/>
              <a:t> jednomu slovnímu tvaru (příp. skupině slovních tvarů) v textu.</a:t>
            </a:r>
          </a:p>
          <a:p>
            <a:r>
              <a:rPr lang="cs-CZ" dirty="0"/>
              <a:t>Může být součástí morfologické analýzy</a:t>
            </a:r>
          </a:p>
          <a:p>
            <a:r>
              <a:rPr lang="cs-CZ" dirty="0"/>
              <a:t>slovnímu tvaru se přiřadí všechna jeho lemmata nezávisle na kontextu (pro homonymní tvar může být takových lemmat více)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327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395B12-F7BF-87F1-C300-699FE7D48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</a:t>
            </a:r>
            <a:br>
              <a:rPr lang="cs-CZ" dirty="0"/>
            </a:br>
            <a:r>
              <a:rPr lang="cs-CZ" sz="2200" i="1" dirty="0">
                <a:solidFill>
                  <a:srgbClr val="FF0000"/>
                </a:solidFill>
              </a:rPr>
              <a:t>Jí je špatně. Já sním o Vánocích všechno.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96025E-0112-B811-C673-2088F5C42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9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E0A3F01-A458-3BF5-0A75-A12A633BB94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7030A0"/>
                </a:solidFill>
              </a:rPr>
              <a:t>jí 		jíst/ona</a:t>
            </a:r>
          </a:p>
          <a:p>
            <a:r>
              <a:rPr lang="cs-CZ" dirty="0">
                <a:solidFill>
                  <a:srgbClr val="7030A0"/>
                </a:solidFill>
              </a:rPr>
              <a:t>je 		být/ono</a:t>
            </a:r>
          </a:p>
          <a:p>
            <a:r>
              <a:rPr lang="cs-CZ" dirty="0">
                <a:solidFill>
                  <a:srgbClr val="00B050"/>
                </a:solidFill>
              </a:rPr>
              <a:t>špatně 	špatně</a:t>
            </a:r>
          </a:p>
          <a:p>
            <a:r>
              <a:rPr lang="cs-CZ" dirty="0">
                <a:solidFill>
                  <a:srgbClr val="00B050"/>
                </a:solidFill>
              </a:rPr>
              <a:t>.		.</a:t>
            </a:r>
          </a:p>
          <a:p>
            <a:r>
              <a:rPr lang="cs-CZ" dirty="0">
                <a:solidFill>
                  <a:srgbClr val="00B050"/>
                </a:solidFill>
              </a:rPr>
              <a:t>já		já</a:t>
            </a:r>
          </a:p>
          <a:p>
            <a:r>
              <a:rPr lang="cs-CZ" dirty="0">
                <a:solidFill>
                  <a:srgbClr val="7030A0"/>
                </a:solidFill>
              </a:rPr>
              <a:t>sním	sníst/snít</a:t>
            </a:r>
          </a:p>
          <a:p>
            <a:r>
              <a:rPr lang="cs-CZ" dirty="0">
                <a:solidFill>
                  <a:srgbClr val="00B050"/>
                </a:solidFill>
              </a:rPr>
              <a:t>o		o</a:t>
            </a:r>
          </a:p>
          <a:p>
            <a:r>
              <a:rPr lang="cs-CZ" dirty="0">
                <a:solidFill>
                  <a:srgbClr val="00B050"/>
                </a:solidFill>
              </a:rPr>
              <a:t>vánocích	vánoce</a:t>
            </a:r>
          </a:p>
          <a:p>
            <a:r>
              <a:rPr lang="cs-CZ" dirty="0">
                <a:solidFill>
                  <a:srgbClr val="00B050"/>
                </a:solidFill>
              </a:rPr>
              <a:t>všechno	všechno</a:t>
            </a:r>
          </a:p>
          <a:p>
            <a:r>
              <a:rPr lang="cs-CZ" dirty="0">
                <a:solidFill>
                  <a:srgbClr val="00B050"/>
                </a:solidFill>
              </a:rPr>
              <a:t>.		.</a:t>
            </a:r>
          </a:p>
        </p:txBody>
      </p:sp>
    </p:spTree>
    <p:extLst>
      <p:ext uri="{BB962C8B-B14F-4D97-AF65-F5344CB8AC3E}">
        <p14:creationId xmlns:p14="http://schemas.microsoft.com/office/powerpoint/2010/main" val="15013420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1043</TotalTime>
  <Words>1032</Words>
  <Application>Microsoft Office PowerPoint</Application>
  <PresentationFormat>Předvádění na obrazovce (4:3)</PresentationFormat>
  <Paragraphs>136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Calibri</vt:lpstr>
      <vt:lpstr>Georgia</vt:lpstr>
      <vt:lpstr>Wingdings</vt:lpstr>
      <vt:lpstr>Wingdings 2</vt:lpstr>
      <vt:lpstr>Administrativní</vt:lpstr>
      <vt:lpstr>Úvod do korpusové lingvistiky 3</vt:lpstr>
      <vt:lpstr>Rozdíl mezi tokenem a slovem</vt:lpstr>
      <vt:lpstr>Tokenizace</vt:lpstr>
      <vt:lpstr>Příklad „Chcete-li mi to dát, neváhejte!“</vt:lpstr>
      <vt:lpstr>Velikost korpusu</vt:lpstr>
      <vt:lpstr>Pozice</vt:lpstr>
      <vt:lpstr>Lemma</vt:lpstr>
      <vt:lpstr>Lemmatizace</vt:lpstr>
      <vt:lpstr>Příklad Jí je špatně. Já sním o Vánocích všechno.</vt:lpstr>
      <vt:lpstr>Disambiguace</vt:lpstr>
      <vt:lpstr>Lemmatizátor</vt:lpstr>
      <vt:lpstr>Význam lemmatizace</vt:lpstr>
      <vt:lpstr>tag</vt:lpstr>
      <vt:lpstr>Tagger</vt:lpstr>
      <vt:lpstr>Příklad pos tagů Jí je špatně. Já sním o Vánocích všechno.</vt:lpstr>
      <vt:lpstr>Většinou je vše v pořádku</vt:lpstr>
      <vt:lpstr>Občas se vloudí chyby</vt:lpstr>
      <vt:lpstr>Místo vašich schůzek sis měl lépe vybírat</vt:lpstr>
      <vt:lpstr>Výhody lemmatizace</vt:lpstr>
      <vt:lpstr>Tagset</vt:lpstr>
      <vt:lpstr>poziční značka</vt:lpstr>
      <vt:lpstr>Různé korpusu a různé jazyky používají různé tagsety</vt:lpstr>
      <vt:lpstr>Příklad otázek v testu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korpusové lingvistiky 2</dc:title>
  <dc:creator>Klára Osolsobě</dc:creator>
  <cp:lastModifiedBy>Klára Osolsobě</cp:lastModifiedBy>
  <cp:revision>12</cp:revision>
  <dcterms:created xsi:type="dcterms:W3CDTF">2013-09-30T09:42:58Z</dcterms:created>
  <dcterms:modified xsi:type="dcterms:W3CDTF">2023-02-17T15:43:55Z</dcterms:modified>
</cp:coreProperties>
</file>