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9" r:id="rId20"/>
    <p:sldId id="288" r:id="rId21"/>
    <p:sldId id="291" r:id="rId22"/>
    <p:sldId id="292" r:id="rId23"/>
    <p:sldId id="293" r:id="rId24"/>
    <p:sldId id="294" r:id="rId25"/>
    <p:sldId id="29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035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488-F1E8-4956-B146-DD3744CAFF89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C5FD-E0B2-4BBE-9819-60AE5EA4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DC5FD-E0B2-4BBE-9819-60AE5EA47E3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11-C25D-4952-9349-37B986E38BAB}" type="datetime1">
              <a:rPr lang="cs-CZ" smtClean="0"/>
              <a:t>15.03.2023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91C3-BF0E-4562-9ACD-AE31CBFCADE8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596-2715-4CF0-AE6A-B56CDA863D6F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60A-53C9-4118-A81B-1E611BD08C3F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6586-6B97-4727-9EAA-15819C794F6D}" type="datetime1">
              <a:rPr lang="cs-CZ" smtClean="0"/>
              <a:t>15.03.2023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B639F5-1621-4A03-9058-37A6252F3375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8D1-585D-4E46-B2D6-AE0B9670B59C}" type="datetime1">
              <a:rPr lang="cs-CZ" smtClean="0"/>
              <a:t>15.03.2023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6FA-7912-44F9-8119-2AC644B32DAF}" type="datetime1">
              <a:rPr lang="cs-CZ" smtClean="0"/>
              <a:t>15.03.2023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E4B3-8055-4DDB-A3A4-D500078A6B35}" type="datetime1">
              <a:rPr lang="cs-CZ" smtClean="0"/>
              <a:t>15.03.2023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C1FC-1FA4-4BCE-A8C8-0F7EDBF03A4D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08B531-AC4B-4D79-B056-A16599DE1C19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ABDFF-4E7D-4DD3-9920-1E435988BEDE}" type="datetime1">
              <a:rPr lang="cs-CZ" smtClean="0"/>
              <a:t>15.03.2023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.korpus.cz/doku.php/pojmy:regularni_vyraz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pojmy:korpusovy_manaz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lib/exe/fetch.php/kurz:kuriozita_kontext.png" TargetMode="External"/><Relationship Id="rId2" Type="http://schemas.openxmlformats.org/officeDocument/2006/relationships/hyperlink" Target="https://wiki.korpus.cz/doku.php/cnk:uvo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Korpusové nástroje 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4</a:t>
            </a:r>
          </a:p>
        </p:txBody>
      </p:sp>
    </p:spTree>
    <p:extLst>
      <p:ext uri="{BB962C8B-B14F-4D97-AF65-F5344CB8AC3E}">
        <p14:creationId xmlns:p14="http://schemas.microsoft.com/office/powerpoint/2010/main" val="11716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AFF5-79CB-59F9-2B33-1E70B863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Mohu jednoduše získat doklady proprií?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119047-8BFF-1594-A427-3BDF97E0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73DB96F-E37C-EB05-0484-D2A5AA7CCD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506517"/>
            <a:ext cx="4332597" cy="45720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366FAC-085F-7B42-5103-9A9D7CF5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21" y="1488076"/>
            <a:ext cx="4145600" cy="43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EBA24-074E-AED4-22BF-B3E5C4FB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Filtr/Složitý dotaz/Regulární výrazy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FDC3AB-3E22-1C39-4E7E-0A091DF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E2D612-B21F-77EE-860B-FCD6445C52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32293" y="1527175"/>
            <a:ext cx="6842901" cy="4572000"/>
          </a:xfrm>
        </p:spPr>
      </p:pic>
    </p:spTree>
    <p:extLst>
      <p:ext uri="{BB962C8B-B14F-4D97-AF65-F5344CB8AC3E}">
        <p14:creationId xmlns:p14="http://schemas.microsoft.com/office/powerpoint/2010/main" val="383651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0418-42AE-1336-0AD3-4F1CAF25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zobrazím výsledek?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09D592-13A8-595F-BA3E-29DD260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372C83-F706-A81A-3974-467286DB08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8169" y="1440095"/>
            <a:ext cx="8504238" cy="270355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3CF87C-E007-0DD9-6652-B8B1FB39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43646"/>
            <a:ext cx="6735288" cy="21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9526-24A4-BAEC-6FE7-8F3375D0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výsledek takový, jaký je?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D28D2B-22D5-8D00-88EB-9A51E733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AD34416-E1CE-87D7-7D05-5BAC7D46DC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5307" y="1527175"/>
            <a:ext cx="5256874" cy="4572000"/>
          </a:xfrm>
        </p:spPr>
      </p:pic>
    </p:spTree>
    <p:extLst>
      <p:ext uri="{BB962C8B-B14F-4D97-AF65-F5344CB8AC3E}">
        <p14:creationId xmlns:p14="http://schemas.microsoft.com/office/powerpoint/2010/main" val="79508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FF6B-CF83-9C9C-FF77-1BC5DB1D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Lemmatizace vlastních jmen není propracovaná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4EE20E-ED4A-0822-1167-81F7604F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BC4494-E774-FCD3-105B-D242074BE8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569" y="3791848"/>
            <a:ext cx="8504238" cy="263452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260F50-71FD-B8E8-CD78-04399994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72" y="956312"/>
            <a:ext cx="4017872" cy="41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11D4B-8FE3-8247-79F9-D100D432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Regulární výrazy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156CDC-6508-DB0B-5B25-6879ECAD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DD25DF-F5EE-0399-48E1-051FC01A8A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https://wiki.korpus.cz/doku.php/pojmy:regularni_vyrazy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6C2B83-0F1D-99B6-8516-26E9CC4D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6039693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3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93174-453F-E827-51B2-5B549A16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 kterými slovesy se vyskytuje substantivum?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4CC29-9E63-76F2-8B73-DF982952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53AB59-8237-0295-E02F-7A2ADE11B7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Přestože má čeština relativně volný slovosled, lze předpokládat, že slova, která k sobě patří budou blízko.</a:t>
            </a:r>
          </a:p>
          <a:p>
            <a:r>
              <a:rPr lang="cs-CZ" dirty="0"/>
              <a:t>Budeme tedy hledat substantivum </a:t>
            </a:r>
            <a:r>
              <a:rPr lang="cs-CZ" i="1" dirty="0"/>
              <a:t>nabídka</a:t>
            </a:r>
            <a:r>
              <a:rPr lang="cs-CZ" dirty="0"/>
              <a:t> v jehož levém i pravém bezprostředním kontextu stojí sloveso.</a:t>
            </a:r>
          </a:p>
          <a:p>
            <a:r>
              <a:rPr lang="cs-CZ" dirty="0"/>
              <a:t>Sekvenci </a:t>
            </a:r>
            <a:r>
              <a:rPr lang="cs-CZ" i="1" dirty="0"/>
              <a:t>libovolné sloveso, substantivum nabídka </a:t>
            </a:r>
            <a:r>
              <a:rPr lang="cs-CZ" dirty="0">
                <a:solidFill>
                  <a:srgbClr val="FF0000"/>
                </a:solidFill>
              </a:rPr>
              <a:t>nebo</a:t>
            </a:r>
            <a:r>
              <a:rPr lang="cs-CZ" i="1" dirty="0"/>
              <a:t> substantivum nabídka, libovolné sloveso </a:t>
            </a:r>
            <a:r>
              <a:rPr lang="cs-CZ" dirty="0"/>
              <a:t>zapíšeme v jazyce </a:t>
            </a:r>
            <a:r>
              <a:rPr lang="cs-CZ" dirty="0" err="1"/>
              <a:t>cql</a:t>
            </a:r>
            <a:r>
              <a:rPr lang="cs-CZ" dirty="0"/>
              <a:t> do dotazovacího řádku jako pokročilý dotaz.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7263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11867-B1EC-97B6-3294-E40C189B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[pos="V"][lemma="nabídka"]|[lemma="nabídka"][pos="V"]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76542B-D1D3-9F93-4FD7-B5641459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38F10C-AE74-9270-F3A2-0EDABE55C7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461830"/>
            <a:ext cx="8504238" cy="159102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6DC3C2-6B2D-D708-442C-629554CA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052854"/>
            <a:ext cx="627785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56213-79A8-BD31-B5AF-DFDC4F5C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 dokladů sloveso + nabídka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79C033-6147-BD6F-C95D-77E2E7C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18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A52668-EA8C-EA62-55FB-305EA61B8E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Konkordance/Třídění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9808F8-8703-7850-55CA-907139A6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718"/>
            <a:ext cx="9144000" cy="39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55BC8-56FB-5887-8EB4-54697097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jakém významu se užívá sloveso </a:t>
            </a:r>
            <a:r>
              <a:rPr lang="cs-CZ" i="1" dirty="0"/>
              <a:t>hraničit</a:t>
            </a:r>
            <a:r>
              <a:rPr lang="cs-CZ" dirty="0"/>
              <a:t>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DDB5D4-49C6-88E3-5FD3-B676F752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0AF8D2-4B3E-330E-2B05-DBD673EDC6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Který z významů uvedených ve slovníku je obvyklejší?</a:t>
            </a:r>
          </a:p>
          <a:p>
            <a:r>
              <a:rPr lang="cs-CZ" dirty="0"/>
              <a:t>Dotaz: hraničit</a:t>
            </a:r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BA4C17C-4F2D-286E-5A38-5535FD3A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9" y="3429000"/>
            <a:ext cx="9002381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8F373-B9E4-E00E-3EB9-5257CF87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https://wiki.korpus.cz/doku.php/pojmy:korpusovy_manazer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9A887D-F442-DD00-C2CC-4FD634A6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95AFBF-6A8C-C962-D4F5-9AAB5FD72A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angl. corpus manager, corpus browser, corpus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query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systém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Korpusový manažere/prohlížeč  = komplexní nástroj k vyhledávání jazykových forem (či jejich sekvencí ) – KWIC + kontextu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effectLst/>
              </a:rPr>
              <a:t>KWIC = </a:t>
            </a:r>
            <a:r>
              <a:rPr lang="cs-CZ" sz="3200" dirty="0" err="1">
                <a:solidFill>
                  <a:srgbClr val="FF0000"/>
                </a:solidFill>
                <a:effectLst/>
              </a:rPr>
              <a:t>K</a:t>
            </a:r>
            <a:r>
              <a:rPr lang="cs-CZ" sz="3200" dirty="0" err="1">
                <a:effectLst/>
              </a:rPr>
              <a:t>ey</a:t>
            </a:r>
            <a:r>
              <a:rPr lang="cs-CZ" sz="3200" dirty="0">
                <a:effectLst/>
              </a:rPr>
              <a:t> </a:t>
            </a:r>
            <a:r>
              <a:rPr lang="cs-CZ" sz="3200" dirty="0">
                <a:solidFill>
                  <a:srgbClr val="FF0000"/>
                </a:solidFill>
                <a:effectLst/>
              </a:rPr>
              <a:t>W</a:t>
            </a:r>
            <a:r>
              <a:rPr lang="cs-CZ" sz="3200" dirty="0">
                <a:effectLst/>
              </a:rPr>
              <a:t>ord </a:t>
            </a:r>
            <a:r>
              <a:rPr lang="cs-CZ" sz="3200" dirty="0">
                <a:solidFill>
                  <a:srgbClr val="FF0000"/>
                </a:solidFill>
                <a:effectLst/>
              </a:rPr>
              <a:t>I</a:t>
            </a:r>
            <a:r>
              <a:rPr lang="cs-CZ" sz="3200" dirty="0">
                <a:effectLst/>
              </a:rPr>
              <a:t>n </a:t>
            </a:r>
            <a:r>
              <a:rPr lang="cs-CZ" sz="3200" dirty="0" err="1">
                <a:solidFill>
                  <a:srgbClr val="FF0000"/>
                </a:solidFill>
                <a:effectLst/>
              </a:rPr>
              <a:t>C</a:t>
            </a:r>
            <a:r>
              <a:rPr lang="cs-CZ" sz="3200" dirty="0" err="1">
                <a:effectLst/>
              </a:rPr>
              <a:t>ontext</a:t>
            </a:r>
            <a:endParaRPr lang="cs-CZ" sz="320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83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8E058-DCC1-DDFF-9718-AB3D36ED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kolokací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806D-9E7E-DCF8-641B-9F17702E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A884CDF-0290-7568-3379-8607B5F33B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467697"/>
            <a:ext cx="3692224" cy="45720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E42B7D-2ED1-C272-9D74-49D97875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4" y="1886536"/>
            <a:ext cx="4032448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3D762-64BD-DA74-0585-B92A5A03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Se kterým slovem je nejčastěji koordinováno slovo </a:t>
            </a:r>
            <a:r>
              <a:rPr lang="cs-CZ" sz="2800" i="1" dirty="0">
                <a:solidFill>
                  <a:srgbClr val="FF0000"/>
                </a:solidFill>
              </a:rPr>
              <a:t>věrný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26F91B-F9F7-ED9A-FFB7-873CB4EB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21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07EE4D-312D-7072-3B55-17A1C41B49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se vám vybaví?</a:t>
            </a:r>
          </a:p>
          <a:p>
            <a:r>
              <a:rPr lang="cs-CZ" dirty="0"/>
              <a:t>Jak zformulujete dotaz?</a:t>
            </a:r>
          </a:p>
          <a:p>
            <a:r>
              <a:rPr lang="fi-FI" dirty="0"/>
              <a:t>[lemma="věrný"][lemma="a"]|[lemma="a"][lemma="věrný"]</a:t>
            </a:r>
            <a:endParaRPr lang="cs-CZ" dirty="0"/>
          </a:p>
          <a:p>
            <a:r>
              <a:rPr lang="pt-BR" dirty="0"/>
              <a:t>[lemma="věrný"][lemma="a"][pos="A"]|[pos="A"][lemma="a"][lemma="věrný"]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D72119-F3A8-5414-E027-B8601773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518787"/>
            <a:ext cx="9144000" cy="15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110B3-9AE2-0955-AFBC-96871FB6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Frekvence/Vlastní/ KWIC nejvíce vlevo a vpravo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65FE95-251E-4FE0-FEFF-D5458641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DCC0D6-E785-E68A-140B-E0ACCB65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8839"/>
            <a:ext cx="3312368" cy="3315163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9E17170-CE67-3367-9D96-1BBEE41795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1752" y="1700809"/>
            <a:ext cx="4198240" cy="3603194"/>
          </a:xfrm>
        </p:spPr>
      </p:pic>
    </p:spTree>
    <p:extLst>
      <p:ext uri="{BB962C8B-B14F-4D97-AF65-F5344CB8AC3E}">
        <p14:creationId xmlns:p14="http://schemas.microsoft.com/office/powerpoint/2010/main" val="131716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C413F-902F-681A-EE88-D43A2C1D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Jaká substantiva rozvíjí koordinované spojení s adjektivy </a:t>
            </a:r>
            <a:r>
              <a:rPr lang="cs-CZ" i="1" dirty="0"/>
              <a:t>věrný a nějaký/nějaký a věrný?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664789-3549-DCF7-E513-3CA8CFEB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DE97B3-3AB2-A59E-E82C-9032CD570F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Kter</a:t>
            </a:r>
            <a:r>
              <a:rPr lang="cs-CZ" dirty="0"/>
              <a:t>á substantiva předpokládáte?</a:t>
            </a:r>
          </a:p>
          <a:p>
            <a:r>
              <a:rPr lang="cs-CZ" dirty="0"/>
              <a:t>Použijte Menu Kolokace, kontext vpravo (1,1)</a:t>
            </a:r>
          </a:p>
          <a:p>
            <a:r>
              <a:rPr lang="cs-CZ" dirty="0"/>
              <a:t>Porovnejte, jak se seznam promění, když jej seřadíte podle Frekvence a podle některé z kolokačních měr.</a:t>
            </a:r>
          </a:p>
          <a:p>
            <a:r>
              <a:rPr lang="cs-CZ" dirty="0"/>
              <a:t>Kterému ze seznamů odpovídá více vaše volba?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54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F8CF1-50E3-A34C-E0CF-B38DB258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Seznamy (uvědomme si rozdíl mezi tím, o čem se píše a tím, o čem se mluví)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D6E45-32AD-9DBD-C87F-2F4B7156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24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31CE896-942F-E719-94B7-2413A28ABDA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1490306"/>
            <a:ext cx="2903646" cy="45720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20CCA83-1182-DD37-5F25-D54D80AB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580" y="1445104"/>
            <a:ext cx="4369162" cy="48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79B0B-FD15-4454-F962-33122F91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 v testu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4684F-B5ED-AFB0-5ECD-18C008EF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5A744B-88D0-D41C-D79F-DFDEE998FD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jakém formátu se zobrazují výsledky </a:t>
            </a:r>
            <a:r>
              <a:rPr lang="cs-CZ" dirty="0" err="1"/>
              <a:t>vyhledávek</a:t>
            </a:r>
            <a:r>
              <a:rPr lang="cs-CZ" dirty="0"/>
              <a:t> v korpusu?</a:t>
            </a:r>
          </a:p>
          <a:p>
            <a:r>
              <a:rPr lang="cs-CZ" dirty="0"/>
              <a:t>Co jsou to regulární výrazy? Uveď příklad.</a:t>
            </a:r>
          </a:p>
          <a:p>
            <a:r>
              <a:rPr lang="cs-CZ" dirty="0"/>
              <a:t>Jak se jmenuje jazyk, ve kterém se zadávají složitější dotazy do korpusového vyhledávače.</a:t>
            </a:r>
          </a:p>
          <a:p>
            <a:r>
              <a:rPr lang="cs-CZ" dirty="0"/>
              <a:t>Vyjmenuj důležité funkce korpusového manažeru.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09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BB84E-077D-3FD5-D704-B4792949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Rozhraní </a:t>
            </a:r>
            <a:r>
              <a:rPr lang="cs-CZ" b="1" dirty="0" err="1">
                <a:solidFill>
                  <a:srgbClr val="FF0000"/>
                </a:solidFill>
              </a:rPr>
              <a:t>KonText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E18AF8-BE30-D97C-1695-43FFF319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2A6692-6707-EAAB-2EEE-849D625C09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Rozšířená a graficky upravená verze původního rozhraní </a:t>
            </a:r>
            <a:r>
              <a:rPr lang="cs-CZ" i="1" dirty="0" err="1"/>
              <a:t>NoSketch</a:t>
            </a:r>
            <a:r>
              <a:rPr lang="cs-CZ" i="1" dirty="0"/>
              <a:t> </a:t>
            </a:r>
            <a:r>
              <a:rPr lang="cs-CZ" i="1" dirty="0" err="1"/>
              <a:t>Engine</a:t>
            </a:r>
            <a:endParaRPr lang="cs-CZ" dirty="0"/>
          </a:p>
          <a:p>
            <a:r>
              <a:rPr lang="cs-CZ" dirty="0"/>
              <a:t>ÚČNK </a:t>
            </a:r>
          </a:p>
          <a:p>
            <a:r>
              <a:rPr lang="cs-CZ" dirty="0"/>
              <a:t>Přístupu ke </a:t>
            </a:r>
            <a:r>
              <a:rPr lang="cs-CZ" dirty="0">
                <a:hlinkClick r:id="rId2" tooltip="cnk:uv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korpusům ČNK</a:t>
            </a:r>
            <a:r>
              <a:rPr lang="cs-CZ" dirty="0"/>
              <a:t> a práci s nim</a:t>
            </a:r>
          </a:p>
          <a:p>
            <a:r>
              <a:rPr lang="cs-CZ" dirty="0">
                <a:hlinkClick r:id="rId3"/>
              </a:rPr>
              <a:t>https://wiki.korpus.cz/lib/exe/fetch.php/kurz:kuriozita_kontext.png</a:t>
            </a:r>
            <a:r>
              <a:rPr lang="cs-CZ" dirty="0"/>
              <a:t> </a:t>
            </a:r>
          </a:p>
          <a:p>
            <a:r>
              <a:rPr lang="cs-CZ" dirty="0"/>
              <a:t>Vyhledávat/Ukládat/Třídit/Zobrazovat</a:t>
            </a:r>
          </a:p>
        </p:txBody>
      </p:sp>
    </p:spTree>
    <p:extLst>
      <p:ext uri="{BB962C8B-B14F-4D97-AF65-F5344CB8AC3E}">
        <p14:creationId xmlns:p14="http://schemas.microsoft.com/office/powerpoint/2010/main" val="3461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9BA81-8775-5902-3C8C-57C00D01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https://www.korpus.cz/kontext/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765B56-8974-FEF3-6E68-3549D177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C629DF-B68B-87EF-7280-6BB4899948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3653" y="1527175"/>
            <a:ext cx="7440182" cy="4572000"/>
          </a:xfrm>
        </p:spPr>
      </p:pic>
    </p:spTree>
    <p:extLst>
      <p:ext uri="{BB962C8B-B14F-4D97-AF65-F5344CB8AC3E}">
        <p14:creationId xmlns:p14="http://schemas.microsoft.com/office/powerpoint/2010/main" val="265932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8233E-216C-EBC7-67D3-4AB48E30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47E20C-BFF7-CEC4-0218-B151918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66CC87-D239-B50C-1B0F-EC4119DB84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zvolit korpus</a:t>
            </a:r>
          </a:p>
          <a:p>
            <a:r>
              <a:rPr lang="cs-CZ" dirty="0"/>
              <a:t>Jak psát dotaz </a:t>
            </a:r>
          </a:p>
          <a:p>
            <a:r>
              <a:rPr lang="cs-CZ" dirty="0"/>
              <a:t>Co je výchozí atribut / volba atributu </a:t>
            </a:r>
          </a:p>
          <a:p>
            <a:r>
              <a:rPr lang="cs-CZ" dirty="0"/>
              <a:t>Co je pokročilý dotaz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8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CCF5C-A89A-935B-129A-48C35DE8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96641-A329-87E4-2409-F3B43942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92184E-6440-9373-7BDE-E548287F91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Zvolte korpus SYN2020</a:t>
            </a:r>
          </a:p>
          <a:p>
            <a:r>
              <a:rPr lang="cs-CZ" dirty="0"/>
              <a:t>Ponechte výchozí atribut</a:t>
            </a:r>
          </a:p>
          <a:p>
            <a:r>
              <a:rPr lang="cs-CZ" dirty="0"/>
              <a:t>do dotazovacího řádku zadejte základní tvar slova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ED3215-B54F-AE3E-2CD3-9A284104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3068960"/>
            <a:ext cx="6897968" cy="30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D98CB-2FE0-69B9-6FE7-8924849D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5262DB-DCD1-510F-3A68-12DB846D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CE4F230-C602-F072-06F7-0A2D6B1068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408188"/>
            <a:ext cx="8504238" cy="2809974"/>
          </a:xfrm>
        </p:spPr>
      </p:pic>
    </p:spTree>
    <p:extLst>
      <p:ext uri="{BB962C8B-B14F-4D97-AF65-F5344CB8AC3E}">
        <p14:creationId xmlns:p14="http://schemas.microsoft.com/office/powerpoint/2010/main" val="363679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B1FA9-D013-C19A-DC73-1857B40C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ULOŽIT (Vlastní/XLSX)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24A50-BD7F-032A-9F67-00B82477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7E01F5E-A0E0-85AC-4A79-D0C0D0D86D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583880"/>
            <a:ext cx="8504238" cy="4458590"/>
          </a:xfrm>
        </p:spPr>
      </p:pic>
    </p:spTree>
    <p:extLst>
      <p:ext uri="{BB962C8B-B14F-4D97-AF65-F5344CB8AC3E}">
        <p14:creationId xmlns:p14="http://schemas.microsoft.com/office/powerpoint/2010/main" val="30544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76B4F-5E0A-953F-911F-E4577DC3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říká kontext?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BD0293-722E-2D94-8AED-E8743ECF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B7366D-267A-2E71-EA5B-9BFEB96F80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Která slova rozvíjí adjektivum </a:t>
            </a:r>
            <a:r>
              <a:rPr lang="cs-CZ" i="1" dirty="0"/>
              <a:t>severní</a:t>
            </a:r>
            <a:r>
              <a:rPr lang="cs-CZ" dirty="0"/>
              <a:t>?</a:t>
            </a:r>
          </a:p>
          <a:p>
            <a:r>
              <a:rPr lang="cs-CZ" dirty="0"/>
              <a:t>Frekvence/Vlastní/1R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9B400A-D445-8793-8629-DD9C8719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36912"/>
            <a:ext cx="9144000" cy="35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552</Words>
  <Application>Microsoft Office PowerPoint</Application>
  <PresentationFormat>Předvádění na obrazovce (4:3)</PresentationFormat>
  <Paragraphs>88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Calibri</vt:lpstr>
      <vt:lpstr>Georgia</vt:lpstr>
      <vt:lpstr>Times New Roman</vt:lpstr>
      <vt:lpstr>Wingdings</vt:lpstr>
      <vt:lpstr>Wingdings 2</vt:lpstr>
      <vt:lpstr>Administrativní</vt:lpstr>
      <vt:lpstr>Úvod do korpusové lingvistiky 4</vt:lpstr>
      <vt:lpstr>https://wiki.korpus.cz/doku.php/pojmy:korpusovy_manazer </vt:lpstr>
      <vt:lpstr>Rozhraní KonText</vt:lpstr>
      <vt:lpstr>https://www.korpus.cz/kontext/</vt:lpstr>
      <vt:lpstr>DOTAZ</vt:lpstr>
      <vt:lpstr>Vyzkoušejte</vt:lpstr>
      <vt:lpstr>Konkordance</vt:lpstr>
      <vt:lpstr>ULOŽIT (Vlastní/XLSX)</vt:lpstr>
      <vt:lpstr>Co nám říká kontext?</vt:lpstr>
      <vt:lpstr>Mohu jednoduše získat doklady proprií?</vt:lpstr>
      <vt:lpstr>Filtr/Složitý dotaz/Regulární výrazy</vt:lpstr>
      <vt:lpstr>Jak zobrazím výsledek?</vt:lpstr>
      <vt:lpstr>Proč je výsledek takový, jaký je?</vt:lpstr>
      <vt:lpstr>Lemmatizace vlastních jmen není propracovaná</vt:lpstr>
      <vt:lpstr>Regulární výrazy</vt:lpstr>
      <vt:lpstr>Se kterými slovesy se vyskytuje substantivum?</vt:lpstr>
      <vt:lpstr>[pos="V"][lemma="nabídka"]|[lemma="nabídka"][pos="V"]</vt:lpstr>
      <vt:lpstr>Konkordance dokladů sloveso + nabídka</vt:lpstr>
      <vt:lpstr>V jakém významu se užívá sloveso hraničit?</vt:lpstr>
      <vt:lpstr>Využití kolokací</vt:lpstr>
      <vt:lpstr>Se kterým slovem je nejčastěji koordinováno slovo věrný</vt:lpstr>
      <vt:lpstr>Frekvence/Vlastní/ KWIC nejvíce vlevo a vpravo</vt:lpstr>
      <vt:lpstr>Jaká substantiva rozvíjí koordinované spojení s adjektivy věrný a nějaký/nějaký a věrný?</vt:lpstr>
      <vt:lpstr>Seznamy (uvědomme si rozdíl mezi tím, o čem se píše a tím, o čem se mluví)</vt:lpstr>
      <vt:lpstr>Příklady otázek v testu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2</dc:title>
  <dc:creator>Klára Osolsobě</dc:creator>
  <cp:lastModifiedBy>Klára Osolsobě</cp:lastModifiedBy>
  <cp:revision>13</cp:revision>
  <dcterms:created xsi:type="dcterms:W3CDTF">2013-09-30T09:42:58Z</dcterms:created>
  <dcterms:modified xsi:type="dcterms:W3CDTF">2023-03-15T12:54:20Z</dcterms:modified>
</cp:coreProperties>
</file>