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78" r:id="rId11"/>
    <p:sldId id="279" r:id="rId12"/>
    <p:sldId id="280" r:id="rId13"/>
    <p:sldId id="281" r:id="rId14"/>
    <p:sldId id="264" r:id="rId15"/>
    <p:sldId id="265" r:id="rId16"/>
    <p:sldId id="266" r:id="rId17"/>
    <p:sldId id="282" r:id="rId18"/>
    <p:sldId id="283" r:id="rId19"/>
    <p:sldId id="267" r:id="rId20"/>
    <p:sldId id="268" r:id="rId21"/>
    <p:sldId id="269" r:id="rId22"/>
    <p:sldId id="271" r:id="rId23"/>
    <p:sldId id="272" r:id="rId24"/>
    <p:sldId id="276" r:id="rId25"/>
    <p:sldId id="274" r:id="rId26"/>
    <p:sldId id="277" r:id="rId27"/>
    <p:sldId id="284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221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9E7-567C-4073-8013-BC1A9C7986C8}" type="datetimeFigureOut">
              <a:rPr lang="cs-CZ" smtClean="0"/>
              <a:t>14.03.2023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3481E73-2E83-4BD9-9E2A-EF320177EED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9E7-567C-4073-8013-BC1A9C7986C8}" type="datetimeFigureOut">
              <a:rPr lang="cs-CZ" smtClean="0"/>
              <a:t>14.03.2023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1E73-2E83-4BD9-9E2A-EF320177EED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3481E73-2E83-4BD9-9E2A-EF320177EED7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9E7-567C-4073-8013-BC1A9C7986C8}" type="datetimeFigureOut">
              <a:rPr lang="cs-CZ" smtClean="0"/>
              <a:t>14.03.2023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9E7-567C-4073-8013-BC1A9C7986C8}" type="datetimeFigureOut">
              <a:rPr lang="cs-CZ" smtClean="0"/>
              <a:t>14.03.2023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3481E73-2E83-4BD9-9E2A-EF320177EED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9E7-567C-4073-8013-BC1A9C7986C8}" type="datetimeFigureOut">
              <a:rPr lang="cs-CZ" smtClean="0"/>
              <a:t>14.03.2023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3481E73-2E83-4BD9-9E2A-EF320177EED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24F09E7-567C-4073-8013-BC1A9C7986C8}" type="datetimeFigureOut">
              <a:rPr lang="cs-CZ" smtClean="0"/>
              <a:t>14.03.2023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81E73-2E83-4BD9-9E2A-EF320177EED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9E7-567C-4073-8013-BC1A9C7986C8}" type="datetimeFigureOut">
              <a:rPr lang="cs-CZ" smtClean="0"/>
              <a:t>14.03.2023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3481E73-2E83-4BD9-9E2A-EF320177EED7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9E7-567C-4073-8013-BC1A9C7986C8}" type="datetimeFigureOut">
              <a:rPr lang="cs-CZ" smtClean="0"/>
              <a:t>14.03.2023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3481E73-2E83-4BD9-9E2A-EF320177EED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9E7-567C-4073-8013-BC1A9C7986C8}" type="datetimeFigureOut">
              <a:rPr lang="cs-CZ" smtClean="0"/>
              <a:t>14.03.2023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481E73-2E83-4BD9-9E2A-EF320177EED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3481E73-2E83-4BD9-9E2A-EF320177EED7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09E7-567C-4073-8013-BC1A9C7986C8}" type="datetimeFigureOut">
              <a:rPr lang="cs-CZ" smtClean="0"/>
              <a:t>14.03.2023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3481E73-2E83-4BD9-9E2A-EF320177EED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24F09E7-567C-4073-8013-BC1A9C7986C8}" type="datetimeFigureOut">
              <a:rPr lang="cs-CZ" smtClean="0"/>
              <a:t>14.03.2023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24F09E7-567C-4073-8013-BC1A9C7986C8}" type="datetimeFigureOut">
              <a:rPr lang="cs-CZ" smtClean="0"/>
              <a:t>14.03.2023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3481E73-2E83-4BD9-9E2A-EF320177EED7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orpus.cz/kontext/view?viewmode=kwic&amp;pagesize=40&amp;attrs=word&amp;attr_vmode=visible-kwic&amp;base_viewattr=word&amp;refs=%3Ddoc.id&amp;q=~SWWc4ekWEA8W&amp;cutoff=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korpus.cz/doku.php/cnk:dialek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cnk.ff.cuni.cz/img/atlas.gif" TargetMode="External"/><Relationship Id="rId2" Type="http://schemas.openxmlformats.org/officeDocument/2006/relationships/hyperlink" Target="http://ucnk.ff.cuni.cz/schola-stat.ph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korpus.cz/doku.php/cnk:speeche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smas.cz/autor/24787/martina-waclawicova/" TargetMode="External"/><Relationship Id="rId2" Type="http://schemas.openxmlformats.org/officeDocument/2006/relationships/hyperlink" Target="http://www.kosmas.cz/autor/24786/marie-koprivov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korpus.cz/doku.php/cnk:lemtag_mluv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ucnk.ff.cuni.cz/ORAL2006.ph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Mluvené korpusy</a:t>
            </a:r>
          </a:p>
          <a:p>
            <a:r>
              <a:rPr lang="cs-CZ" b="1" dirty="0"/>
              <a:t>Praha – Brno - Olomouc</a:t>
            </a:r>
            <a:r>
              <a:rPr lang="cs-CZ" dirty="0"/>
              <a:t> 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Úvod do korpusové </a:t>
            </a:r>
            <a:r>
              <a:rPr lang="cs-CZ"/>
              <a:t>lingvistiky </a:t>
            </a:r>
            <a:br>
              <a:rPr lang="cs-CZ"/>
            </a:br>
            <a:r>
              <a:rPr lang="cs-CZ"/>
              <a:t>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5596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BC73CC-C00A-7B4E-E817-3A2CAB781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ORTOFON 2017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ABC241-E7D9-0121-EDC6-D04BA28D44F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ortografická transkripce</a:t>
            </a:r>
          </a:p>
          <a:p>
            <a:r>
              <a:rPr lang="cs-CZ" dirty="0"/>
              <a:t>zjednodušená fonetická transkripce</a:t>
            </a:r>
          </a:p>
          <a:p>
            <a:r>
              <a:rPr lang="cs-CZ" dirty="0"/>
              <a:t>je možné spustit nahrávku KWIC: </a:t>
            </a:r>
            <a:r>
              <a:rPr lang="cs-CZ" dirty="0">
                <a:hlinkClick r:id="rId2"/>
              </a:rPr>
              <a:t>https://www.korpus.cz/kontext/view?viewmode=kwic&amp;pagesize=40&amp;attrs=word&amp;attr_vmode=visible-kwic&amp;base_viewattr=word&amp;refs=%3Ddoc.id&amp;q=~SWWc4ekWEA8W&amp;cutoff=0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801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AF06CF-B243-7E1E-6712-B853A05B2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DIALEKT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E4CA43-D8B9-05E4-B9D9-3EEB1E20820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https://wiki.korpus.cz/doku.php/cnk:dialekt</a:t>
            </a:r>
            <a:endParaRPr lang="cs-CZ" dirty="0"/>
          </a:p>
          <a:p>
            <a:r>
              <a:rPr lang="cs-CZ" dirty="0"/>
              <a:t>Nahrávky pro ČJA + další sběr</a:t>
            </a:r>
          </a:p>
          <a:p>
            <a:r>
              <a:rPr lang="cs-CZ" dirty="0"/>
              <a:t>50.-80.léta XX. stol.</a:t>
            </a:r>
          </a:p>
          <a:p>
            <a:r>
              <a:rPr lang="cs-CZ" dirty="0"/>
              <a:t>90. l. XX. stol. – XXI. stol.</a:t>
            </a:r>
          </a:p>
          <a:p>
            <a:r>
              <a:rPr lang="cs-CZ" dirty="0"/>
              <a:t>Aplikace MAPKA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/>
              <a:t>zvukový záznam</a:t>
            </a:r>
            <a:r>
              <a:rPr lang="cs-CZ" sz="2400" dirty="0"/>
              <a:t> nářečního projevu,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dialektologický a ortografický </a:t>
            </a:r>
            <a:r>
              <a:rPr lang="cs-CZ" sz="2400" b="1" dirty="0"/>
              <a:t>přepis projevu</a:t>
            </a:r>
            <a:r>
              <a:rPr lang="cs-CZ" sz="2400" dirty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/>
              <a:t>rozbor nářečních jevů</a:t>
            </a:r>
            <a:r>
              <a:rPr lang="cs-CZ" sz="2400" dirty="0"/>
              <a:t> obsažených v ukázce,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/>
              <a:t>sociolingvistické údaje</a:t>
            </a:r>
            <a:r>
              <a:rPr lang="cs-CZ" sz="2400" dirty="0"/>
              <a:t> o nahrávce a mluvčích</a:t>
            </a:r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0863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865B9C-CB72-5C9C-7A30-0CCEB5F2A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MAPKA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26696B6-A0F7-7672-59AC-3281EF6FEB3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1865080"/>
            <a:ext cx="8504238" cy="3896190"/>
          </a:xfrm>
        </p:spPr>
      </p:pic>
    </p:spTree>
    <p:extLst>
      <p:ext uri="{BB962C8B-B14F-4D97-AF65-F5344CB8AC3E}">
        <p14:creationId xmlns:p14="http://schemas.microsoft.com/office/powerpoint/2010/main" val="469784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D57C6B-31D6-83B0-D8E3-5EF1123DD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DIALEKT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9165617-B135-2EFD-D5D7-932E83D6058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2342881"/>
            <a:ext cx="8504238" cy="2940588"/>
          </a:xfrm>
        </p:spPr>
      </p:pic>
    </p:spTree>
    <p:extLst>
      <p:ext uri="{BB962C8B-B14F-4D97-AF65-F5344CB8AC3E}">
        <p14:creationId xmlns:p14="http://schemas.microsoft.com/office/powerpoint/2010/main" val="390746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SCHOLA2010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Řešitelem korpusu </a:t>
            </a:r>
            <a:r>
              <a:rPr lang="cs-CZ" dirty="0" err="1"/>
              <a:t>SCHOLA2010</a:t>
            </a:r>
            <a:r>
              <a:rPr lang="cs-CZ" dirty="0"/>
              <a:t> je v rámci výzkumného záměru </a:t>
            </a:r>
            <a:r>
              <a:rPr lang="cs-CZ" dirty="0" err="1"/>
              <a:t>MSM</a:t>
            </a:r>
            <a:r>
              <a:rPr lang="cs-CZ" dirty="0"/>
              <a:t> 0021620825 (Jazyk jako lidská činnost, její produkt a faktor) </a:t>
            </a:r>
            <a:r>
              <a:rPr lang="cs-CZ" b="1" dirty="0"/>
              <a:t>Ústav českého jazyka a teorie komunikace (</a:t>
            </a:r>
            <a:r>
              <a:rPr lang="cs-CZ" b="1" dirty="0" err="1"/>
              <a:t>ÚČJTK</a:t>
            </a:r>
            <a:r>
              <a:rPr lang="cs-CZ" b="1" dirty="0"/>
              <a:t>) UK FF</a:t>
            </a:r>
            <a:r>
              <a:rPr lang="cs-CZ" dirty="0"/>
              <a:t>. Jedná se o sociologicky i didakticky jedinečný korpus, protože vychází ze školního prostředí a zaznamenává mluvený jazyk vyučovacích hodin (především standardních vyučovacích hodin s délkou cca 45 min.). Uživatelům se nabízí jazykový materiál, v němž je zachycena mluva učitelů i žáků během vyučování. Zatím je to jediný veřejně přístupný korpus tohoto typu. Uvedený korpus se od ostatních mluvených korpusů zveřejněných v Českém národním korpusu (</a:t>
            </a:r>
            <a:r>
              <a:rPr lang="cs-CZ" dirty="0" err="1"/>
              <a:t>ČNK</a:t>
            </a:r>
            <a:r>
              <a:rPr lang="cs-CZ" dirty="0"/>
              <a:t>) liší také tím, že obsahuje mluvu dětí a mládeže. </a:t>
            </a:r>
          </a:p>
        </p:txBody>
      </p:sp>
    </p:spTree>
    <p:extLst>
      <p:ext uri="{BB962C8B-B14F-4D97-AF65-F5344CB8AC3E}">
        <p14:creationId xmlns:p14="http://schemas.microsoft.com/office/powerpoint/2010/main" val="2011047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SCHOLA2010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Korpus </a:t>
            </a:r>
            <a:r>
              <a:rPr lang="cs-CZ" dirty="0" err="1"/>
              <a:t>SCHOLA2010</a:t>
            </a:r>
            <a:r>
              <a:rPr lang="cs-CZ" dirty="0"/>
              <a:t> tvoří </a:t>
            </a:r>
            <a:r>
              <a:rPr lang="cs-CZ" b="1" dirty="0"/>
              <a:t>204 přepisů nahrávek vyučovacích hodin</a:t>
            </a:r>
            <a:r>
              <a:rPr lang="cs-CZ" dirty="0"/>
              <a:t>, pořízených v letech </a:t>
            </a:r>
            <a:r>
              <a:rPr lang="cs-CZ" b="1" dirty="0"/>
              <a:t>2005–2008</a:t>
            </a:r>
            <a:r>
              <a:rPr lang="cs-CZ" dirty="0"/>
              <a:t>. Sondy pocházejí z různých míst České republiky, viz oddíl </a:t>
            </a:r>
            <a:r>
              <a:rPr lang="cs-CZ" dirty="0">
                <a:hlinkClick r:id="rId2"/>
              </a:rPr>
              <a:t>Statistiky ke korpusu </a:t>
            </a:r>
            <a:r>
              <a:rPr lang="cs-CZ" dirty="0" err="1">
                <a:hlinkClick r:id="rId2"/>
              </a:rPr>
              <a:t>Schola2010</a:t>
            </a:r>
            <a:r>
              <a:rPr lang="cs-CZ" dirty="0"/>
              <a:t>. 131 nahrávek bylo nahráno ve středočeské nářeční oblasti, 57 nahrávek ve východomoravské nářeční oblasti (vymezení nářečních oblastí se opírá o pojetí Běličovo, </a:t>
            </a:r>
            <a:r>
              <a:rPr lang="cs-CZ" i="1" dirty="0"/>
              <a:t>Nástin české dialektologie</a:t>
            </a:r>
            <a:r>
              <a:rPr lang="cs-CZ" dirty="0"/>
              <a:t>, 1972, a o členění nářečních oblastí v Českém jazykovém atlasu, 1992–2005, viz </a:t>
            </a:r>
            <a:r>
              <a:rPr lang="cs-CZ" dirty="0">
                <a:hlinkClick r:id="rId3"/>
              </a:rPr>
              <a:t>mapa nářečních oblastí podle </a:t>
            </a:r>
            <a:r>
              <a:rPr lang="cs-CZ" dirty="0" err="1">
                <a:hlinkClick r:id="rId3"/>
              </a:rPr>
              <a:t>ČJA</a:t>
            </a:r>
            <a:r>
              <a:rPr lang="cs-CZ" dirty="0"/>
              <a:t>), jde tedy i o teritoriálně různorodý jazykový materiál. </a:t>
            </a:r>
          </a:p>
        </p:txBody>
      </p:sp>
    </p:spTree>
    <p:extLst>
      <p:ext uri="{BB962C8B-B14F-4D97-AF65-F5344CB8AC3E}">
        <p14:creationId xmlns:p14="http://schemas.microsoft.com/office/powerpoint/2010/main" val="2340087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Korpus vyučovacích hodin </a:t>
            </a:r>
            <a:r>
              <a:rPr lang="cs-CZ" sz="4000" dirty="0" err="1"/>
              <a:t>SCHOLA2010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Zastoupení dle vyučovacích předmětů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90788"/>
            <a:ext cx="4724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005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BE0329-B298-4396-F549-054372D5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PARLCORP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3F60CD-F825-8D1D-9797-3F57892DB78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/>
              <a:t>Korpus českých parlamentní projevů</a:t>
            </a:r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BD35C00-A379-1273-8098-F56204A1D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3993"/>
            <a:ext cx="9144000" cy="193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86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0870BB-C356-7A45-CBCF-148E5929A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Korpus prezidentských projevů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608BD0-9A31-0064-5D7A-6B767148FCF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/>
              <a:t>speeches</a:t>
            </a:r>
            <a:r>
              <a:rPr lang="cs-CZ" dirty="0"/>
              <a:t> </a:t>
            </a:r>
            <a:r>
              <a:rPr lang="cs-CZ" dirty="0">
                <a:hlinkClick r:id="rId2"/>
              </a:rPr>
              <a:t>https://wiki.korpus.cz/doku.php/cnk:speeches</a:t>
            </a:r>
            <a:endParaRPr lang="cs-CZ" dirty="0"/>
          </a:p>
          <a:p>
            <a:r>
              <a:rPr lang="cs-CZ" i="1" dirty="0" err="1"/>
              <a:t>written</a:t>
            </a:r>
            <a:r>
              <a:rPr lang="cs-CZ" i="1" dirty="0"/>
              <a:t> to </a:t>
            </a:r>
            <a:r>
              <a:rPr lang="cs-CZ" i="1" dirty="0" err="1"/>
              <a:t>be</a:t>
            </a:r>
            <a:r>
              <a:rPr lang="cs-CZ" i="1" dirty="0"/>
              <a:t> </a:t>
            </a:r>
            <a:r>
              <a:rPr lang="cs-CZ" i="1" dirty="0" err="1"/>
              <a:t>spoken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8101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přepisu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pravopis a přepis x fonetický přepis</a:t>
            </a:r>
          </a:p>
          <a:p>
            <a:r>
              <a:rPr lang="cs-CZ" dirty="0"/>
              <a:t>interpunkce „</a:t>
            </a:r>
            <a:r>
              <a:rPr lang="cs-CZ" dirty="0" err="1"/>
              <a:t>pauzová</a:t>
            </a:r>
            <a:r>
              <a:rPr lang="cs-CZ" dirty="0"/>
              <a:t>“</a:t>
            </a:r>
          </a:p>
          <a:p>
            <a:r>
              <a:rPr lang="cs-CZ" dirty="0"/>
              <a:t>pravopis i-y</a:t>
            </a:r>
          </a:p>
          <a:p>
            <a:r>
              <a:rPr lang="cs-CZ" dirty="0"/>
              <a:t>pravopis ě</a:t>
            </a:r>
          </a:p>
          <a:p>
            <a:r>
              <a:rPr lang="cs-CZ" dirty="0"/>
              <a:t>délka vokálů</a:t>
            </a:r>
          </a:p>
          <a:p>
            <a:r>
              <a:rPr lang="cs-CZ" dirty="0"/>
              <a:t>asimilace znělosti</a:t>
            </a:r>
          </a:p>
          <a:p>
            <a:r>
              <a:rPr lang="cs-CZ" dirty="0"/>
              <a:t>zdvojené souhlásky</a:t>
            </a:r>
          </a:p>
          <a:p>
            <a:r>
              <a:rPr lang="cs-CZ" dirty="0"/>
              <a:t>artikulační asimilace</a:t>
            </a:r>
          </a:p>
          <a:p>
            <a:r>
              <a:rPr lang="cs-CZ" dirty="0"/>
              <a:t>cizí slova a propria</a:t>
            </a:r>
          </a:p>
          <a:p>
            <a:r>
              <a:rPr lang="cs-CZ" dirty="0" err="1"/>
              <a:t>přitákání</a:t>
            </a:r>
            <a:r>
              <a:rPr lang="cs-CZ" dirty="0"/>
              <a:t>, odmítnutí, smích, komentáře, nesrozumitelné úseky, překryvy</a:t>
            </a:r>
          </a:p>
        </p:txBody>
      </p:sp>
    </p:spTree>
    <p:extLst>
      <p:ext uri="{BB962C8B-B14F-4D97-AF65-F5344CB8AC3E}">
        <p14:creationId xmlns:p14="http://schemas.microsoft.com/office/powerpoint/2010/main" val="29389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Korpusy dostupné z </a:t>
            </a:r>
            <a:r>
              <a:rPr lang="cs-CZ" dirty="0" err="1"/>
              <a:t>ČNK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0636033-4DFF-456C-689C-0356041F5E9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27584" y="1484784"/>
            <a:ext cx="2587924" cy="457200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E80BF10-9250-08CC-5B56-BECF335C6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228" y="1484784"/>
            <a:ext cx="2267266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37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Sociolingvistické značkování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pohlaví</a:t>
            </a:r>
          </a:p>
          <a:p>
            <a:r>
              <a:rPr lang="cs-CZ" dirty="0"/>
              <a:t>věk</a:t>
            </a:r>
          </a:p>
          <a:p>
            <a:r>
              <a:rPr lang="cs-CZ" dirty="0"/>
              <a:t>vzdělání</a:t>
            </a:r>
          </a:p>
          <a:p>
            <a:r>
              <a:rPr lang="cs-CZ" dirty="0"/>
              <a:t>teritoriální zařazení</a:t>
            </a:r>
          </a:p>
        </p:txBody>
      </p:sp>
    </p:spTree>
    <p:extLst>
      <p:ext uri="{BB962C8B-B14F-4D97-AF65-F5344CB8AC3E}">
        <p14:creationId xmlns:p14="http://schemas.microsoft.com/office/powerpoint/2010/main" val="2749034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poskytovatelů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prohlášení dovolující uveřejnění nahrávky za stanovených podmínek</a:t>
            </a:r>
          </a:p>
          <a:p>
            <a:r>
              <a:rPr lang="cs-CZ" dirty="0"/>
              <a:t>vynechání veškerých údajů, přes něž by bylo možné „vysledovat“ hovořící (jména, adresy, tel. čísla, ...)</a:t>
            </a:r>
          </a:p>
        </p:txBody>
      </p:sp>
    </p:spTree>
    <p:extLst>
      <p:ext uri="{BB962C8B-B14F-4D97-AF65-F5344CB8AC3E}">
        <p14:creationId xmlns:p14="http://schemas.microsoft.com/office/powerpoint/2010/main" val="263724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Olomoucký mluvený korpus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Projekt dr. P. Pořízky </a:t>
            </a:r>
            <a:r>
              <a:rPr lang="cs-CZ" dirty="0" err="1"/>
              <a:t>UPOL</a:t>
            </a:r>
            <a:endParaRPr lang="cs-CZ" dirty="0"/>
          </a:p>
          <a:p>
            <a:r>
              <a:rPr lang="cs-CZ" dirty="0"/>
              <a:t>foneticky přepsané texty</a:t>
            </a:r>
          </a:p>
          <a:p>
            <a:r>
              <a:rPr lang="cs-CZ" dirty="0"/>
              <a:t>http://</a:t>
            </a:r>
            <a:r>
              <a:rPr lang="cs-CZ" dirty="0" err="1"/>
              <a:t>korpling.webnode.cz</a:t>
            </a:r>
            <a:r>
              <a:rPr lang="cs-CZ" dirty="0"/>
              <a:t>/</a:t>
            </a:r>
            <a:r>
              <a:rPr lang="cs-CZ" dirty="0" err="1"/>
              <a:t>olomoucky</a:t>
            </a:r>
            <a:r>
              <a:rPr lang="cs-CZ" dirty="0"/>
              <a:t>-mluveny-korpus/</a:t>
            </a:r>
          </a:p>
        </p:txBody>
      </p:sp>
    </p:spTree>
    <p:extLst>
      <p:ext uri="{BB962C8B-B14F-4D97-AF65-F5344CB8AC3E}">
        <p14:creationId xmlns:p14="http://schemas.microsoft.com/office/powerpoint/2010/main" val="2999984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Publikace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Čeština v mluveném korpusu</a:t>
            </a:r>
          </a:p>
          <a:p>
            <a:pPr marL="0" indent="0">
              <a:buNone/>
            </a:pPr>
            <a:r>
              <a:rPr lang="cs-CZ" b="1" dirty="0">
                <a:hlinkClick r:id="rId2" tooltip="Marie Kopřivová"/>
              </a:rPr>
              <a:t>Marie Kopřivová</a:t>
            </a:r>
            <a:r>
              <a:rPr lang="cs-CZ" b="1" dirty="0"/>
              <a:t> a </a:t>
            </a:r>
            <a:r>
              <a:rPr lang="cs-CZ" b="1" dirty="0">
                <a:hlinkClick r:id="rId3" tooltip="Martina Waclawičová"/>
              </a:rPr>
              <a:t>Martina </a:t>
            </a:r>
            <a:r>
              <a:rPr lang="cs-CZ" b="1" dirty="0" err="1">
                <a:hlinkClick r:id="rId3" tooltip="Martina Waclawičová"/>
              </a:rPr>
              <a:t>Waclawičová</a:t>
            </a:r>
            <a:r>
              <a:rPr lang="cs-CZ" b="1" dirty="0"/>
              <a:t> 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24944"/>
            <a:ext cx="22764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538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Ke značkování </a:t>
            </a:r>
            <a:r>
              <a:rPr lang="cs-CZ"/>
              <a:t>mluvených korpusů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HLAVÁČKOVÁ, Dana a Klára OSOLSOBĚ. Morfologické značkování mluvených korpusů, zkušenosti a otevřené otázky. Kopřivová, Marie, </a:t>
            </a:r>
            <a:r>
              <a:rPr lang="cs-CZ" dirty="0" err="1"/>
              <a:t>Waclawičová</a:t>
            </a:r>
            <a:r>
              <a:rPr lang="cs-CZ" dirty="0"/>
              <a:t>, Martina. In </a:t>
            </a:r>
            <a:r>
              <a:rPr lang="cs-CZ" i="1" dirty="0"/>
              <a:t>Čeština v mluveném korpusu</a:t>
            </a:r>
            <a:r>
              <a:rPr lang="cs-CZ" dirty="0"/>
              <a:t>. 1. vyd. Praha: Nakladatelství Lidové noviny/ Ústav Českého národního korpusu, 2008. s. 105-114, 10 s. ISBN 978-80-7106-982-9.</a:t>
            </a:r>
          </a:p>
          <a:p>
            <a:r>
              <a:rPr lang="cs-CZ" dirty="0">
                <a:hlinkClick r:id="rId2"/>
              </a:rPr>
              <a:t>https://wiki.korpus.cz/doku.php/cnk:lemtag_mluv</a:t>
            </a:r>
            <a:endParaRPr lang="cs-CZ" dirty="0"/>
          </a:p>
          <a:p>
            <a:r>
              <a:rPr lang="cs-CZ" dirty="0">
                <a:effectLst/>
              </a:rPr>
              <a:t>Kopřivová, M. - Lukeš, D. - Komrsková, Z. - </a:t>
            </a:r>
            <a:r>
              <a:rPr lang="cs-CZ" dirty="0" err="1">
                <a:effectLst/>
              </a:rPr>
              <a:t>Poukarová</a:t>
            </a:r>
            <a:r>
              <a:rPr lang="cs-CZ" dirty="0">
                <a:effectLst/>
              </a:rPr>
              <a:t>, P. (2017): Korpus ORAL: sestavení, lemmatizace a morfologické značkování. In </a:t>
            </a:r>
            <a:r>
              <a:rPr lang="cs-CZ" i="1" dirty="0">
                <a:effectLst/>
              </a:rPr>
              <a:t>Korpus - Gramatika - Axiologie</a:t>
            </a:r>
            <a:r>
              <a:rPr lang="cs-CZ" dirty="0">
                <a:effectLst/>
              </a:rPr>
              <a:t>, 15, 47-67. </a:t>
            </a:r>
          </a:p>
          <a:p>
            <a:r>
              <a:rPr lang="cs-CZ" dirty="0">
                <a:effectLst/>
              </a:rPr>
              <a:t>Lukeš. D. - Klimešová, P. - Komrsková, Z. - Kopřivová, M. (2015) : </a:t>
            </a:r>
            <a:r>
              <a:rPr lang="cs-CZ" dirty="0" err="1">
                <a:effectLst/>
              </a:rPr>
              <a:t>Experimental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Tagging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of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the</a:t>
            </a:r>
            <a:r>
              <a:rPr lang="cs-CZ" dirty="0">
                <a:effectLst/>
              </a:rPr>
              <a:t> ORAL </a:t>
            </a:r>
            <a:r>
              <a:rPr lang="cs-CZ" dirty="0" err="1">
                <a:effectLst/>
              </a:rPr>
              <a:t>Series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Corpora</a:t>
            </a:r>
            <a:r>
              <a:rPr lang="cs-CZ" dirty="0">
                <a:effectLst/>
              </a:rPr>
              <a:t>: </a:t>
            </a:r>
            <a:r>
              <a:rPr lang="cs-CZ" dirty="0" err="1">
                <a:effectLst/>
              </a:rPr>
              <a:t>Insights</a:t>
            </a:r>
            <a:r>
              <a:rPr lang="cs-CZ" dirty="0">
                <a:effectLst/>
              </a:rPr>
              <a:t> on </a:t>
            </a:r>
            <a:r>
              <a:rPr lang="cs-CZ" dirty="0" err="1">
                <a:effectLst/>
              </a:rPr>
              <a:t>Using</a:t>
            </a:r>
            <a:r>
              <a:rPr lang="cs-CZ" dirty="0">
                <a:effectLst/>
              </a:rPr>
              <a:t> a </a:t>
            </a:r>
            <a:r>
              <a:rPr lang="cs-CZ" dirty="0" err="1">
                <a:effectLst/>
              </a:rPr>
              <a:t>Stochastic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Tagger</a:t>
            </a:r>
            <a:r>
              <a:rPr lang="cs-CZ" dirty="0">
                <a:effectLst/>
              </a:rPr>
              <a:t>. In: TSD 2015, Ed. P. Král a V. Matoušek. </a:t>
            </a:r>
            <a:r>
              <a:rPr lang="cs-CZ" dirty="0" err="1">
                <a:effectLst/>
              </a:rPr>
              <a:t>Springer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international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Publishing</a:t>
            </a:r>
            <a:r>
              <a:rPr lang="cs-CZ" dirty="0">
                <a:effectLst/>
              </a:rPr>
              <a:t>, 342-350.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8716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Publikace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447534" cy="267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637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11403E-C03F-82CA-CBCA-C912DE43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Publikace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909E8D-4239-E921-6117-9A587D79CF3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Čermák, F. (</a:t>
            </a:r>
            <a:r>
              <a:rPr lang="cs-CZ" dirty="0" err="1"/>
              <a:t>ed</a:t>
            </a:r>
            <a:r>
              <a:rPr lang="cs-CZ" dirty="0"/>
              <a:t>.): Frekvenční slovník mluvené češtiny. Karolinum, Praha 2007.</a:t>
            </a:r>
            <a:br>
              <a:rPr lang="cs-CZ" dirty="0"/>
            </a:br>
            <a:r>
              <a:rPr lang="cs-CZ" dirty="0"/>
              <a:t>ISBN 978-80-246-1425-0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A627491-C865-CDA7-2D28-51D5A5CCA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961499"/>
            <a:ext cx="3238952" cy="46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22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DFEB1-F283-2D08-B2F0-10D594FD6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otázek v testu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8045E8-8951-5C64-9F94-B37E0909AE3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Který byl první mluvený korpus zveřejnění ÚČNK?</a:t>
            </a:r>
          </a:p>
          <a:p>
            <a:r>
              <a:rPr lang="cs-CZ" dirty="0"/>
              <a:t>Která další pracoviště se podílí na budování korpusů mluveného jazyka zveřejněných ÚČNK?</a:t>
            </a:r>
          </a:p>
          <a:p>
            <a:r>
              <a:rPr lang="cs-CZ" dirty="0"/>
              <a:t>V jaké podobě jsou uložena data mluvených korpusů (typy transkripce, přístup k nahrávkám)?</a:t>
            </a:r>
          </a:p>
          <a:p>
            <a:r>
              <a:rPr lang="cs-CZ" dirty="0"/>
              <a:t>Které publikace vznikly na základě mluvených korpusů češtiny?</a:t>
            </a:r>
          </a:p>
          <a:p>
            <a:r>
              <a:rPr lang="cs-CZ" dirty="0"/>
              <a:t>Které z mluvených korpusů jsou </a:t>
            </a:r>
            <a:r>
              <a:rPr lang="cs-CZ" dirty="0" err="1"/>
              <a:t>lemmatizovanéa</a:t>
            </a:r>
            <a:r>
              <a:rPr lang="cs-CZ" dirty="0"/>
              <a:t> morfologicky označkované?</a:t>
            </a:r>
          </a:p>
        </p:txBody>
      </p:sp>
    </p:spTree>
    <p:extLst>
      <p:ext uri="{BB962C8B-B14F-4D97-AF65-F5344CB8AC3E}">
        <p14:creationId xmlns:p14="http://schemas.microsoft.com/office/powerpoint/2010/main" val="3920397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Rozsah a synchronnost mluvených korpusů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DEBDF29-8F85-0920-5AE7-C61182EE89A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1412776"/>
            <a:ext cx="8504238" cy="5112568"/>
          </a:xfrm>
        </p:spPr>
      </p:pic>
    </p:spTree>
    <p:extLst>
      <p:ext uri="{BB962C8B-B14F-4D97-AF65-F5344CB8AC3E}">
        <p14:creationId xmlns:p14="http://schemas.microsoft.com/office/powerpoint/2010/main" val="3875719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PMK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Pražský mluvený korpus</a:t>
            </a:r>
            <a:r>
              <a:rPr lang="cs-CZ" dirty="0"/>
              <a:t> (</a:t>
            </a:r>
            <a:r>
              <a:rPr lang="cs-CZ" dirty="0" err="1"/>
              <a:t>PMK</a:t>
            </a:r>
            <a:r>
              <a:rPr lang="cs-CZ" dirty="0"/>
              <a:t>) je prvním korpusem mluvené češtiny a zachycuje autentickou mluvenou češtinu, hlavně obecnou a </a:t>
            </a:r>
            <a:r>
              <a:rPr lang="cs-CZ" dirty="0" err="1"/>
              <a:t>tématicky</a:t>
            </a:r>
            <a:r>
              <a:rPr lang="cs-CZ" dirty="0"/>
              <a:t> nespecializovanou, resp. neomezovanou, z oblasti Prahy a jejího okolí. Vzhledem k centrálnímu a jedinečnému postavení Prahy tu jazykově dochází k velkému míšení lidí ze všech oblastí ČR a obraz jejího jazyka má tudíž do značné míry celonárodní povahu; z Prahy vychází také nejvýznamnější mediální ovlivnění celé země. Magnetofonové nahrávky (v počtu 304), které jsou plně anonymní a byly postupně přepisovány do počítače, pocházejí z let 1988-1996 a odrážejí tedy jazyk jak konce předchozího společenského období tak začátek nového.</a:t>
            </a:r>
          </a:p>
        </p:txBody>
      </p:sp>
    </p:spTree>
    <p:extLst>
      <p:ext uri="{BB962C8B-B14F-4D97-AF65-F5344CB8AC3E}">
        <p14:creationId xmlns:p14="http://schemas.microsoft.com/office/powerpoint/2010/main" val="4138280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BMK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Brněnský mluvený korpus</a:t>
            </a:r>
            <a:r>
              <a:rPr lang="cs-CZ" dirty="0"/>
              <a:t> (</a:t>
            </a:r>
            <a:r>
              <a:rPr lang="cs-CZ" dirty="0" err="1"/>
              <a:t>BMK</a:t>
            </a:r>
            <a:r>
              <a:rPr lang="cs-CZ" dirty="0"/>
              <a:t>) je v rámci </a:t>
            </a:r>
            <a:r>
              <a:rPr lang="cs-CZ" dirty="0" err="1"/>
              <a:t>ČNK</a:t>
            </a:r>
            <a:r>
              <a:rPr lang="cs-CZ" dirty="0"/>
              <a:t> prvním korpusem mluvené češtiny z oblasti Moravy. Zaznamenává autentickou tematicky nespecializovanou mluvu města Brna. </a:t>
            </a:r>
            <a:r>
              <a:rPr lang="cs-CZ" dirty="0" err="1"/>
              <a:t>BMK</a:t>
            </a:r>
            <a:r>
              <a:rPr lang="cs-CZ" dirty="0"/>
              <a:t> je elektronickým přepisem 250 anonymních magnetofonových nahrávek z let 1994-1999 zachycujících 294 mluvčích.</a:t>
            </a:r>
          </a:p>
          <a:p>
            <a:r>
              <a:rPr lang="cs-CZ" dirty="0"/>
              <a:t>Značná pestrost brněnské mluvené češtiny odráží složitost sociální struktury velkoměsta, ústřední postavení Brna v rámci Moravy (dochází zde k míšení obyvatel z celého dosud nářečně diferencovaného regionu) a dále teritoriální blízkost k jazykovému území vlastních Čech. V běžné mluvě Brňanů se prolíná zejména středomoravský interdialekt s pronikající obecnou češtinou (s níž se v řadě rysů tradiční dialekt okolí města shoduje), v oblasti slovní zásoby jsou patrny relikty někdejšího soužití brněnské češtiny s německým jazykem a vliv brněnského slangu (</a:t>
            </a:r>
            <a:r>
              <a:rPr lang="cs-CZ" dirty="0" err="1"/>
              <a:t>hantecu</a:t>
            </a:r>
            <a:r>
              <a:rPr lang="cs-CZ" dirty="0"/>
              <a:t>). Mluvený jazyk v Brně reflektuje také </a:t>
            </a:r>
            <a:r>
              <a:rPr lang="cs-CZ" dirty="0" err="1"/>
              <a:t>celomoravskou</a:t>
            </a:r>
            <a:r>
              <a:rPr lang="cs-CZ" dirty="0"/>
              <a:t> tendenci širšího funkčního využití češtiny spisovné.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724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ORAL2006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Mluvený korpus </a:t>
            </a:r>
            <a:r>
              <a:rPr lang="cs-CZ" b="1" dirty="0" err="1"/>
              <a:t>ORAL2006</a:t>
            </a:r>
            <a:r>
              <a:rPr lang="cs-CZ" dirty="0"/>
              <a:t> je v pořadí třetím mluveným korpusem, který je dostupný v rámci projektu Český národní korpus. Zachycuje mluvenou češtinu z celé oblasti českých nářečí v užším slova smyslu. Jedná se o přepis 221 nahrávek z let 2002 - 2006. Všechny nahrávky vznikaly v neformálních situacích, to znamená, že se mluvčí vzájemně znali a měli k sobě přátelský vztah. Celkem bylo nahráno 6 693 minut, tj. asi 111 a půl hodiny, a v jejich rámci zaznamenáno 1 000 798 slov od 754 mluvčích. </a:t>
            </a:r>
          </a:p>
        </p:txBody>
      </p:sp>
    </p:spTree>
    <p:extLst>
      <p:ext uri="{BB962C8B-B14F-4D97-AF65-F5344CB8AC3E}">
        <p14:creationId xmlns:p14="http://schemas.microsoft.com/office/powerpoint/2010/main" val="2281729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ORAL2008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Korpus </a:t>
            </a:r>
            <a:r>
              <a:rPr lang="cs-CZ" sz="2400" b="1" dirty="0" err="1"/>
              <a:t>ORAL2008</a:t>
            </a:r>
            <a:r>
              <a:rPr lang="cs-CZ" sz="2400" dirty="0"/>
              <a:t> představuje v rámci projektu Český národní korpus v pořadí již čtvrtý korpus mluvené češtiny. Zachycuje stejně jako </a:t>
            </a:r>
            <a:r>
              <a:rPr lang="cs-CZ" sz="2400" dirty="0" err="1">
                <a:hlinkClick r:id="rId2"/>
              </a:rPr>
              <a:t>ORAL2006</a:t>
            </a:r>
            <a:r>
              <a:rPr lang="cs-CZ" sz="2400" dirty="0"/>
              <a:t> mluvu ve výhradně neformálních situacích. Jde však o první mluvený korpus </a:t>
            </a:r>
            <a:r>
              <a:rPr lang="cs-CZ" sz="2400" dirty="0" err="1"/>
              <a:t>ÚČNK</a:t>
            </a:r>
            <a:r>
              <a:rPr lang="cs-CZ" sz="2400" dirty="0"/>
              <a:t>, který je plně vyvážený v základních sociolingvistických kategoriích mluvčích (pohlaví, věková skupina, výše dosaženého vzdělání a oblast pobytu v dětství). Korpus </a:t>
            </a:r>
            <a:r>
              <a:rPr lang="cs-CZ" sz="2400" dirty="0" err="1"/>
              <a:t>ORAL2008</a:t>
            </a:r>
            <a:r>
              <a:rPr lang="cs-CZ" sz="2400" dirty="0"/>
              <a:t> vychází ze stejné materiálové základny jako </a:t>
            </a:r>
            <a:r>
              <a:rPr lang="cs-CZ" sz="2400" dirty="0" err="1"/>
              <a:t>ORAL2006</a:t>
            </a:r>
            <a:r>
              <a:rPr lang="cs-CZ" sz="2400" dirty="0"/>
              <a:t>, avšak žádný z přepisů zařazených do korpusu </a:t>
            </a:r>
            <a:r>
              <a:rPr lang="cs-CZ" sz="2400" dirty="0" err="1"/>
              <a:t>ORAL2008</a:t>
            </a:r>
            <a:r>
              <a:rPr lang="cs-CZ" sz="2400" dirty="0"/>
              <a:t> nebyl použitý v korpusu </a:t>
            </a:r>
            <a:r>
              <a:rPr lang="cs-CZ" sz="2400" dirty="0" err="1"/>
              <a:t>ORAL2006</a:t>
            </a:r>
            <a:r>
              <a:rPr lang="cs-CZ" sz="2400" dirty="0"/>
              <a:t>.</a:t>
            </a:r>
            <a:br>
              <a:rPr lang="cs-CZ" sz="2400" dirty="0"/>
            </a:b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41782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ORAL2008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cs-CZ" sz="2200" dirty="0"/>
              <a:t>Korpus je sestaven z přepisů 297 nahrávek, které byly v letech 2002-2007 pořízeny na různých místech po celém území Čech (tj. ne Česka). Zachycují autentickou mluvenou češtinu v přirozeném prostředí na území tradičně vymezovaném jako oblast českých nářečí v užším smyslu. Vzhledem k postupu nivelizačních procesů jde v projevech nejčastěji o obecnou češtinu a její regionální varianty. Všem nahrávkám je společné to, že byly pořízeny výhradně v neformálních situacích, mluvčí se vzájemně znali a měli k sobě přátelský vztah. Mluvčí nebyli předem informováni o účelu nahrávání, ten jim byl sdělen až po ukončení nahrávání. Všichni následně souhlasili s použitím nahrávky pro potřeby Českého národního korpusu. Nahrávky pro </a:t>
            </a:r>
            <a:r>
              <a:rPr lang="cs-CZ" sz="2200" dirty="0" err="1"/>
              <a:t>ORAL2008</a:t>
            </a:r>
            <a:r>
              <a:rPr lang="cs-CZ" sz="2200" dirty="0"/>
              <a:t> představují 6 883 minut, tj. necelých 115 hodin, a v jejich rámci byly zaznamenány projevy 995 mluvčích. Celý korpus zahrnuje 1 000 097 slov.</a:t>
            </a:r>
          </a:p>
        </p:txBody>
      </p:sp>
    </p:spTree>
    <p:extLst>
      <p:ext uri="{BB962C8B-B14F-4D97-AF65-F5344CB8AC3E}">
        <p14:creationId xmlns:p14="http://schemas.microsoft.com/office/powerpoint/2010/main" val="2609512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ORAL2013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Korpus ORAL2013 se skládá z </a:t>
            </a:r>
            <a:r>
              <a:rPr lang="cs-CZ" b="1" dirty="0"/>
              <a:t>835 nahrávek</a:t>
            </a:r>
            <a:r>
              <a:rPr lang="cs-CZ" dirty="0"/>
              <a:t> z let </a:t>
            </a:r>
            <a:r>
              <a:rPr lang="cs-CZ" b="1" dirty="0"/>
              <a:t>2008–2011</a:t>
            </a:r>
            <a:r>
              <a:rPr lang="cs-CZ" dirty="0"/>
              <a:t> a obsahuje </a:t>
            </a:r>
            <a:r>
              <a:rPr lang="cs-CZ" b="1" dirty="0"/>
              <a:t>2 785 189 textových slov</a:t>
            </a:r>
            <a:r>
              <a:rPr lang="cs-CZ" dirty="0"/>
              <a:t>, tj. celkem </a:t>
            </a:r>
            <a:r>
              <a:rPr lang="cs-CZ" b="1" dirty="0"/>
              <a:t>3 285 508 pozic</a:t>
            </a:r>
            <a:r>
              <a:rPr lang="cs-CZ" dirty="0"/>
              <a:t>; v sondách vystupuje celkem </a:t>
            </a:r>
            <a:r>
              <a:rPr lang="cs-CZ" b="1" dirty="0"/>
              <a:t>2 544 mluvčích</a:t>
            </a:r>
            <a:r>
              <a:rPr lang="cs-CZ" dirty="0"/>
              <a:t>, z toho </a:t>
            </a:r>
            <a:r>
              <a:rPr lang="cs-CZ" b="1" dirty="0"/>
              <a:t>1 297 unikátních</a:t>
            </a:r>
            <a:r>
              <a:rPr lang="cs-CZ" dirty="0"/>
              <a:t>. Nahrávky byly pořizovány v Čechách, na Moravě i ve Slezsku, jejich celková délka je </a:t>
            </a:r>
            <a:r>
              <a:rPr lang="cs-CZ" b="1" dirty="0"/>
              <a:t>17 471 minut</a:t>
            </a:r>
            <a:r>
              <a:rPr lang="cs-CZ" dirty="0"/>
              <a:t>, tj. téměř 300 hodin. </a:t>
            </a:r>
          </a:p>
        </p:txBody>
      </p:sp>
    </p:spTree>
    <p:extLst>
      <p:ext uri="{BB962C8B-B14F-4D97-AF65-F5344CB8AC3E}">
        <p14:creationId xmlns:p14="http://schemas.microsoft.com/office/powerpoint/2010/main" val="31895758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209</TotalTime>
  <Words>1424</Words>
  <Application>Microsoft Office PowerPoint</Application>
  <PresentationFormat>Předvádění na obrazovce (4:3)</PresentationFormat>
  <Paragraphs>85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Georgia</vt:lpstr>
      <vt:lpstr>Wingdings</vt:lpstr>
      <vt:lpstr>Wingdings 2</vt:lpstr>
      <vt:lpstr>Administrativní</vt:lpstr>
      <vt:lpstr>Úvod do korpusové lingvistiky  6</vt:lpstr>
      <vt:lpstr>Korpusy dostupné z ČNK</vt:lpstr>
      <vt:lpstr>Rozsah a synchronnost mluvených korpusů</vt:lpstr>
      <vt:lpstr>PMK</vt:lpstr>
      <vt:lpstr>BMK</vt:lpstr>
      <vt:lpstr>ORAL2006</vt:lpstr>
      <vt:lpstr>ORAL2008</vt:lpstr>
      <vt:lpstr>ORAL2008</vt:lpstr>
      <vt:lpstr>ORAL2013</vt:lpstr>
      <vt:lpstr>ORTOFON 2017</vt:lpstr>
      <vt:lpstr>DIALEKT</vt:lpstr>
      <vt:lpstr>MAPKA</vt:lpstr>
      <vt:lpstr>DIALEKT</vt:lpstr>
      <vt:lpstr>SCHOLA2010</vt:lpstr>
      <vt:lpstr>SCHOLA2010</vt:lpstr>
      <vt:lpstr>Korpus vyučovacích hodin SCHOLA2010</vt:lpstr>
      <vt:lpstr>PARLCORP</vt:lpstr>
      <vt:lpstr>Korpus prezidentských projevů</vt:lpstr>
      <vt:lpstr>Zásady přepisu</vt:lpstr>
      <vt:lpstr>Sociolingvistické značkování</vt:lpstr>
      <vt:lpstr>Ochrana poskytovatelů</vt:lpstr>
      <vt:lpstr>Olomoucký mluvený korpus</vt:lpstr>
      <vt:lpstr>Publikace</vt:lpstr>
      <vt:lpstr>Ke značkování mluvených korpusů</vt:lpstr>
      <vt:lpstr>Publikace</vt:lpstr>
      <vt:lpstr>Publikace</vt:lpstr>
      <vt:lpstr>Příklady otázek v testu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korpusové lingvistiky 7</dc:title>
  <dc:creator>Petr</dc:creator>
  <cp:lastModifiedBy>Klára Osolsobě</cp:lastModifiedBy>
  <cp:revision>9</cp:revision>
  <dcterms:created xsi:type="dcterms:W3CDTF">2013-10-17T10:05:54Z</dcterms:created>
  <dcterms:modified xsi:type="dcterms:W3CDTF">2023-03-14T16:22:02Z</dcterms:modified>
</cp:coreProperties>
</file>