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73" r:id="rId4"/>
    <p:sldId id="276" r:id="rId5"/>
    <p:sldId id="277" r:id="rId6"/>
    <p:sldId id="278" r:id="rId7"/>
    <p:sldId id="279" r:id="rId8"/>
    <p:sldId id="274" r:id="rId9"/>
    <p:sldId id="280" r:id="rId10"/>
    <p:sldId id="282" r:id="rId11"/>
    <p:sldId id="28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2BE4-8018-1F4B-B21A-D9493CDD1271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0C78-A9E3-244A-ACCE-FF1F1B861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24.05.2021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Etika v psychologii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2819400"/>
            <a:ext cx="7722234" cy="1752600"/>
          </a:xfrm>
        </p:spPr>
        <p:txBody>
          <a:bodyPr>
            <a:normAutofit/>
          </a:bodyPr>
          <a:lstStyle/>
          <a:p>
            <a:r>
              <a:rPr lang="cs-CZ"/>
              <a:t>Etika psychologa ve vztahu k médiím</a:t>
            </a:r>
            <a:endParaRPr lang="cs-CZ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748464" cy="5725865"/>
          </a:xfrm>
        </p:spPr>
      </p:pic>
    </p:spTree>
    <p:extLst>
      <p:ext uri="{BB962C8B-B14F-4D97-AF65-F5344CB8AC3E}">
        <p14:creationId xmlns:p14="http://schemas.microsoft.com/office/powerpoint/2010/main" val="6268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Sociální sítě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BPS (2012): Supplementary guidance on the use of social media</a:t>
            </a:r>
          </a:p>
          <a:p>
            <a:r>
              <a:rPr lang="en-US" dirty="0" err="1"/>
              <a:t>sdělení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soc.</a:t>
            </a:r>
            <a:r>
              <a:rPr lang="en-US" dirty="0"/>
              <a:t> </a:t>
            </a:r>
            <a:r>
              <a:rPr lang="en-US" dirty="0" err="1"/>
              <a:t>sítích</a:t>
            </a:r>
            <a:r>
              <a:rPr lang="en-US" dirty="0"/>
              <a:t>/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považována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veřejná</a:t>
            </a:r>
            <a:r>
              <a:rPr lang="en-US" dirty="0"/>
              <a:t> a </a:t>
            </a:r>
            <a:r>
              <a:rPr lang="en-US" dirty="0" err="1"/>
              <a:t>trvalá</a:t>
            </a:r>
            <a:endParaRPr lang="en-US" dirty="0"/>
          </a:p>
          <a:p>
            <a:r>
              <a:rPr lang="en-US" dirty="0" err="1"/>
              <a:t>nutno</a:t>
            </a:r>
            <a:r>
              <a:rPr lang="en-US" dirty="0"/>
              <a:t> </a:t>
            </a:r>
            <a:r>
              <a:rPr lang="en-US" dirty="0" err="1"/>
              <a:t>udržovat</a:t>
            </a:r>
            <a:r>
              <a:rPr lang="en-US" dirty="0"/>
              <a:t> </a:t>
            </a:r>
            <a:r>
              <a:rPr lang="en-US" dirty="0" err="1"/>
              <a:t>hranice</a:t>
            </a:r>
            <a:r>
              <a:rPr lang="en-US" dirty="0"/>
              <a:t> </a:t>
            </a:r>
            <a:r>
              <a:rPr lang="en-US" dirty="0" err="1"/>
              <a:t>profesionálních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9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Vztah k médiím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proč se vyjadřovat v médiích?</a:t>
            </a:r>
          </a:p>
          <a:p>
            <a:endParaRPr lang="en-US"/>
          </a:p>
          <a:p>
            <a:r>
              <a:rPr lang="en-US"/>
              <a:t>co vše je vystoupení v médiích?</a:t>
            </a:r>
          </a:p>
          <a:p>
            <a:endParaRPr lang="en-US"/>
          </a:p>
          <a:p>
            <a:r>
              <a:rPr lang="en-US"/>
              <a:t>čím se řídit, abychom naše jednání bylo etické?</a:t>
            </a:r>
          </a:p>
        </p:txBody>
      </p:sp>
    </p:spTree>
    <p:extLst>
      <p:ext uri="{BB962C8B-B14F-4D97-AF65-F5344CB8AC3E}">
        <p14:creationId xmlns:p14="http://schemas.microsoft.com/office/powerpoint/2010/main" val="18483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kodex ČMPS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nevyjadřuje se konkrétně k médiím</a:t>
            </a:r>
          </a:p>
          <a:p>
            <a:r>
              <a:rPr lang="cs-CZ"/>
              <a:t>obecné principy ale aplikovatelné</a:t>
            </a:r>
          </a:p>
          <a:p>
            <a:pPr lvl="1"/>
            <a:r>
              <a:rPr lang="cs-CZ"/>
              <a:t>kompetence</a:t>
            </a:r>
          </a:p>
          <a:p>
            <a:pPr lvl="1"/>
            <a:r>
              <a:rPr lang="cs-CZ"/>
              <a:t>zodpovědné postupy</a:t>
            </a:r>
          </a:p>
          <a:p>
            <a:pPr lvl="1"/>
            <a:r>
              <a:rPr lang="cs-CZ"/>
              <a:t>realistické přísliby</a:t>
            </a:r>
          </a:p>
          <a:p>
            <a:pPr lvl="1"/>
            <a:r>
              <a:rPr lang="cs-CZ"/>
              <a:t>důvěrnost informací</a:t>
            </a:r>
          </a:p>
          <a:p>
            <a:pPr lvl="1"/>
            <a:r>
              <a:rPr lang="cs-CZ"/>
              <a:t>ochrana psdg. metod</a:t>
            </a:r>
          </a:p>
          <a:p>
            <a:pPr lvl="1"/>
            <a:r>
              <a:rPr lang="cs-CZ"/>
              <a:t>kolegialita</a:t>
            </a:r>
          </a:p>
        </p:txBody>
      </p:sp>
    </p:spTree>
    <p:extLst>
      <p:ext uri="{BB962C8B-B14F-4D97-AF65-F5344CB8AC3E}">
        <p14:creationId xmlns:p14="http://schemas.microsoft.com/office/powerpoint/2010/main" val="41389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etický kodex APA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Advertising and Public Statements</a:t>
            </a:r>
          </a:p>
          <a:p>
            <a:r>
              <a:rPr lang="en-US" b="1"/>
              <a:t>5.04 Prezentace v médiích </a:t>
            </a:r>
          </a:p>
          <a:p>
            <a:pPr lvl="1"/>
            <a:r>
              <a:rPr lang="en-US" b="1"/>
              <a:t>kompetence</a:t>
            </a:r>
          </a:p>
          <a:p>
            <a:pPr lvl="1"/>
            <a:r>
              <a:rPr lang="en-US" b="1"/>
              <a:t>etický kodex</a:t>
            </a:r>
          </a:p>
          <a:p>
            <a:pPr lvl="1"/>
            <a:r>
              <a:rPr lang="en-US" b="1"/>
              <a:t>nenavázán vztah klient-psycholog</a:t>
            </a:r>
          </a:p>
          <a:p>
            <a:pPr lvl="1"/>
            <a:endParaRPr lang="en-US" b="1"/>
          </a:p>
          <a:p>
            <a:r>
              <a:rPr lang="en-US" b="1"/>
              <a:t>zmínky v dalších standardech </a:t>
            </a:r>
          </a:p>
          <a:p>
            <a:pPr lvl="1"/>
            <a:r>
              <a:rPr lang="en-US" b="1"/>
              <a:t>důvěrnost informací</a:t>
            </a:r>
          </a:p>
          <a:p>
            <a:pPr lvl="1"/>
            <a:r>
              <a:rPr lang="en-US" b="1"/>
              <a:t>sdělovat jen podložené informace</a:t>
            </a:r>
          </a:p>
        </p:txBody>
      </p:sp>
    </p:spTree>
    <p:extLst>
      <p:ext uri="{BB962C8B-B14F-4D97-AF65-F5344CB8AC3E}">
        <p14:creationId xmlns:p14="http://schemas.microsoft.com/office/powerpoint/2010/main" val="14908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APA Ethics Office – 4 otázky (2008)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/>
              <a:t>jaká je moje role a povaha vztahu s jedinci a skupinami, kterých se mé sdělení týká?</a:t>
            </a:r>
          </a:p>
          <a:p>
            <a:r>
              <a:rPr lang="en-US"/>
              <a:t>jakou míru kontroly budu mít nad finálním produktem?</a:t>
            </a:r>
          </a:p>
          <a:p>
            <a:pPr lvl="0"/>
            <a:r>
              <a:rPr lang="en-US"/>
              <a:t>nakolik jsou v souladu zájmy jednotlivců a skupin, kterých se sdělení týká?</a:t>
            </a:r>
          </a:p>
          <a:p>
            <a:r>
              <a:rPr lang="en-US"/>
              <a:t>co jsem schopen sdělit vzhledem k omezením plynoucím z dostupných informací?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endParaRPr lang="en-US"/>
          </a:p>
          <a:p>
            <a:endParaRPr lang="en-US"/>
          </a:p>
          <a:p>
            <a:pPr lvl="0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Vyjadřování se k veřejně známým osobám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Goldwaterovo pravidlo (Americká asociace psychiatrů) – vyjadřovat se o psychiatrických otázkách a duševních poruchách pouze obecně</a:t>
            </a:r>
          </a:p>
          <a:p>
            <a:r>
              <a:rPr lang="en-US"/>
              <a:t>navržená revize – o historických osobnostech se akademici vyjadřovat mohou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bál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492215" cy="66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EFPA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b="1"/>
              <a:t>Guidelines for psychologists who contribute to the media (2011)</a:t>
            </a:r>
          </a:p>
          <a:p>
            <a:pPr>
              <a:buNone/>
            </a:pPr>
            <a:endParaRPr lang="cs-CZ" smtClean="0"/>
          </a:p>
          <a:p>
            <a:r>
              <a:rPr lang="cs-CZ" smtClean="0"/>
              <a:t>1. respekt</a:t>
            </a:r>
          </a:p>
          <a:p>
            <a:r>
              <a:rPr lang="cs-CZ" smtClean="0"/>
              <a:t>2. nesdělovat názor na jakoukoli osobu (bez vyšetření a souhlasu)</a:t>
            </a:r>
          </a:p>
          <a:p>
            <a:r>
              <a:rPr lang="pl-PL" smtClean="0"/>
              <a:t>3. zvlášt u vl. klientů</a:t>
            </a:r>
          </a:p>
          <a:p>
            <a:r>
              <a:rPr lang="cs-CZ" smtClean="0"/>
              <a:t>4. kompetence</a:t>
            </a:r>
          </a:p>
          <a:p>
            <a:r>
              <a:rPr lang="cs-CZ" smtClean="0"/>
              <a:t>5. prospěch veřejnosti, srozumitelně</a:t>
            </a:r>
          </a:p>
          <a:p>
            <a:r>
              <a:rPr lang="cs-CZ" smtClean="0"/>
              <a:t>6. reprezentace psychologické profese</a:t>
            </a:r>
          </a:p>
          <a:p>
            <a:r>
              <a:rPr lang="cs-CZ" smtClean="0"/>
              <a:t>7. zvážit dopady na třetí stranu</a:t>
            </a:r>
          </a:p>
          <a:p>
            <a:r>
              <a:rPr lang="cs-CZ" smtClean="0"/>
              <a:t>8. negativní dopady sebe-propagace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Praktické rady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zvážit 3 faktory</a:t>
            </a:r>
          </a:p>
          <a:p>
            <a:pPr lvl="1"/>
            <a:r>
              <a:rPr lang="en-US"/>
              <a:t>kompetence</a:t>
            </a:r>
          </a:p>
          <a:p>
            <a:pPr lvl="1"/>
            <a:r>
              <a:rPr lang="en-US"/>
              <a:t>časový rámec</a:t>
            </a:r>
          </a:p>
          <a:p>
            <a:pPr lvl="1"/>
            <a:r>
              <a:rPr lang="en-US"/>
              <a:t>míra kontroly</a:t>
            </a:r>
          </a:p>
          <a:p>
            <a:pPr lvl="1"/>
            <a:endParaRPr lang="en-US"/>
          </a:p>
          <a:p>
            <a:r>
              <a:rPr lang="en-US"/>
              <a:t>naučit se říkat NE, odolávat nátlaku </a:t>
            </a:r>
          </a:p>
          <a:p>
            <a:r>
              <a:rPr lang="en-US"/>
              <a:t>vždy na zřeteli základní principy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642</TotalTime>
  <Words>293</Words>
  <Application>Microsoft Macintosh PowerPoint</Application>
  <PresentationFormat>Předvádění na obrazovce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Calibri</vt:lpstr>
      <vt:lpstr>Rockwell</vt:lpstr>
      <vt:lpstr>Wingdings 2</vt:lpstr>
      <vt:lpstr>Lití písma</vt:lpstr>
      <vt:lpstr>Etika v psychologii</vt:lpstr>
      <vt:lpstr>Vztah k médiím</vt:lpstr>
      <vt:lpstr>kodex ČMPS</vt:lpstr>
      <vt:lpstr>etický kodex APA</vt:lpstr>
      <vt:lpstr>APA Ethics Office – 4 otázky (2008)  </vt:lpstr>
      <vt:lpstr>Vyjadřování se k veřejně známým osobám</vt:lpstr>
      <vt:lpstr>Prezentace aplikace PowerPoint</vt:lpstr>
      <vt:lpstr>EFPA</vt:lpstr>
      <vt:lpstr>Praktické rady</vt:lpstr>
      <vt:lpstr>Prezentace aplikace PowerPoint</vt:lpstr>
      <vt:lpstr>Sociální sítě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v psychologii</dc:title>
  <dc:creator>helena</dc:creator>
  <cp:lastModifiedBy>Helena Klimusová</cp:lastModifiedBy>
  <cp:revision>87</cp:revision>
  <dcterms:created xsi:type="dcterms:W3CDTF">2010-09-28T19:07:36Z</dcterms:created>
  <dcterms:modified xsi:type="dcterms:W3CDTF">2021-05-24T16:03:01Z</dcterms:modified>
</cp:coreProperties>
</file>