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a Přikrylová" userId="5221c08136c03a87" providerId="LiveId" clId="{16F47202-52C6-4B09-A82E-CD1DD76BD347}"/>
    <pc:docChg chg="custSel delSld modSld">
      <pc:chgData name="Hana Přikrylová" userId="5221c08136c03a87" providerId="LiveId" clId="{16F47202-52C6-4B09-A82E-CD1DD76BD347}" dt="2021-05-12T07:09:29.413" v="78" actId="14100"/>
      <pc:docMkLst>
        <pc:docMk/>
      </pc:docMkLst>
      <pc:sldChg chg="modSp mod">
        <pc:chgData name="Hana Přikrylová" userId="5221c08136c03a87" providerId="LiveId" clId="{16F47202-52C6-4B09-A82E-CD1DD76BD347}" dt="2021-05-12T07:07:38.440" v="44" actId="27636"/>
        <pc:sldMkLst>
          <pc:docMk/>
          <pc:sldMk cId="4033633263" sldId="257"/>
        </pc:sldMkLst>
        <pc:spChg chg="mod">
          <ac:chgData name="Hana Přikrylová" userId="5221c08136c03a87" providerId="LiveId" clId="{16F47202-52C6-4B09-A82E-CD1DD76BD347}" dt="2021-05-12T07:07:38.440" v="44" actId="27636"/>
          <ac:spMkLst>
            <pc:docMk/>
            <pc:sldMk cId="4033633263" sldId="257"/>
            <ac:spMk id="3" creationId="{AB60D159-D57D-4687-9A58-1F565B2B3747}"/>
          </ac:spMkLst>
        </pc:spChg>
      </pc:sldChg>
      <pc:sldChg chg="modSp mod">
        <pc:chgData name="Hana Přikrylová" userId="5221c08136c03a87" providerId="LiveId" clId="{16F47202-52C6-4B09-A82E-CD1DD76BD347}" dt="2021-05-12T07:07:43.597" v="46" actId="27636"/>
        <pc:sldMkLst>
          <pc:docMk/>
          <pc:sldMk cId="3130657044" sldId="258"/>
        </pc:sldMkLst>
        <pc:spChg chg="mod">
          <ac:chgData name="Hana Přikrylová" userId="5221c08136c03a87" providerId="LiveId" clId="{16F47202-52C6-4B09-A82E-CD1DD76BD347}" dt="2021-05-12T07:07:43.597" v="46" actId="27636"/>
          <ac:spMkLst>
            <pc:docMk/>
            <pc:sldMk cId="3130657044" sldId="258"/>
            <ac:spMk id="3" creationId="{F10F59F4-B14D-4F72-A183-A5B09FB51463}"/>
          </ac:spMkLst>
        </pc:spChg>
      </pc:sldChg>
      <pc:sldChg chg="modSp mod">
        <pc:chgData name="Hana Přikrylová" userId="5221c08136c03a87" providerId="LiveId" clId="{16F47202-52C6-4B09-A82E-CD1DD76BD347}" dt="2021-05-12T07:07:51.903" v="48" actId="27636"/>
        <pc:sldMkLst>
          <pc:docMk/>
          <pc:sldMk cId="859165769" sldId="259"/>
        </pc:sldMkLst>
        <pc:spChg chg="mod">
          <ac:chgData name="Hana Přikrylová" userId="5221c08136c03a87" providerId="LiveId" clId="{16F47202-52C6-4B09-A82E-CD1DD76BD347}" dt="2021-05-12T07:07:51.903" v="48" actId="27636"/>
          <ac:spMkLst>
            <pc:docMk/>
            <pc:sldMk cId="859165769" sldId="259"/>
            <ac:spMk id="3" creationId="{1B0CD524-11DE-40AB-A1C4-EC820F39ECA8}"/>
          </ac:spMkLst>
        </pc:spChg>
      </pc:sldChg>
      <pc:sldChg chg="modSp mod">
        <pc:chgData name="Hana Přikrylová" userId="5221c08136c03a87" providerId="LiveId" clId="{16F47202-52C6-4B09-A82E-CD1DD76BD347}" dt="2021-05-12T07:07:56.552" v="49" actId="403"/>
        <pc:sldMkLst>
          <pc:docMk/>
          <pc:sldMk cId="3917730432" sldId="260"/>
        </pc:sldMkLst>
        <pc:spChg chg="mod">
          <ac:chgData name="Hana Přikrylová" userId="5221c08136c03a87" providerId="LiveId" clId="{16F47202-52C6-4B09-A82E-CD1DD76BD347}" dt="2021-05-12T07:07:56.552" v="49" actId="403"/>
          <ac:spMkLst>
            <pc:docMk/>
            <pc:sldMk cId="3917730432" sldId="260"/>
            <ac:spMk id="3" creationId="{289D41AD-4252-4F76-BA94-00AA2283AEB3}"/>
          </ac:spMkLst>
        </pc:spChg>
      </pc:sldChg>
      <pc:sldChg chg="modSp mod">
        <pc:chgData name="Hana Přikrylová" userId="5221c08136c03a87" providerId="LiveId" clId="{16F47202-52C6-4B09-A82E-CD1DD76BD347}" dt="2021-05-12T07:08:06.720" v="53" actId="27636"/>
        <pc:sldMkLst>
          <pc:docMk/>
          <pc:sldMk cId="176650619" sldId="261"/>
        </pc:sldMkLst>
        <pc:spChg chg="mod">
          <ac:chgData name="Hana Přikrylová" userId="5221c08136c03a87" providerId="LiveId" clId="{16F47202-52C6-4B09-A82E-CD1DD76BD347}" dt="2021-05-12T07:08:06.720" v="53" actId="27636"/>
          <ac:spMkLst>
            <pc:docMk/>
            <pc:sldMk cId="176650619" sldId="261"/>
            <ac:spMk id="3" creationId="{02E4BF0C-E6E2-4A5D-90F9-42CDD254E8E7}"/>
          </ac:spMkLst>
        </pc:spChg>
      </pc:sldChg>
      <pc:sldChg chg="modSp mod">
        <pc:chgData name="Hana Přikrylová" userId="5221c08136c03a87" providerId="LiveId" clId="{16F47202-52C6-4B09-A82E-CD1DD76BD347}" dt="2021-05-12T07:08:16.797" v="57" actId="27636"/>
        <pc:sldMkLst>
          <pc:docMk/>
          <pc:sldMk cId="4096421520" sldId="262"/>
        </pc:sldMkLst>
        <pc:spChg chg="mod">
          <ac:chgData name="Hana Přikrylová" userId="5221c08136c03a87" providerId="LiveId" clId="{16F47202-52C6-4B09-A82E-CD1DD76BD347}" dt="2021-05-12T07:08:16.797" v="57" actId="27636"/>
          <ac:spMkLst>
            <pc:docMk/>
            <pc:sldMk cId="4096421520" sldId="262"/>
            <ac:spMk id="3" creationId="{BC0A9C4C-7E12-4709-AE87-E0CE6BD94ADB}"/>
          </ac:spMkLst>
        </pc:spChg>
      </pc:sldChg>
      <pc:sldChg chg="modSp mod">
        <pc:chgData name="Hana Přikrylová" userId="5221c08136c03a87" providerId="LiveId" clId="{16F47202-52C6-4B09-A82E-CD1DD76BD347}" dt="2021-05-12T06:40:12.116" v="41" actId="403"/>
        <pc:sldMkLst>
          <pc:docMk/>
          <pc:sldMk cId="3873119992" sldId="264"/>
        </pc:sldMkLst>
        <pc:spChg chg="mod">
          <ac:chgData name="Hana Přikrylová" userId="5221c08136c03a87" providerId="LiveId" clId="{16F47202-52C6-4B09-A82E-CD1DD76BD347}" dt="2021-05-12T06:40:12.116" v="41" actId="403"/>
          <ac:spMkLst>
            <pc:docMk/>
            <pc:sldMk cId="3873119992" sldId="264"/>
            <ac:spMk id="3" creationId="{72C0E35F-479B-43F8-8E2B-EA5F5037C77C}"/>
          </ac:spMkLst>
        </pc:spChg>
      </pc:sldChg>
      <pc:sldChg chg="del">
        <pc:chgData name="Hana Přikrylová" userId="5221c08136c03a87" providerId="LiveId" clId="{16F47202-52C6-4B09-A82E-CD1DD76BD347}" dt="2021-05-12T06:40:18.837" v="42" actId="2696"/>
        <pc:sldMkLst>
          <pc:docMk/>
          <pc:sldMk cId="1482965975" sldId="265"/>
        </pc:sldMkLst>
      </pc:sldChg>
      <pc:sldChg chg="modSp mod">
        <pc:chgData name="Hana Přikrylová" userId="5221c08136c03a87" providerId="LiveId" clId="{16F47202-52C6-4B09-A82E-CD1DD76BD347}" dt="2021-05-12T07:08:35.062" v="67" actId="27636"/>
        <pc:sldMkLst>
          <pc:docMk/>
          <pc:sldMk cId="2568044678" sldId="266"/>
        </pc:sldMkLst>
        <pc:spChg chg="mod">
          <ac:chgData name="Hana Přikrylová" userId="5221c08136c03a87" providerId="LiveId" clId="{16F47202-52C6-4B09-A82E-CD1DD76BD347}" dt="2021-05-12T07:08:35.062" v="67" actId="27636"/>
          <ac:spMkLst>
            <pc:docMk/>
            <pc:sldMk cId="2568044678" sldId="266"/>
            <ac:spMk id="3" creationId="{8AC96FF8-4FFA-4F2E-A668-FA51464011AC}"/>
          </ac:spMkLst>
        </pc:spChg>
      </pc:sldChg>
      <pc:sldChg chg="modSp mod">
        <pc:chgData name="Hana Přikrylová" userId="5221c08136c03a87" providerId="LiveId" clId="{16F47202-52C6-4B09-A82E-CD1DD76BD347}" dt="2021-05-12T07:08:51.393" v="69" actId="27636"/>
        <pc:sldMkLst>
          <pc:docMk/>
          <pc:sldMk cId="3991042129" sldId="269"/>
        </pc:sldMkLst>
        <pc:spChg chg="mod">
          <ac:chgData name="Hana Přikrylová" userId="5221c08136c03a87" providerId="LiveId" clId="{16F47202-52C6-4B09-A82E-CD1DD76BD347}" dt="2021-05-12T07:08:51.393" v="69" actId="27636"/>
          <ac:spMkLst>
            <pc:docMk/>
            <pc:sldMk cId="3991042129" sldId="269"/>
            <ac:spMk id="3" creationId="{C17AA0F9-361D-4EF0-B8C3-5617054E2CDE}"/>
          </ac:spMkLst>
        </pc:spChg>
      </pc:sldChg>
      <pc:sldChg chg="modSp mod">
        <pc:chgData name="Hana Přikrylová" userId="5221c08136c03a87" providerId="LiveId" clId="{16F47202-52C6-4B09-A82E-CD1DD76BD347}" dt="2021-05-12T07:08:58.403" v="70" actId="14100"/>
        <pc:sldMkLst>
          <pc:docMk/>
          <pc:sldMk cId="3671739706" sldId="270"/>
        </pc:sldMkLst>
        <pc:spChg chg="mod">
          <ac:chgData name="Hana Přikrylová" userId="5221c08136c03a87" providerId="LiveId" clId="{16F47202-52C6-4B09-A82E-CD1DD76BD347}" dt="2021-05-12T07:08:58.403" v="70" actId="14100"/>
          <ac:spMkLst>
            <pc:docMk/>
            <pc:sldMk cId="3671739706" sldId="270"/>
            <ac:spMk id="3" creationId="{0E0D21B2-4254-4F84-B1CD-2941F1CC0620}"/>
          </ac:spMkLst>
        </pc:spChg>
      </pc:sldChg>
      <pc:sldChg chg="modSp mod">
        <pc:chgData name="Hana Přikrylová" userId="5221c08136c03a87" providerId="LiveId" clId="{16F47202-52C6-4B09-A82E-CD1DD76BD347}" dt="2021-05-12T07:09:06.034" v="73" actId="27636"/>
        <pc:sldMkLst>
          <pc:docMk/>
          <pc:sldMk cId="1782713347" sldId="271"/>
        </pc:sldMkLst>
        <pc:spChg chg="mod">
          <ac:chgData name="Hana Přikrylová" userId="5221c08136c03a87" providerId="LiveId" clId="{16F47202-52C6-4B09-A82E-CD1DD76BD347}" dt="2021-05-12T07:09:06.034" v="73" actId="27636"/>
          <ac:spMkLst>
            <pc:docMk/>
            <pc:sldMk cId="1782713347" sldId="271"/>
            <ac:spMk id="3" creationId="{810D5A5D-6C91-4F78-8492-C8AC2B29905F}"/>
          </ac:spMkLst>
        </pc:spChg>
      </pc:sldChg>
      <pc:sldChg chg="modSp mod">
        <pc:chgData name="Hana Přikrylová" userId="5221c08136c03a87" providerId="LiveId" clId="{16F47202-52C6-4B09-A82E-CD1DD76BD347}" dt="2021-05-12T07:09:15.353" v="75" actId="20577"/>
        <pc:sldMkLst>
          <pc:docMk/>
          <pc:sldMk cId="3500829093" sldId="273"/>
        </pc:sldMkLst>
        <pc:spChg chg="mod">
          <ac:chgData name="Hana Přikrylová" userId="5221c08136c03a87" providerId="LiveId" clId="{16F47202-52C6-4B09-A82E-CD1DD76BD347}" dt="2021-05-12T07:09:15.353" v="75" actId="20577"/>
          <ac:spMkLst>
            <pc:docMk/>
            <pc:sldMk cId="3500829093" sldId="273"/>
            <ac:spMk id="3" creationId="{4E60C3CA-4630-4C15-819C-0E391567606E}"/>
          </ac:spMkLst>
        </pc:spChg>
      </pc:sldChg>
      <pc:sldChg chg="modSp mod">
        <pc:chgData name="Hana Přikrylová" userId="5221c08136c03a87" providerId="LiveId" clId="{16F47202-52C6-4B09-A82E-CD1DD76BD347}" dt="2021-05-12T07:09:24.564" v="77" actId="27636"/>
        <pc:sldMkLst>
          <pc:docMk/>
          <pc:sldMk cId="829302219" sldId="275"/>
        </pc:sldMkLst>
        <pc:spChg chg="mod">
          <ac:chgData name="Hana Přikrylová" userId="5221c08136c03a87" providerId="LiveId" clId="{16F47202-52C6-4B09-A82E-CD1DD76BD347}" dt="2021-05-12T07:09:24.564" v="77" actId="27636"/>
          <ac:spMkLst>
            <pc:docMk/>
            <pc:sldMk cId="829302219" sldId="275"/>
            <ac:spMk id="3" creationId="{F19B9665-16C2-47EA-83C0-BE9EA7E935CC}"/>
          </ac:spMkLst>
        </pc:spChg>
      </pc:sldChg>
      <pc:sldChg chg="modSp mod">
        <pc:chgData name="Hana Přikrylová" userId="5221c08136c03a87" providerId="LiveId" clId="{16F47202-52C6-4B09-A82E-CD1DD76BD347}" dt="2021-05-12T07:09:29.413" v="78" actId="14100"/>
        <pc:sldMkLst>
          <pc:docMk/>
          <pc:sldMk cId="3464228102" sldId="276"/>
        </pc:sldMkLst>
        <pc:spChg chg="mod">
          <ac:chgData name="Hana Přikrylová" userId="5221c08136c03a87" providerId="LiveId" clId="{16F47202-52C6-4B09-A82E-CD1DD76BD347}" dt="2021-05-12T07:09:29.413" v="78" actId="14100"/>
          <ac:spMkLst>
            <pc:docMk/>
            <pc:sldMk cId="3464228102" sldId="276"/>
            <ac:spMk id="3" creationId="{3B61DF19-5F66-49E4-8F4C-6F48134229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3E3F-4340-4A99-BDA8-EB59A58323C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E85061E-9278-4FC5-A77A-3ADF421D41B0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879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3E3F-4340-4A99-BDA8-EB59A58323C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061E-9278-4FC5-A77A-3ADF421D41B0}" type="slidenum">
              <a:rPr lang="cs-CZ" smtClean="0"/>
              <a:t>‹#›</a:t>
            </a:fld>
            <a:endParaRPr lang="cs-C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46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3E3F-4340-4A99-BDA8-EB59A58323C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061E-9278-4FC5-A77A-3ADF421D41B0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99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3E3F-4340-4A99-BDA8-EB59A58323C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061E-9278-4FC5-A77A-3ADF421D41B0}" type="slidenum">
              <a:rPr lang="cs-CZ" smtClean="0"/>
              <a:t>‹#›</a:t>
            </a:fld>
            <a:endParaRPr lang="cs-C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44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3E3F-4340-4A99-BDA8-EB59A58323C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061E-9278-4FC5-A77A-3ADF421D41B0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09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3E3F-4340-4A99-BDA8-EB59A58323C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061E-9278-4FC5-A77A-3ADF421D41B0}" type="slidenum">
              <a:rPr lang="cs-CZ" smtClean="0"/>
              <a:t>‹#›</a:t>
            </a:fld>
            <a:endParaRPr lang="cs-C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64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3E3F-4340-4A99-BDA8-EB59A58323C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061E-9278-4FC5-A77A-3ADF421D41B0}" type="slidenum">
              <a:rPr lang="cs-CZ" smtClean="0"/>
              <a:t>‹#›</a:t>
            </a:fld>
            <a:endParaRPr lang="cs-C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55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3E3F-4340-4A99-BDA8-EB59A58323C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061E-9278-4FC5-A77A-3ADF421D41B0}" type="slidenum">
              <a:rPr lang="cs-CZ" smtClean="0"/>
              <a:t>‹#›</a:t>
            </a:fld>
            <a:endParaRPr lang="cs-C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59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3E3F-4340-4A99-BDA8-EB59A58323C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061E-9278-4FC5-A77A-3ADF421D41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27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3E3F-4340-4A99-BDA8-EB59A58323C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061E-9278-4FC5-A77A-3ADF421D41B0}" type="slidenum">
              <a:rPr lang="cs-CZ" smtClean="0"/>
              <a:t>‹#›</a:t>
            </a:fld>
            <a:endParaRPr lang="cs-C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90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E703E3F-4340-4A99-BDA8-EB59A58323C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5061E-9278-4FC5-A77A-3ADF421D41B0}" type="slidenum">
              <a:rPr lang="cs-CZ" smtClean="0"/>
              <a:t>‹#›</a:t>
            </a:fld>
            <a:endParaRPr lang="cs-C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85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3E3F-4340-4A99-BDA8-EB59A58323CB}" type="datetimeFigureOut">
              <a:rPr lang="cs-CZ" smtClean="0"/>
              <a:t>17.05.2023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E85061E-9278-4FC5-A77A-3ADF421D41B0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3E22D-C0A0-4D1D-A13D-2567C89B91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Chronický únavový syndrom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5D3BFD-D1E9-4054-B463-954D3E6908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179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80782A-4BA8-455F-BBC3-DB0DDC249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Příčiny chronické únavy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C96FF8-4FFA-4F2E-A668-FA5146401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70000" lnSpcReduction="20000"/>
          </a:bodyPr>
          <a:lstStyle/>
          <a:p>
            <a:r>
              <a:rPr lang="cs-CZ" sz="2900" dirty="0"/>
              <a:t>Chronická únava při tělesném onemocnění</a:t>
            </a:r>
          </a:p>
          <a:p>
            <a:r>
              <a:rPr lang="cs-CZ" sz="2900" dirty="0"/>
              <a:t>Infekce a únava</a:t>
            </a:r>
          </a:p>
          <a:p>
            <a:r>
              <a:rPr lang="cs-CZ" sz="2900" dirty="0"/>
              <a:t>Stresový způsob života a únava</a:t>
            </a:r>
          </a:p>
          <a:p>
            <a:r>
              <a:rPr lang="cs-CZ" sz="2900" dirty="0"/>
              <a:t>Životní události</a:t>
            </a:r>
          </a:p>
          <a:p>
            <a:r>
              <a:rPr lang="cs-CZ" sz="2900" dirty="0"/>
              <a:t>Období životních změn a krizí</a:t>
            </a:r>
          </a:p>
          <a:p>
            <a:r>
              <a:rPr lang="cs-CZ" sz="2900" dirty="0" err="1"/>
              <a:t>Burn</a:t>
            </a:r>
            <a:r>
              <a:rPr lang="cs-CZ" sz="2900" dirty="0"/>
              <a:t> </a:t>
            </a:r>
            <a:r>
              <a:rPr lang="cs-CZ" sz="2900" dirty="0" err="1"/>
              <a:t>out</a:t>
            </a:r>
            <a:r>
              <a:rPr lang="cs-CZ" sz="2900" dirty="0"/>
              <a:t> syndrom</a:t>
            </a:r>
          </a:p>
          <a:p>
            <a:r>
              <a:rPr lang="cs-CZ" sz="2900" dirty="0"/>
              <a:t>Osobnostní rysy a chronická únava</a:t>
            </a:r>
          </a:p>
          <a:p>
            <a:r>
              <a:rPr lang="cs-CZ" sz="2900" dirty="0"/>
              <a:t>Psychické poruchy</a:t>
            </a:r>
          </a:p>
          <a:p>
            <a:r>
              <a:rPr lang="cs-CZ" sz="2900" dirty="0"/>
              <a:t>Kombinované nebo nejasné příčiny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044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FBE8D-3316-47FB-9E5F-E07994E07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Biologické nálezy u chronického únavového syndromu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4E7B00-BCBA-4221-BC53-D3A21CD4E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Nespecifické odchylky v počtu a </a:t>
            </a:r>
            <a:r>
              <a:rPr lang="cs-CZ" dirty="0" err="1"/>
              <a:t>fci</a:t>
            </a:r>
            <a:r>
              <a:rPr lang="cs-CZ" dirty="0"/>
              <a:t> lymfocytů</a:t>
            </a:r>
          </a:p>
          <a:p>
            <a:r>
              <a:rPr lang="cs-CZ" dirty="0"/>
              <a:t>Snížená hladina kortizolu X deprese</a:t>
            </a:r>
          </a:p>
          <a:p>
            <a:r>
              <a:rPr lang="cs-CZ" dirty="0"/>
              <a:t>Odchylky ve spánkovém EEG</a:t>
            </a:r>
          </a:p>
        </p:txBody>
      </p:sp>
    </p:spTree>
    <p:extLst>
      <p:ext uri="{BB962C8B-B14F-4D97-AF65-F5344CB8AC3E}">
        <p14:creationId xmlns:p14="http://schemas.microsoft.com/office/powerpoint/2010/main" val="1060736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81660C-B5E9-4006-A251-7D36DC9AF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Fyziologické aspekty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9A12E0-DA19-4AA1-9BF1-E5747BC70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Pokles aktivity + prodlužovaná období odpočinku – fyziologické změny</a:t>
            </a:r>
          </a:p>
          <a:p>
            <a:r>
              <a:rPr lang="cs-CZ" dirty="0"/>
              <a:t>Rozvoj pocitů chronické únavy + další </a:t>
            </a:r>
            <a:r>
              <a:rPr lang="cs-CZ" dirty="0" err="1"/>
              <a:t>sy</a:t>
            </a:r>
            <a:endParaRPr lang="cs-CZ" dirty="0"/>
          </a:p>
          <a:p>
            <a:r>
              <a:rPr lang="cs-CZ" dirty="0"/>
              <a:t>Změny jsou vratné pomocí rehabilitace, postupná zátěž cvičením</a:t>
            </a:r>
          </a:p>
        </p:txBody>
      </p:sp>
    </p:spTree>
    <p:extLst>
      <p:ext uri="{BB962C8B-B14F-4D97-AF65-F5344CB8AC3E}">
        <p14:creationId xmlns:p14="http://schemas.microsoft.com/office/powerpoint/2010/main" val="4258249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C23E8-7397-4F7D-8524-E7333CB6E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Nadměrný odpočinek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7AA0F9-361D-4EF0-B8C3-5617054E2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97171"/>
          </a:xfrm>
        </p:spPr>
        <p:txBody>
          <a:bodyPr>
            <a:normAutofit/>
          </a:bodyPr>
          <a:lstStyle/>
          <a:p>
            <a:r>
              <a:rPr lang="cs-CZ" dirty="0"/>
              <a:t>Změny ve </a:t>
            </a:r>
            <a:r>
              <a:rPr lang="cs-CZ" dirty="0" err="1"/>
              <a:t>fci</a:t>
            </a:r>
            <a:r>
              <a:rPr lang="cs-CZ" dirty="0"/>
              <a:t> příčně pruhovaných svalů</a:t>
            </a:r>
          </a:p>
          <a:p>
            <a:r>
              <a:rPr lang="cs-CZ" dirty="0"/>
              <a:t>Změny v kardiovaskulárním systému</a:t>
            </a:r>
          </a:p>
          <a:p>
            <a:r>
              <a:rPr lang="cs-CZ" dirty="0"/>
              <a:t>Narušení vnitřních hodin a cirkadiánních rytmů</a:t>
            </a:r>
          </a:p>
          <a:p>
            <a:r>
              <a:rPr lang="cs-CZ" dirty="0"/>
              <a:t>Narušení cyklu spánek – bdění</a:t>
            </a:r>
          </a:p>
          <a:p>
            <a:r>
              <a:rPr lang="cs-CZ" dirty="0"/>
              <a:t>Změny v nervosvalovém systému</a:t>
            </a:r>
          </a:p>
          <a:p>
            <a:r>
              <a:rPr lang="cs-CZ" dirty="0"/>
              <a:t>Změny ve vegetativním systému</a:t>
            </a:r>
          </a:p>
          <a:p>
            <a:pPr lvl="1"/>
            <a:r>
              <a:rPr lang="cs-CZ" dirty="0"/>
              <a:t>Zrychlený tep, zvýšený krevní tlak, změna v distribuce krve, svalové napětí, poruchy vidění, pocení, poruchy spánku</a:t>
            </a:r>
          </a:p>
        </p:txBody>
      </p:sp>
    </p:spTree>
    <p:extLst>
      <p:ext uri="{BB962C8B-B14F-4D97-AF65-F5344CB8AC3E}">
        <p14:creationId xmlns:p14="http://schemas.microsoft.com/office/powerpoint/2010/main" val="3991042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14D1F4-1B63-4E9A-AA88-ABBF3A058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0D21B2-4254-4F84-B1CD-2941F1CC0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90118"/>
          </a:xfrm>
        </p:spPr>
        <p:txBody>
          <a:bodyPr/>
          <a:lstStyle/>
          <a:p>
            <a:r>
              <a:rPr lang="cs-CZ" dirty="0"/>
              <a:t>Narušení mentálních </a:t>
            </a:r>
            <a:r>
              <a:rPr lang="cs-CZ" dirty="0" err="1"/>
              <a:t>fcí</a:t>
            </a:r>
            <a:endParaRPr lang="cs-CZ" dirty="0"/>
          </a:p>
          <a:p>
            <a:r>
              <a:rPr lang="cs-CZ" dirty="0"/>
              <a:t>Pocit nedostatku dechu</a:t>
            </a:r>
          </a:p>
          <a:p>
            <a:r>
              <a:rPr lang="cs-CZ" dirty="0"/>
              <a:t>Panické záchvaty</a:t>
            </a:r>
          </a:p>
          <a:p>
            <a:r>
              <a:rPr lang="cs-CZ" dirty="0"/>
              <a:t>Změny v hormonálním systému</a:t>
            </a:r>
          </a:p>
          <a:p>
            <a:r>
              <a:rPr lang="cs-CZ" dirty="0"/>
              <a:t>Snížená tolerance námahy</a:t>
            </a:r>
          </a:p>
          <a:p>
            <a:r>
              <a:rPr lang="cs-CZ" dirty="0"/>
              <a:t>Změny psychologických </a:t>
            </a:r>
            <a:r>
              <a:rPr lang="cs-CZ" dirty="0" err="1"/>
              <a:t>fcí</a:t>
            </a:r>
            <a:endParaRPr lang="cs-CZ" dirty="0"/>
          </a:p>
          <a:p>
            <a:r>
              <a:rPr lang="cs-CZ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671739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EA658-37E0-4971-A524-37AD194C9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podporuje a udržuje nadměrnou únavu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0D5A5D-6C91-4F78-8492-C8AC2B299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9537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Reakce na únavu při jejím vzniku</a:t>
            </a:r>
          </a:p>
          <a:p>
            <a:r>
              <a:rPr lang="cs-CZ" dirty="0"/>
              <a:t>Režim aktivity a odpočinku</a:t>
            </a:r>
          </a:p>
          <a:p>
            <a:r>
              <a:rPr lang="cs-CZ" dirty="0"/>
              <a:t>Narušené spánkové vzorce</a:t>
            </a:r>
          </a:p>
          <a:p>
            <a:r>
              <a:rPr lang="cs-CZ" dirty="0"/>
              <a:t>Způsob myšlenkového hodnocení situace</a:t>
            </a:r>
          </a:p>
          <a:p>
            <a:r>
              <a:rPr lang="cs-CZ" dirty="0"/>
              <a:t>Emocionální reakce</a:t>
            </a:r>
          </a:p>
          <a:p>
            <a:r>
              <a:rPr lang="cs-CZ" dirty="0"/>
              <a:t>Monitorování a kontrolování příznaků</a:t>
            </a:r>
          </a:p>
          <a:p>
            <a:r>
              <a:rPr lang="cs-CZ" dirty="0"/>
              <a:t>Vyhýbavé a zabezpečovací chování, ujišťování</a:t>
            </a:r>
          </a:p>
          <a:p>
            <a:r>
              <a:rPr lang="cs-CZ" dirty="0"/>
              <a:t>Neurobiologické faktory</a:t>
            </a:r>
          </a:p>
          <a:p>
            <a:r>
              <a:rPr lang="cs-CZ" dirty="0"/>
              <a:t>Role nemocného a interpersonální problémy</a:t>
            </a:r>
          </a:p>
        </p:txBody>
      </p:sp>
    </p:spTree>
    <p:extLst>
      <p:ext uri="{BB962C8B-B14F-4D97-AF65-F5344CB8AC3E}">
        <p14:creationId xmlns:p14="http://schemas.microsoft.com/office/powerpoint/2010/main" val="1782713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E9E36-D418-4371-81D9-7756F97BE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Bludné kruhy chronické únavy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1C799E-A659-4015-862E-0F16D8238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Nemoc/stres – únava – nadměrný odpočinek a snížení aktivity – tělo se necítí v pořádku, narušení biologických hodin – zhoršování příznaků při aktivitě – nadměrný odpočinek a další snižování aktivity – tělo se stále více necítí v pořádku – další zhoršování příznaků při aktivitě – zaměření pozornosti na příznaky – obavy z příznaků, zhoršení příznaků a strach – nadměrný odpočinek a snížení aktivity – ztráta sebejistoty – neschopnost se vrátit k běžným aktivitám – frustrace a obavy – další únava a ztráta energie ….. </a:t>
            </a:r>
          </a:p>
        </p:txBody>
      </p:sp>
    </p:spTree>
    <p:extLst>
      <p:ext uri="{BB962C8B-B14F-4D97-AF65-F5344CB8AC3E}">
        <p14:creationId xmlns:p14="http://schemas.microsoft.com/office/powerpoint/2010/main" val="3715113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028D1D-C1E1-4298-ACF0-9A441A37E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bludného kruhu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60C3CA-4630-4C15-819C-0E3915676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Pozitivní</a:t>
            </a:r>
          </a:p>
          <a:p>
            <a:r>
              <a:rPr lang="cs-CZ" dirty="0"/>
              <a:t>Negativní</a:t>
            </a:r>
          </a:p>
          <a:p>
            <a:r>
              <a:rPr lang="cs-CZ" dirty="0"/>
              <a:t>Neutrální</a:t>
            </a:r>
          </a:p>
          <a:p>
            <a:r>
              <a:rPr lang="cs-CZ" dirty="0"/>
              <a:t>Krátkodobé</a:t>
            </a:r>
          </a:p>
          <a:p>
            <a:r>
              <a:rPr lang="cs-CZ" dirty="0"/>
              <a:t>Dlouhodobé</a:t>
            </a:r>
          </a:p>
        </p:txBody>
      </p:sp>
    </p:spTree>
    <p:extLst>
      <p:ext uri="{BB962C8B-B14F-4D97-AF65-F5344CB8AC3E}">
        <p14:creationId xmlns:p14="http://schemas.microsoft.com/office/powerpoint/2010/main" val="3500829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7E2353-0CC1-4458-A75C-8951EEACC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64762-EEC5-4FFA-94F5-E2F40439C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Nadměrná únava a blízcí</a:t>
            </a:r>
          </a:p>
          <a:p>
            <a:r>
              <a:rPr lang="cs-CZ" dirty="0"/>
              <a:t>Sexuální život</a:t>
            </a:r>
          </a:p>
          <a:p>
            <a:r>
              <a:rPr lang="cs-CZ" dirty="0"/>
              <a:t>Chronická únava jako náhradní program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274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E3807-AA1F-44CF-A00E-1A0D26904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 chronického únavového syndromu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9B9665-16C2-47EA-83C0-BE9EA7E93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/>
          </a:bodyPr>
          <a:lstStyle/>
          <a:p>
            <a:r>
              <a:rPr lang="cs-CZ" dirty="0"/>
              <a:t>Diety</a:t>
            </a:r>
          </a:p>
          <a:p>
            <a:r>
              <a:rPr lang="cs-CZ" dirty="0"/>
              <a:t>Prodloužený klid</a:t>
            </a:r>
          </a:p>
          <a:p>
            <a:r>
              <a:rPr lang="cs-CZ" dirty="0"/>
              <a:t>Imunoterapie</a:t>
            </a:r>
          </a:p>
          <a:p>
            <a:r>
              <a:rPr lang="cs-CZ" dirty="0"/>
              <a:t>Antidepresiva a jiné léky</a:t>
            </a:r>
          </a:p>
          <a:p>
            <a:r>
              <a:rPr lang="cs-CZ" dirty="0"/>
              <a:t>Kortikosteroidy</a:t>
            </a:r>
          </a:p>
          <a:p>
            <a:r>
              <a:rPr lang="cs-CZ" dirty="0"/>
              <a:t>Postupná rehabilitace tělesným cvičením</a:t>
            </a:r>
          </a:p>
          <a:p>
            <a:r>
              <a:rPr lang="cs-CZ" dirty="0" err="1"/>
              <a:t>Pacing</a:t>
            </a:r>
            <a:endParaRPr lang="cs-CZ" dirty="0"/>
          </a:p>
          <a:p>
            <a:r>
              <a:rPr lang="cs-CZ" dirty="0"/>
              <a:t>Alternativní medicína</a:t>
            </a:r>
          </a:p>
        </p:txBody>
      </p:sp>
    </p:spTree>
    <p:extLst>
      <p:ext uri="{BB962C8B-B14F-4D97-AF65-F5344CB8AC3E}">
        <p14:creationId xmlns:p14="http://schemas.microsoft.com/office/powerpoint/2010/main" val="82930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1D036-BA35-49E6-BCF3-1D7FE15C6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se únava stává problémem?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60D159-D57D-4687-9A58-1F565B2B3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Pocit únavy je normální</a:t>
            </a:r>
          </a:p>
          <a:p>
            <a:r>
              <a:rPr lang="cs-CZ" sz="2400" dirty="0"/>
              <a:t>Stálá únava a vyčerpanost</a:t>
            </a:r>
          </a:p>
          <a:p>
            <a:r>
              <a:rPr lang="cs-CZ" sz="2400" dirty="0"/>
              <a:t>Únava je příznak spojený s mnoha nemocemi</a:t>
            </a:r>
          </a:p>
          <a:p>
            <a:pPr lvl="1"/>
            <a:r>
              <a:rPr lang="cs-CZ" sz="2000" dirty="0"/>
              <a:t>Infekční onemocnění, nádorová onemocnění, cukrovku, krevní nemoci</a:t>
            </a:r>
          </a:p>
          <a:p>
            <a:pPr lvl="1"/>
            <a:r>
              <a:rPr lang="cs-CZ" sz="2000" dirty="0"/>
              <a:t>Dlouhodobé vztahové problémy</a:t>
            </a:r>
          </a:p>
          <a:p>
            <a:r>
              <a:rPr lang="cs-CZ" sz="2400" dirty="0"/>
              <a:t>Četnost </a:t>
            </a:r>
            <a:r>
              <a:rPr lang="cs-CZ" sz="2400" dirty="0" err="1"/>
              <a:t>sy</a:t>
            </a:r>
            <a:r>
              <a:rPr lang="cs-CZ" sz="2400" dirty="0"/>
              <a:t> narůstá v adolescenci</a:t>
            </a:r>
          </a:p>
          <a:p>
            <a:r>
              <a:rPr lang="cs-CZ" sz="2400" dirty="0"/>
              <a:t>Častější u sedavých povolání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633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76D8E0-74CB-4277-8C75-3CAB1B408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61DF19-5F66-49E4-8F4C-6F4813422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47505"/>
          </a:xfrm>
        </p:spPr>
        <p:txBody>
          <a:bodyPr/>
          <a:lstStyle/>
          <a:p>
            <a:r>
              <a:rPr lang="cs-CZ" dirty="0"/>
              <a:t>Psychoterapie</a:t>
            </a:r>
          </a:p>
          <a:p>
            <a:r>
              <a:rPr lang="cs-CZ" dirty="0"/>
              <a:t>Kognitivně behaviorální terapie</a:t>
            </a:r>
          </a:p>
        </p:txBody>
      </p:sp>
    </p:spTree>
    <p:extLst>
      <p:ext uri="{BB962C8B-B14F-4D97-AF65-F5344CB8AC3E}">
        <p14:creationId xmlns:p14="http://schemas.microsoft.com/office/powerpoint/2010/main" val="3464228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A5A05B-7117-42E7-9864-FE36F366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0F59F4-B14D-4F72-A183-A5B09FB51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K únavě se připojují další symptomy</a:t>
            </a:r>
          </a:p>
          <a:p>
            <a:pPr lvl="1"/>
            <a:r>
              <a:rPr lang="cs-CZ" sz="2000" dirty="0"/>
              <a:t>Bolesti hlavy</a:t>
            </a:r>
          </a:p>
          <a:p>
            <a:pPr lvl="1"/>
            <a:r>
              <a:rPr lang="cs-CZ" sz="2000" dirty="0"/>
              <a:t>Závratě</a:t>
            </a:r>
          </a:p>
          <a:p>
            <a:pPr lvl="1"/>
            <a:r>
              <a:rPr lang="cs-CZ" sz="2000" dirty="0"/>
              <a:t>Zvedání žaludku</a:t>
            </a:r>
          </a:p>
          <a:p>
            <a:pPr lvl="1"/>
            <a:r>
              <a:rPr lang="cs-CZ" sz="2000" dirty="0"/>
              <a:t>Bolesti, bodání nebo pálení ve svalech či šlachách</a:t>
            </a:r>
          </a:p>
          <a:p>
            <a:pPr lvl="1"/>
            <a:r>
              <a:rPr lang="cs-CZ" sz="2000" dirty="0"/>
              <a:t>Mravenčení</a:t>
            </a:r>
          </a:p>
          <a:p>
            <a:pPr lvl="1"/>
            <a:r>
              <a:rPr lang="cs-CZ" sz="2000" dirty="0"/>
              <a:t>Potíže s rovnováhou</a:t>
            </a:r>
          </a:p>
          <a:p>
            <a:pPr lvl="1"/>
            <a:r>
              <a:rPr lang="cs-CZ" sz="2000" dirty="0"/>
              <a:t>Přecitlivělost na světlo, hluk,….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65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807257-3449-4CA2-A081-92531D27A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Psychické symptomy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0CD524-11DE-40AB-A1C4-EC820F39E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Potíže s koncentrací</a:t>
            </a:r>
          </a:p>
          <a:p>
            <a:r>
              <a:rPr lang="cs-CZ" sz="2400" dirty="0"/>
              <a:t>Problémy s pamětí</a:t>
            </a:r>
          </a:p>
          <a:p>
            <a:r>
              <a:rPr lang="cs-CZ" sz="2400" dirty="0"/>
              <a:t>Neschopnost najít správné slovo</a:t>
            </a:r>
          </a:p>
          <a:p>
            <a:r>
              <a:rPr lang="cs-CZ" sz="2400" dirty="0" err="1"/>
              <a:t>Anhedonie</a:t>
            </a:r>
            <a:endParaRPr lang="cs-CZ" sz="2400" dirty="0"/>
          </a:p>
          <a:p>
            <a:r>
              <a:rPr lang="cs-CZ" sz="2400" dirty="0"/>
              <a:t>Podrážděnost</a:t>
            </a:r>
          </a:p>
          <a:p>
            <a:r>
              <a:rPr lang="cs-CZ" sz="2400" dirty="0"/>
              <a:t>Mírné stupně deprese a úzkosti</a:t>
            </a:r>
          </a:p>
          <a:p>
            <a:r>
              <a:rPr lang="cs-CZ" sz="2400" dirty="0"/>
              <a:t>Nespavost nebo spíše nadměrná spavost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9165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DE83D-8CC7-41AE-9FF7-5979EA85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 psychiatrie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D41AD-4252-4F76-BA94-00AA2283A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Pod Neurastenie</a:t>
            </a:r>
          </a:p>
          <a:p>
            <a:r>
              <a:rPr lang="cs-CZ" sz="2400" dirty="0"/>
              <a:t>2 základní typy</a:t>
            </a:r>
          </a:p>
          <a:p>
            <a:pPr lvl="1"/>
            <a:r>
              <a:rPr lang="cs-CZ" sz="2000" dirty="0"/>
              <a:t>Pocity zvýšené únavy po duševním vypětí</a:t>
            </a:r>
          </a:p>
          <a:p>
            <a:pPr lvl="1"/>
            <a:r>
              <a:rPr lang="cs-CZ" sz="2000" dirty="0"/>
              <a:t>Důraz na pocitech tělesné únavy a fyzické slabosti až vyčerpání po minimální tělesné námaze</a:t>
            </a:r>
          </a:p>
        </p:txBody>
      </p:sp>
    </p:spTree>
    <p:extLst>
      <p:ext uri="{BB962C8B-B14F-4D97-AF65-F5344CB8AC3E}">
        <p14:creationId xmlns:p14="http://schemas.microsoft.com/office/powerpoint/2010/main" val="3917730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ADEB0-6E11-4807-A5CE-BF6F16711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Diagnostická kritéria  Neurastenie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4BF0C-E6E2-4A5D-90F9-42CDD254E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6182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Trvalé a úzkostné stesky na pocity vyčerpání po malé duševní nebo tělesné námaze</a:t>
            </a:r>
          </a:p>
          <a:p>
            <a:r>
              <a:rPr lang="cs-CZ" dirty="0"/>
              <a:t>Aspoň jeden z tělesných příznaků</a:t>
            </a:r>
          </a:p>
          <a:p>
            <a:pPr lvl="1"/>
            <a:r>
              <a:rPr lang="cs-CZ" dirty="0"/>
              <a:t>Pocity bolesti ve svalech</a:t>
            </a:r>
          </a:p>
          <a:p>
            <a:pPr lvl="1"/>
            <a:r>
              <a:rPr lang="cs-CZ" dirty="0"/>
              <a:t>Závrať</a:t>
            </a:r>
          </a:p>
          <a:p>
            <a:pPr lvl="1"/>
            <a:r>
              <a:rPr lang="cs-CZ" dirty="0"/>
              <a:t>Bolesti hlavy z napětí</a:t>
            </a:r>
          </a:p>
          <a:p>
            <a:pPr lvl="1"/>
            <a:r>
              <a:rPr lang="cs-CZ" dirty="0"/>
              <a:t>Poruchy spánku</a:t>
            </a:r>
          </a:p>
          <a:p>
            <a:pPr lvl="1"/>
            <a:r>
              <a:rPr lang="cs-CZ" dirty="0"/>
              <a:t>Neschopnost relaxace</a:t>
            </a:r>
          </a:p>
          <a:p>
            <a:pPr lvl="1"/>
            <a:r>
              <a:rPr lang="cs-CZ" dirty="0"/>
              <a:t>Podrážděnost</a:t>
            </a:r>
          </a:p>
          <a:p>
            <a:r>
              <a:rPr lang="cs-CZ" dirty="0"/>
              <a:t>Není schopen se zotavit z příznaků vyčerpání a únavy ani odpočinkem, relaxací nebo zábavou</a:t>
            </a:r>
          </a:p>
          <a:p>
            <a:r>
              <a:rPr lang="cs-CZ" dirty="0"/>
              <a:t>Porucha trvá aspoň tři měsíce</a:t>
            </a:r>
          </a:p>
          <a:p>
            <a:r>
              <a:rPr lang="cs-CZ" dirty="0"/>
              <a:t>Vyloučena je organická etiologie nebo jiná psychická porucha</a:t>
            </a:r>
          </a:p>
        </p:txBody>
      </p:sp>
    </p:spTree>
    <p:extLst>
      <p:ext uri="{BB962C8B-B14F-4D97-AF65-F5344CB8AC3E}">
        <p14:creationId xmlns:p14="http://schemas.microsoft.com/office/powerpoint/2010/main" val="176650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2F23EB-6C97-4244-AE80-E4334C63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Diagnostická kritéria pro chronický únavový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0A9C4C-7E12-4709-AE87-E0CE6BD94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9537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Klinicky významná, somaticky nevysvětlitelná únava trvající nejméně 6 měsíců, která:</a:t>
            </a:r>
          </a:p>
          <a:p>
            <a:pPr lvl="1"/>
            <a:r>
              <a:rPr lang="cs-CZ" dirty="0"/>
              <a:t>Je nově vzniklá</a:t>
            </a:r>
          </a:p>
          <a:p>
            <a:pPr lvl="1"/>
            <a:r>
              <a:rPr lang="cs-CZ" dirty="0"/>
              <a:t>Není důsledkem probíhající námahy</a:t>
            </a:r>
          </a:p>
          <a:p>
            <a:pPr lvl="1"/>
            <a:r>
              <a:rPr lang="cs-CZ" dirty="0"/>
              <a:t>Nastupuje zásadně po dostatečném odpočinku</a:t>
            </a:r>
          </a:p>
          <a:p>
            <a:pPr lvl="1"/>
            <a:r>
              <a:rPr lang="cs-CZ" dirty="0"/>
              <a:t>Je spojená s poklesem původní aktivity</a:t>
            </a:r>
          </a:p>
          <a:p>
            <a:r>
              <a:rPr lang="cs-CZ" dirty="0"/>
              <a:t>Výskyt 4 a více příznaků</a:t>
            </a:r>
          </a:p>
          <a:p>
            <a:pPr lvl="1"/>
            <a:r>
              <a:rPr lang="cs-CZ" dirty="0"/>
              <a:t>Subjektivně prožívaná porucha paměti</a:t>
            </a:r>
          </a:p>
          <a:p>
            <a:pPr lvl="1"/>
            <a:r>
              <a:rPr lang="cs-CZ" dirty="0"/>
              <a:t>Bolesti v krku</a:t>
            </a:r>
          </a:p>
          <a:p>
            <a:pPr lvl="1"/>
            <a:r>
              <a:rPr lang="cs-CZ" dirty="0"/>
              <a:t>Citlivost lymfatických uzlin</a:t>
            </a:r>
          </a:p>
          <a:p>
            <a:pPr lvl="1"/>
            <a:r>
              <a:rPr lang="cs-CZ" dirty="0"/>
              <a:t>Bolesti svalů</a:t>
            </a:r>
          </a:p>
          <a:p>
            <a:pPr lvl="1"/>
            <a:r>
              <a:rPr lang="cs-CZ" dirty="0"/>
              <a:t>Bolesti kloubů</a:t>
            </a:r>
          </a:p>
          <a:p>
            <a:pPr lvl="1"/>
            <a:r>
              <a:rPr lang="cs-CZ" dirty="0"/>
              <a:t>Bolesti hlavy</a:t>
            </a:r>
          </a:p>
          <a:p>
            <a:pPr lvl="1"/>
            <a:r>
              <a:rPr lang="cs-CZ" dirty="0"/>
              <a:t>Neosvěžující spánek</a:t>
            </a:r>
          </a:p>
          <a:p>
            <a:pPr lvl="1"/>
            <a:r>
              <a:rPr lang="cs-CZ" dirty="0"/>
              <a:t>Únava po námaze je delší než 24 hodin</a:t>
            </a:r>
          </a:p>
        </p:txBody>
      </p:sp>
    </p:spTree>
    <p:extLst>
      <p:ext uri="{BB962C8B-B14F-4D97-AF65-F5344CB8AC3E}">
        <p14:creationId xmlns:p14="http://schemas.microsoft.com/office/powerpoint/2010/main" val="4096421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0950B-CE55-4B97-B729-1A4C71F84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Vylučující kritéria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B8E04-7544-4699-A6B4-5D1D3748E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Aktivní, probíhající či suspektní tělesné onemocnění</a:t>
            </a:r>
          </a:p>
          <a:p>
            <a:r>
              <a:rPr lang="cs-CZ" dirty="0"/>
              <a:t>Psychotická onemocnění, depresivní fáze, bipolární afektivní porucha</a:t>
            </a:r>
          </a:p>
          <a:p>
            <a:r>
              <a:rPr lang="cs-CZ" dirty="0"/>
              <a:t>Demence</a:t>
            </a:r>
          </a:p>
          <a:p>
            <a:r>
              <a:rPr lang="cs-CZ" dirty="0"/>
              <a:t>Anorexie a bulimie</a:t>
            </a:r>
          </a:p>
          <a:p>
            <a:r>
              <a:rPr lang="cs-CZ" dirty="0"/>
              <a:t>Nadměrná konzumace alkoholu a drog</a:t>
            </a:r>
          </a:p>
          <a:p>
            <a:r>
              <a:rPr lang="cs-CZ" dirty="0"/>
              <a:t>Těžká obezita</a:t>
            </a:r>
          </a:p>
        </p:txBody>
      </p:sp>
    </p:spTree>
    <p:extLst>
      <p:ext uri="{BB962C8B-B14F-4D97-AF65-F5344CB8AC3E}">
        <p14:creationId xmlns:p14="http://schemas.microsoft.com/office/powerpoint/2010/main" val="1029984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483EA-7162-418D-9578-F9BB48A0B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charakteristiky lidí….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C0E35F-479B-43F8-8E2B-EA5F5037C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78920"/>
            <a:ext cx="9603275" cy="4513491"/>
          </a:xfrm>
        </p:spPr>
        <p:txBody>
          <a:bodyPr>
            <a:normAutofit fontScale="32500" lnSpcReduction="20000"/>
          </a:bodyPr>
          <a:lstStyle/>
          <a:p>
            <a:r>
              <a:rPr lang="cs-CZ" sz="3400" dirty="0"/>
              <a:t>Myšlení, přesvědčení a postoje</a:t>
            </a:r>
          </a:p>
          <a:p>
            <a:pPr lvl="1"/>
            <a:r>
              <a:rPr lang="cs-CZ" sz="3100" dirty="0"/>
              <a:t>Přesvědčení o tělesné podstatě nemoci</a:t>
            </a:r>
          </a:p>
          <a:p>
            <a:pPr lvl="1"/>
            <a:r>
              <a:rPr lang="cs-CZ" sz="3100" dirty="0"/>
              <a:t>Tělesný </a:t>
            </a:r>
            <a:r>
              <a:rPr lang="cs-CZ" sz="3100" dirty="0" err="1"/>
              <a:t>sy</a:t>
            </a:r>
            <a:r>
              <a:rPr lang="cs-CZ" sz="3100" dirty="0"/>
              <a:t> znamená poškození organizmu nebo varovný signál</a:t>
            </a:r>
          </a:p>
          <a:p>
            <a:r>
              <a:rPr lang="cs-CZ" sz="3400" dirty="0"/>
              <a:t>Chování</a:t>
            </a:r>
          </a:p>
          <a:p>
            <a:pPr lvl="1"/>
            <a:r>
              <a:rPr lang="cs-CZ" sz="3100" dirty="0"/>
              <a:t>Vyhýbání se aktivitě</a:t>
            </a:r>
          </a:p>
          <a:p>
            <a:pPr lvl="1"/>
            <a:r>
              <a:rPr lang="cs-CZ" sz="3100" dirty="0"/>
              <a:t>Oscilace aktivity</a:t>
            </a:r>
          </a:p>
          <a:p>
            <a:r>
              <a:rPr lang="cs-CZ" sz="3400" dirty="0"/>
              <a:t>Nálada</a:t>
            </a:r>
          </a:p>
          <a:p>
            <a:pPr lvl="1"/>
            <a:r>
              <a:rPr lang="cs-CZ" sz="3100" dirty="0"/>
              <a:t>Frustrace</a:t>
            </a:r>
          </a:p>
          <a:p>
            <a:pPr lvl="1"/>
            <a:r>
              <a:rPr lang="cs-CZ" sz="3100" dirty="0"/>
              <a:t>Deprese a úzkost</a:t>
            </a:r>
          </a:p>
          <a:p>
            <a:pPr lvl="1"/>
            <a:r>
              <a:rPr lang="cs-CZ" sz="3100" dirty="0"/>
              <a:t>Skrývané podráždění</a:t>
            </a:r>
          </a:p>
          <a:p>
            <a:r>
              <a:rPr lang="cs-CZ" sz="3400" dirty="0"/>
              <a:t>Fyziologické reakce</a:t>
            </a:r>
          </a:p>
          <a:p>
            <a:pPr lvl="1"/>
            <a:r>
              <a:rPr lang="cs-CZ" sz="3100" dirty="0"/>
              <a:t>Neschopnost cvičení</a:t>
            </a:r>
          </a:p>
          <a:p>
            <a:pPr lvl="1"/>
            <a:r>
              <a:rPr lang="cs-CZ" sz="3100" dirty="0"/>
              <a:t>Ztráta tělesné kondice</a:t>
            </a:r>
          </a:p>
          <a:p>
            <a:pPr lvl="1"/>
            <a:r>
              <a:rPr lang="cs-CZ" sz="3100" dirty="0"/>
              <a:t>Poruchy spánku</a:t>
            </a:r>
          </a:p>
          <a:p>
            <a:r>
              <a:rPr lang="cs-CZ" sz="3400" dirty="0"/>
              <a:t>Interpersonální a sociální faktory</a:t>
            </a:r>
          </a:p>
          <a:p>
            <a:pPr lvl="1"/>
            <a:r>
              <a:rPr lang="cs-CZ" sz="3100" dirty="0"/>
              <a:t>Problémy v zaměstnání</a:t>
            </a:r>
          </a:p>
          <a:p>
            <a:pPr lvl="1"/>
            <a:r>
              <a:rPr lang="cs-CZ" sz="3100" dirty="0"/>
              <a:t>Zpravidla negativní vliv samostudia k tématu</a:t>
            </a:r>
          </a:p>
          <a:p>
            <a:pPr lvl="1"/>
            <a:r>
              <a:rPr lang="cs-CZ" sz="3100" dirty="0" err="1"/>
              <a:t>Iatrogenní</a:t>
            </a:r>
            <a:r>
              <a:rPr lang="cs-CZ" sz="3100" dirty="0"/>
              <a:t> vliv nejasných a někdy protikladných informací od zdravotníků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11999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688</Words>
  <Application>Microsoft Office PowerPoint</Application>
  <PresentationFormat>Širokoúhlá obrazovka</PresentationFormat>
  <Paragraphs>148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Gill Sans MT</vt:lpstr>
      <vt:lpstr>Galerie</vt:lpstr>
      <vt:lpstr>Chronický únavový syndrom</vt:lpstr>
      <vt:lpstr>Kdy se únava stává problémem?</vt:lpstr>
      <vt:lpstr>Prezentace aplikace PowerPoint</vt:lpstr>
      <vt:lpstr>Psychické symptomy</vt:lpstr>
      <vt:lpstr>Pohled psychiatrie</vt:lpstr>
      <vt:lpstr>Diagnostická kritéria  Neurastenie</vt:lpstr>
      <vt:lpstr>Diagnostická kritéria pro chronický únavový syndrom</vt:lpstr>
      <vt:lpstr>Vylučující kritéria</vt:lpstr>
      <vt:lpstr>Základní charakteristiky lidí….</vt:lpstr>
      <vt:lpstr>Příčiny chronické únavy</vt:lpstr>
      <vt:lpstr>Biologické nálezy u chronického únavového syndromu</vt:lpstr>
      <vt:lpstr>Fyziologické aspekty</vt:lpstr>
      <vt:lpstr>Nadměrný odpočinek</vt:lpstr>
      <vt:lpstr>Prezentace aplikace PowerPoint</vt:lpstr>
      <vt:lpstr>Co podporuje a udržuje nadměrnou únavu</vt:lpstr>
      <vt:lpstr>Bludné kruhy chronické únavy</vt:lpstr>
      <vt:lpstr>Důsledky bludného kruhu</vt:lpstr>
      <vt:lpstr>Prezentace aplikace PowerPoint</vt:lpstr>
      <vt:lpstr>Terapie chronického únavového syndromu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Chronický únavový syndrom</dc:title>
  <dc:creator>Hana Přikrylová</dc:creator>
  <cp:lastModifiedBy>Hana Přikrylová Kučerová</cp:lastModifiedBy>
  <cp:revision>7</cp:revision>
  <dcterms:created xsi:type="dcterms:W3CDTF">2021-05-10T07:30:27Z</dcterms:created>
  <dcterms:modified xsi:type="dcterms:W3CDTF">2023-05-17T07:17:20Z</dcterms:modified>
</cp:coreProperties>
</file>