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60" r:id="rId3"/>
    <p:sldId id="261" r:id="rId4"/>
    <p:sldId id="269" r:id="rId5"/>
    <p:sldId id="304" r:id="rId6"/>
    <p:sldId id="270" r:id="rId7"/>
    <p:sldId id="271" r:id="rId8"/>
    <p:sldId id="262" r:id="rId9"/>
    <p:sldId id="272" r:id="rId10"/>
    <p:sldId id="275" r:id="rId11"/>
    <p:sldId id="287" r:id="rId12"/>
    <p:sldId id="268" r:id="rId13"/>
    <p:sldId id="283" r:id="rId14"/>
    <p:sldId id="285" r:id="rId15"/>
    <p:sldId id="284" r:id="rId16"/>
    <p:sldId id="286" r:id="rId17"/>
    <p:sldId id="279" r:id="rId18"/>
    <p:sldId id="263" r:id="rId19"/>
    <p:sldId id="282" r:id="rId20"/>
    <p:sldId id="280" r:id="rId21"/>
    <p:sldId id="264" r:id="rId22"/>
    <p:sldId id="289" r:id="rId23"/>
    <p:sldId id="298" r:id="rId24"/>
    <p:sldId id="299" r:id="rId25"/>
    <p:sldId id="300" r:id="rId26"/>
    <p:sldId id="301" r:id="rId27"/>
    <p:sldId id="265" r:id="rId28"/>
    <p:sldId id="290" r:id="rId29"/>
    <p:sldId id="291" r:id="rId30"/>
    <p:sldId id="266" r:id="rId31"/>
    <p:sldId id="292" r:id="rId32"/>
    <p:sldId id="293" r:id="rId33"/>
    <p:sldId id="267" r:id="rId34"/>
    <p:sldId id="295" r:id="rId35"/>
    <p:sldId id="288" r:id="rId36"/>
    <p:sldId id="297" r:id="rId37"/>
    <p:sldId id="296" r:id="rId38"/>
    <p:sldId id="294" r:id="rId39"/>
    <p:sldId id="302" r:id="rId40"/>
    <p:sldId id="257" r:id="rId41"/>
    <p:sldId id="259" r:id="rId42"/>
    <p:sldId id="258" r:id="rId43"/>
    <p:sldId id="281" r:id="rId44"/>
    <p:sldId id="303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2" autoAdjust="0"/>
    <p:restoredTop sz="95768" autoAdjust="0"/>
  </p:normalViewPr>
  <p:slideViewPr>
    <p:cSldViewPr snapToGrid="0">
      <p:cViewPr>
        <p:scale>
          <a:sx n="80" d="100"/>
          <a:sy n="80" d="100"/>
        </p:scale>
        <p:origin x="56" y="9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E9D52-E01C-A04F-9DD2-D2FE7A1A6A72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54F060-7626-A343-9861-4F3B9C3BCB9B}">
      <dgm:prSet phldrT="[Text]"/>
      <dgm:spPr/>
      <dgm:t>
        <a:bodyPr/>
        <a:lstStyle/>
        <a:p>
          <a:r>
            <a:rPr lang="cs-CZ" dirty="0"/>
            <a:t>Vytvoření dobrého interpersonálního vztahu</a:t>
          </a:r>
        </a:p>
      </dgm:t>
    </dgm:pt>
    <dgm:pt modelId="{29B9E8AF-3C54-B544-8941-9F5C6A0827C6}" type="parTrans" cxnId="{F893DC4A-F678-5949-8F26-C95C6DB7503B}">
      <dgm:prSet/>
      <dgm:spPr/>
      <dgm:t>
        <a:bodyPr/>
        <a:lstStyle/>
        <a:p>
          <a:endParaRPr lang="cs-CZ"/>
        </a:p>
      </dgm:t>
    </dgm:pt>
    <dgm:pt modelId="{7BF84CCE-7DE1-7942-A538-24289599945D}" type="sibTrans" cxnId="{F893DC4A-F678-5949-8F26-C95C6DB7503B}">
      <dgm:prSet/>
      <dgm:spPr/>
      <dgm:t>
        <a:bodyPr/>
        <a:lstStyle/>
        <a:p>
          <a:endParaRPr lang="cs-CZ"/>
        </a:p>
      </dgm:t>
    </dgm:pt>
    <dgm:pt modelId="{407DA011-5C4B-2A42-9CA8-F66B127980D7}">
      <dgm:prSet phldrT="[Text]"/>
      <dgm:spPr/>
      <dgm:t>
        <a:bodyPr/>
        <a:lstStyle/>
        <a:p>
          <a:r>
            <a:rPr lang="cs-CZ" dirty="0"/>
            <a:t>Výměna informací</a:t>
          </a:r>
        </a:p>
      </dgm:t>
    </dgm:pt>
    <dgm:pt modelId="{0CBFC00B-2D3D-884A-A4DE-489DE22F2C1A}" type="parTrans" cxnId="{8B7BA623-E6FD-A945-8B0F-F5186F8ADD53}">
      <dgm:prSet/>
      <dgm:spPr/>
      <dgm:t>
        <a:bodyPr/>
        <a:lstStyle/>
        <a:p>
          <a:endParaRPr lang="cs-CZ"/>
        </a:p>
      </dgm:t>
    </dgm:pt>
    <dgm:pt modelId="{14D6698D-9666-F445-BE47-5C5C22425D47}" type="sibTrans" cxnId="{8B7BA623-E6FD-A945-8B0F-F5186F8ADD53}">
      <dgm:prSet/>
      <dgm:spPr/>
      <dgm:t>
        <a:bodyPr/>
        <a:lstStyle/>
        <a:p>
          <a:endParaRPr lang="cs-CZ"/>
        </a:p>
      </dgm:t>
    </dgm:pt>
    <dgm:pt modelId="{6DDBB99C-1827-A54A-B5D0-1A00D9BB9F86}">
      <dgm:prSet phldrT="[Text]"/>
      <dgm:spPr/>
      <dgm:t>
        <a:bodyPr/>
        <a:lstStyle/>
        <a:p>
          <a:r>
            <a:rPr lang="cs-CZ" dirty="0"/>
            <a:t>Spolurozhodování o léčbě</a:t>
          </a:r>
        </a:p>
      </dgm:t>
    </dgm:pt>
    <dgm:pt modelId="{D1248D35-F182-A049-8239-FEA74D179EBE}" type="parTrans" cxnId="{E9513A17-26BB-6B4F-93BF-93E6AF38168E}">
      <dgm:prSet/>
      <dgm:spPr/>
      <dgm:t>
        <a:bodyPr/>
        <a:lstStyle/>
        <a:p>
          <a:endParaRPr lang="cs-CZ"/>
        </a:p>
      </dgm:t>
    </dgm:pt>
    <dgm:pt modelId="{4A48B4E0-13A4-0C4C-9AF9-9EC94BBAB54E}" type="sibTrans" cxnId="{E9513A17-26BB-6B4F-93BF-93E6AF38168E}">
      <dgm:prSet/>
      <dgm:spPr/>
      <dgm:t>
        <a:bodyPr/>
        <a:lstStyle/>
        <a:p>
          <a:endParaRPr lang="cs-CZ"/>
        </a:p>
      </dgm:t>
    </dgm:pt>
    <dgm:pt modelId="{3FA1917F-F45D-0444-B305-3DD3BE49907D}" type="pres">
      <dgm:prSet presAssocID="{4ECE9D52-E01C-A04F-9DD2-D2FE7A1A6A72}" presName="diagram" presStyleCnt="0">
        <dgm:presLayoutVars>
          <dgm:dir/>
          <dgm:resizeHandles val="exact"/>
        </dgm:presLayoutVars>
      </dgm:prSet>
      <dgm:spPr/>
    </dgm:pt>
    <dgm:pt modelId="{4250B2B9-FDAC-6A41-B74F-6AE7788AC67A}" type="pres">
      <dgm:prSet presAssocID="{6454F060-7626-A343-9861-4F3B9C3BCB9B}" presName="node" presStyleLbl="node1" presStyleIdx="0" presStyleCnt="3">
        <dgm:presLayoutVars>
          <dgm:bulletEnabled val="1"/>
        </dgm:presLayoutVars>
      </dgm:prSet>
      <dgm:spPr/>
    </dgm:pt>
    <dgm:pt modelId="{D59F9CEA-5029-B147-85AC-97C515299719}" type="pres">
      <dgm:prSet presAssocID="{7BF84CCE-7DE1-7942-A538-24289599945D}" presName="sibTrans" presStyleCnt="0"/>
      <dgm:spPr/>
    </dgm:pt>
    <dgm:pt modelId="{E363EB4F-7491-8B46-A852-337C98608697}" type="pres">
      <dgm:prSet presAssocID="{407DA011-5C4B-2A42-9CA8-F66B127980D7}" presName="node" presStyleLbl="node1" presStyleIdx="1" presStyleCnt="3">
        <dgm:presLayoutVars>
          <dgm:bulletEnabled val="1"/>
        </dgm:presLayoutVars>
      </dgm:prSet>
      <dgm:spPr/>
    </dgm:pt>
    <dgm:pt modelId="{462270AA-310D-724E-8B03-04945E6F5F89}" type="pres">
      <dgm:prSet presAssocID="{14D6698D-9666-F445-BE47-5C5C22425D47}" presName="sibTrans" presStyleCnt="0"/>
      <dgm:spPr/>
    </dgm:pt>
    <dgm:pt modelId="{84D8B924-D352-F64B-B115-688AED1FE4E2}" type="pres">
      <dgm:prSet presAssocID="{6DDBB99C-1827-A54A-B5D0-1A00D9BB9F86}" presName="node" presStyleLbl="node1" presStyleIdx="2" presStyleCnt="3">
        <dgm:presLayoutVars>
          <dgm:bulletEnabled val="1"/>
        </dgm:presLayoutVars>
      </dgm:prSet>
      <dgm:spPr/>
    </dgm:pt>
  </dgm:ptLst>
  <dgm:cxnLst>
    <dgm:cxn modelId="{E9513A17-26BB-6B4F-93BF-93E6AF38168E}" srcId="{4ECE9D52-E01C-A04F-9DD2-D2FE7A1A6A72}" destId="{6DDBB99C-1827-A54A-B5D0-1A00D9BB9F86}" srcOrd="2" destOrd="0" parTransId="{D1248D35-F182-A049-8239-FEA74D179EBE}" sibTransId="{4A48B4E0-13A4-0C4C-9AF9-9EC94BBAB54E}"/>
    <dgm:cxn modelId="{8B7BA623-E6FD-A945-8B0F-F5186F8ADD53}" srcId="{4ECE9D52-E01C-A04F-9DD2-D2FE7A1A6A72}" destId="{407DA011-5C4B-2A42-9CA8-F66B127980D7}" srcOrd="1" destOrd="0" parTransId="{0CBFC00B-2D3D-884A-A4DE-489DE22F2C1A}" sibTransId="{14D6698D-9666-F445-BE47-5C5C22425D47}"/>
    <dgm:cxn modelId="{F893DC4A-F678-5949-8F26-C95C6DB7503B}" srcId="{4ECE9D52-E01C-A04F-9DD2-D2FE7A1A6A72}" destId="{6454F060-7626-A343-9861-4F3B9C3BCB9B}" srcOrd="0" destOrd="0" parTransId="{29B9E8AF-3C54-B544-8941-9F5C6A0827C6}" sibTransId="{7BF84CCE-7DE1-7942-A538-24289599945D}"/>
    <dgm:cxn modelId="{6E9A2485-56CA-6349-8D20-48A9F332DE1A}" type="presOf" srcId="{6454F060-7626-A343-9861-4F3B9C3BCB9B}" destId="{4250B2B9-FDAC-6A41-B74F-6AE7788AC67A}" srcOrd="0" destOrd="0" presId="urn:microsoft.com/office/officeart/2005/8/layout/default"/>
    <dgm:cxn modelId="{37ED388A-3274-8B4D-961B-70329F627860}" type="presOf" srcId="{6DDBB99C-1827-A54A-B5D0-1A00D9BB9F86}" destId="{84D8B924-D352-F64B-B115-688AED1FE4E2}" srcOrd="0" destOrd="0" presId="urn:microsoft.com/office/officeart/2005/8/layout/default"/>
    <dgm:cxn modelId="{0D6024E7-7913-6C43-852C-B30C982EFB70}" type="presOf" srcId="{4ECE9D52-E01C-A04F-9DD2-D2FE7A1A6A72}" destId="{3FA1917F-F45D-0444-B305-3DD3BE49907D}" srcOrd="0" destOrd="0" presId="urn:microsoft.com/office/officeart/2005/8/layout/default"/>
    <dgm:cxn modelId="{5F8B6FF7-03FA-AF41-9A77-666F14E1AE3F}" type="presOf" srcId="{407DA011-5C4B-2A42-9CA8-F66B127980D7}" destId="{E363EB4F-7491-8B46-A852-337C98608697}" srcOrd="0" destOrd="0" presId="urn:microsoft.com/office/officeart/2005/8/layout/default"/>
    <dgm:cxn modelId="{596D2E8E-F672-6B4B-B78B-D9F8F310DD47}" type="presParOf" srcId="{3FA1917F-F45D-0444-B305-3DD3BE49907D}" destId="{4250B2B9-FDAC-6A41-B74F-6AE7788AC67A}" srcOrd="0" destOrd="0" presId="urn:microsoft.com/office/officeart/2005/8/layout/default"/>
    <dgm:cxn modelId="{610EA882-EED7-D94F-B1E5-6E7E5CD2EE4A}" type="presParOf" srcId="{3FA1917F-F45D-0444-B305-3DD3BE49907D}" destId="{D59F9CEA-5029-B147-85AC-97C515299719}" srcOrd="1" destOrd="0" presId="urn:microsoft.com/office/officeart/2005/8/layout/default"/>
    <dgm:cxn modelId="{4EB5C966-858F-BB43-91FA-2291C5F7E6D2}" type="presParOf" srcId="{3FA1917F-F45D-0444-B305-3DD3BE49907D}" destId="{E363EB4F-7491-8B46-A852-337C98608697}" srcOrd="2" destOrd="0" presId="urn:microsoft.com/office/officeart/2005/8/layout/default"/>
    <dgm:cxn modelId="{1D8A9F6F-F4E9-BA48-A252-DA9B027F2587}" type="presParOf" srcId="{3FA1917F-F45D-0444-B305-3DD3BE49907D}" destId="{462270AA-310D-724E-8B03-04945E6F5F89}" srcOrd="3" destOrd="0" presId="urn:microsoft.com/office/officeart/2005/8/layout/default"/>
    <dgm:cxn modelId="{40480890-7DDD-024B-853D-D9ADA97B30B8}" type="presParOf" srcId="{3FA1917F-F45D-0444-B305-3DD3BE49907D}" destId="{84D8B924-D352-F64B-B115-688AED1FE4E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939318-BA9B-5D4A-A20C-F80CD4BBD65D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89BB63-732D-324D-8922-254EC8C25579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R</a:t>
          </a:r>
          <a:r>
            <a:rPr lang="cs-CZ" sz="3000" dirty="0"/>
            <a:t>apport</a:t>
          </a:r>
        </a:p>
      </dgm:t>
    </dgm:pt>
    <dgm:pt modelId="{BCBE6817-9C27-3740-9FE5-5F15A07D77AD}" type="parTrans" cxnId="{CC89825F-CBA2-244F-920D-5504F38119D6}">
      <dgm:prSet/>
      <dgm:spPr/>
      <dgm:t>
        <a:bodyPr/>
        <a:lstStyle/>
        <a:p>
          <a:endParaRPr lang="cs-CZ"/>
        </a:p>
      </dgm:t>
    </dgm:pt>
    <dgm:pt modelId="{01855A34-355B-6641-9185-5847B28A6976}" type="sibTrans" cxnId="{CC89825F-CBA2-244F-920D-5504F38119D6}">
      <dgm:prSet/>
      <dgm:spPr/>
      <dgm:t>
        <a:bodyPr/>
        <a:lstStyle/>
        <a:p>
          <a:endParaRPr lang="cs-CZ"/>
        </a:p>
      </dgm:t>
    </dgm:pt>
    <dgm:pt modelId="{B93AD8BE-861A-7D43-AB1E-B2CEA10155DB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E</a:t>
          </a:r>
          <a:r>
            <a:rPr lang="cs-CZ" sz="3000" dirty="0"/>
            <a:t>mpathy</a:t>
          </a:r>
        </a:p>
      </dgm:t>
    </dgm:pt>
    <dgm:pt modelId="{B62D02EA-6C9E-FB48-A457-55907B921CC8}" type="parTrans" cxnId="{C945FB96-FD26-754B-8AFC-EEE77E0B89C6}">
      <dgm:prSet/>
      <dgm:spPr/>
      <dgm:t>
        <a:bodyPr/>
        <a:lstStyle/>
        <a:p>
          <a:endParaRPr lang="cs-CZ"/>
        </a:p>
      </dgm:t>
    </dgm:pt>
    <dgm:pt modelId="{9579EF25-C706-6C43-A051-3E7EE9CFC7FB}" type="sibTrans" cxnId="{C945FB96-FD26-754B-8AFC-EEE77E0B89C6}">
      <dgm:prSet/>
      <dgm:spPr/>
      <dgm:t>
        <a:bodyPr/>
        <a:lstStyle/>
        <a:p>
          <a:endParaRPr lang="cs-CZ"/>
        </a:p>
      </dgm:t>
    </dgm:pt>
    <dgm:pt modelId="{0DD33086-89D1-0E45-9612-B35CB55DEEC3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S</a:t>
          </a:r>
          <a:r>
            <a:rPr lang="cs-CZ" sz="3000" dirty="0"/>
            <a:t>upport</a:t>
          </a:r>
        </a:p>
      </dgm:t>
    </dgm:pt>
    <dgm:pt modelId="{02D10B74-6A1D-E940-9D42-E5AC306CF11B}" type="parTrans" cxnId="{8EE2BC5E-6452-3C4B-B5E5-D475FC0051BB}">
      <dgm:prSet/>
      <dgm:spPr/>
      <dgm:t>
        <a:bodyPr/>
        <a:lstStyle/>
        <a:p>
          <a:endParaRPr lang="cs-CZ"/>
        </a:p>
      </dgm:t>
    </dgm:pt>
    <dgm:pt modelId="{6F6D4172-6564-B446-8C7F-A4149388D6A5}" type="sibTrans" cxnId="{8EE2BC5E-6452-3C4B-B5E5-D475FC0051BB}">
      <dgm:prSet/>
      <dgm:spPr/>
      <dgm:t>
        <a:bodyPr/>
        <a:lstStyle/>
        <a:p>
          <a:endParaRPr lang="cs-CZ"/>
        </a:p>
      </dgm:t>
    </dgm:pt>
    <dgm:pt modelId="{9DF45F30-73D0-7741-A904-A93285B7852F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P</a:t>
          </a:r>
          <a:r>
            <a:rPr lang="cs-CZ" sz="3000" dirty="0"/>
            <a:t>artnership</a:t>
          </a:r>
        </a:p>
      </dgm:t>
    </dgm:pt>
    <dgm:pt modelId="{CE459488-4F06-9240-B5FD-DDDE39587BAB}" type="parTrans" cxnId="{5EA01E52-29A5-C24C-8BC2-A78FBA8954E3}">
      <dgm:prSet/>
      <dgm:spPr/>
      <dgm:t>
        <a:bodyPr/>
        <a:lstStyle/>
        <a:p>
          <a:endParaRPr lang="cs-CZ"/>
        </a:p>
      </dgm:t>
    </dgm:pt>
    <dgm:pt modelId="{AA876938-1FFB-0C4C-9F12-ED4AC0483B8A}" type="sibTrans" cxnId="{5EA01E52-29A5-C24C-8BC2-A78FBA8954E3}">
      <dgm:prSet/>
      <dgm:spPr/>
      <dgm:t>
        <a:bodyPr/>
        <a:lstStyle/>
        <a:p>
          <a:endParaRPr lang="cs-CZ"/>
        </a:p>
      </dgm:t>
    </dgm:pt>
    <dgm:pt modelId="{1DE3E424-8C90-894C-BC3E-59D0B7AAD069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E</a:t>
          </a:r>
          <a:r>
            <a:rPr lang="cs-CZ" sz="3000" dirty="0"/>
            <a:t>xplanations</a:t>
          </a:r>
        </a:p>
      </dgm:t>
    </dgm:pt>
    <dgm:pt modelId="{DA30D4CD-CAB7-5D4C-9AC8-69009CFE6ADF}" type="parTrans" cxnId="{CBD5E934-B67F-674D-9D37-AD41A2D15883}">
      <dgm:prSet/>
      <dgm:spPr/>
      <dgm:t>
        <a:bodyPr/>
        <a:lstStyle/>
        <a:p>
          <a:endParaRPr lang="cs-CZ"/>
        </a:p>
      </dgm:t>
    </dgm:pt>
    <dgm:pt modelId="{6D9D6277-BD78-0248-B351-E5AA97448C8A}" type="sibTrans" cxnId="{CBD5E934-B67F-674D-9D37-AD41A2D15883}">
      <dgm:prSet/>
      <dgm:spPr/>
      <dgm:t>
        <a:bodyPr/>
        <a:lstStyle/>
        <a:p>
          <a:endParaRPr lang="cs-CZ"/>
        </a:p>
      </dgm:t>
    </dgm:pt>
    <dgm:pt modelId="{B4EC2B6F-9B56-A940-A053-5FC067FB5E86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C</a:t>
          </a:r>
          <a:r>
            <a:rPr lang="cs-CZ" sz="3000" dirty="0"/>
            <a:t>ultural Competence</a:t>
          </a:r>
        </a:p>
      </dgm:t>
    </dgm:pt>
    <dgm:pt modelId="{1EA0F02E-1B93-9841-B7DD-C69B2BBCA887}" type="parTrans" cxnId="{3D83CEF9-3B75-204C-9D99-BD8D25E8C683}">
      <dgm:prSet/>
      <dgm:spPr/>
      <dgm:t>
        <a:bodyPr/>
        <a:lstStyle/>
        <a:p>
          <a:endParaRPr lang="cs-CZ"/>
        </a:p>
      </dgm:t>
    </dgm:pt>
    <dgm:pt modelId="{0163815B-C107-1241-84A3-E9D38FFA4E18}" type="sibTrans" cxnId="{3D83CEF9-3B75-204C-9D99-BD8D25E8C683}">
      <dgm:prSet/>
      <dgm:spPr/>
      <dgm:t>
        <a:bodyPr/>
        <a:lstStyle/>
        <a:p>
          <a:endParaRPr lang="cs-CZ"/>
        </a:p>
      </dgm:t>
    </dgm:pt>
    <dgm:pt modelId="{C7DF9459-8CC5-004F-97D8-6A3679686A66}">
      <dgm:prSet phldrT="[Text]" custT="1"/>
      <dgm:spPr/>
      <dgm:t>
        <a:bodyPr/>
        <a:lstStyle/>
        <a:p>
          <a:r>
            <a:rPr lang="cs-CZ" sz="4000" b="1" dirty="0">
              <a:solidFill>
                <a:srgbClr val="FF0000"/>
              </a:solidFill>
            </a:rPr>
            <a:t>T</a:t>
          </a:r>
          <a:r>
            <a:rPr lang="cs-CZ" sz="3000" dirty="0"/>
            <a:t>rust</a:t>
          </a:r>
        </a:p>
      </dgm:t>
    </dgm:pt>
    <dgm:pt modelId="{B496453F-D6FD-AA4E-ADDE-B9A022AC76A8}" type="parTrans" cxnId="{ACB188EE-7C0E-1741-91DD-639EF6ED7FF8}">
      <dgm:prSet/>
      <dgm:spPr/>
      <dgm:t>
        <a:bodyPr/>
        <a:lstStyle/>
        <a:p>
          <a:endParaRPr lang="cs-CZ"/>
        </a:p>
      </dgm:t>
    </dgm:pt>
    <dgm:pt modelId="{C2700C8F-2EBD-FC41-9E8B-0330DA848857}" type="sibTrans" cxnId="{ACB188EE-7C0E-1741-91DD-639EF6ED7FF8}">
      <dgm:prSet/>
      <dgm:spPr/>
      <dgm:t>
        <a:bodyPr/>
        <a:lstStyle/>
        <a:p>
          <a:endParaRPr lang="cs-CZ"/>
        </a:p>
      </dgm:t>
    </dgm:pt>
    <dgm:pt modelId="{AAB7EB9E-2617-4141-A536-73D737835E7E}" type="pres">
      <dgm:prSet presAssocID="{30939318-BA9B-5D4A-A20C-F80CD4BBD65D}" presName="diagram" presStyleCnt="0">
        <dgm:presLayoutVars>
          <dgm:dir/>
          <dgm:resizeHandles val="exact"/>
        </dgm:presLayoutVars>
      </dgm:prSet>
      <dgm:spPr/>
    </dgm:pt>
    <dgm:pt modelId="{B28F9BC4-183C-634F-A58D-4E8485AE7EC3}" type="pres">
      <dgm:prSet presAssocID="{9089BB63-732D-324D-8922-254EC8C25579}" presName="node" presStyleLbl="node1" presStyleIdx="0" presStyleCnt="7">
        <dgm:presLayoutVars>
          <dgm:bulletEnabled val="1"/>
        </dgm:presLayoutVars>
      </dgm:prSet>
      <dgm:spPr/>
    </dgm:pt>
    <dgm:pt modelId="{A2A524DE-01A6-5E4B-91D3-EC03CE54E650}" type="pres">
      <dgm:prSet presAssocID="{01855A34-355B-6641-9185-5847B28A6976}" presName="sibTrans" presStyleCnt="0"/>
      <dgm:spPr/>
    </dgm:pt>
    <dgm:pt modelId="{CDF143EE-68E7-8F42-A133-3C7D0CC45B4E}" type="pres">
      <dgm:prSet presAssocID="{B93AD8BE-861A-7D43-AB1E-B2CEA10155DB}" presName="node" presStyleLbl="node1" presStyleIdx="1" presStyleCnt="7">
        <dgm:presLayoutVars>
          <dgm:bulletEnabled val="1"/>
        </dgm:presLayoutVars>
      </dgm:prSet>
      <dgm:spPr/>
    </dgm:pt>
    <dgm:pt modelId="{79C9549D-F1F7-024F-A507-90DACAEFF797}" type="pres">
      <dgm:prSet presAssocID="{9579EF25-C706-6C43-A051-3E7EE9CFC7FB}" presName="sibTrans" presStyleCnt="0"/>
      <dgm:spPr/>
    </dgm:pt>
    <dgm:pt modelId="{71FFD8DA-2D08-4343-A4B0-1BEA356BAD1D}" type="pres">
      <dgm:prSet presAssocID="{0DD33086-89D1-0E45-9612-B35CB55DEEC3}" presName="node" presStyleLbl="node1" presStyleIdx="2" presStyleCnt="7">
        <dgm:presLayoutVars>
          <dgm:bulletEnabled val="1"/>
        </dgm:presLayoutVars>
      </dgm:prSet>
      <dgm:spPr/>
    </dgm:pt>
    <dgm:pt modelId="{7C626B14-96D6-EE4E-9DD5-869F29307328}" type="pres">
      <dgm:prSet presAssocID="{6F6D4172-6564-B446-8C7F-A4149388D6A5}" presName="sibTrans" presStyleCnt="0"/>
      <dgm:spPr/>
    </dgm:pt>
    <dgm:pt modelId="{FB7C8C9E-2BA7-2D4B-A7C1-06C75F8800B0}" type="pres">
      <dgm:prSet presAssocID="{9DF45F30-73D0-7741-A904-A93285B7852F}" presName="node" presStyleLbl="node1" presStyleIdx="3" presStyleCnt="7">
        <dgm:presLayoutVars>
          <dgm:bulletEnabled val="1"/>
        </dgm:presLayoutVars>
      </dgm:prSet>
      <dgm:spPr/>
    </dgm:pt>
    <dgm:pt modelId="{75B161EE-837C-EF42-84F1-A87100F24AE6}" type="pres">
      <dgm:prSet presAssocID="{AA876938-1FFB-0C4C-9F12-ED4AC0483B8A}" presName="sibTrans" presStyleCnt="0"/>
      <dgm:spPr/>
    </dgm:pt>
    <dgm:pt modelId="{788A7A03-ABBE-BF4C-93BE-F42E65681177}" type="pres">
      <dgm:prSet presAssocID="{1DE3E424-8C90-894C-BC3E-59D0B7AAD069}" presName="node" presStyleLbl="node1" presStyleIdx="4" presStyleCnt="7" custScaleX="104622">
        <dgm:presLayoutVars>
          <dgm:bulletEnabled val="1"/>
        </dgm:presLayoutVars>
      </dgm:prSet>
      <dgm:spPr/>
    </dgm:pt>
    <dgm:pt modelId="{3BFE54B6-58DD-AF4F-921F-862FB74F01C4}" type="pres">
      <dgm:prSet presAssocID="{6D9D6277-BD78-0248-B351-E5AA97448C8A}" presName="sibTrans" presStyleCnt="0"/>
      <dgm:spPr/>
    </dgm:pt>
    <dgm:pt modelId="{79D24242-2EF9-E340-B235-EEDB5CD70F28}" type="pres">
      <dgm:prSet presAssocID="{B4EC2B6F-9B56-A940-A053-5FC067FB5E86}" presName="node" presStyleLbl="node1" presStyleIdx="5" presStyleCnt="7">
        <dgm:presLayoutVars>
          <dgm:bulletEnabled val="1"/>
        </dgm:presLayoutVars>
      </dgm:prSet>
      <dgm:spPr/>
    </dgm:pt>
    <dgm:pt modelId="{8C8FE600-37E4-CB47-954E-BBA554864BCF}" type="pres">
      <dgm:prSet presAssocID="{0163815B-C107-1241-84A3-E9D38FFA4E18}" presName="sibTrans" presStyleCnt="0"/>
      <dgm:spPr/>
    </dgm:pt>
    <dgm:pt modelId="{68B655D3-F6D0-8C45-BFD6-704FB9161705}" type="pres">
      <dgm:prSet presAssocID="{C7DF9459-8CC5-004F-97D8-6A3679686A66}" presName="node" presStyleLbl="node1" presStyleIdx="6" presStyleCnt="7">
        <dgm:presLayoutVars>
          <dgm:bulletEnabled val="1"/>
        </dgm:presLayoutVars>
      </dgm:prSet>
      <dgm:spPr/>
    </dgm:pt>
  </dgm:ptLst>
  <dgm:cxnLst>
    <dgm:cxn modelId="{5103B90B-8DFE-C147-9EBC-46BF33CA4D33}" type="presOf" srcId="{B93AD8BE-861A-7D43-AB1E-B2CEA10155DB}" destId="{CDF143EE-68E7-8F42-A133-3C7D0CC45B4E}" srcOrd="0" destOrd="0" presId="urn:microsoft.com/office/officeart/2005/8/layout/default"/>
    <dgm:cxn modelId="{0DFEBC1F-7133-294B-97D6-267FA0131859}" type="presOf" srcId="{30939318-BA9B-5D4A-A20C-F80CD4BBD65D}" destId="{AAB7EB9E-2617-4141-A536-73D737835E7E}" srcOrd="0" destOrd="0" presId="urn:microsoft.com/office/officeart/2005/8/layout/default"/>
    <dgm:cxn modelId="{CBD5E934-B67F-674D-9D37-AD41A2D15883}" srcId="{30939318-BA9B-5D4A-A20C-F80CD4BBD65D}" destId="{1DE3E424-8C90-894C-BC3E-59D0B7AAD069}" srcOrd="4" destOrd="0" parTransId="{DA30D4CD-CAB7-5D4C-9AC8-69009CFE6ADF}" sibTransId="{6D9D6277-BD78-0248-B351-E5AA97448C8A}"/>
    <dgm:cxn modelId="{FB7E1737-7BA8-2041-9143-70D34FCA76BD}" type="presOf" srcId="{C7DF9459-8CC5-004F-97D8-6A3679686A66}" destId="{68B655D3-F6D0-8C45-BFD6-704FB9161705}" srcOrd="0" destOrd="0" presId="urn:microsoft.com/office/officeart/2005/8/layout/default"/>
    <dgm:cxn modelId="{5F017B39-5FE9-BE4B-9CDF-166D63FBCBDE}" type="presOf" srcId="{1DE3E424-8C90-894C-BC3E-59D0B7AAD069}" destId="{788A7A03-ABBE-BF4C-93BE-F42E65681177}" srcOrd="0" destOrd="0" presId="urn:microsoft.com/office/officeart/2005/8/layout/default"/>
    <dgm:cxn modelId="{5EA01E52-29A5-C24C-8BC2-A78FBA8954E3}" srcId="{30939318-BA9B-5D4A-A20C-F80CD4BBD65D}" destId="{9DF45F30-73D0-7741-A904-A93285B7852F}" srcOrd="3" destOrd="0" parTransId="{CE459488-4F06-9240-B5FD-DDDE39587BAB}" sibTransId="{AA876938-1FFB-0C4C-9F12-ED4AC0483B8A}"/>
    <dgm:cxn modelId="{8EE2BC5E-6452-3C4B-B5E5-D475FC0051BB}" srcId="{30939318-BA9B-5D4A-A20C-F80CD4BBD65D}" destId="{0DD33086-89D1-0E45-9612-B35CB55DEEC3}" srcOrd="2" destOrd="0" parTransId="{02D10B74-6A1D-E940-9D42-E5AC306CF11B}" sibTransId="{6F6D4172-6564-B446-8C7F-A4149388D6A5}"/>
    <dgm:cxn modelId="{CC89825F-CBA2-244F-920D-5504F38119D6}" srcId="{30939318-BA9B-5D4A-A20C-F80CD4BBD65D}" destId="{9089BB63-732D-324D-8922-254EC8C25579}" srcOrd="0" destOrd="0" parTransId="{BCBE6817-9C27-3740-9FE5-5F15A07D77AD}" sibTransId="{01855A34-355B-6641-9185-5847B28A6976}"/>
    <dgm:cxn modelId="{C01E7287-3798-F44D-8FA0-21196DBA0FF3}" type="presOf" srcId="{B4EC2B6F-9B56-A940-A053-5FC067FB5E86}" destId="{79D24242-2EF9-E340-B235-EEDB5CD70F28}" srcOrd="0" destOrd="0" presId="urn:microsoft.com/office/officeart/2005/8/layout/default"/>
    <dgm:cxn modelId="{C945FB96-FD26-754B-8AFC-EEE77E0B89C6}" srcId="{30939318-BA9B-5D4A-A20C-F80CD4BBD65D}" destId="{B93AD8BE-861A-7D43-AB1E-B2CEA10155DB}" srcOrd="1" destOrd="0" parTransId="{B62D02EA-6C9E-FB48-A457-55907B921CC8}" sibTransId="{9579EF25-C706-6C43-A051-3E7EE9CFC7FB}"/>
    <dgm:cxn modelId="{5563F7BE-9AA3-4B45-8776-11A2D28A881B}" type="presOf" srcId="{9DF45F30-73D0-7741-A904-A93285B7852F}" destId="{FB7C8C9E-2BA7-2D4B-A7C1-06C75F8800B0}" srcOrd="0" destOrd="0" presId="urn:microsoft.com/office/officeart/2005/8/layout/default"/>
    <dgm:cxn modelId="{ACB188EE-7C0E-1741-91DD-639EF6ED7FF8}" srcId="{30939318-BA9B-5D4A-A20C-F80CD4BBD65D}" destId="{C7DF9459-8CC5-004F-97D8-6A3679686A66}" srcOrd="6" destOrd="0" parTransId="{B496453F-D6FD-AA4E-ADDE-B9A022AC76A8}" sibTransId="{C2700C8F-2EBD-FC41-9E8B-0330DA848857}"/>
    <dgm:cxn modelId="{3AAAAEF0-E7D0-074F-B21B-5BAE4AD3C8E6}" type="presOf" srcId="{0DD33086-89D1-0E45-9612-B35CB55DEEC3}" destId="{71FFD8DA-2D08-4343-A4B0-1BEA356BAD1D}" srcOrd="0" destOrd="0" presId="urn:microsoft.com/office/officeart/2005/8/layout/default"/>
    <dgm:cxn modelId="{E96871F6-A8EF-2D4C-B202-EC1C80FB0070}" type="presOf" srcId="{9089BB63-732D-324D-8922-254EC8C25579}" destId="{B28F9BC4-183C-634F-A58D-4E8485AE7EC3}" srcOrd="0" destOrd="0" presId="urn:microsoft.com/office/officeart/2005/8/layout/default"/>
    <dgm:cxn modelId="{3D83CEF9-3B75-204C-9D99-BD8D25E8C683}" srcId="{30939318-BA9B-5D4A-A20C-F80CD4BBD65D}" destId="{B4EC2B6F-9B56-A940-A053-5FC067FB5E86}" srcOrd="5" destOrd="0" parTransId="{1EA0F02E-1B93-9841-B7DD-C69B2BBCA887}" sibTransId="{0163815B-C107-1241-84A3-E9D38FFA4E18}"/>
    <dgm:cxn modelId="{A5DADAF1-C6C2-3146-B672-C77351689CFF}" type="presParOf" srcId="{AAB7EB9E-2617-4141-A536-73D737835E7E}" destId="{B28F9BC4-183C-634F-A58D-4E8485AE7EC3}" srcOrd="0" destOrd="0" presId="urn:microsoft.com/office/officeart/2005/8/layout/default"/>
    <dgm:cxn modelId="{B844324E-6D8B-AD4E-8CFA-530BA7F3E4B4}" type="presParOf" srcId="{AAB7EB9E-2617-4141-A536-73D737835E7E}" destId="{A2A524DE-01A6-5E4B-91D3-EC03CE54E650}" srcOrd="1" destOrd="0" presId="urn:microsoft.com/office/officeart/2005/8/layout/default"/>
    <dgm:cxn modelId="{1F214A79-978A-4743-8F91-4D06DF2A2CB4}" type="presParOf" srcId="{AAB7EB9E-2617-4141-A536-73D737835E7E}" destId="{CDF143EE-68E7-8F42-A133-3C7D0CC45B4E}" srcOrd="2" destOrd="0" presId="urn:microsoft.com/office/officeart/2005/8/layout/default"/>
    <dgm:cxn modelId="{1667324F-8AA7-E24F-8073-C7E34420E1F1}" type="presParOf" srcId="{AAB7EB9E-2617-4141-A536-73D737835E7E}" destId="{79C9549D-F1F7-024F-A507-90DACAEFF797}" srcOrd="3" destOrd="0" presId="urn:microsoft.com/office/officeart/2005/8/layout/default"/>
    <dgm:cxn modelId="{742CAD09-7C6A-904F-92A3-18DB51B43C30}" type="presParOf" srcId="{AAB7EB9E-2617-4141-A536-73D737835E7E}" destId="{71FFD8DA-2D08-4343-A4B0-1BEA356BAD1D}" srcOrd="4" destOrd="0" presId="urn:microsoft.com/office/officeart/2005/8/layout/default"/>
    <dgm:cxn modelId="{9007798E-33E3-3A40-B240-1B945F22675B}" type="presParOf" srcId="{AAB7EB9E-2617-4141-A536-73D737835E7E}" destId="{7C626B14-96D6-EE4E-9DD5-869F29307328}" srcOrd="5" destOrd="0" presId="urn:microsoft.com/office/officeart/2005/8/layout/default"/>
    <dgm:cxn modelId="{5823766C-5396-9E45-B814-75C48C90C084}" type="presParOf" srcId="{AAB7EB9E-2617-4141-A536-73D737835E7E}" destId="{FB7C8C9E-2BA7-2D4B-A7C1-06C75F8800B0}" srcOrd="6" destOrd="0" presId="urn:microsoft.com/office/officeart/2005/8/layout/default"/>
    <dgm:cxn modelId="{AED75E1E-1988-8944-8D8B-445B4CA5BB2F}" type="presParOf" srcId="{AAB7EB9E-2617-4141-A536-73D737835E7E}" destId="{75B161EE-837C-EF42-84F1-A87100F24AE6}" srcOrd="7" destOrd="0" presId="urn:microsoft.com/office/officeart/2005/8/layout/default"/>
    <dgm:cxn modelId="{B8414D6A-577B-6B4D-8D93-8272EBCD5F7C}" type="presParOf" srcId="{AAB7EB9E-2617-4141-A536-73D737835E7E}" destId="{788A7A03-ABBE-BF4C-93BE-F42E65681177}" srcOrd="8" destOrd="0" presId="urn:microsoft.com/office/officeart/2005/8/layout/default"/>
    <dgm:cxn modelId="{C6C0DAB2-F528-4346-A66A-6495F63A096F}" type="presParOf" srcId="{AAB7EB9E-2617-4141-A536-73D737835E7E}" destId="{3BFE54B6-58DD-AF4F-921F-862FB74F01C4}" srcOrd="9" destOrd="0" presId="urn:microsoft.com/office/officeart/2005/8/layout/default"/>
    <dgm:cxn modelId="{33B5CA56-34A9-874E-AB4F-2429AE55650A}" type="presParOf" srcId="{AAB7EB9E-2617-4141-A536-73D737835E7E}" destId="{79D24242-2EF9-E340-B235-EEDB5CD70F28}" srcOrd="10" destOrd="0" presId="urn:microsoft.com/office/officeart/2005/8/layout/default"/>
    <dgm:cxn modelId="{EA4E8995-D80D-D64F-8C63-974DB16048CD}" type="presParOf" srcId="{AAB7EB9E-2617-4141-A536-73D737835E7E}" destId="{8C8FE600-37E4-CB47-954E-BBA554864BCF}" srcOrd="11" destOrd="0" presId="urn:microsoft.com/office/officeart/2005/8/layout/default"/>
    <dgm:cxn modelId="{7F671DBD-F8E6-0E4E-9305-90C9A83FE578}" type="presParOf" srcId="{AAB7EB9E-2617-4141-A536-73D737835E7E}" destId="{68B655D3-F6D0-8C45-BFD6-704FB916170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DF5468-FF29-4A43-A590-A22FAF0AA3F0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B834AD-DD04-C74A-8828-43E37FA5F340}">
      <dgm:prSet phldrT="[Text]"/>
      <dgm:spPr/>
      <dgm:t>
        <a:bodyPr/>
        <a:lstStyle/>
        <a:p>
          <a:r>
            <a:rPr lang="cs-CZ" b="0" dirty="0"/>
            <a:t>Úvodní část</a:t>
          </a:r>
        </a:p>
      </dgm:t>
    </dgm:pt>
    <dgm:pt modelId="{917EA6E0-744E-8141-BF1F-AEB877F5EE28}" type="parTrans" cxnId="{44BA9A57-1FF1-9244-A5BF-A994579AA6CC}">
      <dgm:prSet/>
      <dgm:spPr/>
      <dgm:t>
        <a:bodyPr/>
        <a:lstStyle/>
        <a:p>
          <a:endParaRPr lang="cs-CZ"/>
        </a:p>
      </dgm:t>
    </dgm:pt>
    <dgm:pt modelId="{B264BB61-95D1-964E-8E6D-13A3FB6398A8}" type="sibTrans" cxnId="{44BA9A57-1FF1-9244-A5BF-A994579AA6CC}">
      <dgm:prSet/>
      <dgm:spPr/>
      <dgm:t>
        <a:bodyPr/>
        <a:lstStyle/>
        <a:p>
          <a:endParaRPr lang="cs-CZ"/>
        </a:p>
      </dgm:t>
    </dgm:pt>
    <dgm:pt modelId="{1A76F3D5-A664-984F-8779-48066069F006}">
      <dgm:prSet phldrT="[Text]"/>
      <dgm:spPr/>
      <dgm:t>
        <a:bodyPr/>
        <a:lstStyle/>
        <a:p>
          <a:r>
            <a:rPr lang="cs-CZ" b="0" dirty="0"/>
            <a:t>Střední část</a:t>
          </a:r>
        </a:p>
      </dgm:t>
    </dgm:pt>
    <dgm:pt modelId="{531E3813-19D9-BB44-8EEB-1FDC4665E1CE}" type="parTrans" cxnId="{BC912893-3FDB-0344-9111-7E715382AC05}">
      <dgm:prSet/>
      <dgm:spPr/>
      <dgm:t>
        <a:bodyPr/>
        <a:lstStyle/>
        <a:p>
          <a:endParaRPr lang="cs-CZ"/>
        </a:p>
      </dgm:t>
    </dgm:pt>
    <dgm:pt modelId="{25DEB1A3-979A-A94F-BB0F-7EFBD2B09734}" type="sibTrans" cxnId="{BC912893-3FDB-0344-9111-7E715382AC05}">
      <dgm:prSet/>
      <dgm:spPr/>
      <dgm:t>
        <a:bodyPr/>
        <a:lstStyle/>
        <a:p>
          <a:endParaRPr lang="cs-CZ"/>
        </a:p>
      </dgm:t>
    </dgm:pt>
    <dgm:pt modelId="{73CA98AB-997F-6443-99C3-E56D5C0636C1}">
      <dgm:prSet phldrT="[Text]"/>
      <dgm:spPr/>
      <dgm:t>
        <a:bodyPr/>
        <a:lstStyle/>
        <a:p>
          <a:r>
            <a:rPr lang="cs-CZ" b="0" dirty="0"/>
            <a:t>Závěrečná část </a:t>
          </a:r>
        </a:p>
      </dgm:t>
    </dgm:pt>
    <dgm:pt modelId="{8BC31B30-7B59-8D41-BFC1-E69F74EC9BA5}" type="parTrans" cxnId="{DBA8093F-6412-BB49-AD11-ECE05C35AF34}">
      <dgm:prSet/>
      <dgm:spPr/>
      <dgm:t>
        <a:bodyPr/>
        <a:lstStyle/>
        <a:p>
          <a:endParaRPr lang="cs-CZ"/>
        </a:p>
      </dgm:t>
    </dgm:pt>
    <dgm:pt modelId="{20BCD354-D045-6042-B18A-AF4E54F5D0CD}" type="sibTrans" cxnId="{DBA8093F-6412-BB49-AD11-ECE05C35AF34}">
      <dgm:prSet/>
      <dgm:spPr/>
      <dgm:t>
        <a:bodyPr/>
        <a:lstStyle/>
        <a:p>
          <a:endParaRPr lang="cs-CZ"/>
        </a:p>
      </dgm:t>
    </dgm:pt>
    <dgm:pt modelId="{86FCBCFB-D29D-5E4C-B780-B69843E2F546}" type="pres">
      <dgm:prSet presAssocID="{AEDF5468-FF29-4A43-A590-A22FAF0AA3F0}" presName="diagram" presStyleCnt="0">
        <dgm:presLayoutVars>
          <dgm:dir/>
          <dgm:resizeHandles val="exact"/>
        </dgm:presLayoutVars>
      </dgm:prSet>
      <dgm:spPr/>
    </dgm:pt>
    <dgm:pt modelId="{FC67CC99-5A9C-7D47-88D3-4EAA2106E138}" type="pres">
      <dgm:prSet presAssocID="{79B834AD-DD04-C74A-8828-43E37FA5F340}" presName="node" presStyleLbl="node1" presStyleIdx="0" presStyleCnt="3">
        <dgm:presLayoutVars>
          <dgm:bulletEnabled val="1"/>
        </dgm:presLayoutVars>
      </dgm:prSet>
      <dgm:spPr/>
    </dgm:pt>
    <dgm:pt modelId="{B6D39C69-2BDF-1A4E-8F39-AD3EC4D2B06A}" type="pres">
      <dgm:prSet presAssocID="{B264BB61-95D1-964E-8E6D-13A3FB6398A8}" presName="sibTrans" presStyleCnt="0"/>
      <dgm:spPr/>
    </dgm:pt>
    <dgm:pt modelId="{6B3E46C6-894B-E346-859E-FC3B64DBB5BF}" type="pres">
      <dgm:prSet presAssocID="{1A76F3D5-A664-984F-8779-48066069F006}" presName="node" presStyleLbl="node1" presStyleIdx="1" presStyleCnt="3">
        <dgm:presLayoutVars>
          <dgm:bulletEnabled val="1"/>
        </dgm:presLayoutVars>
      </dgm:prSet>
      <dgm:spPr/>
    </dgm:pt>
    <dgm:pt modelId="{A44C9611-5DBB-6C43-80F5-7A028667AAFE}" type="pres">
      <dgm:prSet presAssocID="{25DEB1A3-979A-A94F-BB0F-7EFBD2B09734}" presName="sibTrans" presStyleCnt="0"/>
      <dgm:spPr/>
    </dgm:pt>
    <dgm:pt modelId="{1059274B-AA97-CB4D-B426-6C2D1C74BA69}" type="pres">
      <dgm:prSet presAssocID="{73CA98AB-997F-6443-99C3-E56D5C0636C1}" presName="node" presStyleLbl="node1" presStyleIdx="2" presStyleCnt="3">
        <dgm:presLayoutVars>
          <dgm:bulletEnabled val="1"/>
        </dgm:presLayoutVars>
      </dgm:prSet>
      <dgm:spPr/>
    </dgm:pt>
  </dgm:ptLst>
  <dgm:cxnLst>
    <dgm:cxn modelId="{29479A03-62D7-C747-923C-B86E6BDB55F4}" type="presOf" srcId="{73CA98AB-997F-6443-99C3-E56D5C0636C1}" destId="{1059274B-AA97-CB4D-B426-6C2D1C74BA69}" srcOrd="0" destOrd="0" presId="urn:microsoft.com/office/officeart/2005/8/layout/default"/>
    <dgm:cxn modelId="{C3867D16-E49E-3E4F-962E-91C809F7AEA6}" type="presOf" srcId="{79B834AD-DD04-C74A-8828-43E37FA5F340}" destId="{FC67CC99-5A9C-7D47-88D3-4EAA2106E138}" srcOrd="0" destOrd="0" presId="urn:microsoft.com/office/officeart/2005/8/layout/default"/>
    <dgm:cxn modelId="{DBA8093F-6412-BB49-AD11-ECE05C35AF34}" srcId="{AEDF5468-FF29-4A43-A590-A22FAF0AA3F0}" destId="{73CA98AB-997F-6443-99C3-E56D5C0636C1}" srcOrd="2" destOrd="0" parTransId="{8BC31B30-7B59-8D41-BFC1-E69F74EC9BA5}" sibTransId="{20BCD354-D045-6042-B18A-AF4E54F5D0CD}"/>
    <dgm:cxn modelId="{F7785D52-45DD-0C45-BAD7-B1C20FE18FB5}" type="presOf" srcId="{1A76F3D5-A664-984F-8779-48066069F006}" destId="{6B3E46C6-894B-E346-859E-FC3B64DBB5BF}" srcOrd="0" destOrd="0" presId="urn:microsoft.com/office/officeart/2005/8/layout/default"/>
    <dgm:cxn modelId="{44BA9A57-1FF1-9244-A5BF-A994579AA6CC}" srcId="{AEDF5468-FF29-4A43-A590-A22FAF0AA3F0}" destId="{79B834AD-DD04-C74A-8828-43E37FA5F340}" srcOrd="0" destOrd="0" parTransId="{917EA6E0-744E-8141-BF1F-AEB877F5EE28}" sibTransId="{B264BB61-95D1-964E-8E6D-13A3FB6398A8}"/>
    <dgm:cxn modelId="{66710372-00CC-E14A-B53F-923C0798EBF4}" type="presOf" srcId="{AEDF5468-FF29-4A43-A590-A22FAF0AA3F0}" destId="{86FCBCFB-D29D-5E4C-B780-B69843E2F546}" srcOrd="0" destOrd="0" presId="urn:microsoft.com/office/officeart/2005/8/layout/default"/>
    <dgm:cxn modelId="{BC912893-3FDB-0344-9111-7E715382AC05}" srcId="{AEDF5468-FF29-4A43-A590-A22FAF0AA3F0}" destId="{1A76F3D5-A664-984F-8779-48066069F006}" srcOrd="1" destOrd="0" parTransId="{531E3813-19D9-BB44-8EEB-1FDC4665E1CE}" sibTransId="{25DEB1A3-979A-A94F-BB0F-7EFBD2B09734}"/>
    <dgm:cxn modelId="{738DBE2A-3D49-B242-A990-122B58B79B75}" type="presParOf" srcId="{86FCBCFB-D29D-5E4C-B780-B69843E2F546}" destId="{FC67CC99-5A9C-7D47-88D3-4EAA2106E138}" srcOrd="0" destOrd="0" presId="urn:microsoft.com/office/officeart/2005/8/layout/default"/>
    <dgm:cxn modelId="{0D3FAF7F-FC44-4641-BFF0-D29E32A88F78}" type="presParOf" srcId="{86FCBCFB-D29D-5E4C-B780-B69843E2F546}" destId="{B6D39C69-2BDF-1A4E-8F39-AD3EC4D2B06A}" srcOrd="1" destOrd="0" presId="urn:microsoft.com/office/officeart/2005/8/layout/default"/>
    <dgm:cxn modelId="{D6273231-CB93-A74C-A640-E2B2F4C7913D}" type="presParOf" srcId="{86FCBCFB-D29D-5E4C-B780-B69843E2F546}" destId="{6B3E46C6-894B-E346-859E-FC3B64DBB5BF}" srcOrd="2" destOrd="0" presId="urn:microsoft.com/office/officeart/2005/8/layout/default"/>
    <dgm:cxn modelId="{02545FE5-C1A7-7D45-8AD2-5DB8B39C47EB}" type="presParOf" srcId="{86FCBCFB-D29D-5E4C-B780-B69843E2F546}" destId="{A44C9611-5DBB-6C43-80F5-7A028667AAFE}" srcOrd="3" destOrd="0" presId="urn:microsoft.com/office/officeart/2005/8/layout/default"/>
    <dgm:cxn modelId="{E0C91F7C-AF84-DE40-B51E-250E02AB7B92}" type="presParOf" srcId="{86FCBCFB-D29D-5E4C-B780-B69843E2F546}" destId="{1059274B-AA97-CB4D-B426-6C2D1C74BA6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974021-538F-8B4D-8864-CE50140EEE48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E7E8E7D-200C-E540-AD10-3E2439E535BB}">
      <dgm:prSet phldrT="[Text]"/>
      <dgm:spPr/>
      <dgm:t>
        <a:bodyPr/>
        <a:lstStyle/>
        <a:p>
          <a:r>
            <a:rPr lang="cs-CZ" dirty="0"/>
            <a:t>Zahájení</a:t>
          </a:r>
        </a:p>
      </dgm:t>
    </dgm:pt>
    <dgm:pt modelId="{145F4054-BE84-7B42-B737-B97E92FE9CAD}" type="parTrans" cxnId="{D3C3DA10-82C0-E64A-9318-2159BDF185AF}">
      <dgm:prSet/>
      <dgm:spPr/>
      <dgm:t>
        <a:bodyPr/>
        <a:lstStyle/>
        <a:p>
          <a:endParaRPr lang="cs-CZ"/>
        </a:p>
      </dgm:t>
    </dgm:pt>
    <dgm:pt modelId="{6DF25053-309A-AA47-A995-0B5CA623A9CD}" type="sibTrans" cxnId="{D3C3DA10-82C0-E64A-9318-2159BDF185AF}">
      <dgm:prSet/>
      <dgm:spPr/>
      <dgm:t>
        <a:bodyPr/>
        <a:lstStyle/>
        <a:p>
          <a:endParaRPr lang="cs-CZ"/>
        </a:p>
      </dgm:t>
    </dgm:pt>
    <dgm:pt modelId="{E797F724-EA23-924F-B7F4-7CB7998ADA2E}">
      <dgm:prSet phldrT="[Text]"/>
      <dgm:spPr/>
      <dgm:t>
        <a:bodyPr/>
        <a:lstStyle/>
        <a:p>
          <a:r>
            <a:rPr lang="cs-CZ" dirty="0"/>
            <a:t>Shromažďování informací</a:t>
          </a:r>
        </a:p>
      </dgm:t>
    </dgm:pt>
    <dgm:pt modelId="{2628C42C-88F0-6541-AC2D-4AA9A8058C41}" type="parTrans" cxnId="{8619802C-63B9-B340-A271-EA25FCD30D92}">
      <dgm:prSet/>
      <dgm:spPr/>
      <dgm:t>
        <a:bodyPr/>
        <a:lstStyle/>
        <a:p>
          <a:endParaRPr lang="cs-CZ"/>
        </a:p>
      </dgm:t>
    </dgm:pt>
    <dgm:pt modelId="{B68C5256-3DCE-2341-A1CB-DBD70F8A6E0F}" type="sibTrans" cxnId="{8619802C-63B9-B340-A271-EA25FCD30D92}">
      <dgm:prSet/>
      <dgm:spPr/>
      <dgm:t>
        <a:bodyPr/>
        <a:lstStyle/>
        <a:p>
          <a:endParaRPr lang="cs-CZ"/>
        </a:p>
      </dgm:t>
    </dgm:pt>
    <dgm:pt modelId="{FB128DD6-8FE4-CE4D-8B07-79AF420F69F8}">
      <dgm:prSet phldrT="[Text]"/>
      <dgm:spPr/>
      <dgm:t>
        <a:bodyPr/>
        <a:lstStyle/>
        <a:p>
          <a:r>
            <a:rPr lang="cs-CZ" dirty="0"/>
            <a:t>Tělesné vyšetření</a:t>
          </a:r>
        </a:p>
      </dgm:t>
    </dgm:pt>
    <dgm:pt modelId="{2A7BEAC5-5D30-0248-B39E-0E0619BEE848}" type="parTrans" cxnId="{0ED052FC-C6C0-CA42-9D2B-F88C0B424545}">
      <dgm:prSet/>
      <dgm:spPr/>
      <dgm:t>
        <a:bodyPr/>
        <a:lstStyle/>
        <a:p>
          <a:endParaRPr lang="cs-CZ"/>
        </a:p>
      </dgm:t>
    </dgm:pt>
    <dgm:pt modelId="{AB41CC69-18CD-6743-A1A8-FD0877205B7E}" type="sibTrans" cxnId="{0ED052FC-C6C0-CA42-9D2B-F88C0B424545}">
      <dgm:prSet/>
      <dgm:spPr/>
      <dgm:t>
        <a:bodyPr/>
        <a:lstStyle/>
        <a:p>
          <a:endParaRPr lang="cs-CZ"/>
        </a:p>
      </dgm:t>
    </dgm:pt>
    <dgm:pt modelId="{AFB17ECC-A3DA-3541-8626-43EA4A58998A}">
      <dgm:prSet phldrT="[Text]"/>
      <dgm:spPr/>
      <dgm:t>
        <a:bodyPr/>
        <a:lstStyle/>
        <a:p>
          <a:r>
            <a:rPr lang="cs-CZ" dirty="0"/>
            <a:t>Vysvětlování a plánování</a:t>
          </a:r>
        </a:p>
      </dgm:t>
    </dgm:pt>
    <dgm:pt modelId="{CF1D7D3D-25FD-074A-BE46-8F4E7A0C1C65}" type="parTrans" cxnId="{02222532-A3C1-754D-893B-A3B0755BE7D3}">
      <dgm:prSet/>
      <dgm:spPr/>
      <dgm:t>
        <a:bodyPr/>
        <a:lstStyle/>
        <a:p>
          <a:endParaRPr lang="cs-CZ"/>
        </a:p>
      </dgm:t>
    </dgm:pt>
    <dgm:pt modelId="{3D6FCA5C-CA0F-544B-A10F-68AA6FD21308}" type="sibTrans" cxnId="{02222532-A3C1-754D-893B-A3B0755BE7D3}">
      <dgm:prSet/>
      <dgm:spPr/>
      <dgm:t>
        <a:bodyPr/>
        <a:lstStyle/>
        <a:p>
          <a:endParaRPr lang="cs-CZ"/>
        </a:p>
      </dgm:t>
    </dgm:pt>
    <dgm:pt modelId="{5073850D-36A5-694C-8AEC-29FEE63D61D6}">
      <dgm:prSet phldrT="[Text]"/>
      <dgm:spPr/>
      <dgm:t>
        <a:bodyPr/>
        <a:lstStyle/>
        <a:p>
          <a:r>
            <a:rPr lang="cs-CZ" dirty="0"/>
            <a:t>Ukončení</a:t>
          </a:r>
        </a:p>
      </dgm:t>
    </dgm:pt>
    <dgm:pt modelId="{C5352D89-8BB6-7845-A0F5-A9DECF6DD6F5}" type="parTrans" cxnId="{E536A2F9-A965-E44E-ACE0-C44C6633A7D0}">
      <dgm:prSet/>
      <dgm:spPr/>
      <dgm:t>
        <a:bodyPr/>
        <a:lstStyle/>
        <a:p>
          <a:endParaRPr lang="cs-CZ"/>
        </a:p>
      </dgm:t>
    </dgm:pt>
    <dgm:pt modelId="{13FB8A8A-1D3D-0B4A-A975-BA4969DD0F8F}" type="sibTrans" cxnId="{E536A2F9-A965-E44E-ACE0-C44C6633A7D0}">
      <dgm:prSet/>
      <dgm:spPr/>
      <dgm:t>
        <a:bodyPr/>
        <a:lstStyle/>
        <a:p>
          <a:endParaRPr lang="cs-CZ"/>
        </a:p>
      </dgm:t>
    </dgm:pt>
    <dgm:pt modelId="{60314FAD-2DC5-494B-8CE7-8B1527A9ABBA}" type="pres">
      <dgm:prSet presAssocID="{39974021-538F-8B4D-8864-CE50140EEE48}" presName="diagram" presStyleCnt="0">
        <dgm:presLayoutVars>
          <dgm:dir/>
          <dgm:resizeHandles val="exact"/>
        </dgm:presLayoutVars>
      </dgm:prSet>
      <dgm:spPr/>
    </dgm:pt>
    <dgm:pt modelId="{A1E8A003-57AA-8A48-B430-E20A2FE5CE45}" type="pres">
      <dgm:prSet presAssocID="{EE7E8E7D-200C-E540-AD10-3E2439E535BB}" presName="node" presStyleLbl="node1" presStyleIdx="0" presStyleCnt="5">
        <dgm:presLayoutVars>
          <dgm:bulletEnabled val="1"/>
        </dgm:presLayoutVars>
      </dgm:prSet>
      <dgm:spPr/>
    </dgm:pt>
    <dgm:pt modelId="{2B7A829D-0B0D-DF44-A5C2-00BB61262F32}" type="pres">
      <dgm:prSet presAssocID="{6DF25053-309A-AA47-A995-0B5CA623A9CD}" presName="sibTrans" presStyleCnt="0"/>
      <dgm:spPr/>
    </dgm:pt>
    <dgm:pt modelId="{E1853D6F-FDFA-5844-B0A0-6369B67096F4}" type="pres">
      <dgm:prSet presAssocID="{E797F724-EA23-924F-B7F4-7CB7998ADA2E}" presName="node" presStyleLbl="node1" presStyleIdx="1" presStyleCnt="5">
        <dgm:presLayoutVars>
          <dgm:bulletEnabled val="1"/>
        </dgm:presLayoutVars>
      </dgm:prSet>
      <dgm:spPr/>
    </dgm:pt>
    <dgm:pt modelId="{81FBC4F6-E550-0946-B5B5-E6E4342D3F98}" type="pres">
      <dgm:prSet presAssocID="{B68C5256-3DCE-2341-A1CB-DBD70F8A6E0F}" presName="sibTrans" presStyleCnt="0"/>
      <dgm:spPr/>
    </dgm:pt>
    <dgm:pt modelId="{9B91FB2A-8FD3-9C4C-99E7-61791181C57A}" type="pres">
      <dgm:prSet presAssocID="{FB128DD6-8FE4-CE4D-8B07-79AF420F69F8}" presName="node" presStyleLbl="node1" presStyleIdx="2" presStyleCnt="5">
        <dgm:presLayoutVars>
          <dgm:bulletEnabled val="1"/>
        </dgm:presLayoutVars>
      </dgm:prSet>
      <dgm:spPr/>
    </dgm:pt>
    <dgm:pt modelId="{D81797B8-1459-FA49-B744-B229BC36F3A8}" type="pres">
      <dgm:prSet presAssocID="{AB41CC69-18CD-6743-A1A8-FD0877205B7E}" presName="sibTrans" presStyleCnt="0"/>
      <dgm:spPr/>
    </dgm:pt>
    <dgm:pt modelId="{C76321A5-CED0-0B4F-A021-898619415223}" type="pres">
      <dgm:prSet presAssocID="{AFB17ECC-A3DA-3541-8626-43EA4A58998A}" presName="node" presStyleLbl="node1" presStyleIdx="3" presStyleCnt="5">
        <dgm:presLayoutVars>
          <dgm:bulletEnabled val="1"/>
        </dgm:presLayoutVars>
      </dgm:prSet>
      <dgm:spPr/>
    </dgm:pt>
    <dgm:pt modelId="{A21714DC-6938-F14C-8FC9-8DF6EF16F5F1}" type="pres">
      <dgm:prSet presAssocID="{3D6FCA5C-CA0F-544B-A10F-68AA6FD21308}" presName="sibTrans" presStyleCnt="0"/>
      <dgm:spPr/>
    </dgm:pt>
    <dgm:pt modelId="{0F80B3B5-7C71-4E46-91A7-BA1CDB17E5DF}" type="pres">
      <dgm:prSet presAssocID="{5073850D-36A5-694C-8AEC-29FEE63D61D6}" presName="node" presStyleLbl="node1" presStyleIdx="4" presStyleCnt="5">
        <dgm:presLayoutVars>
          <dgm:bulletEnabled val="1"/>
        </dgm:presLayoutVars>
      </dgm:prSet>
      <dgm:spPr/>
    </dgm:pt>
  </dgm:ptLst>
  <dgm:cxnLst>
    <dgm:cxn modelId="{A66EEA06-3BC1-CE4E-9E75-5026316D7417}" type="presOf" srcId="{E797F724-EA23-924F-B7F4-7CB7998ADA2E}" destId="{E1853D6F-FDFA-5844-B0A0-6369B67096F4}" srcOrd="0" destOrd="0" presId="urn:microsoft.com/office/officeart/2005/8/layout/default"/>
    <dgm:cxn modelId="{D3C3DA10-82C0-E64A-9318-2159BDF185AF}" srcId="{39974021-538F-8B4D-8864-CE50140EEE48}" destId="{EE7E8E7D-200C-E540-AD10-3E2439E535BB}" srcOrd="0" destOrd="0" parTransId="{145F4054-BE84-7B42-B737-B97E92FE9CAD}" sibTransId="{6DF25053-309A-AA47-A995-0B5CA623A9CD}"/>
    <dgm:cxn modelId="{A9EFF410-1058-EF4B-B135-2E00F75C4153}" type="presOf" srcId="{FB128DD6-8FE4-CE4D-8B07-79AF420F69F8}" destId="{9B91FB2A-8FD3-9C4C-99E7-61791181C57A}" srcOrd="0" destOrd="0" presId="urn:microsoft.com/office/officeart/2005/8/layout/default"/>
    <dgm:cxn modelId="{8619802C-63B9-B340-A271-EA25FCD30D92}" srcId="{39974021-538F-8B4D-8864-CE50140EEE48}" destId="{E797F724-EA23-924F-B7F4-7CB7998ADA2E}" srcOrd="1" destOrd="0" parTransId="{2628C42C-88F0-6541-AC2D-4AA9A8058C41}" sibTransId="{B68C5256-3DCE-2341-A1CB-DBD70F8A6E0F}"/>
    <dgm:cxn modelId="{02222532-A3C1-754D-893B-A3B0755BE7D3}" srcId="{39974021-538F-8B4D-8864-CE50140EEE48}" destId="{AFB17ECC-A3DA-3541-8626-43EA4A58998A}" srcOrd="3" destOrd="0" parTransId="{CF1D7D3D-25FD-074A-BE46-8F4E7A0C1C65}" sibTransId="{3D6FCA5C-CA0F-544B-A10F-68AA6FD21308}"/>
    <dgm:cxn modelId="{B5D0EB51-A4D0-FC4F-BCD0-B6C2E7639301}" type="presOf" srcId="{EE7E8E7D-200C-E540-AD10-3E2439E535BB}" destId="{A1E8A003-57AA-8A48-B430-E20A2FE5CE45}" srcOrd="0" destOrd="0" presId="urn:microsoft.com/office/officeart/2005/8/layout/default"/>
    <dgm:cxn modelId="{9737D07A-34F3-5B43-83BB-BCC44409F662}" type="presOf" srcId="{39974021-538F-8B4D-8864-CE50140EEE48}" destId="{60314FAD-2DC5-494B-8CE7-8B1527A9ABBA}" srcOrd="0" destOrd="0" presId="urn:microsoft.com/office/officeart/2005/8/layout/default"/>
    <dgm:cxn modelId="{FD293384-6073-1B4B-89BB-C4BE380568FA}" type="presOf" srcId="{AFB17ECC-A3DA-3541-8626-43EA4A58998A}" destId="{C76321A5-CED0-0B4F-A021-898619415223}" srcOrd="0" destOrd="0" presId="urn:microsoft.com/office/officeart/2005/8/layout/default"/>
    <dgm:cxn modelId="{91364BB1-520B-934F-88E7-15A1FA9260FD}" type="presOf" srcId="{5073850D-36A5-694C-8AEC-29FEE63D61D6}" destId="{0F80B3B5-7C71-4E46-91A7-BA1CDB17E5DF}" srcOrd="0" destOrd="0" presId="urn:microsoft.com/office/officeart/2005/8/layout/default"/>
    <dgm:cxn modelId="{E536A2F9-A965-E44E-ACE0-C44C6633A7D0}" srcId="{39974021-538F-8B4D-8864-CE50140EEE48}" destId="{5073850D-36A5-694C-8AEC-29FEE63D61D6}" srcOrd="4" destOrd="0" parTransId="{C5352D89-8BB6-7845-A0F5-A9DECF6DD6F5}" sibTransId="{13FB8A8A-1D3D-0B4A-A975-BA4969DD0F8F}"/>
    <dgm:cxn modelId="{0ED052FC-C6C0-CA42-9D2B-F88C0B424545}" srcId="{39974021-538F-8B4D-8864-CE50140EEE48}" destId="{FB128DD6-8FE4-CE4D-8B07-79AF420F69F8}" srcOrd="2" destOrd="0" parTransId="{2A7BEAC5-5D30-0248-B39E-0E0619BEE848}" sibTransId="{AB41CC69-18CD-6743-A1A8-FD0877205B7E}"/>
    <dgm:cxn modelId="{0074544B-BC9A-4048-B36D-104374AAB7E5}" type="presParOf" srcId="{60314FAD-2DC5-494B-8CE7-8B1527A9ABBA}" destId="{A1E8A003-57AA-8A48-B430-E20A2FE5CE45}" srcOrd="0" destOrd="0" presId="urn:microsoft.com/office/officeart/2005/8/layout/default"/>
    <dgm:cxn modelId="{98FE9256-C87F-7243-B5AC-C4EC9AD18EBD}" type="presParOf" srcId="{60314FAD-2DC5-494B-8CE7-8B1527A9ABBA}" destId="{2B7A829D-0B0D-DF44-A5C2-00BB61262F32}" srcOrd="1" destOrd="0" presId="urn:microsoft.com/office/officeart/2005/8/layout/default"/>
    <dgm:cxn modelId="{7779A62F-5495-B74E-B2FD-0F16CAF4E02A}" type="presParOf" srcId="{60314FAD-2DC5-494B-8CE7-8B1527A9ABBA}" destId="{E1853D6F-FDFA-5844-B0A0-6369B67096F4}" srcOrd="2" destOrd="0" presId="urn:microsoft.com/office/officeart/2005/8/layout/default"/>
    <dgm:cxn modelId="{BFD78CCF-7CD0-554B-AF7C-2CD071C4A838}" type="presParOf" srcId="{60314FAD-2DC5-494B-8CE7-8B1527A9ABBA}" destId="{81FBC4F6-E550-0946-B5B5-E6E4342D3F98}" srcOrd="3" destOrd="0" presId="urn:microsoft.com/office/officeart/2005/8/layout/default"/>
    <dgm:cxn modelId="{5D6998FC-89B7-5245-A5DB-51332509D594}" type="presParOf" srcId="{60314FAD-2DC5-494B-8CE7-8B1527A9ABBA}" destId="{9B91FB2A-8FD3-9C4C-99E7-61791181C57A}" srcOrd="4" destOrd="0" presId="urn:microsoft.com/office/officeart/2005/8/layout/default"/>
    <dgm:cxn modelId="{A1B8452D-F26A-1F43-A996-49A9D5B22ABE}" type="presParOf" srcId="{60314FAD-2DC5-494B-8CE7-8B1527A9ABBA}" destId="{D81797B8-1459-FA49-B744-B229BC36F3A8}" srcOrd="5" destOrd="0" presId="urn:microsoft.com/office/officeart/2005/8/layout/default"/>
    <dgm:cxn modelId="{27A2C22F-A336-0C47-99CF-A1F4A0A72664}" type="presParOf" srcId="{60314FAD-2DC5-494B-8CE7-8B1527A9ABBA}" destId="{C76321A5-CED0-0B4F-A021-898619415223}" srcOrd="6" destOrd="0" presId="urn:microsoft.com/office/officeart/2005/8/layout/default"/>
    <dgm:cxn modelId="{4EEDD5EC-22A0-F449-9912-25D3044C1541}" type="presParOf" srcId="{60314FAD-2DC5-494B-8CE7-8B1527A9ABBA}" destId="{A21714DC-6938-F14C-8FC9-8DF6EF16F5F1}" srcOrd="7" destOrd="0" presId="urn:microsoft.com/office/officeart/2005/8/layout/default"/>
    <dgm:cxn modelId="{155ACEBE-B806-AB4F-8C10-1C6B255434AB}" type="presParOf" srcId="{60314FAD-2DC5-494B-8CE7-8B1527A9ABBA}" destId="{0F80B3B5-7C71-4E46-91A7-BA1CDB17E5D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0B2B9-FDAC-6A41-B74F-6AE7788AC67A}">
      <dsp:nvSpPr>
        <dsp:cNvPr id="0" name=""/>
        <dsp:cNvSpPr/>
      </dsp:nvSpPr>
      <dsp:spPr>
        <a:xfrm>
          <a:off x="1225103" y="517"/>
          <a:ext cx="3953300" cy="2371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Vytvoření dobrého interpersonálního vztahu</a:t>
          </a:r>
        </a:p>
      </dsp:txBody>
      <dsp:txXfrm>
        <a:off x="1225103" y="517"/>
        <a:ext cx="3953300" cy="2371980"/>
      </dsp:txXfrm>
    </dsp:sp>
    <dsp:sp modelId="{E363EB4F-7491-8B46-A852-337C98608697}">
      <dsp:nvSpPr>
        <dsp:cNvPr id="0" name=""/>
        <dsp:cNvSpPr/>
      </dsp:nvSpPr>
      <dsp:spPr>
        <a:xfrm>
          <a:off x="5573734" y="517"/>
          <a:ext cx="3953300" cy="2371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Výměna informací</a:t>
          </a:r>
        </a:p>
      </dsp:txBody>
      <dsp:txXfrm>
        <a:off x="5573734" y="517"/>
        <a:ext cx="3953300" cy="2371980"/>
      </dsp:txXfrm>
    </dsp:sp>
    <dsp:sp modelId="{84D8B924-D352-F64B-B115-688AED1FE4E2}">
      <dsp:nvSpPr>
        <dsp:cNvPr id="0" name=""/>
        <dsp:cNvSpPr/>
      </dsp:nvSpPr>
      <dsp:spPr>
        <a:xfrm>
          <a:off x="3399418" y="2767827"/>
          <a:ext cx="3953300" cy="2371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Spolurozhodování o léčbě</a:t>
          </a:r>
        </a:p>
      </dsp:txBody>
      <dsp:txXfrm>
        <a:off x="3399418" y="2767827"/>
        <a:ext cx="3953300" cy="2371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F9BC4-183C-634F-A58D-4E8485AE7EC3}">
      <dsp:nvSpPr>
        <dsp:cNvPr id="0" name=""/>
        <dsp:cNvSpPr/>
      </dsp:nvSpPr>
      <dsp:spPr>
        <a:xfrm>
          <a:off x="3150" y="445729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R</a:t>
          </a:r>
          <a:r>
            <a:rPr lang="cs-CZ" sz="3000" kern="1200" dirty="0"/>
            <a:t>apport</a:t>
          </a:r>
        </a:p>
      </dsp:txBody>
      <dsp:txXfrm>
        <a:off x="3150" y="445729"/>
        <a:ext cx="2499032" cy="1499419"/>
      </dsp:txXfrm>
    </dsp:sp>
    <dsp:sp modelId="{CDF143EE-68E7-8F42-A133-3C7D0CC45B4E}">
      <dsp:nvSpPr>
        <dsp:cNvPr id="0" name=""/>
        <dsp:cNvSpPr/>
      </dsp:nvSpPr>
      <dsp:spPr>
        <a:xfrm>
          <a:off x="2752085" y="445729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E</a:t>
          </a:r>
          <a:r>
            <a:rPr lang="cs-CZ" sz="3000" kern="1200" dirty="0"/>
            <a:t>mpathy</a:t>
          </a:r>
        </a:p>
      </dsp:txBody>
      <dsp:txXfrm>
        <a:off x="2752085" y="445729"/>
        <a:ext cx="2499032" cy="1499419"/>
      </dsp:txXfrm>
    </dsp:sp>
    <dsp:sp modelId="{71FFD8DA-2D08-4343-A4B0-1BEA356BAD1D}">
      <dsp:nvSpPr>
        <dsp:cNvPr id="0" name=""/>
        <dsp:cNvSpPr/>
      </dsp:nvSpPr>
      <dsp:spPr>
        <a:xfrm>
          <a:off x="5501020" y="445729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S</a:t>
          </a:r>
          <a:r>
            <a:rPr lang="cs-CZ" sz="3000" kern="1200" dirty="0"/>
            <a:t>upport</a:t>
          </a:r>
        </a:p>
      </dsp:txBody>
      <dsp:txXfrm>
        <a:off x="5501020" y="445729"/>
        <a:ext cx="2499032" cy="1499419"/>
      </dsp:txXfrm>
    </dsp:sp>
    <dsp:sp modelId="{FB7C8C9E-2BA7-2D4B-A7C1-06C75F8800B0}">
      <dsp:nvSpPr>
        <dsp:cNvPr id="0" name=""/>
        <dsp:cNvSpPr/>
      </dsp:nvSpPr>
      <dsp:spPr>
        <a:xfrm>
          <a:off x="8249955" y="445729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P</a:t>
          </a:r>
          <a:r>
            <a:rPr lang="cs-CZ" sz="3000" kern="1200" dirty="0"/>
            <a:t>artnership</a:t>
          </a:r>
        </a:p>
      </dsp:txBody>
      <dsp:txXfrm>
        <a:off x="8249955" y="445729"/>
        <a:ext cx="2499032" cy="1499419"/>
      </dsp:txXfrm>
    </dsp:sp>
    <dsp:sp modelId="{788A7A03-ABBE-BF4C-93BE-F42E65681177}">
      <dsp:nvSpPr>
        <dsp:cNvPr id="0" name=""/>
        <dsp:cNvSpPr/>
      </dsp:nvSpPr>
      <dsp:spPr>
        <a:xfrm>
          <a:off x="1319865" y="2195051"/>
          <a:ext cx="2614537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E</a:t>
          </a:r>
          <a:r>
            <a:rPr lang="cs-CZ" sz="3000" kern="1200" dirty="0"/>
            <a:t>xplanations</a:t>
          </a:r>
        </a:p>
      </dsp:txBody>
      <dsp:txXfrm>
        <a:off x="1319865" y="2195051"/>
        <a:ext cx="2614537" cy="1499419"/>
      </dsp:txXfrm>
    </dsp:sp>
    <dsp:sp modelId="{79D24242-2EF9-E340-B235-EEDB5CD70F28}">
      <dsp:nvSpPr>
        <dsp:cNvPr id="0" name=""/>
        <dsp:cNvSpPr/>
      </dsp:nvSpPr>
      <dsp:spPr>
        <a:xfrm>
          <a:off x="4184305" y="2195051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C</a:t>
          </a:r>
          <a:r>
            <a:rPr lang="cs-CZ" sz="3000" kern="1200" dirty="0"/>
            <a:t>ultural Competence</a:t>
          </a:r>
        </a:p>
      </dsp:txBody>
      <dsp:txXfrm>
        <a:off x="4184305" y="2195051"/>
        <a:ext cx="2499032" cy="1499419"/>
      </dsp:txXfrm>
    </dsp:sp>
    <dsp:sp modelId="{68B655D3-F6D0-8C45-BFD6-704FB9161705}">
      <dsp:nvSpPr>
        <dsp:cNvPr id="0" name=""/>
        <dsp:cNvSpPr/>
      </dsp:nvSpPr>
      <dsp:spPr>
        <a:xfrm>
          <a:off x="6933240" y="2195051"/>
          <a:ext cx="2499032" cy="1499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1" kern="1200" dirty="0">
              <a:solidFill>
                <a:srgbClr val="FF0000"/>
              </a:solidFill>
            </a:rPr>
            <a:t>T</a:t>
          </a:r>
          <a:r>
            <a:rPr lang="cs-CZ" sz="3000" kern="1200" dirty="0"/>
            <a:t>rust</a:t>
          </a:r>
        </a:p>
      </dsp:txBody>
      <dsp:txXfrm>
        <a:off x="6933240" y="2195051"/>
        <a:ext cx="2499032" cy="1499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7CC99-5A9C-7D47-88D3-4EAA2106E138}">
      <dsp:nvSpPr>
        <dsp:cNvPr id="0" name=""/>
        <dsp:cNvSpPr/>
      </dsp:nvSpPr>
      <dsp:spPr>
        <a:xfrm>
          <a:off x="0" y="1062087"/>
          <a:ext cx="3360043" cy="2016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Úvodní část</a:t>
          </a:r>
        </a:p>
      </dsp:txBody>
      <dsp:txXfrm>
        <a:off x="0" y="1062087"/>
        <a:ext cx="3360043" cy="2016025"/>
      </dsp:txXfrm>
    </dsp:sp>
    <dsp:sp modelId="{6B3E46C6-894B-E346-859E-FC3B64DBB5BF}">
      <dsp:nvSpPr>
        <dsp:cNvPr id="0" name=""/>
        <dsp:cNvSpPr/>
      </dsp:nvSpPr>
      <dsp:spPr>
        <a:xfrm>
          <a:off x="3696047" y="1062087"/>
          <a:ext cx="3360043" cy="2016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Střední část</a:t>
          </a:r>
        </a:p>
      </dsp:txBody>
      <dsp:txXfrm>
        <a:off x="3696047" y="1062087"/>
        <a:ext cx="3360043" cy="2016025"/>
      </dsp:txXfrm>
    </dsp:sp>
    <dsp:sp modelId="{1059274B-AA97-CB4D-B426-6C2D1C74BA69}">
      <dsp:nvSpPr>
        <dsp:cNvPr id="0" name=""/>
        <dsp:cNvSpPr/>
      </dsp:nvSpPr>
      <dsp:spPr>
        <a:xfrm>
          <a:off x="7392094" y="1062087"/>
          <a:ext cx="3360043" cy="2016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Závěrečná část </a:t>
          </a:r>
        </a:p>
      </dsp:txBody>
      <dsp:txXfrm>
        <a:off x="7392094" y="1062087"/>
        <a:ext cx="3360043" cy="2016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8A003-57AA-8A48-B430-E20A2FE5CE45}">
      <dsp:nvSpPr>
        <dsp:cNvPr id="0" name=""/>
        <dsp:cNvSpPr/>
      </dsp:nvSpPr>
      <dsp:spPr>
        <a:xfrm>
          <a:off x="0" y="187882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Zahájení</a:t>
          </a:r>
        </a:p>
      </dsp:txBody>
      <dsp:txXfrm>
        <a:off x="0" y="187882"/>
        <a:ext cx="2539999" cy="1524000"/>
      </dsp:txXfrm>
    </dsp:sp>
    <dsp:sp modelId="{E1853D6F-FDFA-5844-B0A0-6369B67096F4}">
      <dsp:nvSpPr>
        <dsp:cNvPr id="0" name=""/>
        <dsp:cNvSpPr/>
      </dsp:nvSpPr>
      <dsp:spPr>
        <a:xfrm>
          <a:off x="2794000" y="187882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Shromažďování informací</a:t>
          </a:r>
        </a:p>
      </dsp:txBody>
      <dsp:txXfrm>
        <a:off x="2794000" y="187882"/>
        <a:ext cx="2539999" cy="1524000"/>
      </dsp:txXfrm>
    </dsp:sp>
    <dsp:sp modelId="{9B91FB2A-8FD3-9C4C-99E7-61791181C57A}">
      <dsp:nvSpPr>
        <dsp:cNvPr id="0" name=""/>
        <dsp:cNvSpPr/>
      </dsp:nvSpPr>
      <dsp:spPr>
        <a:xfrm>
          <a:off x="5587999" y="187882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Tělesné vyšetření</a:t>
          </a:r>
        </a:p>
      </dsp:txBody>
      <dsp:txXfrm>
        <a:off x="5587999" y="187882"/>
        <a:ext cx="2539999" cy="1524000"/>
      </dsp:txXfrm>
    </dsp:sp>
    <dsp:sp modelId="{C76321A5-CED0-0B4F-A021-898619415223}">
      <dsp:nvSpPr>
        <dsp:cNvPr id="0" name=""/>
        <dsp:cNvSpPr/>
      </dsp:nvSpPr>
      <dsp:spPr>
        <a:xfrm>
          <a:off x="1397000" y="196588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Vysvětlování a plánování</a:t>
          </a:r>
        </a:p>
      </dsp:txBody>
      <dsp:txXfrm>
        <a:off x="1397000" y="1965883"/>
        <a:ext cx="2539999" cy="1524000"/>
      </dsp:txXfrm>
    </dsp:sp>
    <dsp:sp modelId="{0F80B3B5-7C71-4E46-91A7-BA1CDB17E5DF}">
      <dsp:nvSpPr>
        <dsp:cNvPr id="0" name=""/>
        <dsp:cNvSpPr/>
      </dsp:nvSpPr>
      <dsp:spPr>
        <a:xfrm>
          <a:off x="4191000" y="196588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Ukončení</a:t>
          </a:r>
        </a:p>
      </dsp:txBody>
      <dsp:txXfrm>
        <a:off x="4191000" y="1965883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klinické psychologie (PSBA031)</a:t>
            </a:r>
          </a:p>
          <a:p>
            <a:r>
              <a:rPr lang="cs-CZ" dirty="0"/>
              <a:t>Mgr. Petra Coufalová</a:t>
            </a:r>
          </a:p>
          <a:p>
            <a:r>
              <a:rPr lang="cs-CZ" dirty="0"/>
              <a:t>14. 4. 2023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EBB9DD-B74A-064A-B07B-949E1AE2E6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7D7AFF-01A9-E94A-A706-1DEFD3E243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A8D905-D7C0-8441-9697-18BBEF69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Kooperativní model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1E3F48-1A47-D643-AB59-20C4BB189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b="1" dirty="0"/>
              <a:t>Model založený na spolupráci lékaře a pacienta, která končí společným rozhodnutím a převzetím odpovědnosti za léčbu</a:t>
            </a:r>
          </a:p>
          <a:p>
            <a:r>
              <a:rPr lang="cs-CZ" b="1" dirty="0"/>
              <a:t>Partnerský vztah </a:t>
            </a:r>
            <a:r>
              <a:rPr lang="cs-CZ" dirty="0"/>
              <a:t>– kvalita vztahu má vliv na spolupráci a léčbu</a:t>
            </a:r>
          </a:p>
          <a:p>
            <a:r>
              <a:rPr lang="cs-CZ" dirty="0"/>
              <a:t>Lékař je méně direktivní</a:t>
            </a:r>
          </a:p>
          <a:p>
            <a:r>
              <a:rPr lang="cs-CZ" dirty="0"/>
              <a:t>Lékař se zajímá o pacientovo prožívání, náladu, životní situaci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b="1" dirty="0">
                <a:sym typeface="Wingdings" pitchFamily="2" charset="2"/>
              </a:rPr>
              <a:t>biopsychosociální přístup</a:t>
            </a:r>
          </a:p>
          <a:p>
            <a:r>
              <a:rPr lang="cs-CZ" dirty="0"/>
              <a:t>Probíhá dialog lékaře a pacienta o možnostech a preferencích léčby (</a:t>
            </a:r>
            <a:r>
              <a:rPr lang="cs-CZ" i="1" dirty="0"/>
              <a:t>evidence-</a:t>
            </a:r>
            <a:r>
              <a:rPr lang="cs-CZ" i="1" dirty="0" err="1"/>
              <a:t>based</a:t>
            </a:r>
            <a:r>
              <a:rPr lang="cs-CZ" dirty="0"/>
              <a:t>)</a:t>
            </a:r>
          </a:p>
          <a:p>
            <a:r>
              <a:rPr lang="cs-CZ" dirty="0"/>
              <a:t>Model předpokládá hlubší užití podpůrné psychoterapie a komunikačních dovedností lékaře</a:t>
            </a:r>
          </a:p>
        </p:txBody>
      </p:sp>
    </p:spTree>
    <p:extLst>
      <p:ext uri="{BB962C8B-B14F-4D97-AF65-F5344CB8AC3E}">
        <p14:creationId xmlns:p14="http://schemas.microsoft.com/office/powerpoint/2010/main" val="2628274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1ED7AE-3A64-E44A-9979-0FA6E2FC5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6D3E47-61C7-5E4E-A174-4F9711FB1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C159FC-4FCB-504E-AFCE-EBB62EAA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Kooperativní model (</a:t>
            </a:r>
            <a:r>
              <a:rPr lang="cs-CZ" dirty="0" err="1"/>
              <a:t>Ong</a:t>
            </a:r>
            <a:r>
              <a:rPr lang="cs-CZ" dirty="0"/>
              <a:t> et al., 1995)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1ADB67-7590-5043-A68D-CD12956C9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dirty="0"/>
              <a:t>Ponechání prostoru pacientovi, aby sdělil, proč přišel k lékaři, mluvil o symptomech, myšlenkách, pocitech a očekáváních</a:t>
            </a:r>
          </a:p>
          <a:p>
            <a:r>
              <a:rPr lang="cs-CZ" dirty="0"/>
              <a:t>Snaha porozumět prožívání pacienta z jeho úhlu pohledu</a:t>
            </a:r>
          </a:p>
          <a:p>
            <a:endParaRPr lang="cs-CZ" dirty="0"/>
          </a:p>
          <a:p>
            <a:pPr marL="72000" indent="0" algn="ctr">
              <a:buNone/>
            </a:pPr>
            <a:r>
              <a:rPr lang="cs-CZ" b="1" dirty="0"/>
              <a:t>Ideální model: pacient je vedoucí v komunikaci v oblastech, v kterých je expertem (symptomy, obavy) a lékař je vedoucí v komunikaci v oblastech, v kterých je expertem (medicínská expertíza, znalosti, léčba)</a:t>
            </a:r>
          </a:p>
        </p:txBody>
      </p:sp>
    </p:spTree>
    <p:extLst>
      <p:ext uri="{BB962C8B-B14F-4D97-AF65-F5344CB8AC3E}">
        <p14:creationId xmlns:p14="http://schemas.microsoft.com/office/powerpoint/2010/main" val="51908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ÚČEL KOMUNIKACE MEZI LÉKAŘEM A PACIENTEM</a:t>
            </a:r>
          </a:p>
        </p:txBody>
      </p:sp>
    </p:spTree>
    <p:extLst>
      <p:ext uri="{BB962C8B-B14F-4D97-AF65-F5344CB8AC3E}">
        <p14:creationId xmlns:p14="http://schemas.microsoft.com/office/powerpoint/2010/main" val="181640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DDD61E-10D2-1249-9767-31049BA1D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E4C4FA-E4D9-394F-996C-FF6156CC8B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A03161E-4AB5-FE4F-A7CB-69E8573741DD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347757134"/>
              </p:ext>
            </p:extLst>
          </p:nvPr>
        </p:nvGraphicFramePr>
        <p:xfrm>
          <a:off x="720725" y="692150"/>
          <a:ext cx="10752138" cy="514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842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57BB4C-9E16-6D4D-8D4E-3A7A783ACB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031370-1B4B-3542-A56C-5AF89C760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33627B-5EFE-B14D-811D-63FF9235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dobrého interpersonálního vztahu (</a:t>
            </a:r>
            <a:r>
              <a:rPr lang="cs-CZ" dirty="0" err="1"/>
              <a:t>Ong</a:t>
            </a:r>
            <a:r>
              <a:rPr lang="cs-CZ" dirty="0"/>
              <a:t> et al., 1995)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44CFC-6D1B-344D-8C07-7A3BE8D15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Prerekvizita</a:t>
            </a:r>
            <a:r>
              <a:rPr lang="cs-CZ" dirty="0"/>
              <a:t> optimální medicínské péče</a:t>
            </a:r>
          </a:p>
          <a:p>
            <a:r>
              <a:rPr lang="cs-CZ" dirty="0"/>
              <a:t>Slušné chování, úsměv a smích, osobní poznámky, projevování zájmu, přátelskost, upřímnost, touha pomáhat, neodsuzující přístup </a:t>
            </a:r>
          </a:p>
          <a:p>
            <a:endParaRPr lang="cs-CZ" b="1" dirty="0"/>
          </a:p>
          <a:p>
            <a:pPr marL="72000" indent="0" algn="ctr">
              <a:buNone/>
            </a:pPr>
            <a:r>
              <a:rPr lang="cs-CZ" sz="3600" b="1" dirty="0"/>
              <a:t>EMPATIE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Carl </a:t>
            </a:r>
            <a:r>
              <a:rPr lang="cs-CZ" dirty="0" err="1"/>
              <a:t>Rogers</a:t>
            </a:r>
            <a:r>
              <a:rPr lang="cs-CZ" dirty="0"/>
              <a:t> – terapie zaměřená na člověka (PCA)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5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57BB4C-9E16-6D4D-8D4E-3A7A783ACB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031370-1B4B-3542-A56C-5AF89C760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33627B-5EFE-B14D-811D-63FF9235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Výměna informací (</a:t>
            </a:r>
            <a:r>
              <a:rPr lang="cs-CZ" dirty="0" err="1"/>
              <a:t>Ong</a:t>
            </a:r>
            <a:r>
              <a:rPr lang="cs-CZ" dirty="0"/>
              <a:t> et al., 1995)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44CFC-6D1B-344D-8C07-7A3BE8D15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Poskytování informací a dostávání informací (lékař i pacient)</a:t>
            </a:r>
          </a:p>
          <a:p>
            <a:endParaRPr lang="cs-CZ" dirty="0"/>
          </a:p>
          <a:p>
            <a:r>
              <a:rPr lang="cs-CZ" dirty="0"/>
              <a:t>Lékař – potřebuje informace k stanovení diagnózy</a:t>
            </a:r>
          </a:p>
          <a:p>
            <a:r>
              <a:rPr lang="cs-CZ" dirty="0"/>
              <a:t>Pacient – potřebuje informace k porozumění</a:t>
            </a:r>
          </a:p>
          <a:p>
            <a:endParaRPr lang="cs-CZ" dirty="0"/>
          </a:p>
          <a:p>
            <a:r>
              <a:rPr lang="cs-CZ" dirty="0"/>
              <a:t>Tendence lékařů </a:t>
            </a:r>
            <a:r>
              <a:rPr lang="cs-CZ" u="sng" dirty="0"/>
              <a:t>podceňovat</a:t>
            </a:r>
            <a:r>
              <a:rPr lang="cs-CZ" dirty="0"/>
              <a:t> potřebu pacientů, aby měli dostatek informací </a:t>
            </a:r>
          </a:p>
          <a:p>
            <a:r>
              <a:rPr lang="cs-CZ" dirty="0"/>
              <a:t>Objektivní fakta X osobní prožitek</a:t>
            </a:r>
          </a:p>
        </p:txBody>
      </p:sp>
    </p:spTree>
    <p:extLst>
      <p:ext uri="{BB962C8B-B14F-4D97-AF65-F5344CB8AC3E}">
        <p14:creationId xmlns:p14="http://schemas.microsoft.com/office/powerpoint/2010/main" val="3735241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57BB4C-9E16-6D4D-8D4E-3A7A783ACB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031370-1B4B-3542-A56C-5AF89C760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33627B-5EFE-B14D-811D-63FF9235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Spolurozhodování o léčbě (</a:t>
            </a:r>
            <a:r>
              <a:rPr lang="cs-CZ" dirty="0" err="1"/>
              <a:t>Ong</a:t>
            </a:r>
            <a:r>
              <a:rPr lang="cs-CZ" dirty="0"/>
              <a:t> et al., 1995)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44CFC-6D1B-344D-8C07-7A3BE8D15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Paternalismus </a:t>
            </a:r>
            <a:r>
              <a:rPr lang="cs-CZ" dirty="0">
                <a:sym typeface="Wingdings" pitchFamily="2" charset="2"/>
              </a:rPr>
              <a:t> spolurozhodování </a:t>
            </a:r>
          </a:p>
          <a:p>
            <a:r>
              <a:rPr lang="cs-CZ" dirty="0">
                <a:sym typeface="Wingdings" pitchFamily="2" charset="2"/>
              </a:rPr>
              <a:t>Spolurozhodování o léčbě jako volba pacienta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71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EBB9DD-B74A-064A-B07B-949E1AE2E6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7D7AFF-01A9-E94A-A706-1DEFD3E243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A8D905-D7C0-8441-9697-18BBEF69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Spolurozhodování – klíčové charakteristiky (Charles et al., 1997)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3BA460E-714F-7842-86A6-6B247BEDC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Ve spolurozhodování jsou zapojeny alespoň dvě strany – lékař a pacient.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Obě strany si vzájemně sdílejí informace.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Obě strany činí kroky ke společnému konsensu o preferované léčbě.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Obě strany souhlasí s rozhodnutím.</a:t>
            </a:r>
          </a:p>
        </p:txBody>
      </p:sp>
    </p:spTree>
    <p:extLst>
      <p:ext uri="{BB962C8B-B14F-4D97-AF65-F5344CB8AC3E}">
        <p14:creationId xmlns:p14="http://schemas.microsoft.com/office/powerpoint/2010/main" val="2233371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POŽADAVKY NA LÉKAŘE V KOMUNIKACI S PACIENTEM</a:t>
            </a:r>
          </a:p>
        </p:txBody>
      </p:sp>
    </p:spTree>
    <p:extLst>
      <p:ext uri="{BB962C8B-B14F-4D97-AF65-F5344CB8AC3E}">
        <p14:creationId xmlns:p14="http://schemas.microsoft.com/office/powerpoint/2010/main" val="2734450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67CF8C-5A87-1345-B421-D43B74D3A3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F75B8-18EB-0544-9EDC-DE9145560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86B5A2-D34A-0540-B983-F4D12139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požadavky na lékaře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C4ED56-D75E-A742-B1D1-40F345CC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Zájem lékaře o druhého člověka</a:t>
            </a:r>
          </a:p>
          <a:p>
            <a:r>
              <a:rPr lang="cs-CZ" dirty="0"/>
              <a:t>Přiměřená sebedůvěra</a:t>
            </a:r>
          </a:p>
          <a:p>
            <a:r>
              <a:rPr lang="cs-CZ" dirty="0"/>
              <a:t>Pozitivní vnímání sebe sama</a:t>
            </a:r>
          </a:p>
          <a:p>
            <a:r>
              <a:rPr lang="cs-CZ" dirty="0"/>
              <a:t>Flexibilita ke změnám</a:t>
            </a:r>
          </a:p>
          <a:p>
            <a:r>
              <a:rPr lang="cs-CZ" dirty="0"/>
              <a:t>Empatie a autenticita</a:t>
            </a:r>
          </a:p>
          <a:p>
            <a:r>
              <a:rPr lang="cs-CZ" dirty="0"/>
              <a:t>Umění najít rovnováhu mezi řízením komunikace a přenechání řízení komunikace na pacientovi</a:t>
            </a:r>
          </a:p>
          <a:p>
            <a:r>
              <a:rPr lang="cs-CZ" dirty="0"/>
              <a:t>Práce s kritikou své osoby </a:t>
            </a:r>
          </a:p>
          <a:p>
            <a:r>
              <a:rPr lang="cs-CZ" dirty="0"/>
              <a:t>Umožnění reciprocity komunikace</a:t>
            </a:r>
          </a:p>
          <a:p>
            <a:pPr marL="72000" indent="0" algn="ctr">
              <a:buNone/>
            </a:pPr>
            <a:r>
              <a:rPr lang="cs-CZ" b="1" dirty="0"/>
              <a:t>Lékařův přístup a postoj k pacientovi </a:t>
            </a:r>
          </a:p>
        </p:txBody>
      </p:sp>
    </p:spTree>
    <p:extLst>
      <p:ext uri="{BB962C8B-B14F-4D97-AF65-F5344CB8AC3E}">
        <p14:creationId xmlns:p14="http://schemas.microsoft.com/office/powerpoint/2010/main" val="115733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F41603-E69E-3A47-B7D6-1FF4AF1056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900A6B-B375-5245-B387-6D699C654E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DE347F-A986-7C4C-912A-6562260C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780988-28AC-3E49-8144-D8F744543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Terapeutický vztah mezi lékařem a pacientem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Modely vztahu lékař a pacient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Účel komunikace mezi lékařem a pacientem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Požadavky na lékaře v komunikaci s pacientem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Požadavky na pacienta v komunikaci s lékařem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Výhody efektivní komunikace mezi lékařem a pacientem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Bariéry efektivní komunikace mezi lékařem a pacientem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Vzdělávání lékařů v komunikaci s pacientem</a:t>
            </a:r>
          </a:p>
        </p:txBody>
      </p:sp>
    </p:spTree>
    <p:extLst>
      <p:ext uri="{BB962C8B-B14F-4D97-AF65-F5344CB8AC3E}">
        <p14:creationId xmlns:p14="http://schemas.microsoft.com/office/powerpoint/2010/main" val="381073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BA0627-3DA6-B44E-9C80-FCEE8A2357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0B22F3-ED35-7544-9451-C0AFC96277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71349E-C6E5-E646-9902-52B1FB6B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RESPECT model (</a:t>
            </a:r>
            <a:r>
              <a:rPr lang="cs-CZ" dirty="0" err="1"/>
              <a:t>Mutha</a:t>
            </a:r>
            <a:r>
              <a:rPr lang="cs-CZ" dirty="0"/>
              <a:t> et al., 2002) 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2649C58-14BD-5F45-B7C5-C2E103D54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051387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005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POŽADAVKY NA PACIENTA V KOMUNIKACI S LÉKAŘEM</a:t>
            </a:r>
          </a:p>
        </p:txBody>
      </p:sp>
    </p:spTree>
    <p:extLst>
      <p:ext uri="{BB962C8B-B14F-4D97-AF65-F5344CB8AC3E}">
        <p14:creationId xmlns:p14="http://schemas.microsoft.com/office/powerpoint/2010/main" val="1683440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2C9582-618D-C541-9395-15AEAB48D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1651F4-9508-FE40-8864-A964501294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908A61C4-2454-BE4B-A377-D52D509F5B5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Ideální pacient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18A366-36B8-1C4D-83DD-EE414E8D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a běžný pacient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363F44C-5B52-A545-8F97-DABF4E5BC25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Běžný pacient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824A7-427F-F84C-9E0A-354F01DC7B1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Pacient určí, co ho trápí, lokalizuje místo potíží, dobu, kdy se obtíže vyskytují, co je zhoršuje a zlepšuje, má náhled na podíl psychosociálních faktorů, ví, jakou léčbu prodělal, jaké léky používá, jak se jmenují jeho lékaři, zná údaje o svých hospitalizacích, přináší všechny zprávy apod.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1B577987-BE16-644B-B484-44F714CCC27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Cílené dotazy lékaře směřující k intenzitě bolesti, spouštěcím mechanismům, charakteru bolesti apod.</a:t>
            </a:r>
          </a:p>
          <a:p>
            <a:r>
              <a:rPr lang="cs-CZ" dirty="0"/>
              <a:t>Poskytování neúplných informací o symptomech</a:t>
            </a:r>
          </a:p>
          <a:p>
            <a:r>
              <a:rPr lang="cs-CZ" dirty="0"/>
              <a:t>Pacient přináší vlastní představu o diagnóze, způsobu léčby, komentuje návrhy léčby, informace, instrukce </a:t>
            </a:r>
          </a:p>
        </p:txBody>
      </p:sp>
    </p:spTree>
    <p:extLst>
      <p:ext uri="{BB962C8B-B14F-4D97-AF65-F5344CB8AC3E}">
        <p14:creationId xmlns:p14="http://schemas.microsoft.com/office/powerpoint/2010/main" val="3190460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2C9582-618D-C541-9395-15AEAB48D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1651F4-9508-FE40-8864-A964501294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908A61C4-2454-BE4B-A377-D52D509F5B5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Aktivní pacient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18A366-36B8-1C4D-83DD-EE414E8D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a pasivní pacient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363F44C-5B52-A545-8F97-DABF4E5BC25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Pasivní pacient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88824A7-427F-F84C-9E0A-354F01DC7B1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Otázky na lékaře si pacient formuluje dopředu</a:t>
            </a:r>
          </a:p>
          <a:p>
            <a:endParaRPr lang="cs-CZ" dirty="0"/>
          </a:p>
          <a:p>
            <a:r>
              <a:rPr lang="cs-CZ" dirty="0"/>
              <a:t>Kooperativní model vztahu mezi lékařem a pacientem</a:t>
            </a:r>
          </a:p>
          <a:p>
            <a:r>
              <a:rPr lang="cs-CZ" dirty="0"/>
              <a:t>Vymezení pacientova podílu na léčbě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1B577987-BE16-644B-B484-44F714CCC27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Otázky na lékaře si pacient formuluje během návštěvy</a:t>
            </a:r>
          </a:p>
          <a:p>
            <a:endParaRPr lang="cs-CZ" dirty="0"/>
          </a:p>
          <a:p>
            <a:r>
              <a:rPr lang="cs-CZ" dirty="0"/>
              <a:t>„Vy víte nejlépe, co dělat pane doktore.“</a:t>
            </a:r>
          </a:p>
        </p:txBody>
      </p:sp>
    </p:spTree>
    <p:extLst>
      <p:ext uri="{BB962C8B-B14F-4D97-AF65-F5344CB8AC3E}">
        <p14:creationId xmlns:p14="http://schemas.microsoft.com/office/powerpoint/2010/main" val="716458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6679DE-EC94-8944-8DB9-7F951AFF65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4381EE-6F3B-F246-9A06-5F20EBD3F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DEB81D-605F-A246-A77F-AA9C266EA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Porozumění a </a:t>
            </a:r>
            <a:r>
              <a:rPr lang="cs-CZ" dirty="0" err="1"/>
              <a:t>znovuvybavení</a:t>
            </a:r>
            <a:r>
              <a:rPr lang="cs-CZ" dirty="0"/>
              <a:t>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E2A1DE-06E0-B54B-8786-A63D9B69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41 % pacientů uvádí, že nebyli lékařem dostatečně informováni o svém zdravotním stavu</a:t>
            </a:r>
          </a:p>
          <a:p>
            <a:r>
              <a:rPr lang="cs-CZ" dirty="0"/>
              <a:t>Až 69 % pacientů neví, jak správně užívat farmakologickou léčbu</a:t>
            </a:r>
          </a:p>
          <a:p>
            <a:endParaRPr lang="cs-CZ" dirty="0"/>
          </a:p>
          <a:p>
            <a:r>
              <a:rPr lang="cs-CZ" dirty="0"/>
              <a:t>Ověřovat, zda pacient rozumí sdělovaným informacím</a:t>
            </a:r>
          </a:p>
          <a:p>
            <a:r>
              <a:rPr lang="cs-CZ" dirty="0"/>
              <a:t>Ověřovat, zda je pacient schopen si sdělované informace </a:t>
            </a:r>
            <a:r>
              <a:rPr lang="cs-CZ" dirty="0" err="1"/>
              <a:t>znovuvybavit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45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6679DE-EC94-8944-8DB9-7F951AFF65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4381EE-6F3B-F246-9A06-5F20EBD3F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DEB81D-605F-A246-A77F-AA9C266EA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léčby a farmakoterapie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E2A1DE-06E0-B54B-8786-A63D9B69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Compliance</a:t>
            </a:r>
            <a:r>
              <a:rPr lang="cs-CZ" i="1" dirty="0"/>
              <a:t> </a:t>
            </a:r>
            <a:r>
              <a:rPr lang="cs-CZ" dirty="0"/>
              <a:t>(spolupráce) a </a:t>
            </a:r>
            <a:r>
              <a:rPr lang="cs-CZ" i="1" dirty="0"/>
              <a:t>adherence</a:t>
            </a:r>
            <a:r>
              <a:rPr lang="cs-CZ" dirty="0"/>
              <a:t> (dodržování léčby)</a:t>
            </a:r>
            <a:endParaRPr lang="cs-CZ" b="1" dirty="0"/>
          </a:p>
          <a:p>
            <a:r>
              <a:rPr lang="cs-CZ" b="1" dirty="0"/>
              <a:t>Chování pacienta korespondující s doporučením lékaře a vedoucí ke splnění léčebných cílů</a:t>
            </a:r>
          </a:p>
          <a:p>
            <a:r>
              <a:rPr lang="cs-CZ" dirty="0"/>
              <a:t>Přímé a nepřímé metody zjišťování dodržování farmakoterapie</a:t>
            </a:r>
          </a:p>
        </p:txBody>
      </p:sp>
    </p:spTree>
    <p:extLst>
      <p:ext uri="{BB962C8B-B14F-4D97-AF65-F5344CB8AC3E}">
        <p14:creationId xmlns:p14="http://schemas.microsoft.com/office/powerpoint/2010/main" val="1879944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6679DE-EC94-8944-8DB9-7F951AFF65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4381EE-6F3B-F246-9A06-5F20EBD3F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DEB81D-605F-A246-A77F-AA9C266EA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léčby a farmakoterapie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E2A1DE-06E0-B54B-8786-A63D9B69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Nespolupráce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noncompliance</a:t>
            </a:r>
            <a:r>
              <a:rPr lang="cs-CZ" dirty="0"/>
              <a:t>) </a:t>
            </a:r>
            <a:r>
              <a:rPr lang="cs-CZ" i="1" dirty="0"/>
              <a:t>=</a:t>
            </a:r>
            <a:r>
              <a:rPr lang="cs-CZ" dirty="0"/>
              <a:t> záměrné chování vedoucí k nedodržování instrukcí lékaře</a:t>
            </a:r>
          </a:p>
          <a:p>
            <a:pPr lvl="1"/>
            <a:r>
              <a:rPr lang="cs-CZ" dirty="0"/>
              <a:t>Užívání nadměrného nebo nedostatečného množství léku, nedodržování správného dávkování, užívání nepředepsaných a dalších nevhodných léků</a:t>
            </a:r>
          </a:p>
          <a:p>
            <a:pPr lvl="1"/>
            <a:r>
              <a:rPr lang="cs-CZ" b="1" dirty="0"/>
              <a:t>Důvody nespolupráce: </a:t>
            </a:r>
            <a:r>
              <a:rPr lang="cs-CZ" dirty="0"/>
              <a:t>psychologické potíže (deprese), kognitivní deficit, léčba asymptomatických chorob, vedlejší účinky léků, nedůvěra v účinnost léčby, nechápání nemoci, špatný vztah pacienta a lékaře, cena léků nebo terapie, postoj rodiny, užívání velkého množství léků, rady lékaře představují příliš velký zásah do pacientova životního stylu, neochota přizpůsobit se pravidelnému užívání léků, postoj lékaře k </a:t>
            </a:r>
            <a:r>
              <a:rPr lang="cs-CZ" dirty="0" err="1"/>
              <a:t>farkmakoterapii</a:t>
            </a:r>
            <a:r>
              <a:rPr lang="cs-CZ" dirty="0"/>
              <a:t>, přenos a protipřenos</a:t>
            </a:r>
          </a:p>
        </p:txBody>
      </p:sp>
    </p:spTree>
    <p:extLst>
      <p:ext uri="{BB962C8B-B14F-4D97-AF65-F5344CB8AC3E}">
        <p14:creationId xmlns:p14="http://schemas.microsoft.com/office/powerpoint/2010/main" val="829860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/>
            <a:r>
              <a:rPr lang="cs-CZ" dirty="0"/>
              <a:t>6. VÝHODY EFEKTIVNÍ KOMUNIKACE MEZI LÉKAŘEM A PACIENTEM</a:t>
            </a:r>
          </a:p>
        </p:txBody>
      </p:sp>
    </p:spTree>
    <p:extLst>
      <p:ext uri="{BB962C8B-B14F-4D97-AF65-F5344CB8AC3E}">
        <p14:creationId xmlns:p14="http://schemas.microsoft.com/office/powerpoint/2010/main" val="1501724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72D06B-173B-634C-8EBF-C5D1862444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01C5BE-C269-9546-A87C-3E081CD06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2320BA-FA99-2F4B-ACA0-528B1C5D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efektivní komunikace pro pacienta (</a:t>
            </a:r>
            <a:r>
              <a:rPr lang="cs-CZ" dirty="0" err="1"/>
              <a:t>Ong</a:t>
            </a:r>
            <a:r>
              <a:rPr lang="cs-CZ" dirty="0"/>
              <a:t> et al., 1995; Ha &amp; </a:t>
            </a:r>
            <a:r>
              <a:rPr lang="cs-CZ" dirty="0" err="1"/>
              <a:t>Longnecker</a:t>
            </a:r>
            <a:r>
              <a:rPr lang="cs-CZ" dirty="0"/>
              <a:t>, 2010)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7B11FF-53AB-F641-A8B2-3892C83B4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Spokojenost s celkovou péčí</a:t>
            </a:r>
          </a:p>
          <a:p>
            <a:r>
              <a:rPr lang="cs-CZ" dirty="0"/>
              <a:t>Sdílení relevantních informací </a:t>
            </a:r>
          </a:p>
          <a:p>
            <a:r>
              <a:rPr lang="cs-CZ" dirty="0"/>
              <a:t>Zapamatování si a porozumění informacím </a:t>
            </a:r>
          </a:p>
          <a:p>
            <a:r>
              <a:rPr lang="cs-CZ" dirty="0"/>
              <a:t>Dodržování léčby a užívání medikace</a:t>
            </a:r>
          </a:p>
          <a:p>
            <a:r>
              <a:rPr lang="cs-CZ" dirty="0"/>
              <a:t>Zkvalitnění duševního zdraví</a:t>
            </a:r>
          </a:p>
          <a:p>
            <a:r>
              <a:rPr lang="cs-CZ" dirty="0"/>
              <a:t>Méně formálních stížností a soudních sporů</a:t>
            </a:r>
          </a:p>
          <a:p>
            <a:endParaRPr lang="cs-CZ" dirty="0"/>
          </a:p>
          <a:p>
            <a:pPr marL="72000" indent="0" algn="ctr">
              <a:buNone/>
            </a:pPr>
            <a:r>
              <a:rPr lang="cs-CZ" b="1" dirty="0"/>
              <a:t>Silná korelace s uzdravením</a:t>
            </a:r>
          </a:p>
        </p:txBody>
      </p:sp>
    </p:spTree>
    <p:extLst>
      <p:ext uri="{BB962C8B-B14F-4D97-AF65-F5344CB8AC3E}">
        <p14:creationId xmlns:p14="http://schemas.microsoft.com/office/powerpoint/2010/main" val="38483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72D06B-173B-634C-8EBF-C5D1862444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01C5BE-C269-9546-A87C-3E081CD06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2320BA-FA99-2F4B-ACA0-528B1C5D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efektivní komunikace pro lékaře (Ha &amp; </a:t>
            </a:r>
            <a:r>
              <a:rPr lang="cs-CZ" dirty="0" err="1"/>
              <a:t>Longnecker</a:t>
            </a:r>
            <a:r>
              <a:rPr lang="cs-CZ" dirty="0"/>
              <a:t>, 2010)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7B11FF-53AB-F641-A8B2-3892C83B4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Spokojenost s prací</a:t>
            </a:r>
          </a:p>
          <a:p>
            <a:r>
              <a:rPr lang="cs-CZ" dirty="0"/>
              <a:t>Méně stresu</a:t>
            </a:r>
          </a:p>
          <a:p>
            <a:r>
              <a:rPr lang="cs-CZ" dirty="0"/>
              <a:t>Snížené riziko rozvoje syndromu vyhoření</a:t>
            </a:r>
          </a:p>
        </p:txBody>
      </p:sp>
    </p:spTree>
    <p:extLst>
      <p:ext uri="{BB962C8B-B14F-4D97-AF65-F5344CB8AC3E}">
        <p14:creationId xmlns:p14="http://schemas.microsoft.com/office/powerpoint/2010/main" val="345167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TERAPEUTICKÝ VZTAH MEZI LÉKAŘEM A PACIENTEM</a:t>
            </a:r>
          </a:p>
        </p:txBody>
      </p:sp>
    </p:spTree>
    <p:extLst>
      <p:ext uri="{BB962C8B-B14F-4D97-AF65-F5344CB8AC3E}">
        <p14:creationId xmlns:p14="http://schemas.microsoft.com/office/powerpoint/2010/main" val="893613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/>
            <a:r>
              <a:rPr lang="cs-CZ" dirty="0"/>
              <a:t>7. BARIÉRY EFEKTIVNÍ KOMUNIKACE MEZI LÉKAŘEM A PACIENTEM</a:t>
            </a:r>
          </a:p>
        </p:txBody>
      </p:sp>
    </p:spTree>
    <p:extLst>
      <p:ext uri="{BB962C8B-B14F-4D97-AF65-F5344CB8AC3E}">
        <p14:creationId xmlns:p14="http://schemas.microsoft.com/office/powerpoint/2010/main" val="4237940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97460F-712F-CC47-BE3D-5DD9865BE3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F42761-A04B-F94E-8D41-C3D2C765F1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2B7F41-09B9-AF45-912E-D183F705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efektivní komunikace na straně pacienta (Ha &amp; </a:t>
            </a:r>
            <a:r>
              <a:rPr lang="cs-CZ" dirty="0" err="1"/>
              <a:t>Longnecker</a:t>
            </a:r>
            <a:r>
              <a:rPr lang="cs-CZ" dirty="0"/>
              <a:t>, 2010)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6C1DED-A48E-C84F-BA4B-FB695A68D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Strach a úzkost</a:t>
            </a:r>
          </a:p>
          <a:p>
            <a:r>
              <a:rPr lang="cs-CZ" dirty="0"/>
              <a:t>Nerealistická očekávání</a:t>
            </a:r>
          </a:p>
          <a:p>
            <a:r>
              <a:rPr lang="cs-CZ" dirty="0"/>
              <a:t>Vzdor a rezistence vůči lékařům </a:t>
            </a:r>
          </a:p>
          <a:p>
            <a:r>
              <a:rPr lang="cs-CZ" dirty="0"/>
              <a:t>„MUDr. Google“ a </a:t>
            </a:r>
            <a:r>
              <a:rPr lang="cs-CZ" dirty="0" err="1"/>
              <a:t>self</a:t>
            </a:r>
            <a:r>
              <a:rPr lang="cs-CZ" dirty="0"/>
              <a:t>-diagnostika</a:t>
            </a:r>
          </a:p>
          <a:p>
            <a:endParaRPr lang="cs-CZ" dirty="0"/>
          </a:p>
          <a:p>
            <a:pPr marL="72000" indent="0" algn="ctr">
              <a:buNone/>
            </a:pPr>
            <a:r>
              <a:rPr lang="cs-CZ" b="1" dirty="0"/>
              <a:t>Bariéry se projevují zejména u chronicky nebo </a:t>
            </a:r>
            <a:r>
              <a:rPr lang="cs-CZ" b="1" dirty="0" err="1"/>
              <a:t>infaustně</a:t>
            </a:r>
            <a:r>
              <a:rPr lang="cs-CZ" b="1" dirty="0"/>
              <a:t> nemocných pacientů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57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97460F-712F-CC47-BE3D-5DD9865BE3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F42761-A04B-F94E-8D41-C3D2C765F1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2B7F41-09B9-AF45-912E-D183F705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efektivní komunikace na straně lékaře (Ha &amp; </a:t>
            </a:r>
            <a:r>
              <a:rPr lang="cs-CZ" dirty="0" err="1"/>
              <a:t>Longnecker</a:t>
            </a:r>
            <a:r>
              <a:rPr lang="cs-CZ" dirty="0"/>
              <a:t>, 2010)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6C1DED-A48E-C84F-BA4B-FB695A68D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zátěž</a:t>
            </a:r>
          </a:p>
          <a:p>
            <a:r>
              <a:rPr lang="cs-CZ" dirty="0"/>
              <a:t>Paternalistický přístup</a:t>
            </a:r>
          </a:p>
          <a:p>
            <a:r>
              <a:rPr lang="cs-CZ" b="1" dirty="0"/>
              <a:t>Komunikační dovednosti </a:t>
            </a:r>
          </a:p>
          <a:p>
            <a:r>
              <a:rPr lang="cs-CZ" dirty="0"/>
              <a:t>Strach ze soudních sporů </a:t>
            </a:r>
          </a:p>
          <a:p>
            <a:r>
              <a:rPr lang="cs-CZ" dirty="0"/>
              <a:t>Obava z verbální nebo fyzické agrese pacientů</a:t>
            </a:r>
          </a:p>
          <a:p>
            <a:endParaRPr lang="cs-CZ" dirty="0"/>
          </a:p>
          <a:p>
            <a:pPr marL="72000" indent="0" algn="ctr">
              <a:buNone/>
            </a:pPr>
            <a:r>
              <a:rPr lang="cs-CZ" b="1" dirty="0"/>
              <a:t>Bariéry se projevují při léčbě zejména u chronicky nebo </a:t>
            </a:r>
            <a:r>
              <a:rPr lang="cs-CZ" b="1" dirty="0" err="1"/>
              <a:t>infaustně</a:t>
            </a:r>
            <a:r>
              <a:rPr lang="cs-CZ" b="1" dirty="0"/>
              <a:t> nemocných pacientů</a:t>
            </a:r>
          </a:p>
        </p:txBody>
      </p:sp>
    </p:spTree>
    <p:extLst>
      <p:ext uri="{BB962C8B-B14F-4D97-AF65-F5344CB8AC3E}">
        <p14:creationId xmlns:p14="http://schemas.microsoft.com/office/powerpoint/2010/main" val="395442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/>
            <a:r>
              <a:rPr lang="cs-CZ" dirty="0"/>
              <a:t>8. VZDĚLÁVÁNÍ LÉKAŘŮ V KOMUNIKACI S PACIENTEM</a:t>
            </a:r>
          </a:p>
        </p:txBody>
      </p:sp>
    </p:spTree>
    <p:extLst>
      <p:ext uri="{BB962C8B-B14F-4D97-AF65-F5344CB8AC3E}">
        <p14:creationId xmlns:p14="http://schemas.microsoft.com/office/powerpoint/2010/main" val="2228550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6FAED3-B666-9F4C-89D8-20CF6F87E6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4AD6B1-F05C-F448-BD23-0EF3DC726A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3A4118-9827-9249-A32D-EA5568A90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Trénink komunikačních dovedností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C247B1-D7C6-A74F-B324-5BB457A9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Snímání anamnézy</a:t>
            </a:r>
          </a:p>
          <a:p>
            <a:r>
              <a:rPr lang="cs-CZ" dirty="0"/>
              <a:t>Sdělování nepříznivé zprávy</a:t>
            </a:r>
          </a:p>
          <a:p>
            <a:r>
              <a:rPr lang="cs-CZ" dirty="0"/>
              <a:t>Výcvik komunikačních technik</a:t>
            </a:r>
          </a:p>
          <a:p>
            <a:r>
              <a:rPr lang="cs-CZ" dirty="0"/>
              <a:t>Výcvik somatických vyšetřovacích technik</a:t>
            </a:r>
          </a:p>
          <a:p>
            <a:r>
              <a:rPr lang="cs-CZ" dirty="0"/>
              <a:t>Praktický nácvik kontaktu s pacientem včetně ošetřovatelské činnosti</a:t>
            </a:r>
          </a:p>
          <a:p>
            <a:r>
              <a:rPr lang="cs-CZ" dirty="0"/>
              <a:t>Vytváření terapeutického vztahu</a:t>
            </a:r>
          </a:p>
          <a:p>
            <a:r>
              <a:rPr lang="cs-CZ" dirty="0"/>
              <a:t>Hodnocení komunikačních a praktických lékařských dovedností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006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E7ECD-91FE-6840-93FE-A4170B2A8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256B5-A40D-CD4F-B3B7-FBAA4C7B2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B406D5-2736-DC45-8BF7-6F658312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Anamnestický rozhovor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BB2B3E-F417-8748-9C7B-0C03E52B5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Vede k získávání informací od pacienta</a:t>
            </a:r>
          </a:p>
          <a:p>
            <a:pPr lvl="1"/>
            <a:r>
              <a:rPr lang="cs-CZ" dirty="0"/>
              <a:t>Rozdílné pojetí např. v chirurgických oborech, v práci s chronicky nemocnými, na urgentním příjmu, v ambulanci apod. </a:t>
            </a:r>
          </a:p>
          <a:p>
            <a:r>
              <a:rPr lang="cs-CZ" dirty="0"/>
              <a:t>Obsahuje vždy medicínské, psychologické a sociální aspekty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0670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E7ECD-91FE-6840-93FE-A4170B2A8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256B5-A40D-CD4F-B3B7-FBAA4C7B2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B406D5-2736-DC45-8BF7-6F658312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Anamnestický rozhovor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A4F1C35-870A-AE4B-BD4E-9159FD00F6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125092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4098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E7ECD-91FE-6840-93FE-A4170B2A8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256B5-A40D-CD4F-B3B7-FBAA4C7B2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6A33DEAE-BB12-A640-A1A1-A0E805E91C3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Typy otázek v anamnestickém rozhovoru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B406D5-2736-DC45-8BF7-6F658312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Anamnestický rozhovor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DF77A8-7822-F94E-B3F7-D300A33C7FF5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Otevřené otázky</a:t>
            </a:r>
          </a:p>
          <a:p>
            <a:pPr lvl="1"/>
            <a:r>
              <a:rPr lang="cs-CZ" dirty="0"/>
              <a:t>Co Vás ke mně přivádí?</a:t>
            </a:r>
          </a:p>
          <a:p>
            <a:r>
              <a:rPr lang="cs-CZ" dirty="0"/>
              <a:t>Uzavřené otázky – ANO </a:t>
            </a:r>
            <a:r>
              <a:rPr lang="cs-CZ" dirty="0" err="1"/>
              <a:t>x</a:t>
            </a:r>
            <a:r>
              <a:rPr lang="cs-CZ" dirty="0"/>
              <a:t> NE</a:t>
            </a:r>
          </a:p>
          <a:p>
            <a:pPr lvl="1"/>
            <a:r>
              <a:rPr lang="cs-CZ" dirty="0"/>
              <a:t>Bolí Vás hlava?</a:t>
            </a:r>
          </a:p>
          <a:p>
            <a:r>
              <a:rPr lang="cs-CZ" dirty="0"/>
              <a:t>Alternativní otázky</a:t>
            </a:r>
          </a:p>
          <a:p>
            <a:pPr lvl="1"/>
            <a:r>
              <a:rPr lang="cs-CZ" dirty="0"/>
              <a:t>Bolí to víc vlevo, nebo vpravo?</a:t>
            </a:r>
          </a:p>
          <a:p>
            <a:r>
              <a:rPr lang="cs-CZ" dirty="0"/>
              <a:t>Kontrolní otázky</a:t>
            </a:r>
          </a:p>
          <a:p>
            <a:pPr lvl="1"/>
            <a:r>
              <a:rPr lang="cs-CZ" dirty="0"/>
              <a:t>Jestli jsem správně rozuměl, tak Vás bolí pravá ruka, ne levá?</a:t>
            </a:r>
          </a:p>
          <a:p>
            <a:r>
              <a:rPr lang="cs-CZ" dirty="0"/>
              <a:t>Rétorické otázky</a:t>
            </a:r>
          </a:p>
          <a:p>
            <a:pPr lvl="1"/>
            <a:r>
              <a:rPr lang="cs-CZ" dirty="0"/>
              <a:t>Asi vás zajímá,…</a:t>
            </a:r>
          </a:p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141A71E-5450-304B-8B26-F8017B7F416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Povzbuzující otázky</a:t>
            </a:r>
          </a:p>
          <a:p>
            <a:pPr lvl="1"/>
            <a:r>
              <a:rPr lang="cs-CZ" dirty="0"/>
              <a:t>…a co bylo dál?</a:t>
            </a:r>
          </a:p>
          <a:p>
            <a:r>
              <a:rPr lang="cs-CZ" dirty="0"/>
              <a:t>Orientující otázky</a:t>
            </a:r>
          </a:p>
          <a:p>
            <a:pPr lvl="1"/>
            <a:r>
              <a:rPr lang="cs-CZ" dirty="0"/>
              <a:t>Které obtíže jsou pro Vás nejhorší?</a:t>
            </a:r>
          </a:p>
          <a:p>
            <a:r>
              <a:rPr lang="cs-CZ" dirty="0"/>
              <a:t>Katalogizující otázky</a:t>
            </a:r>
          </a:p>
          <a:p>
            <a:pPr lvl="1"/>
            <a:r>
              <a:rPr lang="cs-CZ" dirty="0"/>
              <a:t>Je to bolest tupá, ostrá, pálivá,…?</a:t>
            </a:r>
          </a:p>
          <a:p>
            <a:r>
              <a:rPr lang="cs-CZ" dirty="0"/>
              <a:t>Otázky na názor</a:t>
            </a:r>
          </a:p>
          <a:p>
            <a:pPr lvl="1"/>
            <a:r>
              <a:rPr lang="cs-CZ" dirty="0"/>
              <a:t>Co si myslíte, že je příčinou Vašich bolestí?</a:t>
            </a:r>
          </a:p>
          <a:p>
            <a:endParaRPr lang="cs-CZ" dirty="0"/>
          </a:p>
          <a:p>
            <a:r>
              <a:rPr lang="cs-CZ" dirty="0"/>
              <a:t>Sugestivní otázky </a:t>
            </a:r>
          </a:p>
          <a:p>
            <a:r>
              <a:rPr lang="cs-CZ" dirty="0"/>
              <a:t>Cirkulární dotazování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1584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E7ECD-91FE-6840-93FE-A4170B2A85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256B5-A40D-CD4F-B3B7-FBAA4C7B2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B406D5-2736-DC45-8BF7-6F658312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Calgary-Cambridge </a:t>
            </a:r>
            <a:r>
              <a:rPr lang="cs-CZ" dirty="0" err="1"/>
              <a:t>Guide</a:t>
            </a:r>
            <a:r>
              <a:rPr lang="cs-CZ" dirty="0"/>
              <a:t> (</a:t>
            </a:r>
            <a:r>
              <a:rPr lang="cs-CZ" dirty="0" err="1"/>
              <a:t>Silverman</a:t>
            </a:r>
            <a:r>
              <a:rPr lang="cs-CZ" dirty="0"/>
              <a:t> et al., 2013)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BB2B3E-F417-8748-9C7B-0C03E52B5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strukturovaných medicínských rozhovorů</a:t>
            </a:r>
          </a:p>
          <a:p>
            <a:r>
              <a:rPr lang="cs-CZ" dirty="0"/>
              <a:t>Populární při výuce medicínské komunikace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F80563F-3C9E-9844-9891-D7AFBEFF17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7270"/>
              </p:ext>
            </p:extLst>
          </p:nvPr>
        </p:nvGraphicFramePr>
        <p:xfrm>
          <a:off x="2032000" y="2550234"/>
          <a:ext cx="8128000" cy="3677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40182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4F702E-FB7D-894C-BB2C-DFA4E01E0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Vztah lékař a pacient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31D962-87AE-334E-9585-F4157CD59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39</a:t>
            </a:fld>
            <a:endParaRPr lang="cs-CZ" altLang="cs-CZ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341B787-6FB3-3643-90DB-7433D47C8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Calgary-Cambridge </a:t>
            </a:r>
            <a:r>
              <a:rPr lang="cs-CZ" dirty="0" err="1"/>
              <a:t>Guide</a:t>
            </a:r>
            <a:r>
              <a:rPr lang="cs-CZ" dirty="0"/>
              <a:t> (Sommer et al., 2016)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722173D-EC1A-F243-AA54-C5E3B55DA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52" y="1458000"/>
            <a:ext cx="6429895" cy="5400000"/>
          </a:xfrm>
          <a:noFill/>
        </p:spPr>
      </p:pic>
      <p:sp>
        <p:nvSpPr>
          <p:cNvPr id="9" name="Nadpis 3">
            <a:extLst>
              <a:ext uri="{FF2B5EF4-FFF2-40B4-BE49-F238E27FC236}">
                <a16:creationId xmlns:a16="http://schemas.microsoft.com/office/drawing/2014/main" id="{7C6BC3BB-E9DA-AB48-AD95-7F0F768B48A8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90321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688841-0526-8543-AF90-F38924528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6D9842-5A9E-E64C-B438-6C5B172E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F788E-B118-A945-A6E3-22FEC6D4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terapeutického vztahu mezi lékařem a pacientem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BFCD59-84F8-0742-9651-9785E981B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i="1" dirty="0"/>
              <a:t>„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good</a:t>
            </a:r>
            <a:r>
              <a:rPr lang="cs-CZ" i="1" dirty="0"/>
              <a:t> </a:t>
            </a:r>
            <a:r>
              <a:rPr lang="cs-CZ" i="1" dirty="0" err="1"/>
              <a:t>physician</a:t>
            </a:r>
            <a:r>
              <a:rPr lang="cs-CZ" i="1" dirty="0"/>
              <a:t> </a:t>
            </a:r>
            <a:r>
              <a:rPr lang="cs-CZ" i="1" dirty="0" err="1"/>
              <a:t>knows</a:t>
            </a:r>
            <a:r>
              <a:rPr lang="cs-CZ" i="1" dirty="0"/>
              <a:t> his </a:t>
            </a:r>
            <a:r>
              <a:rPr lang="cs-CZ" i="1" dirty="0" err="1"/>
              <a:t>patients</a:t>
            </a:r>
            <a:r>
              <a:rPr lang="cs-CZ" i="1" dirty="0"/>
              <a:t> </a:t>
            </a:r>
            <a:r>
              <a:rPr lang="cs-CZ" i="1" dirty="0" err="1"/>
              <a:t>through</a:t>
            </a:r>
            <a:r>
              <a:rPr lang="cs-CZ" i="1" dirty="0"/>
              <a:t> and </a:t>
            </a:r>
            <a:r>
              <a:rPr lang="cs-CZ" i="1" dirty="0" err="1"/>
              <a:t>through</a:t>
            </a:r>
            <a:r>
              <a:rPr lang="cs-CZ" i="1" dirty="0"/>
              <a:t>, and his </a:t>
            </a:r>
            <a:r>
              <a:rPr lang="cs-CZ" i="1" dirty="0" err="1"/>
              <a:t>knowledge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bought</a:t>
            </a:r>
            <a:r>
              <a:rPr lang="cs-CZ" i="1" dirty="0"/>
              <a:t> </a:t>
            </a:r>
            <a:r>
              <a:rPr lang="cs-CZ" i="1" dirty="0" err="1"/>
              <a:t>dearly</a:t>
            </a:r>
            <a:r>
              <a:rPr lang="cs-CZ" i="1" dirty="0"/>
              <a:t>. </a:t>
            </a:r>
            <a:r>
              <a:rPr lang="cs-CZ" i="1" dirty="0" err="1"/>
              <a:t>Time</a:t>
            </a:r>
            <a:r>
              <a:rPr lang="cs-CZ" i="1" dirty="0"/>
              <a:t>, </a:t>
            </a:r>
            <a:r>
              <a:rPr lang="cs-CZ" i="1" dirty="0" err="1"/>
              <a:t>sympathy</a:t>
            </a:r>
            <a:r>
              <a:rPr lang="cs-CZ" i="1" dirty="0"/>
              <a:t>, and </a:t>
            </a:r>
            <a:r>
              <a:rPr lang="cs-CZ" i="1" dirty="0" err="1"/>
              <a:t>understanding</a:t>
            </a:r>
            <a:r>
              <a:rPr lang="cs-CZ" i="1" dirty="0"/>
              <a:t> </a:t>
            </a:r>
            <a:r>
              <a:rPr lang="cs-CZ" i="1" dirty="0" err="1"/>
              <a:t>must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lavishly</a:t>
            </a:r>
            <a:r>
              <a:rPr lang="cs-CZ" i="1" dirty="0"/>
              <a:t> </a:t>
            </a:r>
            <a:r>
              <a:rPr lang="cs-CZ" i="1" dirty="0" err="1"/>
              <a:t>dispensed</a:t>
            </a:r>
            <a:r>
              <a:rPr lang="cs-CZ" i="1" dirty="0"/>
              <a:t>, but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reward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to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found</a:t>
            </a:r>
            <a:r>
              <a:rPr lang="cs-CZ" i="1" dirty="0"/>
              <a:t> in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personal</a:t>
            </a:r>
            <a:r>
              <a:rPr lang="cs-CZ" i="1" dirty="0"/>
              <a:t> bond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forms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greatest</a:t>
            </a:r>
            <a:r>
              <a:rPr lang="cs-CZ" i="1" dirty="0"/>
              <a:t> </a:t>
            </a:r>
            <a:r>
              <a:rPr lang="cs-CZ" i="1" dirty="0" err="1"/>
              <a:t>satisfaction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medicine</a:t>
            </a:r>
            <a:r>
              <a:rPr lang="cs-CZ" i="1" dirty="0"/>
              <a:t>.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essential</a:t>
            </a:r>
            <a:r>
              <a:rPr lang="cs-CZ" i="1" dirty="0"/>
              <a:t> </a:t>
            </a:r>
            <a:r>
              <a:rPr lang="cs-CZ" i="1" dirty="0" err="1"/>
              <a:t>qualities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clinician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interest</a:t>
            </a:r>
            <a:r>
              <a:rPr lang="cs-CZ" i="1" dirty="0"/>
              <a:t> in humanity,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secret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care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patient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in </a:t>
            </a:r>
            <a:r>
              <a:rPr lang="cs-CZ" i="1" dirty="0" err="1"/>
              <a:t>caring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patient</a:t>
            </a:r>
            <a:r>
              <a:rPr lang="cs-CZ" i="1" dirty="0"/>
              <a:t>.“</a:t>
            </a:r>
          </a:p>
          <a:p>
            <a:pPr lvl="1">
              <a:buFontTx/>
              <a:buChar char="-"/>
            </a:pPr>
            <a:r>
              <a:rPr lang="cs-CZ" dirty="0"/>
              <a:t>Frances W. </a:t>
            </a:r>
            <a:r>
              <a:rPr lang="cs-CZ" dirty="0" err="1"/>
              <a:t>Peabody</a:t>
            </a:r>
            <a:r>
              <a:rPr lang="cs-CZ" dirty="0"/>
              <a:t>, MD (“</a:t>
            </a:r>
            <a:r>
              <a:rPr lang="cs-CZ" dirty="0" err="1"/>
              <a:t>The</a:t>
            </a:r>
            <a:r>
              <a:rPr lang="cs-CZ" dirty="0"/>
              <a:t> Care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“, </a:t>
            </a:r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Peabody</a:t>
            </a:r>
            <a:r>
              <a:rPr lang="cs-CZ" dirty="0"/>
              <a:t> </a:t>
            </a:r>
            <a:r>
              <a:rPr lang="cs-CZ" dirty="0" err="1"/>
              <a:t>delivered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Harvard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School‘s</a:t>
            </a:r>
            <a:r>
              <a:rPr lang="cs-CZ" dirty="0"/>
              <a:t> </a:t>
            </a:r>
            <a:r>
              <a:rPr lang="cs-CZ" dirty="0" err="1"/>
              <a:t>Clinical</a:t>
            </a:r>
            <a:r>
              <a:rPr lang="cs-CZ" dirty="0"/>
              <a:t> Society </a:t>
            </a:r>
            <a:r>
              <a:rPr lang="cs-CZ"/>
              <a:t>in 1925)</a:t>
            </a:r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2514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48D439-02DF-DA42-98BE-07036D0257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C6C1F7-7A43-C941-AF30-BDF9BE82D3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982BD1-FA40-E043-9EEF-93443DD56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85A90C-047F-3946-A733-5043132E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3200" i="1" dirty="0"/>
              <a:t>“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patient</a:t>
            </a:r>
            <a:r>
              <a:rPr lang="cs-CZ" sz="3200" i="1" dirty="0"/>
              <a:t> </a:t>
            </a:r>
            <a:r>
              <a:rPr lang="cs-CZ" sz="3200" i="1" dirty="0" err="1"/>
              <a:t>will</a:t>
            </a:r>
            <a:r>
              <a:rPr lang="cs-CZ" sz="3200" i="1" dirty="0"/>
              <a:t> </a:t>
            </a:r>
            <a:r>
              <a:rPr lang="cs-CZ" sz="3200" i="1" dirty="0" err="1"/>
              <a:t>never</a:t>
            </a:r>
            <a:r>
              <a:rPr lang="cs-CZ" sz="3200" i="1" dirty="0"/>
              <a:t> care </a:t>
            </a:r>
            <a:r>
              <a:rPr lang="cs-CZ" sz="3200" i="1" dirty="0" err="1"/>
              <a:t>how</a:t>
            </a:r>
            <a:r>
              <a:rPr lang="cs-CZ" sz="3200" i="1" dirty="0"/>
              <a:t> much </a:t>
            </a:r>
            <a:r>
              <a:rPr lang="cs-CZ" sz="3200" i="1" dirty="0" err="1"/>
              <a:t>you</a:t>
            </a:r>
            <a:r>
              <a:rPr lang="cs-CZ" sz="3200" i="1" dirty="0"/>
              <a:t> </a:t>
            </a:r>
            <a:r>
              <a:rPr lang="cs-CZ" sz="3200" i="1" dirty="0" err="1"/>
              <a:t>know</a:t>
            </a:r>
            <a:r>
              <a:rPr lang="cs-CZ" sz="3200" i="1" dirty="0"/>
              <a:t>, </a:t>
            </a:r>
            <a:r>
              <a:rPr lang="cs-CZ" sz="3200" i="1" dirty="0" err="1"/>
              <a:t>until</a:t>
            </a:r>
            <a:r>
              <a:rPr lang="cs-CZ" sz="3200" i="1" dirty="0"/>
              <a:t> </a:t>
            </a:r>
            <a:r>
              <a:rPr lang="cs-CZ" sz="3200" i="1" dirty="0" err="1"/>
              <a:t>they</a:t>
            </a:r>
            <a:r>
              <a:rPr lang="cs-CZ" sz="3200" i="1" dirty="0"/>
              <a:t> </a:t>
            </a:r>
            <a:r>
              <a:rPr lang="cs-CZ" sz="3200" i="1" dirty="0" err="1"/>
              <a:t>know</a:t>
            </a:r>
            <a:r>
              <a:rPr lang="cs-CZ" sz="3200" i="1" dirty="0"/>
              <a:t> </a:t>
            </a:r>
            <a:r>
              <a:rPr lang="cs-CZ" sz="3200" i="1" dirty="0" err="1"/>
              <a:t>how</a:t>
            </a:r>
            <a:r>
              <a:rPr lang="cs-CZ" sz="3200" i="1" dirty="0"/>
              <a:t> much </a:t>
            </a:r>
            <a:r>
              <a:rPr lang="cs-CZ" sz="3200" i="1" dirty="0" err="1"/>
              <a:t>you</a:t>
            </a:r>
            <a:r>
              <a:rPr lang="cs-CZ" sz="3200" i="1" dirty="0"/>
              <a:t> care.”</a:t>
            </a:r>
            <a:endParaRPr lang="cs-CZ" sz="2400" i="1" dirty="0"/>
          </a:p>
          <a:p>
            <a:pPr marL="324000" lvl="1" indent="0">
              <a:buNone/>
            </a:pPr>
            <a:r>
              <a:rPr lang="cs-CZ" sz="1600" i="1" dirty="0"/>
              <a:t>- </a:t>
            </a:r>
            <a:r>
              <a:rPr lang="cs-CZ" sz="1600" dirty="0" err="1"/>
              <a:t>Terry</a:t>
            </a:r>
            <a:r>
              <a:rPr lang="cs-CZ" sz="1600" dirty="0"/>
              <a:t> </a:t>
            </a:r>
            <a:r>
              <a:rPr lang="cs-CZ" sz="1600" dirty="0" err="1"/>
              <a:t>Canale</a:t>
            </a:r>
            <a:r>
              <a:rPr lang="cs-CZ" sz="1600" dirty="0"/>
              <a:t>, MD in his </a:t>
            </a:r>
            <a:r>
              <a:rPr lang="cs-CZ" sz="1600" dirty="0" err="1"/>
              <a:t>American</a:t>
            </a:r>
            <a:r>
              <a:rPr lang="cs-CZ" sz="1600" dirty="0"/>
              <a:t> </a:t>
            </a:r>
            <a:r>
              <a:rPr lang="cs-CZ" sz="1600" dirty="0" err="1"/>
              <a:t>Academy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Orthopedic</a:t>
            </a:r>
            <a:r>
              <a:rPr lang="cs-CZ" sz="1600" dirty="0"/>
              <a:t> </a:t>
            </a:r>
            <a:r>
              <a:rPr lang="cs-CZ" sz="1600" dirty="0" err="1"/>
              <a:t>Surgeons</a:t>
            </a:r>
            <a:r>
              <a:rPr lang="cs-CZ" sz="1600" dirty="0"/>
              <a:t> Vice </a:t>
            </a:r>
            <a:r>
              <a:rPr lang="cs-CZ" sz="1600" dirty="0" err="1"/>
              <a:t>Presidential</a:t>
            </a:r>
            <a:r>
              <a:rPr lang="cs-CZ" sz="1600" dirty="0"/>
              <a:t> </a:t>
            </a:r>
            <a:r>
              <a:rPr lang="cs-CZ" sz="1600" dirty="0" err="1"/>
              <a:t>Adress</a:t>
            </a:r>
            <a:r>
              <a:rPr lang="cs-CZ" sz="1600" dirty="0"/>
              <a:t> (2000)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2406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681D69-3F06-4D48-A45F-2BAEE78F90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Vztah lékař a pacient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9D9711-4BE5-1D45-93B4-63459CDC5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3A032A-34A6-A344-8CD3-F3968792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Dotazy</a:t>
            </a:r>
          </a:p>
        </p:txBody>
      </p:sp>
      <p:pic>
        <p:nvPicPr>
          <p:cNvPr id="19" name="Picture 18" descr="Žlutý otazník">
            <a:extLst>
              <a:ext uri="{FF2B5EF4-FFF2-40B4-BE49-F238E27FC236}">
                <a16:creationId xmlns:a16="http://schemas.microsoft.com/office/drawing/2014/main" id="{B79A9700-F030-94F9-5892-421D5977CF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09" b="26324"/>
          <a:stretch/>
        </p:blipFill>
        <p:spPr>
          <a:xfrm>
            <a:off x="720000" y="1692002"/>
            <a:ext cx="10753200" cy="4139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9434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37AE34-35EC-0341-A9A4-EB1250A86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ABA257-797C-B141-B656-F2EF8751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A8B0CA7-8932-5644-A593-44B7011B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7A4E1A-D01E-0B40-8361-344CEF0DD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Charles, C., </a:t>
            </a:r>
            <a:r>
              <a:rPr lang="cs-CZ" dirty="0" err="1"/>
              <a:t>Gafni</a:t>
            </a:r>
            <a:r>
              <a:rPr lang="cs-CZ" dirty="0"/>
              <a:t>, A., &amp; </a:t>
            </a:r>
            <a:r>
              <a:rPr lang="cs-CZ" dirty="0" err="1"/>
              <a:t>Whelan</a:t>
            </a:r>
            <a:r>
              <a:rPr lang="cs-CZ" dirty="0"/>
              <a:t>, T. (1997).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decision-making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encounter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</a:t>
            </a:r>
            <a:r>
              <a:rPr lang="cs-CZ" dirty="0"/>
              <a:t>?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two</a:t>
            </a:r>
            <a:r>
              <a:rPr lang="cs-CZ" dirty="0"/>
              <a:t> to tango). </a:t>
            </a:r>
            <a:r>
              <a:rPr lang="cs-CZ" i="1" dirty="0" err="1"/>
              <a:t>Social</a:t>
            </a:r>
            <a:r>
              <a:rPr lang="cs-CZ" i="1" dirty="0"/>
              <a:t> science &amp; </a:t>
            </a:r>
            <a:r>
              <a:rPr lang="cs-CZ" i="1" dirty="0" err="1"/>
              <a:t>medicine</a:t>
            </a:r>
            <a:r>
              <a:rPr lang="cs-CZ" i="1" dirty="0"/>
              <a:t> (1982)</a:t>
            </a:r>
            <a:r>
              <a:rPr lang="cs-CZ" dirty="0"/>
              <a:t>, </a:t>
            </a:r>
            <a:r>
              <a:rPr lang="cs-CZ" i="1" dirty="0"/>
              <a:t>44</a:t>
            </a:r>
            <a:r>
              <a:rPr lang="cs-CZ" dirty="0"/>
              <a:t>(5), 681–692. https://</a:t>
            </a:r>
            <a:r>
              <a:rPr lang="cs-CZ" dirty="0" err="1"/>
              <a:t>doi.org</a:t>
            </a:r>
            <a:r>
              <a:rPr lang="cs-CZ" dirty="0"/>
              <a:t>/10.1016/s0277-9536(96)00221-3</a:t>
            </a:r>
          </a:p>
          <a:p>
            <a:r>
              <a:rPr lang="cs-CZ" dirty="0"/>
              <a:t>Ha, J. F., &amp; </a:t>
            </a:r>
            <a:r>
              <a:rPr lang="cs-CZ" dirty="0" err="1"/>
              <a:t>Longnecker</a:t>
            </a:r>
            <a:r>
              <a:rPr lang="cs-CZ" dirty="0"/>
              <a:t>, N. (2010). </a:t>
            </a:r>
            <a:r>
              <a:rPr lang="cs-CZ" dirty="0" err="1"/>
              <a:t>Doctor-patient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: a </a:t>
            </a:r>
            <a:r>
              <a:rPr lang="cs-CZ" dirty="0" err="1"/>
              <a:t>review</a:t>
            </a:r>
            <a:r>
              <a:rPr lang="cs-CZ" dirty="0"/>
              <a:t>. 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Ochsner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dirty="0"/>
              <a:t>, </a:t>
            </a:r>
            <a:r>
              <a:rPr lang="cs-CZ" i="1" dirty="0"/>
              <a:t>10</a:t>
            </a:r>
            <a:r>
              <a:rPr lang="cs-CZ" dirty="0"/>
              <a:t>(1), 38–43.</a:t>
            </a:r>
          </a:p>
          <a:p>
            <a:r>
              <a:rPr lang="cs-CZ" dirty="0" err="1"/>
              <a:t>Mutha</a:t>
            </a:r>
            <a:r>
              <a:rPr lang="cs-CZ" dirty="0"/>
              <a:t>, S., Allen, C., &amp; </a:t>
            </a:r>
            <a:r>
              <a:rPr lang="cs-CZ" dirty="0" err="1"/>
              <a:t>Welch</a:t>
            </a:r>
            <a:r>
              <a:rPr lang="cs-CZ" dirty="0"/>
              <a:t>, M. (2002).</a:t>
            </a:r>
            <a:r>
              <a:rPr lang="cs-CZ" i="1" dirty="0"/>
              <a:t> </a:t>
            </a:r>
            <a:r>
              <a:rPr lang="cs-CZ" i="1" dirty="0" err="1"/>
              <a:t>Toward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competent</a:t>
            </a:r>
            <a:r>
              <a:rPr lang="cs-CZ" i="1" dirty="0"/>
              <a:t> care: a </a:t>
            </a:r>
            <a:r>
              <a:rPr lang="cs-CZ" i="1" dirty="0" err="1"/>
              <a:t>toolbox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i="1" dirty="0"/>
              <a:t> </a:t>
            </a:r>
            <a:r>
              <a:rPr lang="cs-CZ" i="1" dirty="0" err="1"/>
              <a:t>communication</a:t>
            </a:r>
            <a:r>
              <a:rPr lang="cs-CZ" i="1" dirty="0"/>
              <a:t> </a:t>
            </a:r>
            <a:r>
              <a:rPr lang="cs-CZ" i="1" dirty="0" err="1"/>
              <a:t>strategies</a:t>
            </a:r>
            <a:r>
              <a:rPr lang="cs-CZ" i="1" dirty="0"/>
              <a:t>. </a:t>
            </a:r>
            <a:r>
              <a:rPr lang="cs-CZ" dirty="0"/>
              <a:t>Center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Professions</a:t>
            </a:r>
            <a:r>
              <a:rPr lang="cs-CZ" dirty="0"/>
              <a:t>,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475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37AE34-35EC-0341-A9A4-EB1250A86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ABA257-797C-B141-B656-F2EF8751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A8B0CA7-8932-5644-A593-44B7011B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7A4E1A-D01E-0B40-8361-344CEF0DD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Ong</a:t>
            </a:r>
            <a:r>
              <a:rPr lang="cs-CZ" dirty="0"/>
              <a:t>, L. M. L., de </a:t>
            </a:r>
            <a:r>
              <a:rPr lang="cs-CZ" dirty="0" err="1"/>
              <a:t>Haes</a:t>
            </a:r>
            <a:r>
              <a:rPr lang="cs-CZ" dirty="0"/>
              <a:t>, J. C. J. M., </a:t>
            </a:r>
            <a:r>
              <a:rPr lang="cs-CZ" dirty="0" err="1"/>
              <a:t>Hoos</a:t>
            </a:r>
            <a:r>
              <a:rPr lang="cs-CZ" dirty="0"/>
              <a:t>, A. M., &amp; </a:t>
            </a:r>
            <a:r>
              <a:rPr lang="cs-CZ" dirty="0" err="1"/>
              <a:t>Lammes</a:t>
            </a:r>
            <a:r>
              <a:rPr lang="cs-CZ" dirty="0"/>
              <a:t>, F. B. (1995). </a:t>
            </a:r>
            <a:r>
              <a:rPr lang="cs-CZ" dirty="0" err="1"/>
              <a:t>Doctor-patient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: a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. </a:t>
            </a:r>
            <a:r>
              <a:rPr lang="cs-CZ" i="1" dirty="0" err="1"/>
              <a:t>Social</a:t>
            </a:r>
            <a:r>
              <a:rPr lang="cs-CZ" i="1" dirty="0"/>
              <a:t> Science &amp; </a:t>
            </a:r>
            <a:r>
              <a:rPr lang="cs-CZ" i="1" dirty="0" err="1"/>
              <a:t>Medicine</a:t>
            </a:r>
            <a:r>
              <a:rPr lang="cs-CZ" i="1" dirty="0"/>
              <a:t>, 40</a:t>
            </a:r>
            <a:r>
              <a:rPr lang="cs-CZ" dirty="0"/>
              <a:t>(7), 903-918. https://doi.org/10.1016/0277-9536(94)00155-M</a:t>
            </a:r>
          </a:p>
          <a:p>
            <a:r>
              <a:rPr lang="cs-CZ" dirty="0" err="1"/>
              <a:t>Raudenská</a:t>
            </a:r>
            <a:r>
              <a:rPr lang="cs-CZ" dirty="0"/>
              <a:t>, J. (2011). Psychologický přístup k nemocnému. In J. </a:t>
            </a:r>
            <a:r>
              <a:rPr lang="cs-CZ" dirty="0" err="1"/>
              <a:t>Raudenská</a:t>
            </a:r>
            <a:r>
              <a:rPr lang="cs-CZ" dirty="0"/>
              <a:t>, &amp; A. Javůrková, </a:t>
            </a:r>
            <a:r>
              <a:rPr lang="cs-CZ" i="1" dirty="0"/>
              <a:t>Lékařská psychologie ve zdravotnictví </a:t>
            </a:r>
            <a:r>
              <a:rPr lang="cs-CZ" dirty="0"/>
              <a:t>(1st </a:t>
            </a:r>
            <a:r>
              <a:rPr lang="cs-CZ" dirty="0" err="1"/>
              <a:t>ed</a:t>
            </a:r>
            <a:r>
              <a:rPr lang="cs-CZ" dirty="0"/>
              <a:t>., pp. 81-118).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</a:t>
            </a:r>
          </a:p>
          <a:p>
            <a:r>
              <a:rPr lang="cs-CZ" dirty="0" err="1"/>
              <a:t>Silverman</a:t>
            </a:r>
            <a:r>
              <a:rPr lang="cs-CZ" dirty="0"/>
              <a:t>, J., </a:t>
            </a:r>
            <a:r>
              <a:rPr lang="cs-CZ" dirty="0" err="1"/>
              <a:t>Kurtz</a:t>
            </a:r>
            <a:r>
              <a:rPr lang="cs-CZ" dirty="0"/>
              <a:t>, S., &amp; </a:t>
            </a:r>
            <a:r>
              <a:rPr lang="cs-CZ" dirty="0" err="1"/>
              <a:t>Draper</a:t>
            </a:r>
            <a:r>
              <a:rPr lang="cs-CZ" dirty="0"/>
              <a:t>, J. (2013). </a:t>
            </a:r>
            <a:r>
              <a:rPr lang="cs-CZ" i="1" dirty="0" err="1"/>
              <a:t>Skills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communicating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patients</a:t>
            </a:r>
            <a:r>
              <a:rPr lang="cs-CZ" dirty="0"/>
              <a:t> (3rd </a:t>
            </a:r>
            <a:r>
              <a:rPr lang="cs-CZ" dirty="0" err="1"/>
              <a:t>ed</a:t>
            </a:r>
            <a:r>
              <a:rPr lang="cs-CZ" dirty="0"/>
              <a:t>.). CRC </a:t>
            </a:r>
            <a:r>
              <a:rPr lang="cs-CZ" dirty="0" err="1"/>
              <a:t>Press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47185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37AE34-35EC-0341-A9A4-EB1250A86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ABA257-797C-B141-B656-F2EF8751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A8B0CA7-8932-5644-A593-44B7011B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7A4E1A-D01E-0B40-8361-344CEF0DD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Sommer, J., </a:t>
            </a:r>
            <a:r>
              <a:rPr lang="cs-CZ" dirty="0" err="1"/>
              <a:t>Lanier</a:t>
            </a:r>
            <a:r>
              <a:rPr lang="cs-CZ" dirty="0"/>
              <a:t>, C., </a:t>
            </a:r>
            <a:r>
              <a:rPr lang="cs-CZ" dirty="0" err="1"/>
              <a:t>Perron</a:t>
            </a:r>
            <a:r>
              <a:rPr lang="cs-CZ" dirty="0"/>
              <a:t>, N. J., </a:t>
            </a:r>
            <a:r>
              <a:rPr lang="cs-CZ" dirty="0" err="1"/>
              <a:t>Nendaz</a:t>
            </a:r>
            <a:r>
              <a:rPr lang="cs-CZ" dirty="0"/>
              <a:t>, M., </a:t>
            </a:r>
            <a:r>
              <a:rPr lang="cs-CZ" dirty="0" err="1"/>
              <a:t>Clavet</a:t>
            </a:r>
            <a:r>
              <a:rPr lang="cs-CZ" dirty="0"/>
              <a:t>, D., &amp; </a:t>
            </a:r>
            <a:r>
              <a:rPr lang="cs-CZ" dirty="0" err="1"/>
              <a:t>Audétat</a:t>
            </a:r>
            <a:r>
              <a:rPr lang="cs-CZ" dirty="0"/>
              <a:t>, M. C. (2016). A </a:t>
            </a:r>
            <a:r>
              <a:rPr lang="cs-CZ" dirty="0" err="1"/>
              <a:t>teaching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inspired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Calgary-Cambridge model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patient-centered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. </a:t>
            </a:r>
            <a:r>
              <a:rPr lang="cs-CZ" i="1" dirty="0" err="1"/>
              <a:t>Patient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i="1" dirty="0"/>
              <a:t> and </a:t>
            </a:r>
            <a:r>
              <a:rPr lang="cs-CZ" i="1" dirty="0" err="1"/>
              <a:t>counseling</a:t>
            </a:r>
            <a:r>
              <a:rPr lang="cs-CZ" dirty="0"/>
              <a:t>, </a:t>
            </a:r>
            <a:r>
              <a:rPr lang="cs-CZ" i="1" dirty="0"/>
              <a:t>99</a:t>
            </a:r>
            <a:r>
              <a:rPr lang="cs-CZ" dirty="0"/>
              <a:t>(4), 600–609. https://</a:t>
            </a:r>
            <a:r>
              <a:rPr lang="cs-CZ" dirty="0" err="1"/>
              <a:t>doi.org</a:t>
            </a:r>
            <a:r>
              <a:rPr lang="cs-CZ" dirty="0"/>
              <a:t>/10.1016/j.pec.2015.11.024</a:t>
            </a:r>
          </a:p>
        </p:txBody>
      </p:sp>
    </p:spTree>
    <p:extLst>
      <p:ext uri="{BB962C8B-B14F-4D97-AF65-F5344CB8AC3E}">
        <p14:creationId xmlns:p14="http://schemas.microsoft.com/office/powerpoint/2010/main" val="278262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688841-0526-8543-AF90-F38924528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6D9842-5A9E-E64C-B438-6C5B172E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F788E-B118-A945-A6E3-22FEC6D4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Přenos a protipřenos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BFCD59-84F8-0742-9651-9785E981B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Přenos</a:t>
            </a:r>
            <a:r>
              <a:rPr lang="cs-CZ" dirty="0"/>
              <a:t> = afektivně zabarvený vztah pacienta k lékaři</a:t>
            </a:r>
          </a:p>
          <a:p>
            <a:pPr lvl="1"/>
            <a:r>
              <a:rPr lang="cs-CZ" dirty="0"/>
              <a:t>Pozitivní přenos</a:t>
            </a:r>
          </a:p>
          <a:p>
            <a:pPr lvl="1"/>
            <a:r>
              <a:rPr lang="cs-CZ" dirty="0"/>
              <a:t>Negativní přenos</a:t>
            </a:r>
          </a:p>
          <a:p>
            <a:r>
              <a:rPr lang="cs-CZ" b="1" dirty="0"/>
              <a:t>Protipřenos</a:t>
            </a:r>
            <a:r>
              <a:rPr lang="cs-CZ" dirty="0"/>
              <a:t> = prožitky a reakce lékaře směrem k pacientovi s příměsí lékařových minulých vztahů</a:t>
            </a:r>
          </a:p>
          <a:p>
            <a:endParaRPr lang="cs-CZ" dirty="0"/>
          </a:p>
          <a:p>
            <a:r>
              <a:rPr lang="cs-CZ" dirty="0" err="1"/>
              <a:t>Balintovská</a:t>
            </a:r>
            <a:r>
              <a:rPr lang="cs-CZ" dirty="0"/>
              <a:t> skupina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38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688841-0526-8543-AF90-F38924528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6D9842-5A9E-E64C-B438-6C5B172E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F788E-B118-A945-A6E3-22FEC6D4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Pochopení přenosu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BFCD59-84F8-0742-9651-9785E981B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50823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Jak se se mnou pacient cítí?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 reaguje pacientovo tělo při setkání se mnou?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si o mně pacient myslí?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Nevyvolávám v pacientovi nějaký konflikt?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Koho pacientovi připomínám?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Jaké má pacient v mé přítomnosti pocity?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Podřizuje se pacient ochotně, nebo chce mít situaci při návštěvách pod kontrolou a sám ji řídit?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by pacient se mnou rád podnikl, kdyby nebyl mým pacientem?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pacient ode mě očekává, co by si přál, co ho ruší?</a:t>
            </a:r>
          </a:p>
        </p:txBody>
      </p:sp>
    </p:spTree>
    <p:extLst>
      <p:ext uri="{BB962C8B-B14F-4D97-AF65-F5344CB8AC3E}">
        <p14:creationId xmlns:p14="http://schemas.microsoft.com/office/powerpoint/2010/main" val="1498304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688841-0526-8543-AF90-F38924528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6D9842-5A9E-E64C-B438-6C5B172E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F788E-B118-A945-A6E3-22FEC6D4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Pochopení protipřenosu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BFCD59-84F8-0742-9651-9785E981B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50823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Jak se sám cítím ve společnosti pacienta?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Jak reaguje moje tělo ve společnosti pacienta?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si myslím o pacientovi?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Vyvolává ve mně pacient nějaký vnitřní konflikt?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Co/koho mi pacient připomíná?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očekávám, nebo si přeji ve vztahu k pacientovi?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Co bych rád s pacientem podnikl, kdybych nebyl jeho lékař?</a:t>
            </a:r>
          </a:p>
        </p:txBody>
      </p:sp>
    </p:spTree>
    <p:extLst>
      <p:ext uri="{BB962C8B-B14F-4D97-AF65-F5344CB8AC3E}">
        <p14:creationId xmlns:p14="http://schemas.microsoft.com/office/powerpoint/2010/main" val="65889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E2E605-B0F5-E64D-A9B4-278364224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2C233B-7AD4-8B40-AA55-2991C678E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940EF0-81FA-0A49-AF60-ABC9F6AA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MODELY VZTAHU LÉKAŘ A PACIENT</a:t>
            </a:r>
          </a:p>
        </p:txBody>
      </p:sp>
    </p:spTree>
    <p:extLst>
      <p:ext uri="{BB962C8B-B14F-4D97-AF65-F5344CB8AC3E}">
        <p14:creationId xmlns:p14="http://schemas.microsoft.com/office/powerpoint/2010/main" val="408224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4B965E-E58B-454F-BB3C-7B24BF605A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Vztah lékař a pacient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CC39AF-D48B-F640-80FE-46FE6E0CA2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DEA53-F33F-3242-89F0-648C65B8B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Paternalistický model (</a:t>
            </a:r>
            <a:r>
              <a:rPr lang="cs-CZ" dirty="0" err="1"/>
              <a:t>Raudenská</a:t>
            </a:r>
            <a:r>
              <a:rPr lang="cs-CZ" dirty="0"/>
              <a:t>, 2011)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F8E930-4003-9D44-8CC4-CA4D1706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Tradiční, na lékaře a nemoc orientovaný model</a:t>
            </a:r>
          </a:p>
          <a:p>
            <a:r>
              <a:rPr lang="cs-CZ" dirty="0"/>
              <a:t>Direktivní a všemohoucí postavení lékaře („lékař to ví nejlépe“)</a:t>
            </a:r>
          </a:p>
          <a:p>
            <a:r>
              <a:rPr lang="cs-CZ" dirty="0"/>
              <a:t>Pacient jako „objekt“ péče</a:t>
            </a:r>
          </a:p>
          <a:p>
            <a:r>
              <a:rPr lang="cs-CZ" dirty="0"/>
              <a:t>Lékař vyžaduje poslušnost pacienta</a:t>
            </a:r>
          </a:p>
          <a:p>
            <a:r>
              <a:rPr lang="cs-CZ" dirty="0"/>
              <a:t>Nedochází k navázání hlubšího vztahu s pacientem</a:t>
            </a:r>
          </a:p>
          <a:p>
            <a:r>
              <a:rPr lang="cs-CZ" dirty="0"/>
              <a:t>Snaha lékaře o věcný a racionální přístup</a:t>
            </a:r>
          </a:p>
          <a:p>
            <a:r>
              <a:rPr lang="cs-CZ" dirty="0"/>
              <a:t>Neprobíhá dialog, lékař pacienta instruuje, dává mu pokyny/příkazy</a:t>
            </a:r>
          </a:p>
          <a:p>
            <a:r>
              <a:rPr lang="cs-CZ" dirty="0"/>
              <a:t>Odpovědnost přebírá lékař – může být ulehčením pro pasivního pacienta</a:t>
            </a:r>
          </a:p>
        </p:txBody>
      </p:sp>
    </p:spTree>
    <p:extLst>
      <p:ext uri="{BB962C8B-B14F-4D97-AF65-F5344CB8AC3E}">
        <p14:creationId xmlns:p14="http://schemas.microsoft.com/office/powerpoint/2010/main" val="27188742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5530</TotalTime>
  <Words>2250</Words>
  <Application>Microsoft Macintosh PowerPoint</Application>
  <PresentationFormat>Širokoúhlá obrazovka</PresentationFormat>
  <Paragraphs>323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Prezentace_MU_CZ</vt:lpstr>
      <vt:lpstr>VZTAH LÉKAŘ A PACIENT</vt:lpstr>
      <vt:lpstr>Obsah přednášky</vt:lpstr>
      <vt:lpstr>1. TERAPEUTICKÝ VZTAH MEZI LÉKAŘEM A PACIENTEM</vt:lpstr>
      <vt:lpstr>Význam terapeutického vztahu mezi lékařem a pacientem</vt:lpstr>
      <vt:lpstr>Přenos a protipřenos (Raudenská, 2011)</vt:lpstr>
      <vt:lpstr>Pochopení přenosu (Raudenská, 2011)</vt:lpstr>
      <vt:lpstr>Pochopení protipřenosu (Raudenská, 2011)</vt:lpstr>
      <vt:lpstr>2. MODELY VZTAHU LÉKAŘ A PACIENT</vt:lpstr>
      <vt:lpstr>Paternalistický model (Raudenská, 2011)</vt:lpstr>
      <vt:lpstr>Kooperativní model (Raudenská, 2011)</vt:lpstr>
      <vt:lpstr>Kooperativní model (Ong et al., 1995)</vt:lpstr>
      <vt:lpstr>3. ÚČEL KOMUNIKACE MEZI LÉKAŘEM A PACIENTEM</vt:lpstr>
      <vt:lpstr>Prezentace aplikace PowerPoint</vt:lpstr>
      <vt:lpstr>Vytvoření dobrého interpersonálního vztahu (Ong et al., 1995)</vt:lpstr>
      <vt:lpstr>Výměna informací (Ong et al., 1995)</vt:lpstr>
      <vt:lpstr>Spolurozhodování o léčbě (Ong et al., 1995)</vt:lpstr>
      <vt:lpstr>Spolurozhodování – klíčové charakteristiky (Charles et al., 1997)</vt:lpstr>
      <vt:lpstr>4. POŽADAVKY NA LÉKAŘE V KOMUNIKACI S PACIENTEM</vt:lpstr>
      <vt:lpstr>Základní požadavky na lékaře (Raudenská, 2011)</vt:lpstr>
      <vt:lpstr>RESPECT model (Mutha et al., 2002) </vt:lpstr>
      <vt:lpstr>5. POŽADAVKY NA PACIENTA V KOMUNIKACI S LÉKAŘEM</vt:lpstr>
      <vt:lpstr>Ideální a běžný pacient (Raudenská, 2011)</vt:lpstr>
      <vt:lpstr>Aktivní a pasivní pacient (Raudenská, 2011)</vt:lpstr>
      <vt:lpstr>Porozumění a znovuvybavení (Raudenská, 2011)</vt:lpstr>
      <vt:lpstr>Dodržování léčby a farmakoterapie (Raudenská, 2011)</vt:lpstr>
      <vt:lpstr>Dodržování léčby a farmakoterapie (Raudenská, 2011)</vt:lpstr>
      <vt:lpstr>6. VÝHODY EFEKTIVNÍ KOMUNIKACE MEZI LÉKAŘEM A PACIENTEM</vt:lpstr>
      <vt:lpstr>Výhody efektivní komunikace pro pacienta (Ong et al., 1995; Ha &amp; Longnecker, 2010)</vt:lpstr>
      <vt:lpstr>Výhody efektivní komunikace pro lékaře (Ha &amp; Longnecker, 2010)</vt:lpstr>
      <vt:lpstr>7. BARIÉRY EFEKTIVNÍ KOMUNIKACE MEZI LÉKAŘEM A PACIENTEM</vt:lpstr>
      <vt:lpstr>Bariéry efektivní komunikace na straně pacienta (Ha &amp; Longnecker, 2010) </vt:lpstr>
      <vt:lpstr>Bariéry efektivní komunikace na straně lékaře (Ha &amp; Longnecker, 2010) </vt:lpstr>
      <vt:lpstr>8. VZDĚLÁVÁNÍ LÉKAŘŮ V KOMUNIKACI S PACIENTEM</vt:lpstr>
      <vt:lpstr>Trénink komunikačních dovedností (Raudenská, 2011)</vt:lpstr>
      <vt:lpstr>Anamnestický rozhovor (Raudenská, 2011)</vt:lpstr>
      <vt:lpstr>Anamnestický rozhovor (Raudenská, 2011)</vt:lpstr>
      <vt:lpstr>Anamnestický rozhovor (Raudenská, 2011)</vt:lpstr>
      <vt:lpstr>Calgary-Cambridge Guide (Silverman et al., 2013) </vt:lpstr>
      <vt:lpstr>Calgary-Cambridge Guide (Sommer et al., 2016) </vt:lpstr>
      <vt:lpstr>Děkuji za pozornost!</vt:lpstr>
      <vt:lpstr>Dotazy</vt:lpstr>
      <vt:lpstr>Použitá literatura</vt:lpstr>
      <vt:lpstr>Použitá literatura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 LÉKAŘ A PACIENT</dc:title>
  <dc:creator>Petra Coufalová</dc:creator>
  <cp:lastModifiedBy>Petra Coufalová</cp:lastModifiedBy>
  <cp:revision>24</cp:revision>
  <dcterms:created xsi:type="dcterms:W3CDTF">2023-04-09T16:00:08Z</dcterms:created>
  <dcterms:modified xsi:type="dcterms:W3CDTF">2023-04-13T12:10:28Z</dcterms:modified>
</cp:coreProperties>
</file>