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AF5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85858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C1B8AE"/>
                </a:solidFill>
                <a:latin typeface="Trebuchet MS"/>
                <a:cs typeface="Trebuchet M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AF5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585858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C1B8AE"/>
                </a:solidFill>
                <a:latin typeface="Trebuchet MS"/>
                <a:cs typeface="Trebuchet M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AF5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C1B8AE"/>
                </a:solidFill>
                <a:latin typeface="Trebuchet MS"/>
                <a:cs typeface="Trebuchet M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9040" y="2508504"/>
            <a:ext cx="4632959" cy="434949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AF5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C1B8AE"/>
                </a:solidFill>
                <a:latin typeface="Trebuchet MS"/>
                <a:cs typeface="Trebuchet M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C1B8AE"/>
                </a:solidFill>
                <a:latin typeface="Trebuchet MS"/>
                <a:cs typeface="Trebuchet M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355580" y="202692"/>
            <a:ext cx="1633727" cy="119481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6257" y="454609"/>
            <a:ext cx="9212122" cy="764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AF5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2302" y="1476332"/>
            <a:ext cx="11207394" cy="2967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85858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9220" y="6224496"/>
            <a:ext cx="3310254" cy="5251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C1B8AE"/>
                </a:solidFill>
                <a:latin typeface="Trebuchet MS"/>
                <a:cs typeface="Trebuchet MS"/>
              </a:defRPr>
            </a:lvl1pPr>
          </a:lstStyle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pcr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akpcr.cz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akpcr.cz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docs.google.com/document/d/1z46m19uQa-x_1TUmAyJAqU1Ux7iAIDk12YXbvphjDzo/edit?usp=sharing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akpcr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pcr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prezident@akpcr.cz" TargetMode="External"/><Relationship Id="rId7" Type="http://schemas.openxmlformats.org/officeDocument/2006/relationships/hyperlink" Target="mailto:viceprezident@akpcr.cz" TargetMode="External"/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arolina.mala@pld.cz" TargetMode="External"/><Relationship Id="rId5" Type="http://schemas.openxmlformats.org/officeDocument/2006/relationships/hyperlink" Target="mailto:subkatedra.psychologie@akpcr.cz" TargetMode="External"/><Relationship Id="rId4" Type="http://schemas.openxmlformats.org/officeDocument/2006/relationships/hyperlink" Target="mailto:karel.koblic@akpcr.cz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pcr.cz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pcr.cz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pcr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pcr.cz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1876" y="347472"/>
            <a:ext cx="3595116" cy="552297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07077" y="1441449"/>
            <a:ext cx="6756400" cy="122047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 marR="989965">
              <a:lnSpc>
                <a:spcPts val="3030"/>
              </a:lnSpc>
              <a:spcBef>
                <a:spcPts val="470"/>
              </a:spcBef>
            </a:pPr>
            <a:r>
              <a:rPr spc="-10" dirty="0">
                <a:solidFill>
                  <a:srgbClr val="000000"/>
                </a:solidFill>
              </a:rPr>
              <a:t>PREZENTACE</a:t>
            </a:r>
            <a:r>
              <a:rPr spc="-9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OBORU</a:t>
            </a:r>
            <a:r>
              <a:rPr spc="-114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KLINICKÁ PSYCHOLOGIE</a:t>
            </a:r>
          </a:p>
          <a:p>
            <a:pPr marL="12700">
              <a:lnSpc>
                <a:spcPts val="2975"/>
              </a:lnSpc>
              <a:tabLst>
                <a:tab pos="447040" algn="l"/>
              </a:tabLst>
            </a:pPr>
            <a:r>
              <a:rPr spc="-50" dirty="0">
                <a:solidFill>
                  <a:srgbClr val="000000"/>
                </a:solidFill>
              </a:rPr>
              <a:t>A</a:t>
            </a:r>
            <a:r>
              <a:rPr dirty="0">
                <a:solidFill>
                  <a:srgbClr val="000000"/>
                </a:solidFill>
              </a:rPr>
              <a:t>	PROFESNÍ</a:t>
            </a:r>
            <a:r>
              <a:rPr spc="-13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ODBORNÉ</a:t>
            </a:r>
            <a:r>
              <a:rPr spc="-15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SPOLEČNOSTI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3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7077" y="2593974"/>
            <a:ext cx="5701030" cy="8356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</a:pPr>
            <a:r>
              <a:rPr sz="2800" b="1" dirty="0">
                <a:latin typeface="Times New Roman"/>
                <a:cs typeface="Times New Roman"/>
              </a:rPr>
              <a:t>-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Asociace</a:t>
            </a:r>
            <a:r>
              <a:rPr sz="2800" b="1" spc="-114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klinických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psychologů</a:t>
            </a:r>
            <a:r>
              <a:rPr sz="2800" b="1" spc="-114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ČR, </a:t>
            </a:r>
            <a:r>
              <a:rPr sz="2800" b="1" dirty="0">
                <a:latin typeface="Times New Roman"/>
                <a:cs typeface="Times New Roman"/>
              </a:rPr>
              <a:t>(AKP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ČR)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79340" y="4248099"/>
            <a:ext cx="160337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585858"/>
                </a:solidFill>
                <a:latin typeface="Times New Roman"/>
                <a:cs typeface="Times New Roman"/>
              </a:rPr>
              <a:t>Hana</a:t>
            </a:r>
            <a:r>
              <a:rPr sz="2000" b="1" spc="-2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585858"/>
                </a:solidFill>
                <a:latin typeface="Times New Roman"/>
                <a:cs typeface="Times New Roman"/>
              </a:rPr>
              <a:t>Jahnová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5742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/>
              <a:t>6.</a:t>
            </a:r>
            <a:r>
              <a:rPr spc="-125" dirty="0"/>
              <a:t> </a:t>
            </a:r>
            <a:r>
              <a:rPr dirty="0"/>
              <a:t>Celoživotní</a:t>
            </a:r>
            <a:r>
              <a:rPr spc="-95" dirty="0"/>
              <a:t> </a:t>
            </a:r>
            <a:r>
              <a:rPr dirty="0"/>
              <a:t>vzdělávání</a:t>
            </a:r>
            <a:r>
              <a:rPr spc="-105" dirty="0"/>
              <a:t> </a:t>
            </a:r>
            <a:r>
              <a:rPr dirty="0"/>
              <a:t>(CŽV)</a:t>
            </a:r>
            <a:r>
              <a:rPr spc="-105" dirty="0"/>
              <a:t> </a:t>
            </a:r>
            <a:r>
              <a:rPr dirty="0"/>
              <a:t>klinických</a:t>
            </a:r>
            <a:r>
              <a:rPr spc="-75" dirty="0"/>
              <a:t> </a:t>
            </a:r>
            <a:r>
              <a:rPr spc="-10" dirty="0"/>
              <a:t>psychologů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4967" y="2235708"/>
            <a:ext cx="7106920" cy="1972310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393065" indent="-380365">
              <a:lnSpc>
                <a:spcPct val="100000"/>
              </a:lnSpc>
              <a:spcBef>
                <a:spcPts val="414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povinnost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dána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zákonem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č. 96/2004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Sb.</a:t>
            </a:r>
            <a:endParaRPr sz="180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1020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aktuálně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gesci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AKP </a:t>
            </a:r>
            <a:r>
              <a:rPr sz="1800" spc="-25" dirty="0">
                <a:latin typeface="Times New Roman"/>
                <a:cs typeface="Times New Roman"/>
              </a:rPr>
              <a:t>ČR</a:t>
            </a:r>
            <a:endParaRPr sz="180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1030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Předpis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CŽV</a:t>
            </a:r>
            <a:endParaRPr sz="180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10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Diplom CŽV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–nahrazuje registraci,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zaměstnavatele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jako doklad </a:t>
            </a:r>
            <a:r>
              <a:rPr sz="1800" spc="-25" dirty="0">
                <a:latin typeface="Times New Roman"/>
                <a:cs typeface="Times New Roman"/>
              </a:rPr>
              <a:t>CŽV</a:t>
            </a:r>
            <a:endParaRPr sz="180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1020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veškeré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informace 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https://czv.akpcr.cz/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4104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95"/>
              </a:spcBef>
            </a:pPr>
            <a:r>
              <a:rPr dirty="0"/>
              <a:t>7.</a:t>
            </a:r>
            <a:r>
              <a:rPr spc="-75" dirty="0"/>
              <a:t> </a:t>
            </a:r>
            <a:r>
              <a:rPr dirty="0"/>
              <a:t>Diskuse</a:t>
            </a:r>
            <a:r>
              <a:rPr spc="-50" dirty="0"/>
              <a:t> </a:t>
            </a:r>
            <a:r>
              <a:rPr dirty="0"/>
              <a:t>ke</a:t>
            </a:r>
            <a:r>
              <a:rPr spc="-60" dirty="0"/>
              <a:t> </a:t>
            </a:r>
            <a:r>
              <a:rPr spc="-10" dirty="0"/>
              <a:t>vzdělávání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4487" y="1584758"/>
            <a:ext cx="9878060" cy="281495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305"/>
              </a:spcBef>
              <a:buClr>
                <a:srgbClr val="585858"/>
              </a:buClr>
              <a:buSzPct val="111111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délka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vzdělávání –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osobní zkušenosti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 rychlostí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vzdělávání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(rodičovská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dovolená…pozdní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atestace…)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434"/>
              </a:spcBef>
              <a:buClr>
                <a:srgbClr val="585858"/>
              </a:buClr>
              <a:buSzPct val="111111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význam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zkušeností s diagnostikou pro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psychoterapii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425"/>
              </a:spcBef>
              <a:buClr>
                <a:srgbClr val="585858"/>
              </a:buClr>
              <a:buSzPct val="111111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možnost </a:t>
            </a:r>
            <a:r>
              <a:rPr sz="1800" spc="-10" dirty="0">
                <a:latin typeface="Times New Roman"/>
                <a:cs typeface="Times New Roman"/>
              </a:rPr>
              <a:t>přerušení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440"/>
              </a:spcBef>
              <a:buClr>
                <a:srgbClr val="585858"/>
              </a:buClr>
              <a:buSzPct val="111111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finance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(vzdělávání -</a:t>
            </a:r>
            <a:r>
              <a:rPr sz="1800" spc="4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rezidenční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místa;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finanční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ohodnocení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tabulky,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naděje :-</a:t>
            </a:r>
            <a:r>
              <a:rPr sz="1800" spc="-25" dirty="0">
                <a:latin typeface="Times New Roman"/>
                <a:cs typeface="Times New Roman"/>
              </a:rPr>
              <a:t>))</a:t>
            </a:r>
            <a:endParaRPr sz="18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1430"/>
              </a:spcBef>
              <a:buClr>
                <a:srgbClr val="585858"/>
              </a:buClr>
              <a:buSzPct val="111111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800" dirty="0">
                <a:latin typeface="Times New Roman"/>
                <a:cs typeface="Times New Roman"/>
              </a:rPr>
              <a:t>atestační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zkouška z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DKP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(otázky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propojující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praxi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teorií,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předvést,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že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budoucí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KP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umí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klinicko-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434"/>
              </a:spcBef>
            </a:pPr>
            <a:r>
              <a:rPr sz="1800" dirty="0">
                <a:latin typeface="Times New Roman"/>
                <a:cs typeface="Times New Roman"/>
              </a:rPr>
              <a:t>psychologicky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přemýšlet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nad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životním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příběhem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pacienta;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tým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odborníků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atestačních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komisích)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430"/>
              </a:spcBef>
              <a:buClr>
                <a:srgbClr val="585858"/>
              </a:buClr>
              <a:buSzPct val="111111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spolupráce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AKP ČR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IPVZ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(semináře</a:t>
            </a:r>
            <a:r>
              <a:rPr sz="1800" spc="-10" dirty="0">
                <a:latin typeface="Times New Roman"/>
                <a:cs typeface="Times New Roman"/>
              </a:rPr>
              <a:t> školitelů)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0659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95"/>
              </a:spcBef>
            </a:pPr>
            <a:r>
              <a:rPr dirty="0"/>
              <a:t>8.</a:t>
            </a:r>
            <a:r>
              <a:rPr spc="-90" dirty="0"/>
              <a:t> </a:t>
            </a:r>
            <a:r>
              <a:rPr dirty="0"/>
              <a:t>Úhrada</a:t>
            </a:r>
            <a:r>
              <a:rPr spc="-70" dirty="0"/>
              <a:t> </a:t>
            </a:r>
            <a:r>
              <a:rPr dirty="0"/>
              <a:t>a</a:t>
            </a:r>
            <a:r>
              <a:rPr spc="-85" dirty="0"/>
              <a:t> </a:t>
            </a:r>
            <a:r>
              <a:rPr dirty="0"/>
              <a:t>dostupnost</a:t>
            </a:r>
            <a:r>
              <a:rPr spc="-85" dirty="0"/>
              <a:t> </a:t>
            </a:r>
            <a:r>
              <a:rPr dirty="0"/>
              <a:t>péče</a:t>
            </a:r>
            <a:r>
              <a:rPr spc="-85" dirty="0"/>
              <a:t> </a:t>
            </a:r>
            <a:r>
              <a:rPr dirty="0"/>
              <a:t>klinického</a:t>
            </a:r>
            <a:r>
              <a:rPr spc="-35" dirty="0"/>
              <a:t> </a:t>
            </a:r>
            <a:r>
              <a:rPr spc="-10" dirty="0"/>
              <a:t>psychologa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4293" y="2565019"/>
            <a:ext cx="10923905" cy="1753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154305" indent="-287020">
              <a:lnSpc>
                <a:spcPct val="114999"/>
              </a:lnSpc>
              <a:spcBef>
                <a:spcPts val="100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je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hrazena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 veřejného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zdravotního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pojištění.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(Ale není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podmínkou. Existují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nestátní poskytovatelé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zdravotních </a:t>
            </a:r>
            <a:r>
              <a:rPr sz="1800" dirty="0">
                <a:latin typeface="Times New Roman"/>
                <a:cs typeface="Times New Roman"/>
              </a:rPr>
              <a:t>služeb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oprávněním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poskytování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služeb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KP, DKP</a:t>
            </a:r>
            <a:r>
              <a:rPr sz="1800" spc="4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či psychoterapii,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kteří ale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nejsou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smluvním</a:t>
            </a:r>
            <a:endParaRPr sz="18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325"/>
              </a:spcBef>
            </a:pPr>
            <a:r>
              <a:rPr sz="1800" dirty="0">
                <a:latin typeface="Times New Roman"/>
                <a:cs typeface="Times New Roman"/>
              </a:rPr>
              <a:t>zařízením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pojišťoven.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Takoví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poskytují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péči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přímou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platbu.)</a:t>
            </a:r>
            <a:endParaRPr sz="180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20000"/>
              </a:lnSpc>
              <a:spcBef>
                <a:spcPts val="969"/>
              </a:spcBef>
              <a:buClr>
                <a:srgbClr val="585858"/>
              </a:buClr>
              <a:buSzPct val="111111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je</a:t>
            </a:r>
            <a:r>
              <a:rPr sz="1800" spc="3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volně</a:t>
            </a:r>
            <a:r>
              <a:rPr sz="1800" spc="4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dostupná</a:t>
            </a:r>
            <a:r>
              <a:rPr sz="1800" spc="40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3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klinický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psycholog</a:t>
            </a:r>
            <a:r>
              <a:rPr sz="1800" spc="3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jako</a:t>
            </a:r>
            <a:r>
              <a:rPr sz="1800" spc="3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jediná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nelékařská</a:t>
            </a:r>
            <a:r>
              <a:rPr sz="1800" spc="409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profese</a:t>
            </a:r>
            <a:r>
              <a:rPr sz="1800" spc="4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poskytuje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zdravotní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péči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bez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indikace </a:t>
            </a:r>
            <a:r>
              <a:rPr sz="1800" dirty="0">
                <a:latin typeface="Times New Roman"/>
                <a:cs typeface="Times New Roman"/>
              </a:rPr>
              <a:t>(žádanky)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lékaře.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Novela zákona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veřejném zdravotním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pojištění č. 369/2011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Sb.,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která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platí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od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4.2012.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0659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95"/>
              </a:spcBef>
            </a:pPr>
            <a:r>
              <a:rPr dirty="0"/>
              <a:t>9.</a:t>
            </a:r>
            <a:r>
              <a:rPr spc="-105" dirty="0"/>
              <a:t> </a:t>
            </a:r>
            <a:r>
              <a:rPr dirty="0"/>
              <a:t>Působení</a:t>
            </a:r>
            <a:r>
              <a:rPr spc="-95" dirty="0"/>
              <a:t> </a:t>
            </a:r>
            <a:r>
              <a:rPr dirty="0"/>
              <a:t>klinického</a:t>
            </a:r>
            <a:r>
              <a:rPr spc="-55" dirty="0"/>
              <a:t> </a:t>
            </a:r>
            <a:r>
              <a:rPr spc="-10" dirty="0"/>
              <a:t>psychologa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6257" y="1709165"/>
            <a:ext cx="8045450" cy="34004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ve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zdravotnických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zařízeních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různého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typu: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Clr>
                <a:srgbClr val="585858"/>
              </a:buClr>
              <a:buSzPct val="13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nemocnicích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(s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psychiatrickými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klinikami,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 klinikami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somatické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medicíny),</a:t>
            </a:r>
            <a:endParaRPr sz="1800">
              <a:latin typeface="Times New Roman"/>
              <a:cs typeface="Times New Roman"/>
            </a:endParaRPr>
          </a:p>
          <a:p>
            <a:pPr marL="297180">
              <a:lnSpc>
                <a:spcPct val="100000"/>
              </a:lnSpc>
              <a:spcBef>
                <a:spcPts val="994"/>
              </a:spcBef>
            </a:pPr>
            <a:r>
              <a:rPr sz="1800" dirty="0">
                <a:latin typeface="Times New Roman"/>
                <a:cs typeface="Times New Roman"/>
              </a:rPr>
              <a:t>např.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 rámci fakultních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nemocnic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pracují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rámci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oddělení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klinické</a:t>
            </a:r>
            <a:r>
              <a:rPr sz="1800" spc="-10" dirty="0">
                <a:latin typeface="Times New Roman"/>
                <a:cs typeface="Times New Roman"/>
              </a:rPr>
              <a:t> psychologie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000"/>
              </a:spcBef>
              <a:buClr>
                <a:srgbClr val="585858"/>
              </a:buClr>
              <a:buSzPct val="13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na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poliklinikách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005"/>
              </a:spcBef>
              <a:buClr>
                <a:srgbClr val="585858"/>
              </a:buClr>
              <a:buSzPct val="13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psychiatrických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nemocnicích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léčebnách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994"/>
              </a:spcBef>
              <a:buClr>
                <a:srgbClr val="585858"/>
              </a:buClr>
              <a:buSzPct val="13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lázních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 v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léčebnách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000"/>
              </a:spcBef>
              <a:buClr>
                <a:srgbClr val="585858"/>
              </a:buClr>
              <a:buSzPct val="13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kojeneckých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ústavech nebo dětských</a:t>
            </a:r>
            <a:r>
              <a:rPr sz="1800" spc="-10" dirty="0">
                <a:latin typeface="Times New Roman"/>
                <a:cs typeface="Times New Roman"/>
              </a:rPr>
              <a:t> centrech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010"/>
              </a:spcBef>
              <a:buClr>
                <a:srgbClr val="585858"/>
              </a:buClr>
              <a:buSzPct val="133333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ambulancích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psychologie,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 nově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ambulancích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rozšířenou péčí,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CDZ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0659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95"/>
              </a:spcBef>
            </a:pPr>
            <a:r>
              <a:rPr dirty="0"/>
              <a:t>10.</a:t>
            </a:r>
            <a:r>
              <a:rPr spc="-75" dirty="0"/>
              <a:t> </a:t>
            </a:r>
            <a:r>
              <a:rPr dirty="0"/>
              <a:t>Profese</a:t>
            </a:r>
            <a:r>
              <a:rPr spc="-70" dirty="0"/>
              <a:t> </a:t>
            </a:r>
            <a:r>
              <a:rPr dirty="0"/>
              <a:t>mimo</a:t>
            </a:r>
            <a:r>
              <a:rPr spc="-55" dirty="0"/>
              <a:t> </a:t>
            </a:r>
            <a:r>
              <a:rPr spc="-10" dirty="0"/>
              <a:t>zdravotnictví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8190" y="2273934"/>
            <a:ext cx="11132185" cy="2127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 algn="just">
              <a:lnSpc>
                <a:spcPct val="120000"/>
              </a:lnSpc>
              <a:spcBef>
                <a:spcPts val="100"/>
              </a:spcBef>
              <a:buClr>
                <a:srgbClr val="585858"/>
              </a:buClr>
              <a:buSzPct val="111111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KP,</a:t>
            </a:r>
            <a:r>
              <a:rPr sz="1800" spc="4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DKP</a:t>
            </a:r>
            <a:r>
              <a:rPr sz="1800" spc="48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psychoterapeut,</a:t>
            </a:r>
            <a:r>
              <a:rPr sz="1800" spc="4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který</a:t>
            </a:r>
            <a:r>
              <a:rPr sz="1800" spc="4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pracuje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mimo</a:t>
            </a:r>
            <a:r>
              <a:rPr sz="1800" spc="4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zdravotnictví,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např.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ve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školství,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4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poradenství</a:t>
            </a:r>
            <a:r>
              <a:rPr sz="1800" spc="4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nebo</a:t>
            </a:r>
            <a:r>
              <a:rPr sz="1800" spc="4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4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rámci </a:t>
            </a:r>
            <a:r>
              <a:rPr sz="1800" dirty="0">
                <a:latin typeface="Times New Roman"/>
                <a:cs typeface="Times New Roman"/>
              </a:rPr>
              <a:t>živnostenského</a:t>
            </a:r>
            <a:r>
              <a:rPr sz="1800" spc="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zákona</a:t>
            </a:r>
            <a:r>
              <a:rPr sz="1800" spc="4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živnostenský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list</a:t>
            </a:r>
            <a:r>
              <a:rPr sz="1800" spc="4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za</a:t>
            </a:r>
            <a:r>
              <a:rPr sz="1800" spc="4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úplatu,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4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není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tedy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poskytovatelem</a:t>
            </a:r>
            <a:r>
              <a:rPr sz="1800" spc="4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zdravotní</a:t>
            </a:r>
            <a:r>
              <a:rPr sz="1800" spc="4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služby,</a:t>
            </a:r>
            <a:r>
              <a:rPr sz="1800" spc="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tzn.</a:t>
            </a:r>
            <a:r>
              <a:rPr sz="1800" spc="4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svoji </a:t>
            </a:r>
            <a:r>
              <a:rPr sz="1800" dirty="0">
                <a:latin typeface="Times New Roman"/>
                <a:cs typeface="Times New Roman"/>
              </a:rPr>
              <a:t>klinicko-psychologickou</a:t>
            </a:r>
            <a:r>
              <a:rPr sz="1800" spc="35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či</a:t>
            </a:r>
            <a:r>
              <a:rPr sz="1800" spc="35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psychoterapeutickou</a:t>
            </a:r>
            <a:r>
              <a:rPr sz="1800" spc="3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péči</a:t>
            </a:r>
            <a:r>
              <a:rPr sz="1800" spc="3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neposkytuje</a:t>
            </a:r>
            <a:r>
              <a:rPr sz="1800" spc="3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3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rámci</a:t>
            </a:r>
            <a:r>
              <a:rPr sz="1800" spc="34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privátního</a:t>
            </a:r>
            <a:r>
              <a:rPr sz="1800" spc="3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zdravotnického</a:t>
            </a:r>
            <a:r>
              <a:rPr sz="1800" spc="3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zařízení, </a:t>
            </a:r>
            <a:r>
              <a:rPr sz="1800" dirty="0">
                <a:latin typeface="Times New Roman"/>
                <a:cs typeface="Times New Roman"/>
              </a:rPr>
              <a:t>nemůže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používat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označení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klinický,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dětský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psycholog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psychoterapeut</a:t>
            </a:r>
            <a:endParaRPr sz="1800">
              <a:latin typeface="Times New Roman"/>
              <a:cs typeface="Times New Roman"/>
            </a:endParaRPr>
          </a:p>
          <a:p>
            <a:pPr marL="299085" marR="5715" indent="-287020" algn="just">
              <a:lnSpc>
                <a:spcPct val="120000"/>
              </a:lnSpc>
              <a:spcBef>
                <a:spcPts val="994"/>
              </a:spcBef>
              <a:buClr>
                <a:srgbClr val="585858"/>
              </a:buClr>
              <a:buSzPct val="111111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KP,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DKP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psychoterapeut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mimo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zdravotnictví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ztrácí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právo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prezentovat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jako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nelékařský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zdravotnický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pracovník, </a:t>
            </a:r>
            <a:r>
              <a:rPr sz="1800" dirty="0">
                <a:latin typeface="Times New Roman"/>
                <a:cs typeface="Times New Roman"/>
              </a:rPr>
              <a:t>protože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svoji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profesi nevykonává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rámci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zdravotnického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zařízení,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nově není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poskytovatelem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zdravotní</a:t>
            </a:r>
            <a:r>
              <a:rPr sz="1800" spc="-10" dirty="0">
                <a:latin typeface="Times New Roman"/>
                <a:cs typeface="Times New Roman"/>
              </a:rPr>
              <a:t> služby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83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11.Asociace</a:t>
            </a:r>
            <a:r>
              <a:rPr spc="-90" dirty="0"/>
              <a:t> </a:t>
            </a:r>
            <a:r>
              <a:rPr dirty="0"/>
              <a:t>klinických</a:t>
            </a:r>
            <a:r>
              <a:rPr spc="-45" dirty="0"/>
              <a:t> </a:t>
            </a:r>
            <a:r>
              <a:rPr dirty="0"/>
              <a:t>psychologů</a:t>
            </a:r>
            <a:r>
              <a:rPr spc="-105" dirty="0"/>
              <a:t> </a:t>
            </a:r>
            <a:r>
              <a:rPr dirty="0"/>
              <a:t>,</a:t>
            </a:r>
            <a:r>
              <a:rPr spc="-60" dirty="0"/>
              <a:t> </a:t>
            </a:r>
            <a:r>
              <a:rPr dirty="0"/>
              <a:t>z.s.</a:t>
            </a:r>
            <a:r>
              <a:rPr spc="-60" dirty="0"/>
              <a:t> </a:t>
            </a:r>
            <a:r>
              <a:rPr dirty="0"/>
              <a:t>–</a:t>
            </a:r>
            <a:r>
              <a:rPr spc="-85" dirty="0"/>
              <a:t> </a:t>
            </a:r>
            <a:r>
              <a:rPr dirty="0"/>
              <a:t>AKP</a:t>
            </a:r>
            <a:r>
              <a:rPr spc="-75" dirty="0"/>
              <a:t> </a:t>
            </a:r>
            <a:r>
              <a:rPr spc="-25" dirty="0"/>
              <a:t>ČR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8190" y="1586971"/>
            <a:ext cx="10797540" cy="357632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25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je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odborná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profesní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organizací,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která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sdružuje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hájí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zájmy klinických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psychologů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ČR</a:t>
            </a:r>
            <a:endParaRPr sz="1600">
              <a:latin typeface="Times New Roman"/>
              <a:cs typeface="Times New Roman"/>
            </a:endParaRPr>
          </a:p>
          <a:p>
            <a:pPr marL="299085" marR="296545" indent="-287020">
              <a:lnSpc>
                <a:spcPct val="110000"/>
              </a:lnSpc>
              <a:spcBef>
                <a:spcPts val="1010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členy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zastupuje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při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jednáních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Ministerstvem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zdravotnictví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ČR,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při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dohodovacích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řízeních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zdravotními</a:t>
            </a:r>
            <a:r>
              <a:rPr sz="1600" spc="3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pojišťovnami,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při </a:t>
            </a:r>
            <a:r>
              <a:rPr sz="1600" dirty="0">
                <a:latin typeface="Times New Roman"/>
                <a:cs typeface="Times New Roman"/>
              </a:rPr>
              <a:t>výběrových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řízeních,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jednáních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ostatními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institucemi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apod.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85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dohlíží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nad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celoživotním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vzděláváním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vydává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Diplomy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CŽV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zabývá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etickými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problémy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souvisejícími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výkonem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profese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205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vytváří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koncepci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oboru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klinický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psycholog,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dětský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klinický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psycholog</a:t>
            </a:r>
            <a:r>
              <a:rPr sz="1600" spc="3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psychoterapeut)</a:t>
            </a:r>
            <a:endParaRPr sz="1600">
              <a:latin typeface="Times New Roman"/>
              <a:cs typeface="Times New Roman"/>
            </a:endParaRPr>
          </a:p>
          <a:p>
            <a:pPr marL="299085" marR="5080" indent="-287020">
              <a:lnSpc>
                <a:spcPct val="110000"/>
              </a:lnSpc>
              <a:spcBef>
                <a:spcPts val="994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jako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řádně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registrovaný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spolek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má AKP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ČR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své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stanovy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organizační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řád,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kterých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jsou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popsány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podrobně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práva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povinnosti členů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85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spolupracuje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jinými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odbornými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organizacemi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(ČPtS,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ČLS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JEP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Psychiatrická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společnost,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Neurologická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společnost;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ČMPS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Times New Roman"/>
                <a:cs typeface="Times New Roman"/>
              </a:rPr>
              <a:t>–</a:t>
            </a:r>
            <a:endParaRPr sz="16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195"/>
              </a:spcBef>
            </a:pPr>
            <a:r>
              <a:rPr sz="1600" dirty="0">
                <a:latin typeface="Times New Roman"/>
                <a:cs typeface="Times New Roman"/>
              </a:rPr>
              <a:t>sekce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Klinické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psychologie,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další)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95"/>
              </a:spcBef>
            </a:pPr>
            <a:r>
              <a:rPr dirty="0"/>
              <a:t>11.</a:t>
            </a:r>
            <a:r>
              <a:rPr spc="-80" dirty="0"/>
              <a:t> </a:t>
            </a:r>
            <a:r>
              <a:rPr dirty="0"/>
              <a:t>Asociace</a:t>
            </a:r>
            <a:r>
              <a:rPr spc="-85" dirty="0"/>
              <a:t> </a:t>
            </a:r>
            <a:r>
              <a:rPr dirty="0"/>
              <a:t>klinických</a:t>
            </a:r>
            <a:r>
              <a:rPr spc="-40" dirty="0"/>
              <a:t> </a:t>
            </a:r>
            <a:r>
              <a:rPr dirty="0"/>
              <a:t>psychologů</a:t>
            </a:r>
            <a:r>
              <a:rPr spc="-90" dirty="0"/>
              <a:t> </a:t>
            </a:r>
            <a:r>
              <a:rPr dirty="0"/>
              <a:t>,</a:t>
            </a:r>
            <a:r>
              <a:rPr spc="-70" dirty="0"/>
              <a:t> </a:t>
            </a:r>
            <a:r>
              <a:rPr dirty="0"/>
              <a:t>z.s.</a:t>
            </a:r>
            <a:r>
              <a:rPr spc="-50" dirty="0"/>
              <a:t> </a:t>
            </a:r>
            <a:r>
              <a:rPr dirty="0"/>
              <a:t>–</a:t>
            </a:r>
            <a:r>
              <a:rPr spc="-75" dirty="0"/>
              <a:t> </a:t>
            </a:r>
            <a:r>
              <a:rPr dirty="0"/>
              <a:t>AKP</a:t>
            </a:r>
            <a:r>
              <a:rPr spc="-65" dirty="0"/>
              <a:t> </a:t>
            </a:r>
            <a:r>
              <a:rPr spc="-25" dirty="0"/>
              <a:t>ČR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6226" y="2254707"/>
            <a:ext cx="5625465" cy="16536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lr>
                <a:srgbClr val="585858"/>
              </a:buClr>
              <a:buSzPct val="12500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má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celostátní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působení,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10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poboček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prezidium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odbornou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radu</a:t>
            </a:r>
            <a:endParaRPr sz="1600" dirty="0">
              <a:latin typeface="Times New Roman"/>
              <a:cs typeface="Times New Roman"/>
            </a:endParaRPr>
          </a:p>
          <a:p>
            <a:pPr marL="349250" indent="-337185">
              <a:lnSpc>
                <a:spcPct val="100000"/>
              </a:lnSpc>
              <a:spcBef>
                <a:spcPts val="390"/>
              </a:spcBef>
              <a:buClr>
                <a:srgbClr val="585858"/>
              </a:buClr>
              <a:buSzPct val="125000"/>
              <a:buFont typeface="Wingdings"/>
              <a:buChar char=""/>
              <a:tabLst>
                <a:tab pos="349250" algn="l"/>
                <a:tab pos="349885" algn="l"/>
              </a:tabLst>
            </a:pPr>
            <a:r>
              <a:rPr sz="1600" dirty="0">
                <a:latin typeface="Times New Roman"/>
                <a:cs typeface="Times New Roman"/>
              </a:rPr>
              <a:t>etickou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komisi,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revizní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komisi</a:t>
            </a:r>
            <a:endParaRPr sz="1600" dirty="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380"/>
              </a:spcBef>
              <a:buClr>
                <a:srgbClr val="585858"/>
              </a:buClr>
              <a:buSzPct val="12500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aktuálně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 err="1">
                <a:latin typeface="Times New Roman"/>
                <a:cs typeface="Times New Roman"/>
              </a:rPr>
              <a:t>sdružuje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 smtClean="0">
                <a:latin typeface="Times New Roman"/>
                <a:cs typeface="Times New Roman"/>
              </a:rPr>
              <a:t>7</a:t>
            </a:r>
            <a:r>
              <a:rPr lang="cs-CZ" sz="1600" dirty="0" smtClean="0">
                <a:latin typeface="Times New Roman"/>
                <a:cs typeface="Times New Roman"/>
              </a:rPr>
              <a:t>53</a:t>
            </a:r>
            <a:r>
              <a:rPr sz="1600" spc="-45" dirty="0" smtClean="0">
                <a:latin typeface="Times New Roman"/>
                <a:cs typeface="Times New Roman"/>
              </a:rPr>
              <a:t> </a:t>
            </a:r>
            <a:r>
              <a:rPr sz="1600" spc="-10" dirty="0" err="1" smtClean="0">
                <a:latin typeface="Times New Roman"/>
                <a:cs typeface="Times New Roman"/>
              </a:rPr>
              <a:t>členů</a:t>
            </a:r>
            <a:r>
              <a:rPr lang="cs-CZ" sz="1600" spc="-10" dirty="0" smtClean="0">
                <a:latin typeface="Times New Roman"/>
                <a:cs typeface="Times New Roman"/>
              </a:rPr>
              <a:t>, z toho </a:t>
            </a:r>
            <a:r>
              <a:rPr lang="cs-CZ" sz="1600" spc="-10" smtClean="0">
                <a:latin typeface="Times New Roman"/>
                <a:cs typeface="Times New Roman"/>
              </a:rPr>
              <a:t>64 členů </a:t>
            </a:r>
            <a:r>
              <a:rPr lang="cs-CZ" sz="1600" spc="-10" dirty="0" smtClean="0">
                <a:latin typeface="Times New Roman"/>
                <a:cs typeface="Times New Roman"/>
              </a:rPr>
              <a:t>psychologů ve zdravotnictví</a:t>
            </a:r>
            <a:endParaRPr sz="1600" dirty="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390"/>
              </a:spcBef>
              <a:buClr>
                <a:srgbClr val="585858"/>
              </a:buClr>
              <a:buSzPct val="12500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členství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řádné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mimořádné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6226" y="4374007"/>
            <a:ext cx="24396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SzPct val="111111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kontakt: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  <a:hlinkClick r:id="rId2"/>
              </a:rPr>
              <a:t>www.akpcr.cz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97964" y="0"/>
            <a:ext cx="8398764" cy="614934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4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838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95"/>
              </a:spcBef>
            </a:pPr>
            <a:r>
              <a:rPr dirty="0"/>
              <a:t>11.</a:t>
            </a:r>
            <a:r>
              <a:rPr spc="-90" dirty="0"/>
              <a:t> </a:t>
            </a:r>
            <a:r>
              <a:rPr dirty="0"/>
              <a:t>Aktuální</a:t>
            </a:r>
            <a:r>
              <a:rPr spc="-50" dirty="0"/>
              <a:t> </a:t>
            </a:r>
            <a:r>
              <a:rPr dirty="0"/>
              <a:t>priority</a:t>
            </a:r>
            <a:r>
              <a:rPr spc="-85" dirty="0"/>
              <a:t> </a:t>
            </a:r>
            <a:r>
              <a:rPr dirty="0"/>
              <a:t>AKP</a:t>
            </a:r>
            <a:r>
              <a:rPr spc="-75" dirty="0"/>
              <a:t> </a:t>
            </a:r>
            <a:r>
              <a:rPr spc="-25" dirty="0"/>
              <a:t>ČR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8787" y="1495524"/>
            <a:ext cx="8609330" cy="3535045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850"/>
              </a:spcBef>
              <a:buClr>
                <a:srgbClr val="585858"/>
              </a:buClr>
              <a:buSzPct val="1187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zlepšení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podmínek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poskytování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klinicko-</a:t>
            </a:r>
            <a:r>
              <a:rPr sz="1600" dirty="0">
                <a:latin typeface="Times New Roman"/>
                <a:cs typeface="Times New Roman"/>
              </a:rPr>
              <a:t>psychologické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péče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rámci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státního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privátního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sektoru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SzPct val="1187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právní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zakotvení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vzdělávání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oboru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Clr>
                <a:srgbClr val="585858"/>
              </a:buClr>
              <a:buSzPct val="1187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specializační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vzdělávání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(spolupráce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IPVZ)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85"/>
              </a:spcBef>
              <a:buClr>
                <a:srgbClr val="585858"/>
              </a:buClr>
              <a:buSzPct val="1187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celoživotní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vzdělávání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SzPct val="1187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reforma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péče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duševní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zdraví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Clr>
                <a:srgbClr val="585858"/>
              </a:buClr>
              <a:buSzPct val="1187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komunikace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organizace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spolupráce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členskou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základnou,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odbornou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laickou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veřejností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SzPct val="1187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věda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výzkum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klinické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psychologii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585858"/>
              </a:buClr>
              <a:buFont typeface="Wingdings"/>
              <a:buChar char=""/>
            </a:pPr>
            <a:endParaRPr sz="2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585858"/>
              </a:buClr>
              <a:buFont typeface="Wingdings"/>
              <a:buChar char=""/>
            </a:pP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Clr>
                <a:srgbClr val="585858"/>
              </a:buClr>
              <a:buSzPct val="1187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programové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prohlášení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»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FF0000"/>
                </a:solidFill>
                <a:latin typeface="Times New Roman"/>
                <a:cs typeface="Times New Roman"/>
              </a:rPr>
              <a:t>pracovní</a:t>
            </a:r>
            <a:r>
              <a:rPr sz="16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FF0000"/>
                </a:solidFill>
                <a:latin typeface="Times New Roman"/>
                <a:cs typeface="Times New Roman"/>
              </a:rPr>
              <a:t>skupiny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hlinkClick r:id="rId2"/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383279" y="0"/>
            <a:ext cx="5832348" cy="685799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4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1876" y="347472"/>
            <a:ext cx="3595116" cy="552297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0937" rIns="0" bIns="0" rtlCol="0">
            <a:spAutoFit/>
          </a:bodyPr>
          <a:lstStyle/>
          <a:p>
            <a:pPr marL="4147820">
              <a:lnSpc>
                <a:spcPct val="100000"/>
              </a:lnSpc>
              <a:spcBef>
                <a:spcPts val="95"/>
              </a:spcBef>
            </a:pPr>
            <a:r>
              <a:rPr dirty="0"/>
              <a:t>Kdo</a:t>
            </a:r>
            <a:r>
              <a:rPr spc="-45" dirty="0"/>
              <a:t> </a:t>
            </a:r>
            <a:r>
              <a:rPr dirty="0"/>
              <a:t>k</a:t>
            </a:r>
            <a:r>
              <a:rPr spc="-35" dirty="0"/>
              <a:t> </a:t>
            </a:r>
            <a:r>
              <a:rPr dirty="0"/>
              <a:t>Vám</a:t>
            </a:r>
            <a:r>
              <a:rPr spc="-35" dirty="0"/>
              <a:t> </a:t>
            </a:r>
            <a:r>
              <a:rPr spc="-10" dirty="0"/>
              <a:t>hovoří?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3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81829" y="2034032"/>
            <a:ext cx="7065645" cy="3140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absolventka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studia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jednooborové odborné psychologie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 FF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Brně</a:t>
            </a:r>
            <a:endParaRPr sz="1800" dirty="0">
              <a:latin typeface="Times New Roman"/>
              <a:cs typeface="Times New Roman"/>
            </a:endParaRPr>
          </a:p>
          <a:p>
            <a:pPr marL="393065" marR="709295" indent="-381000">
              <a:lnSpc>
                <a:spcPct val="114999"/>
              </a:lnSpc>
              <a:buClr>
                <a:srgbClr val="585858"/>
              </a:buClr>
              <a:buSzPct val="133333"/>
              <a:buFont typeface="Wingdings"/>
              <a:buChar char=""/>
              <a:tabLst>
                <a:tab pos="393700" algn="l"/>
                <a:tab pos="411480" algn="l"/>
              </a:tabLst>
            </a:pPr>
            <a:r>
              <a:rPr sz="1800" dirty="0" smtClean="0">
                <a:latin typeface="Times New Roman"/>
                <a:cs typeface="Times New Roman"/>
              </a:rPr>
              <a:t>2</a:t>
            </a:r>
            <a:r>
              <a:rPr lang="cs-CZ" sz="1800" dirty="0" smtClean="0">
                <a:latin typeface="Times New Roman"/>
                <a:cs typeface="Times New Roman"/>
              </a:rPr>
              <a:t>4</a:t>
            </a:r>
            <a:r>
              <a:rPr sz="1800" spc="-20" dirty="0" smtClean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let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pracuji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FN Brno,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pracoviště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Porodnice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Obilním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trhu, 		</a:t>
            </a:r>
            <a:r>
              <a:rPr sz="1800" dirty="0">
                <a:latin typeface="Times New Roman"/>
                <a:cs typeface="Times New Roman"/>
              </a:rPr>
              <a:t>Neonatologické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oddělení,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Neonatologická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ambulance</a:t>
            </a:r>
            <a:endParaRPr sz="1800" dirty="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atestace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psychologie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psycholožka</a:t>
            </a:r>
            <a:endParaRPr sz="1800" dirty="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atestace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dětské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klinické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psychologie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dětská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psycholožka</a:t>
            </a:r>
            <a:endParaRPr sz="1800" dirty="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garantka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certifikovaného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kurzu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„Psychologická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vývojová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diagnostika“</a:t>
            </a:r>
            <a:endParaRPr sz="1800" dirty="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asistentka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 Psychologickém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ústavu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LF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Brně</a:t>
            </a:r>
            <a:endParaRPr sz="1800" dirty="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prezidentka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Asociace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klinických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psychologů</a:t>
            </a:r>
            <a:r>
              <a:rPr sz="1800" spc="-25" dirty="0">
                <a:latin typeface="Times New Roman"/>
                <a:cs typeface="Times New Roman"/>
              </a:rPr>
              <a:t> ČR</a:t>
            </a:r>
            <a:endParaRPr sz="1800" dirty="0">
              <a:latin typeface="Times New Roman"/>
              <a:cs typeface="Times New Roman"/>
            </a:endParaRPr>
          </a:p>
          <a:p>
            <a:pPr marL="393065" marR="377825" indent="-381000">
              <a:lnSpc>
                <a:spcPct val="114999"/>
              </a:lnSpc>
              <a:buClr>
                <a:srgbClr val="585858"/>
              </a:buClr>
              <a:buSzPct val="133333"/>
              <a:buFont typeface="Wingdings"/>
              <a:buChar char=""/>
              <a:tabLst>
                <a:tab pos="393700" algn="l"/>
                <a:tab pos="411480" algn="l"/>
              </a:tabLst>
            </a:pPr>
            <a:r>
              <a:rPr sz="1800" dirty="0">
                <a:latin typeface="Times New Roman"/>
                <a:cs typeface="Times New Roman"/>
              </a:rPr>
              <a:t>ke zvolenému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tématu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vyjadřuji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pohledu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dlouhodobého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působení 		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Prezidiu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AKP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ČR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879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/>
              <a:t>11.</a:t>
            </a:r>
            <a:r>
              <a:rPr spc="-65" dirty="0"/>
              <a:t> </a:t>
            </a:r>
            <a:r>
              <a:rPr dirty="0"/>
              <a:t>Proč</a:t>
            </a:r>
            <a:r>
              <a:rPr spc="-60" dirty="0"/>
              <a:t> </a:t>
            </a:r>
            <a:r>
              <a:rPr dirty="0"/>
              <a:t>vstoupit</a:t>
            </a:r>
            <a:r>
              <a:rPr spc="-50" dirty="0"/>
              <a:t> </a:t>
            </a:r>
            <a:r>
              <a:rPr dirty="0"/>
              <a:t>…</a:t>
            </a:r>
            <a:r>
              <a:rPr spc="-65" dirty="0"/>
              <a:t> </a:t>
            </a:r>
            <a:r>
              <a:rPr spc="-60" dirty="0"/>
              <a:t>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6737" y="1662727"/>
            <a:ext cx="4878705" cy="3171190"/>
          </a:xfrm>
          <a:prstGeom prst="rect">
            <a:avLst/>
          </a:prstGeom>
        </p:spPr>
        <p:txBody>
          <a:bodyPr vert="horz" wrap="square" lIns="0" tIns="14287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125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„servis“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uvedených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aktivitách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205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podpora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při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výběrových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řízeních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85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spc="-10" dirty="0">
                <a:latin typeface="Times New Roman"/>
                <a:cs typeface="Times New Roman"/>
              </a:rPr>
              <a:t>informace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kontakty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kolegy,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spolupráce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vzdělávací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aktivity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na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pobočkách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právní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poradenství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možnost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ovlivnit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stav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věcí,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rozvoj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oboru,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stavovská</a:t>
            </a:r>
            <a:r>
              <a:rPr sz="1600" spc="-20" dirty="0">
                <a:latin typeface="Times New Roman"/>
                <a:cs typeface="Times New Roman"/>
              </a:rPr>
              <a:t> čest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a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řada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dalších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důvodů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0" dirty="0">
                <a:latin typeface="Wingdings"/>
                <a:cs typeface="Wingdings"/>
              </a:rPr>
              <a:t></a:t>
            </a:r>
            <a:endParaRPr sz="16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24104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95"/>
              </a:spcBef>
            </a:pPr>
            <a:r>
              <a:rPr dirty="0"/>
              <a:t>Autoři</a:t>
            </a:r>
            <a:r>
              <a:rPr spc="-90" dirty="0"/>
              <a:t> </a:t>
            </a:r>
            <a:r>
              <a:rPr spc="-10" dirty="0"/>
              <a:t>prezentace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6257" y="1586611"/>
            <a:ext cx="3926840" cy="515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5"/>
              </a:spcBef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aktualizace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prezentace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lang="cs-CZ" sz="1600" dirty="0" smtClean="0">
                <a:latin typeface="Times New Roman"/>
                <a:cs typeface="Times New Roman"/>
              </a:rPr>
              <a:t>březnu 2023</a:t>
            </a:r>
            <a:endParaRPr sz="1600" dirty="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buClr>
                <a:srgbClr val="585858"/>
              </a:buClr>
              <a:buSzPct val="106250"/>
              <a:buFont typeface="Wingdings"/>
              <a:buChar char=""/>
              <a:tabLst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jsou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všichni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členové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Odborné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rady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AKP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ČR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6257" y="2463742"/>
            <a:ext cx="10880090" cy="149225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940"/>
              </a:spcBef>
              <a:buClr>
                <a:srgbClr val="585858"/>
              </a:buClr>
              <a:buSzPct val="106250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Mgr.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Hana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Jahnová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prezidentka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AKP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ČR,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kontakt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Times New Roman"/>
                <a:cs typeface="Times New Roman"/>
                <a:hlinkClick r:id="rId3"/>
              </a:rPr>
              <a:t>prezident@akpcr.cz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010"/>
              </a:spcBef>
              <a:buClr>
                <a:srgbClr val="585858"/>
              </a:buClr>
              <a:buSzPct val="106250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PhDr.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Karel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Koblic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člen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Prezidia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AKP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ČR,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kontakt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Times New Roman"/>
                <a:cs typeface="Times New Roman"/>
                <a:hlinkClick r:id="rId4"/>
              </a:rPr>
              <a:t>karel.koblic@akpcr.cz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994"/>
              </a:spcBef>
              <a:buClr>
                <a:srgbClr val="585858"/>
              </a:buClr>
              <a:buSzPct val="106250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PhDr.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Pavel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Král,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Ph.D.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vedoucí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Subkatedry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klinické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psychologie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IPVZ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v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Praze,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kontakt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Times New Roman"/>
                <a:cs typeface="Times New Roman"/>
                <a:hlinkClick r:id="rId5"/>
              </a:rPr>
              <a:t>subkatedra.psychologie@gmail.com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000"/>
              </a:spcBef>
              <a:buClr>
                <a:srgbClr val="585858"/>
              </a:buClr>
              <a:buSzPct val="106250"/>
              <a:buFont typeface="Arial"/>
              <a:buChar char="•"/>
              <a:tabLst>
                <a:tab pos="299085" algn="l"/>
                <a:tab pos="299720" algn="l"/>
                <a:tab pos="928369" algn="l"/>
                <a:tab pos="1793875" algn="l"/>
              </a:tabLst>
            </a:pPr>
            <a:r>
              <a:rPr sz="1600" spc="-10" dirty="0">
                <a:latin typeface="Times New Roman"/>
                <a:cs typeface="Times New Roman"/>
              </a:rPr>
              <a:t>PhDr.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Karolína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20" dirty="0">
                <a:latin typeface="Times New Roman"/>
                <a:cs typeface="Times New Roman"/>
              </a:rPr>
              <a:t>Malá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8069" y="3684270"/>
            <a:ext cx="88607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65430" algn="l"/>
                <a:tab pos="1332230" algn="l"/>
                <a:tab pos="2141855" algn="l"/>
                <a:tab pos="3280410" algn="l"/>
                <a:tab pos="3880485" algn="l"/>
                <a:tab pos="4135120" algn="l"/>
                <a:tab pos="4789170" algn="l"/>
                <a:tab pos="5313680" algn="l"/>
                <a:tab pos="5986780" algn="l"/>
                <a:tab pos="6796405" algn="l"/>
                <a:tab pos="7983855" algn="l"/>
                <a:tab pos="8745855" algn="l"/>
              </a:tabLst>
            </a:pPr>
            <a:r>
              <a:rPr sz="1600" spc="-50" dirty="0">
                <a:latin typeface="Times New Roman"/>
                <a:cs typeface="Times New Roman"/>
              </a:rPr>
              <a:t>–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Subkatedra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klinické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psychologie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20" dirty="0">
                <a:latin typeface="Times New Roman"/>
                <a:cs typeface="Times New Roman"/>
              </a:rPr>
              <a:t>IPVZ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50" dirty="0">
                <a:latin typeface="Times New Roman"/>
                <a:cs typeface="Times New Roman"/>
              </a:rPr>
              <a:t>v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Praze,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20" dirty="0">
                <a:latin typeface="Times New Roman"/>
                <a:cs typeface="Times New Roman"/>
              </a:rPr>
              <a:t>obor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dětské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klinická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psychologie,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10" dirty="0">
                <a:latin typeface="Times New Roman"/>
                <a:cs typeface="Times New Roman"/>
              </a:rPr>
              <a:t>kontakt</a:t>
            </a:r>
            <a:r>
              <a:rPr sz="1600" dirty="0">
                <a:latin typeface="Times New Roman"/>
                <a:cs typeface="Times New Roman"/>
              </a:rPr>
              <a:t>	</a:t>
            </a:r>
            <a:r>
              <a:rPr sz="1600" spc="-50" dirty="0">
                <a:latin typeface="Times New Roman"/>
                <a:cs typeface="Times New Roman"/>
              </a:rPr>
              <a:t>–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6257" y="3820483"/>
            <a:ext cx="7040245" cy="75120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299085">
              <a:lnSpc>
                <a:spcPct val="100000"/>
              </a:lnSpc>
              <a:spcBef>
                <a:spcPts val="940"/>
              </a:spcBef>
            </a:pPr>
            <a:r>
              <a:rPr sz="160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Times New Roman"/>
                <a:cs typeface="Times New Roman"/>
                <a:hlinkClick r:id="rId6"/>
              </a:rPr>
              <a:t>karolina.mala@pld.cz</a:t>
            </a:r>
            <a:endParaRPr sz="16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010"/>
              </a:spcBef>
              <a:buClr>
                <a:srgbClr val="585858"/>
              </a:buClr>
              <a:buSzPct val="106250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dirty="0">
                <a:latin typeface="Times New Roman"/>
                <a:cs typeface="Times New Roman"/>
              </a:rPr>
              <a:t>((Mgr.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Zuzana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Svobodová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–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prezidentka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AKP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ČR,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kontakt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-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u="sng" spc="-10" dirty="0">
                <a:solidFill>
                  <a:srgbClr val="0096A7"/>
                </a:solidFill>
                <a:uFill>
                  <a:solidFill>
                    <a:srgbClr val="0096A7"/>
                  </a:solidFill>
                </a:uFill>
                <a:latin typeface="Times New Roman"/>
                <a:cs typeface="Times New Roman"/>
                <a:hlinkClick r:id="rId7"/>
              </a:rPr>
              <a:t>prezident@akpcr.cz</a:t>
            </a:r>
            <a:r>
              <a:rPr sz="1600" u="sng" spc="-10" dirty="0">
                <a:uFill>
                  <a:solidFill>
                    <a:srgbClr val="0096A7"/>
                  </a:solidFill>
                </a:uFill>
                <a:latin typeface="Times New Roman"/>
                <a:cs typeface="Times New Roman"/>
              </a:rPr>
              <a:t>))</a:t>
            </a:r>
            <a:endParaRPr sz="1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0493" y="1290066"/>
            <a:ext cx="28067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dirty="0">
                <a:latin typeface="Times New Roman"/>
                <a:cs typeface="Times New Roman"/>
              </a:rPr>
              <a:t>12.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Diskuse</a:t>
            </a:r>
            <a:r>
              <a:rPr b="0" spc="-6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a</a:t>
            </a:r>
            <a:r>
              <a:rPr b="0" spc="-5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závěr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59040" y="2508504"/>
            <a:ext cx="4632959" cy="4349493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50493" y="1290066"/>
            <a:ext cx="5631180" cy="13068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Děkuji</a:t>
            </a:r>
            <a:r>
              <a:rPr sz="2800" spc="-7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za</a:t>
            </a:r>
            <a:r>
              <a:rPr sz="2800" spc="-8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Times New Roman"/>
                <a:cs typeface="Times New Roman"/>
              </a:rPr>
              <a:t>pozornost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a</a:t>
            </a:r>
            <a:r>
              <a:rPr sz="2800" spc="-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přeji</a:t>
            </a:r>
            <a:r>
              <a:rPr sz="2800" spc="-4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vám</a:t>
            </a:r>
            <a:r>
              <a:rPr sz="28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hodně</a:t>
            </a:r>
            <a:r>
              <a:rPr sz="28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štěstí</a:t>
            </a:r>
            <a:r>
              <a:rPr sz="2800" spc="-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a</a:t>
            </a:r>
            <a:r>
              <a:rPr sz="2800" spc="-5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00AF50"/>
                </a:solidFill>
                <a:latin typeface="Times New Roman"/>
                <a:cs typeface="Times New Roman"/>
              </a:rPr>
              <a:t>úspěchů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ve</a:t>
            </a:r>
            <a:r>
              <a:rPr sz="2800" spc="-7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vašem</a:t>
            </a:r>
            <a:r>
              <a:rPr sz="2800" spc="-8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studijním</a:t>
            </a:r>
            <a:r>
              <a:rPr sz="2800" spc="-9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i</a:t>
            </a:r>
            <a:r>
              <a:rPr sz="2800" spc="-6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osobním</a:t>
            </a:r>
            <a:r>
              <a:rPr sz="2800" spc="-10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00AF50"/>
                </a:solidFill>
                <a:latin typeface="Times New Roman"/>
                <a:cs typeface="Times New Roman"/>
              </a:rPr>
              <a:t>životě</a:t>
            </a:r>
            <a:r>
              <a:rPr sz="2800" spc="-6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2800" spc="-50" dirty="0">
                <a:solidFill>
                  <a:srgbClr val="00AF50"/>
                </a:solidFill>
                <a:latin typeface="Wingdings"/>
                <a:cs typeface="Wingdings"/>
              </a:rPr>
              <a:t></a:t>
            </a:r>
            <a:endParaRPr sz="2800">
              <a:latin typeface="Wingdings"/>
              <a:cs typeface="Wingding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3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5742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/>
              <a:t>Zásadní</a:t>
            </a:r>
            <a:r>
              <a:rPr spc="-100" dirty="0"/>
              <a:t> </a:t>
            </a:r>
            <a:r>
              <a:rPr dirty="0"/>
              <a:t>témata</a:t>
            </a:r>
            <a:r>
              <a:rPr spc="-75" dirty="0"/>
              <a:t> </a:t>
            </a:r>
            <a:r>
              <a:rPr spc="-10" dirty="0"/>
              <a:t>sdělení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1167" y="1716151"/>
            <a:ext cx="7031990" cy="379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5780" indent="-51371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525780" algn="l"/>
                <a:tab pos="526415" algn="l"/>
              </a:tabLst>
            </a:pP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Klinická psychologie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 rámci </a:t>
            </a:r>
            <a:r>
              <a:rPr sz="1800" spc="-10" dirty="0">
                <a:latin typeface="Times New Roman"/>
                <a:cs typeface="Times New Roman"/>
              </a:rPr>
              <a:t>zdravotnictví</a:t>
            </a:r>
            <a:endParaRPr sz="1800">
              <a:latin typeface="Times New Roman"/>
              <a:cs typeface="Times New Roman"/>
            </a:endParaRPr>
          </a:p>
          <a:p>
            <a:pPr marL="507365" indent="-494665">
              <a:lnSpc>
                <a:spcPct val="100000"/>
              </a:lnSpc>
              <a:spcBef>
                <a:spcPts val="434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507365" algn="l"/>
                <a:tab pos="508000" algn="l"/>
              </a:tabLst>
            </a:pPr>
            <a:r>
              <a:rPr sz="1800" dirty="0">
                <a:latin typeface="Times New Roman"/>
                <a:cs typeface="Times New Roman"/>
              </a:rPr>
              <a:t>2. Vzdělávání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klinické</a:t>
            </a:r>
            <a:r>
              <a:rPr sz="1800" spc="-10" dirty="0">
                <a:latin typeface="Times New Roman"/>
                <a:cs typeface="Times New Roman"/>
              </a:rPr>
              <a:t> psychologii</a:t>
            </a:r>
            <a:endParaRPr sz="1800">
              <a:latin typeface="Times New Roman"/>
              <a:cs typeface="Times New Roman"/>
            </a:endParaRPr>
          </a:p>
          <a:p>
            <a:pPr marL="507365" indent="-494665">
              <a:lnSpc>
                <a:spcPct val="100000"/>
              </a:lnSpc>
              <a:spcBef>
                <a:spcPts val="320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507365" algn="l"/>
                <a:tab pos="508000" algn="l"/>
              </a:tabLst>
            </a:pPr>
            <a:r>
              <a:rPr sz="1800" dirty="0">
                <a:latin typeface="Times New Roman"/>
                <a:cs typeface="Times New Roman"/>
              </a:rPr>
              <a:t>3.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Shrnutí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vzdělávání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klinické</a:t>
            </a:r>
            <a:r>
              <a:rPr sz="1800" spc="-10" dirty="0">
                <a:latin typeface="Times New Roman"/>
                <a:cs typeface="Times New Roman"/>
              </a:rPr>
              <a:t> psychologii</a:t>
            </a:r>
            <a:endParaRPr sz="1800">
              <a:latin typeface="Times New Roman"/>
              <a:cs typeface="Times New Roman"/>
            </a:endParaRPr>
          </a:p>
          <a:p>
            <a:pPr marL="507365" indent="-4946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507365" algn="l"/>
                <a:tab pos="508000" algn="l"/>
              </a:tabLst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Specializační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nástavbové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–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vzdělávání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klinické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psychologii</a:t>
            </a:r>
            <a:endParaRPr sz="1800">
              <a:latin typeface="Times New Roman"/>
              <a:cs typeface="Times New Roman"/>
            </a:endParaRPr>
          </a:p>
          <a:p>
            <a:pPr marL="507365" indent="-4946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507365" algn="l"/>
                <a:tab pos="508000" algn="l"/>
              </a:tabLst>
            </a:pPr>
            <a:r>
              <a:rPr sz="1800" dirty="0">
                <a:latin typeface="Times New Roman"/>
                <a:cs typeface="Times New Roman"/>
              </a:rPr>
              <a:t>5.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Shrnutí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vzdělávání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psychologii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nástavbovém</a:t>
            </a:r>
            <a:r>
              <a:rPr sz="1800" spc="-10" dirty="0">
                <a:latin typeface="Times New Roman"/>
                <a:cs typeface="Times New Roman"/>
              </a:rPr>
              <a:t> vzdělávání</a:t>
            </a:r>
            <a:endParaRPr sz="1800">
              <a:latin typeface="Times New Roman"/>
              <a:cs typeface="Times New Roman"/>
            </a:endParaRPr>
          </a:p>
          <a:p>
            <a:pPr marL="507365" indent="-4946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507365" algn="l"/>
                <a:tab pos="508000" algn="l"/>
              </a:tabLst>
            </a:pPr>
            <a:r>
              <a:rPr sz="1800" dirty="0">
                <a:latin typeface="Times New Roman"/>
                <a:cs typeface="Times New Roman"/>
              </a:rPr>
              <a:t>6.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Celoživotní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vzdělávání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(CŽV) klinických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psychologů</a:t>
            </a:r>
            <a:endParaRPr sz="1800">
              <a:latin typeface="Times New Roman"/>
              <a:cs typeface="Times New Roman"/>
            </a:endParaRPr>
          </a:p>
          <a:p>
            <a:pPr marL="507365" indent="-4946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507365" algn="l"/>
                <a:tab pos="508000" algn="l"/>
              </a:tabLst>
            </a:pPr>
            <a:r>
              <a:rPr sz="1800" dirty="0">
                <a:latin typeface="Times New Roman"/>
                <a:cs typeface="Times New Roman"/>
              </a:rPr>
              <a:t>7.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Diskuse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vzdělávání</a:t>
            </a:r>
            <a:endParaRPr sz="1800">
              <a:latin typeface="Times New Roman"/>
              <a:cs typeface="Times New Roman"/>
            </a:endParaRPr>
          </a:p>
          <a:p>
            <a:pPr marL="507365" indent="-4946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507365" algn="l"/>
                <a:tab pos="508000" algn="l"/>
              </a:tabLst>
            </a:pPr>
            <a:r>
              <a:rPr sz="1800" dirty="0">
                <a:latin typeface="Times New Roman"/>
                <a:cs typeface="Times New Roman"/>
              </a:rPr>
              <a:t>8.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Úhrada 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dostupnost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péče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klinického</a:t>
            </a:r>
            <a:r>
              <a:rPr sz="1800" spc="-10" dirty="0">
                <a:latin typeface="Times New Roman"/>
                <a:cs typeface="Times New Roman"/>
              </a:rPr>
              <a:t> psychologa</a:t>
            </a:r>
            <a:endParaRPr sz="1800">
              <a:latin typeface="Times New Roman"/>
              <a:cs typeface="Times New Roman"/>
            </a:endParaRPr>
          </a:p>
          <a:p>
            <a:pPr marL="507365" indent="-4946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507365" algn="l"/>
                <a:tab pos="508000" algn="l"/>
              </a:tabLst>
            </a:pPr>
            <a:r>
              <a:rPr sz="1800" dirty="0">
                <a:latin typeface="Times New Roman"/>
                <a:cs typeface="Times New Roman"/>
              </a:rPr>
              <a:t>9.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Působení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klinického</a:t>
            </a:r>
            <a:r>
              <a:rPr sz="1800" spc="-10" dirty="0">
                <a:latin typeface="Times New Roman"/>
                <a:cs typeface="Times New Roman"/>
              </a:rPr>
              <a:t> psychologa</a:t>
            </a:r>
            <a:endParaRPr sz="180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10.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Profese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mimo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zdravotnictví</a:t>
            </a:r>
            <a:endParaRPr sz="180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320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11.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Asociace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klinických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psychologů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ČR,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z.s.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 AKP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ČR</a:t>
            </a:r>
            <a:endParaRPr sz="1800">
              <a:latin typeface="Times New Roman"/>
              <a:cs typeface="Times New Roman"/>
            </a:endParaRPr>
          </a:p>
          <a:p>
            <a:pPr marL="393065" indent="-3803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Wingdings"/>
              <a:buChar char=""/>
              <a:tabLst>
                <a:tab pos="393065" algn="l"/>
                <a:tab pos="393700" algn="l"/>
              </a:tabLst>
            </a:pPr>
            <a:r>
              <a:rPr sz="1800" dirty="0">
                <a:latin typeface="Times New Roman"/>
                <a:cs typeface="Times New Roman"/>
              </a:rPr>
              <a:t>12.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Závěr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diskuse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8396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95"/>
              </a:spcBef>
            </a:pPr>
            <a:r>
              <a:rPr dirty="0"/>
              <a:t>1.</a:t>
            </a:r>
            <a:r>
              <a:rPr spc="-80" dirty="0"/>
              <a:t> </a:t>
            </a:r>
            <a:r>
              <a:rPr dirty="0"/>
              <a:t>Klinická</a:t>
            </a:r>
            <a:r>
              <a:rPr spc="-50" dirty="0"/>
              <a:t> </a:t>
            </a:r>
            <a:r>
              <a:rPr dirty="0"/>
              <a:t>psychologie</a:t>
            </a:r>
            <a:r>
              <a:rPr spc="-100" dirty="0"/>
              <a:t> </a:t>
            </a:r>
            <a:r>
              <a:rPr dirty="0"/>
              <a:t>v</a:t>
            </a:r>
            <a:r>
              <a:rPr spc="-75" dirty="0"/>
              <a:t> </a:t>
            </a:r>
            <a:r>
              <a:rPr dirty="0"/>
              <a:t>rámci</a:t>
            </a:r>
            <a:r>
              <a:rPr spc="-70" dirty="0"/>
              <a:t> </a:t>
            </a:r>
            <a:r>
              <a:rPr spc="-10" dirty="0"/>
              <a:t>zdravotnictví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26693" y="1574672"/>
            <a:ext cx="10681970" cy="2312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2880" marR="5080" indent="-17081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Font typeface="Wingdings"/>
              <a:buChar char=""/>
              <a:tabLst>
                <a:tab pos="250825" algn="l"/>
              </a:tabLst>
            </a:pP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rámci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státního i privátního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českého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50"/>
                </a:solidFill>
                <a:latin typeface="Times New Roman"/>
                <a:cs typeface="Times New Roman"/>
              </a:rPr>
              <a:t>zdravotnictví</a:t>
            </a:r>
            <a:r>
              <a:rPr sz="1800" spc="-2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pečuje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 dětské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 dospělé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pacienty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50"/>
                </a:solidFill>
                <a:latin typeface="Times New Roman"/>
                <a:cs typeface="Times New Roman"/>
              </a:rPr>
              <a:t>psycholog</a:t>
            </a:r>
            <a:r>
              <a:rPr sz="1800" spc="-20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50"/>
                </a:solidFill>
                <a:latin typeface="Times New Roman"/>
                <a:cs typeface="Times New Roman"/>
              </a:rPr>
              <a:t>ve</a:t>
            </a:r>
            <a:r>
              <a:rPr sz="1800" spc="5" dirty="0">
                <a:solidFill>
                  <a:srgbClr val="00AF5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AF50"/>
                </a:solidFill>
                <a:latin typeface="Times New Roman"/>
                <a:cs typeface="Times New Roman"/>
              </a:rPr>
              <a:t>zdravotnictví, </a:t>
            </a:r>
            <a:r>
              <a:rPr sz="1800" dirty="0">
                <a:latin typeface="Times New Roman"/>
                <a:cs typeface="Times New Roman"/>
              </a:rPr>
              <a:t>který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stává </a:t>
            </a:r>
            <a:r>
              <a:rPr sz="1800" spc="-50" dirty="0">
                <a:latin typeface="Times New Roman"/>
                <a:cs typeface="Times New Roman"/>
              </a:rPr>
              <a:t>-</a:t>
            </a:r>
            <a:endParaRPr sz="1800">
              <a:latin typeface="Times New Roman"/>
              <a:cs typeface="Times New Roman"/>
            </a:endParaRPr>
          </a:p>
          <a:p>
            <a:pPr marL="182880" marR="8284209">
              <a:lnSpc>
                <a:spcPct val="100000"/>
              </a:lnSpc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klinickým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psychologem </a:t>
            </a:r>
            <a:r>
              <a:rPr sz="1800" spc="-10" dirty="0">
                <a:latin typeface="Times New Roman"/>
                <a:cs typeface="Times New Roman"/>
              </a:rPr>
              <a:t>anebo</a:t>
            </a:r>
            <a:endParaRPr sz="1800">
              <a:latin typeface="Times New Roman"/>
              <a:cs typeface="Times New Roman"/>
            </a:endParaRPr>
          </a:p>
          <a:p>
            <a:pPr marL="182880">
              <a:lnSpc>
                <a:spcPct val="100000"/>
              </a:lnSpc>
            </a:pP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dětským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klinickým</a:t>
            </a:r>
            <a:r>
              <a:rPr sz="18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psychologem,</a:t>
            </a:r>
            <a:r>
              <a:rPr sz="1800" spc="4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každý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 nich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může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být zároveň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psychoterapeutem</a:t>
            </a:r>
            <a:r>
              <a:rPr sz="1600" spc="-10" dirty="0">
                <a:latin typeface="Times New Roman"/>
                <a:cs typeface="Times New Roman"/>
              </a:rPr>
              <a:t>.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82880" marR="8890">
              <a:lnSpc>
                <a:spcPct val="100000"/>
              </a:lnSpc>
              <a:spcBef>
                <a:spcPts val="1545"/>
              </a:spcBef>
            </a:pPr>
            <a:r>
              <a:rPr sz="1400" dirty="0">
                <a:latin typeface="Times New Roman"/>
                <a:cs typeface="Times New Roman"/>
              </a:rPr>
              <a:t>(v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textu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prezentace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je uváděna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profese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klinický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psycholog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(KP),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ale uvedené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informace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se také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vztahují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k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profesi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dětský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klinický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psycholog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(DKP)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10" dirty="0">
                <a:latin typeface="Times New Roman"/>
                <a:cs typeface="Times New Roman"/>
              </a:rPr>
              <a:t>psychoterapeut)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28396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95"/>
              </a:spcBef>
            </a:pPr>
            <a:r>
              <a:rPr dirty="0"/>
              <a:t>2.</a:t>
            </a:r>
            <a:r>
              <a:rPr spc="-95" dirty="0"/>
              <a:t> </a:t>
            </a:r>
            <a:r>
              <a:rPr dirty="0"/>
              <a:t>Vzdělávání</a:t>
            </a:r>
            <a:r>
              <a:rPr spc="-70" dirty="0"/>
              <a:t> </a:t>
            </a:r>
            <a:r>
              <a:rPr dirty="0"/>
              <a:t>v</a:t>
            </a:r>
            <a:r>
              <a:rPr spc="-90" dirty="0"/>
              <a:t> </a:t>
            </a:r>
            <a:r>
              <a:rPr dirty="0"/>
              <a:t>klinické</a:t>
            </a:r>
            <a:r>
              <a:rPr spc="-55" dirty="0"/>
              <a:t> </a:t>
            </a:r>
            <a:r>
              <a:rPr spc="-10" dirty="0"/>
              <a:t>psychologii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4487" y="1585086"/>
            <a:ext cx="11206480" cy="402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 algn="just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řídí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především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zákonem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č.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96/2004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Sb.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jeho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novelami</a:t>
            </a:r>
            <a:endParaRPr sz="1800">
              <a:latin typeface="Times New Roman"/>
              <a:cs typeface="Times New Roman"/>
            </a:endParaRPr>
          </a:p>
          <a:p>
            <a:pPr marL="299085" marR="5080" indent="-287020" algn="just">
              <a:lnSpc>
                <a:spcPct val="100000"/>
              </a:lnSpc>
              <a:buClr>
                <a:srgbClr val="585858"/>
              </a:buClr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kvalifikace:</a:t>
            </a:r>
            <a:r>
              <a:rPr sz="1800" spc="18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odborná</a:t>
            </a:r>
            <a:r>
              <a:rPr sz="1800" spc="19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způsobilost</a:t>
            </a:r>
            <a:r>
              <a:rPr sz="1800" spc="19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k</a:t>
            </a:r>
            <a:r>
              <a:rPr sz="1800" spc="19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výkonu</a:t>
            </a:r>
            <a:r>
              <a:rPr sz="1800" spc="17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povolání</a:t>
            </a:r>
            <a:r>
              <a:rPr sz="1800" spc="18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psychologa</a:t>
            </a:r>
            <a:r>
              <a:rPr sz="1800" spc="190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ve</a:t>
            </a:r>
            <a:r>
              <a:rPr sz="1800" spc="18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zdravotnictví</a:t>
            </a:r>
            <a:r>
              <a:rPr sz="1800" spc="19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se</a:t>
            </a:r>
            <a:r>
              <a:rPr sz="1800" spc="18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získává</a:t>
            </a:r>
            <a:r>
              <a:rPr sz="1800" spc="185" dirty="0">
                <a:latin typeface="Times New Roman"/>
                <a:cs typeface="Times New Roman"/>
              </a:rPr>
              <a:t>  </a:t>
            </a:r>
            <a:r>
              <a:rPr sz="1800" spc="-10" dirty="0">
                <a:latin typeface="Times New Roman"/>
                <a:cs typeface="Times New Roman"/>
              </a:rPr>
              <a:t>absolvováním </a:t>
            </a:r>
            <a:r>
              <a:rPr sz="1800" dirty="0">
                <a:latin typeface="Times New Roman"/>
                <a:cs typeface="Times New Roman"/>
              </a:rPr>
              <a:t>jednooborového</a:t>
            </a:r>
            <a:r>
              <a:rPr sz="1800" spc="4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studia</a:t>
            </a:r>
            <a:r>
              <a:rPr sz="1800" spc="4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akreditovaného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magisterského</a:t>
            </a:r>
            <a:r>
              <a:rPr sz="1800" spc="4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studijního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oboru</a:t>
            </a:r>
            <a:r>
              <a:rPr sz="1800" spc="25" dirty="0">
                <a:latin typeface="Times New Roman"/>
                <a:cs typeface="Times New Roman"/>
              </a:rPr>
              <a:t>  </a:t>
            </a:r>
            <a:r>
              <a:rPr sz="1800" dirty="0">
                <a:latin typeface="Times New Roman"/>
                <a:cs typeface="Times New Roman"/>
              </a:rPr>
              <a:t>psychologie</a:t>
            </a:r>
            <a:r>
              <a:rPr sz="1800" spc="4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navazujícího</a:t>
            </a:r>
            <a:r>
              <a:rPr sz="1800" spc="4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</a:t>
            </a:r>
            <a:r>
              <a:rPr sz="1800" spc="484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absolvování </a:t>
            </a:r>
            <a:r>
              <a:rPr sz="1800" dirty="0">
                <a:latin typeface="Times New Roman"/>
                <a:cs typeface="Times New Roman"/>
              </a:rPr>
              <a:t>jednooborového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studia akreditovaného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bakalářského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studijního oboru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psychologie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, akademický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titul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Mgr.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(PhDr.)</a:t>
            </a:r>
            <a:endParaRPr sz="1800">
              <a:latin typeface="Times New Roman"/>
              <a:cs typeface="Times New Roman"/>
            </a:endParaRPr>
          </a:p>
          <a:p>
            <a:pPr marL="299085" marR="6350" indent="-287020" algn="just">
              <a:lnSpc>
                <a:spcPct val="100000"/>
              </a:lnSpc>
              <a:buClr>
                <a:srgbClr val="585858"/>
              </a:buClr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a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absolvováním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akreditovaného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kvalifikačního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kurzu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65" dirty="0">
                <a:latin typeface="Times New Roman"/>
                <a:cs typeface="Times New Roman"/>
              </a:rPr>
              <a:t> 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AKK</a:t>
            </a:r>
            <a:r>
              <a:rPr sz="1800" spc="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Psycholog</a:t>
            </a:r>
            <a:r>
              <a:rPr sz="1800" spc="8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ve</a:t>
            </a:r>
            <a:r>
              <a:rPr sz="1800" spc="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zdravotnictví</a:t>
            </a:r>
            <a:r>
              <a:rPr sz="1800" spc="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kurz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je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vhodné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absolvovat </a:t>
            </a:r>
            <a:r>
              <a:rPr sz="1800" dirty="0">
                <a:latin typeface="Times New Roman"/>
                <a:cs typeface="Times New Roman"/>
              </a:rPr>
              <a:t>za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studií;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absolvent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stává</a:t>
            </a:r>
            <a:r>
              <a:rPr sz="1800" spc="4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nelékařským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zdravotnickým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pracovníkem</a:t>
            </a:r>
            <a:endParaRPr sz="1800">
              <a:latin typeface="Times New Roman"/>
              <a:cs typeface="Times New Roman"/>
            </a:endParaRPr>
          </a:p>
          <a:p>
            <a:pPr marL="299085" indent="-287020" algn="just">
              <a:lnSpc>
                <a:spcPct val="100000"/>
              </a:lnSpc>
              <a:spcBef>
                <a:spcPts val="1465"/>
              </a:spcBef>
              <a:buClr>
                <a:srgbClr val="585858"/>
              </a:buClr>
              <a:buSzPct val="150000"/>
              <a:buFont typeface="Wingdings"/>
              <a:buChar char=""/>
              <a:tabLst>
                <a:tab pos="299720" algn="l"/>
              </a:tabLst>
            </a:pPr>
            <a:r>
              <a:rPr sz="1200" dirty="0">
                <a:latin typeface="Times New Roman"/>
                <a:cs typeface="Times New Roman"/>
              </a:rPr>
              <a:t>Výuka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psychologie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ČR: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585858"/>
              </a:buClr>
              <a:buFont typeface="Wingdings"/>
              <a:buChar char=""/>
            </a:pPr>
            <a:endParaRPr sz="2100">
              <a:latin typeface="Times New Roman"/>
              <a:cs typeface="Times New Roman"/>
            </a:endParaRPr>
          </a:p>
          <a:p>
            <a:pPr marL="697865" lvl="1" indent="-245110">
              <a:lnSpc>
                <a:spcPct val="100000"/>
              </a:lnSpc>
              <a:buClr>
                <a:srgbClr val="585858"/>
              </a:buClr>
              <a:buSzPct val="150000"/>
              <a:buFont typeface="Arial"/>
              <a:buChar char="▪"/>
              <a:tabLst>
                <a:tab pos="697865" algn="l"/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Filozofická fakulta UK,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Praha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FF0000"/>
                </a:solidFill>
                <a:latin typeface="Times New Roman"/>
                <a:cs typeface="Times New Roman"/>
              </a:rPr>
              <a:t>AKK</a:t>
            </a:r>
            <a:endParaRPr sz="1200">
              <a:latin typeface="Times New Roman"/>
              <a:cs typeface="Times New Roman"/>
            </a:endParaRPr>
          </a:p>
          <a:p>
            <a:pPr marL="697865" lvl="1" indent="-245110">
              <a:lnSpc>
                <a:spcPct val="100000"/>
              </a:lnSpc>
              <a:spcBef>
                <a:spcPts val="505"/>
              </a:spcBef>
              <a:buClr>
                <a:srgbClr val="585858"/>
              </a:buClr>
              <a:buSzPct val="150000"/>
              <a:buFont typeface="Arial"/>
              <a:buChar char="▪"/>
              <a:tabLst>
                <a:tab pos="697865" algn="l"/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Pedagogická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fakulta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UK,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Praha</a:t>
            </a:r>
            <a:endParaRPr sz="1200">
              <a:latin typeface="Times New Roman"/>
              <a:cs typeface="Times New Roman"/>
            </a:endParaRPr>
          </a:p>
          <a:p>
            <a:pPr marL="697865" lvl="1" indent="-245110">
              <a:lnSpc>
                <a:spcPct val="100000"/>
              </a:lnSpc>
              <a:spcBef>
                <a:spcPts val="490"/>
              </a:spcBef>
              <a:buClr>
                <a:srgbClr val="585858"/>
              </a:buClr>
              <a:buSzPct val="150000"/>
              <a:buFont typeface="Arial"/>
              <a:buChar char="▪"/>
              <a:tabLst>
                <a:tab pos="697865" algn="l"/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Pražská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vysoká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škola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psychosociálních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studií,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Praha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FF0000"/>
                </a:solidFill>
                <a:latin typeface="Times New Roman"/>
                <a:cs typeface="Times New Roman"/>
              </a:rPr>
              <a:t>AKK</a:t>
            </a:r>
            <a:endParaRPr sz="1200">
              <a:latin typeface="Times New Roman"/>
              <a:cs typeface="Times New Roman"/>
            </a:endParaRPr>
          </a:p>
          <a:p>
            <a:pPr marL="697865" lvl="1" indent="-245110">
              <a:lnSpc>
                <a:spcPct val="100000"/>
              </a:lnSpc>
              <a:spcBef>
                <a:spcPts val="505"/>
              </a:spcBef>
              <a:buClr>
                <a:srgbClr val="585858"/>
              </a:buClr>
              <a:buSzPct val="150000"/>
              <a:buFont typeface="Arial"/>
              <a:buChar char="▪"/>
              <a:tabLst>
                <a:tab pos="697865" algn="l"/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Filozofická fakulta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MU,</a:t>
            </a:r>
            <a:r>
              <a:rPr sz="1200" spc="-20" dirty="0">
                <a:latin typeface="Times New Roman"/>
                <a:cs typeface="Times New Roman"/>
              </a:rPr>
              <a:t> Brno</a:t>
            </a:r>
            <a:endParaRPr sz="1200">
              <a:latin typeface="Times New Roman"/>
              <a:cs typeface="Times New Roman"/>
            </a:endParaRPr>
          </a:p>
          <a:p>
            <a:pPr marL="697865" lvl="1" indent="-245110">
              <a:lnSpc>
                <a:spcPct val="100000"/>
              </a:lnSpc>
              <a:spcBef>
                <a:spcPts val="505"/>
              </a:spcBef>
              <a:buClr>
                <a:srgbClr val="585858"/>
              </a:buClr>
              <a:buSzPct val="150000"/>
              <a:buFont typeface="Arial"/>
              <a:buChar char="▪"/>
              <a:tabLst>
                <a:tab pos="697865" algn="l"/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Fakulta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sociálních studií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MU,</a:t>
            </a:r>
            <a:r>
              <a:rPr sz="1200" spc="-20" dirty="0">
                <a:latin typeface="Times New Roman"/>
                <a:cs typeface="Times New Roman"/>
              </a:rPr>
              <a:t> Brno</a:t>
            </a:r>
            <a:endParaRPr sz="1200">
              <a:latin typeface="Times New Roman"/>
              <a:cs typeface="Times New Roman"/>
            </a:endParaRPr>
          </a:p>
          <a:p>
            <a:pPr marL="697865" lvl="1" indent="-245110">
              <a:lnSpc>
                <a:spcPct val="100000"/>
              </a:lnSpc>
              <a:spcBef>
                <a:spcPts val="490"/>
              </a:spcBef>
              <a:buClr>
                <a:srgbClr val="585858"/>
              </a:buClr>
              <a:buSzPct val="150000"/>
              <a:buFont typeface="Arial"/>
              <a:buChar char="▪"/>
              <a:tabLst>
                <a:tab pos="697865" algn="l"/>
                <a:tab pos="698500" algn="l"/>
              </a:tabLst>
            </a:pPr>
            <a:r>
              <a:rPr sz="1200" dirty="0">
                <a:latin typeface="Times New Roman"/>
                <a:cs typeface="Times New Roman"/>
              </a:rPr>
              <a:t>Filozofická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fakulta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UP,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Olomouc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solidFill>
                  <a:srgbClr val="FF0000"/>
                </a:solidFill>
                <a:latin typeface="Times New Roman"/>
                <a:cs typeface="Times New Roman"/>
              </a:rPr>
              <a:t>AKK</a:t>
            </a:r>
            <a:endParaRPr sz="1200">
              <a:latin typeface="Times New Roman"/>
              <a:cs typeface="Times New Roman"/>
            </a:endParaRPr>
          </a:p>
          <a:p>
            <a:pPr marL="699770" indent="-247650">
              <a:lnSpc>
                <a:spcPct val="100000"/>
              </a:lnSpc>
              <a:spcBef>
                <a:spcPts val="505"/>
              </a:spcBef>
              <a:buClr>
                <a:srgbClr val="585858"/>
              </a:buClr>
              <a:buSzPct val="150000"/>
              <a:buFont typeface="Wingdings"/>
              <a:buChar char=""/>
              <a:tabLst>
                <a:tab pos="699770" algn="l"/>
                <a:tab pos="700405" algn="l"/>
              </a:tabLst>
            </a:pPr>
            <a:r>
              <a:rPr sz="1200" dirty="0">
                <a:latin typeface="Times New Roman"/>
                <a:cs typeface="Times New Roman"/>
              </a:rPr>
              <a:t>Pedagogická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fakulta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JU,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Č.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Budějovice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Filozofická fakulta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OU,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Ostrava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(pouze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bakalářské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studium);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University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York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Prague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(výuka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anglickém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jazyce)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3467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95"/>
              </a:spcBef>
            </a:pPr>
            <a:r>
              <a:rPr dirty="0"/>
              <a:t>2.</a:t>
            </a:r>
            <a:r>
              <a:rPr spc="-95" dirty="0"/>
              <a:t> </a:t>
            </a:r>
            <a:r>
              <a:rPr dirty="0"/>
              <a:t>Vzdělávání</a:t>
            </a:r>
            <a:r>
              <a:rPr spc="-50" dirty="0"/>
              <a:t> </a:t>
            </a:r>
            <a:r>
              <a:rPr dirty="0"/>
              <a:t>v</a:t>
            </a:r>
            <a:r>
              <a:rPr spc="-90" dirty="0"/>
              <a:t> </a:t>
            </a:r>
            <a:r>
              <a:rPr dirty="0"/>
              <a:t>klinické</a:t>
            </a:r>
            <a:r>
              <a:rPr spc="-55" dirty="0"/>
              <a:t> </a:t>
            </a:r>
            <a:r>
              <a:rPr spc="-10" dirty="0"/>
              <a:t>psychologii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8190" y="1585086"/>
            <a:ext cx="9547225" cy="259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SzPct val="105555"/>
              <a:buFont typeface="Wingdings"/>
              <a:buChar char=""/>
              <a:tabLst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profese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psycholog</a:t>
            </a:r>
            <a:r>
              <a:rPr sz="1800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ve</a:t>
            </a:r>
            <a:r>
              <a:rPr sz="18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0000"/>
                </a:solidFill>
                <a:latin typeface="Times New Roman"/>
                <a:cs typeface="Times New Roman"/>
              </a:rPr>
              <a:t>zdravotnictví</a:t>
            </a:r>
            <a:r>
              <a:rPr sz="18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(vzdělanostní</a:t>
            </a:r>
            <a:r>
              <a:rPr sz="1800" spc="-10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585858"/>
                </a:solidFill>
                <a:latin typeface="Times New Roman"/>
                <a:cs typeface="Times New Roman"/>
              </a:rPr>
              <a:t>předstupeň klinického</a:t>
            </a:r>
            <a:r>
              <a:rPr sz="1800" spc="-5" dirty="0">
                <a:solidFill>
                  <a:srgbClr val="585858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585858"/>
                </a:solidFill>
                <a:latin typeface="Times New Roman"/>
                <a:cs typeface="Times New Roman"/>
              </a:rPr>
              <a:t>psychologa):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585858"/>
              </a:buClr>
              <a:buFont typeface="Wingdings"/>
              <a:buChar char=""/>
            </a:pPr>
            <a:endParaRPr sz="2250">
              <a:latin typeface="Times New Roman"/>
              <a:cs typeface="Times New Roman"/>
            </a:endParaRPr>
          </a:p>
          <a:p>
            <a:pPr marL="469265" lvl="1" indent="-380365">
              <a:lnSpc>
                <a:spcPct val="100000"/>
              </a:lnSpc>
              <a:buClr>
                <a:srgbClr val="585858"/>
              </a:buClr>
              <a:buSzPct val="133333"/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absolvováním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AKK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Psycholog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zdravotnictví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stává nelékařským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zdravotnickým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pracovníkem</a:t>
            </a:r>
            <a:endParaRPr sz="1800">
              <a:latin typeface="Times New Roman"/>
              <a:cs typeface="Times New Roman"/>
            </a:endParaRPr>
          </a:p>
          <a:p>
            <a:pPr marL="469265" marR="288290" lvl="1" indent="-381000">
              <a:lnSpc>
                <a:spcPct val="114999"/>
              </a:lnSpc>
              <a:buClr>
                <a:srgbClr val="585858"/>
              </a:buClr>
              <a:buSzPct val="133333"/>
              <a:buFont typeface="Arial"/>
              <a:buChar char="•"/>
              <a:tabLst>
                <a:tab pos="469900" algn="l"/>
                <a:tab pos="487680" algn="l"/>
              </a:tabLst>
            </a:pPr>
            <a:r>
              <a:rPr sz="1800" dirty="0">
                <a:latin typeface="Times New Roman"/>
                <a:cs typeface="Times New Roman"/>
              </a:rPr>
              <a:t>absolvuje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pětiletý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vzdělávací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program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specializačního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vzdělávání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oboru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klinická </a:t>
            </a:r>
            <a:r>
              <a:rPr sz="1800" spc="-10" dirty="0">
                <a:latin typeface="Times New Roman"/>
                <a:cs typeface="Times New Roman"/>
              </a:rPr>
              <a:t>psychologie, 		</a:t>
            </a:r>
            <a:r>
              <a:rPr sz="1800" dirty="0">
                <a:latin typeface="Times New Roman"/>
                <a:cs typeface="Times New Roman"/>
              </a:rPr>
              <a:t>vzdělává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</a:t>
            </a:r>
            <a:r>
              <a:rPr sz="1800" spc="4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pod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vedením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školitele</a:t>
            </a:r>
            <a:endParaRPr sz="1800">
              <a:latin typeface="Times New Roman"/>
              <a:cs typeface="Times New Roman"/>
            </a:endParaRPr>
          </a:p>
          <a:p>
            <a:pPr marL="469265" lvl="1" indent="-380365">
              <a:lnSpc>
                <a:spcPct val="100000"/>
              </a:lnSpc>
              <a:spcBef>
                <a:spcPts val="325"/>
              </a:spcBef>
              <a:buClr>
                <a:srgbClr val="585858"/>
              </a:buClr>
              <a:buSzPct val="133333"/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dirty="0">
                <a:latin typeface="Times New Roman"/>
                <a:cs typeface="Times New Roman"/>
              </a:rPr>
              <a:t>pracuje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pod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odborným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dohledem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Times New Roman"/>
                <a:cs typeface="Times New Roman"/>
              </a:rPr>
              <a:t>garanta</a:t>
            </a:r>
            <a:endParaRPr sz="1800">
              <a:latin typeface="Times New Roman"/>
              <a:cs typeface="Times New Roman"/>
            </a:endParaRPr>
          </a:p>
          <a:p>
            <a:pPr marL="431800">
              <a:lnSpc>
                <a:spcPct val="100000"/>
              </a:lnSpc>
              <a:spcBef>
                <a:spcPts val="330"/>
              </a:spcBef>
            </a:pPr>
            <a:r>
              <a:rPr sz="1800" dirty="0">
                <a:latin typeface="Times New Roman"/>
                <a:cs typeface="Times New Roman"/>
              </a:rPr>
              <a:t>(školitel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garant může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být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jedna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 tatáž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osoba, vždy je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klinický</a:t>
            </a:r>
            <a:r>
              <a:rPr sz="1800" spc="-10" dirty="0">
                <a:latin typeface="Times New Roman"/>
                <a:cs typeface="Times New Roman"/>
              </a:rPr>
              <a:t> psycholog)</a:t>
            </a:r>
            <a:endParaRPr sz="1800">
              <a:latin typeface="Times New Roman"/>
              <a:cs typeface="Times New Roman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Clr>
                <a:srgbClr val="585858"/>
              </a:buClr>
              <a:buSzPct val="105555"/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800" dirty="0">
                <a:latin typeface="Times New Roman"/>
                <a:cs typeface="Times New Roman"/>
              </a:rPr>
              <a:t>atestací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z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klinické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psychologie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stává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AF50"/>
                </a:solidFill>
                <a:latin typeface="Times New Roman"/>
                <a:cs typeface="Times New Roman"/>
              </a:rPr>
              <a:t>klinickým</a:t>
            </a:r>
            <a:r>
              <a:rPr sz="1800" spc="-10" dirty="0">
                <a:solidFill>
                  <a:srgbClr val="00AF50"/>
                </a:solidFill>
                <a:latin typeface="Times New Roman"/>
                <a:cs typeface="Times New Roman"/>
              </a:rPr>
              <a:t> psychologem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0517" rIns="0" bIns="0" rtlCol="0">
            <a:spAutoFit/>
          </a:bodyPr>
          <a:lstStyle/>
          <a:p>
            <a:pPr marL="156210">
              <a:lnSpc>
                <a:spcPct val="100000"/>
              </a:lnSpc>
              <a:spcBef>
                <a:spcPts val="95"/>
              </a:spcBef>
            </a:pPr>
            <a:r>
              <a:rPr dirty="0"/>
              <a:t>3.</a:t>
            </a:r>
            <a:r>
              <a:rPr spc="-90" dirty="0"/>
              <a:t> </a:t>
            </a:r>
            <a:r>
              <a:rPr dirty="0"/>
              <a:t>Shrnutí</a:t>
            </a:r>
            <a:r>
              <a:rPr spc="-80" dirty="0"/>
              <a:t> </a:t>
            </a:r>
            <a:r>
              <a:rPr dirty="0"/>
              <a:t>vzdělávání</a:t>
            </a:r>
            <a:r>
              <a:rPr spc="-70" dirty="0"/>
              <a:t> </a:t>
            </a:r>
            <a:r>
              <a:rPr dirty="0"/>
              <a:t>v</a:t>
            </a:r>
            <a:r>
              <a:rPr spc="-90" dirty="0"/>
              <a:t> </a:t>
            </a:r>
            <a:r>
              <a:rPr dirty="0"/>
              <a:t>klinické</a:t>
            </a:r>
            <a:r>
              <a:rPr spc="-50" dirty="0"/>
              <a:t> </a:t>
            </a:r>
            <a:r>
              <a:rPr spc="-10" dirty="0"/>
              <a:t>psychologii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4487" y="1616786"/>
            <a:ext cx="15760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SzPct val="83333"/>
              <a:buFont typeface="Times New Roman"/>
              <a:buChar char="●"/>
              <a:tabLst>
                <a:tab pos="241300" algn="l"/>
              </a:tabLst>
            </a:pPr>
            <a:r>
              <a:rPr sz="2400" spc="-20" dirty="0">
                <a:solidFill>
                  <a:srgbClr val="FF0000"/>
                </a:solidFill>
                <a:latin typeface="Trebuchet MS"/>
                <a:cs typeface="Trebuchet MS"/>
              </a:rPr>
              <a:t>Obrázek…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7887" y="1356359"/>
            <a:ext cx="9779508" cy="550163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3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4.</a:t>
            </a:r>
            <a:r>
              <a:rPr sz="2400" spc="-20" dirty="0"/>
              <a:t> </a:t>
            </a:r>
            <a:r>
              <a:rPr sz="2400" dirty="0"/>
              <a:t>Specializační</a:t>
            </a:r>
            <a:r>
              <a:rPr sz="2400" spc="-35" dirty="0"/>
              <a:t> </a:t>
            </a:r>
            <a:r>
              <a:rPr sz="2400" dirty="0"/>
              <a:t>–</a:t>
            </a:r>
            <a:r>
              <a:rPr sz="2400" spc="-20" dirty="0"/>
              <a:t> </a:t>
            </a:r>
            <a:r>
              <a:rPr sz="2400" dirty="0"/>
              <a:t>nástavbové</a:t>
            </a:r>
            <a:r>
              <a:rPr sz="2400" spc="-5" dirty="0"/>
              <a:t> </a:t>
            </a:r>
            <a:r>
              <a:rPr sz="2400" dirty="0"/>
              <a:t>–</a:t>
            </a:r>
            <a:r>
              <a:rPr sz="2400" spc="-15" dirty="0"/>
              <a:t> </a:t>
            </a:r>
            <a:r>
              <a:rPr sz="2400" dirty="0"/>
              <a:t>vzdělávání</a:t>
            </a:r>
            <a:r>
              <a:rPr sz="2400" spc="-20" dirty="0"/>
              <a:t> </a:t>
            </a:r>
            <a:r>
              <a:rPr sz="2400" dirty="0"/>
              <a:t>v</a:t>
            </a:r>
            <a:r>
              <a:rPr sz="2400" spc="-15" dirty="0"/>
              <a:t> </a:t>
            </a:r>
            <a:r>
              <a:rPr sz="2400" dirty="0"/>
              <a:t>klinické</a:t>
            </a:r>
            <a:r>
              <a:rPr sz="2400" spc="-60" dirty="0"/>
              <a:t> </a:t>
            </a:r>
            <a:r>
              <a:rPr sz="2400" spc="-10" dirty="0"/>
              <a:t>psychologii</a:t>
            </a:r>
            <a:endParaRPr sz="240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2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1285" rIns="0" bIns="0" rtlCol="0">
            <a:spAutoFit/>
          </a:bodyPr>
          <a:lstStyle/>
          <a:p>
            <a:pPr marL="300990" indent="-287020">
              <a:lnSpc>
                <a:spcPct val="100000"/>
              </a:lnSpc>
              <a:spcBef>
                <a:spcPts val="955"/>
              </a:spcBef>
              <a:buSzPct val="105555"/>
              <a:buFont typeface="Wingdings"/>
              <a:buChar char=""/>
              <a:tabLst>
                <a:tab pos="301625" algn="l"/>
              </a:tabLst>
            </a:pPr>
            <a:r>
              <a:rPr dirty="0"/>
              <a:t>profese</a:t>
            </a:r>
            <a:r>
              <a:rPr spc="-5" dirty="0"/>
              <a:t> </a:t>
            </a:r>
            <a:r>
              <a:rPr dirty="0">
                <a:solidFill>
                  <a:srgbClr val="FF0000"/>
                </a:solidFill>
              </a:rPr>
              <a:t>dětský</a:t>
            </a:r>
            <a:r>
              <a:rPr spc="-10" dirty="0">
                <a:solidFill>
                  <a:srgbClr val="FF0000"/>
                </a:solidFill>
              </a:rPr>
              <a:t> </a:t>
            </a:r>
            <a:r>
              <a:rPr dirty="0">
                <a:solidFill>
                  <a:srgbClr val="FF0000"/>
                </a:solidFill>
              </a:rPr>
              <a:t>klinický psycholog</a:t>
            </a:r>
            <a:r>
              <a:rPr dirty="0"/>
              <a:t>:</a:t>
            </a:r>
            <a:r>
              <a:rPr spc="-40" dirty="0"/>
              <a:t> </a:t>
            </a:r>
            <a:r>
              <a:rPr dirty="0"/>
              <a:t>délka vzdělávání</a:t>
            </a:r>
            <a:r>
              <a:rPr spc="-20" dirty="0"/>
              <a:t> </a:t>
            </a:r>
            <a:r>
              <a:rPr dirty="0"/>
              <a:t>+2</a:t>
            </a:r>
            <a:r>
              <a:rPr spc="-10" dirty="0"/>
              <a:t> </a:t>
            </a:r>
            <a:r>
              <a:rPr spc="-20" dirty="0"/>
              <a:t>roky</a:t>
            </a:r>
          </a:p>
          <a:p>
            <a:pPr marL="242570" marR="5080" indent="-227965">
              <a:lnSpc>
                <a:spcPct val="100000"/>
              </a:lnSpc>
              <a:spcBef>
                <a:spcPts val="1000"/>
              </a:spcBef>
              <a:buSzPct val="105555"/>
              <a:buFont typeface="Arial"/>
              <a:buChar char="▪"/>
              <a:tabLst>
                <a:tab pos="242570" algn="l"/>
                <a:tab pos="243204" algn="l"/>
              </a:tabLst>
            </a:pPr>
            <a:r>
              <a:rPr dirty="0"/>
              <a:t>absolvování</a:t>
            </a:r>
            <a:r>
              <a:rPr spc="40" dirty="0"/>
              <a:t> </a:t>
            </a:r>
            <a:r>
              <a:rPr dirty="0"/>
              <a:t>vzdělávacího</a:t>
            </a:r>
            <a:r>
              <a:rPr spc="45" dirty="0"/>
              <a:t> </a:t>
            </a:r>
            <a:r>
              <a:rPr dirty="0"/>
              <a:t>programu</a:t>
            </a:r>
            <a:r>
              <a:rPr spc="55" dirty="0"/>
              <a:t> </a:t>
            </a:r>
            <a:r>
              <a:rPr dirty="0"/>
              <a:t>specializačního</a:t>
            </a:r>
            <a:r>
              <a:rPr spc="60" dirty="0"/>
              <a:t> </a:t>
            </a:r>
            <a:r>
              <a:rPr dirty="0"/>
              <a:t>vzdělávání</a:t>
            </a:r>
            <a:r>
              <a:rPr spc="50" dirty="0"/>
              <a:t> </a:t>
            </a:r>
            <a:r>
              <a:rPr dirty="0"/>
              <a:t>v</a:t>
            </a:r>
            <a:r>
              <a:rPr spc="30" dirty="0"/>
              <a:t> </a:t>
            </a:r>
            <a:r>
              <a:rPr dirty="0"/>
              <a:t>oboru</a:t>
            </a:r>
            <a:r>
              <a:rPr spc="55" dirty="0"/>
              <a:t> </a:t>
            </a:r>
            <a:r>
              <a:rPr dirty="0"/>
              <a:t>dětská</a:t>
            </a:r>
            <a:r>
              <a:rPr spc="55" dirty="0"/>
              <a:t> </a:t>
            </a:r>
            <a:r>
              <a:rPr dirty="0"/>
              <a:t>klinická</a:t>
            </a:r>
            <a:r>
              <a:rPr spc="50" dirty="0"/>
              <a:t> </a:t>
            </a:r>
            <a:r>
              <a:rPr dirty="0"/>
              <a:t>psychologie</a:t>
            </a:r>
            <a:r>
              <a:rPr spc="55" dirty="0"/>
              <a:t> </a:t>
            </a:r>
            <a:r>
              <a:rPr dirty="0"/>
              <a:t>navazující</a:t>
            </a:r>
            <a:r>
              <a:rPr spc="50" dirty="0"/>
              <a:t> </a:t>
            </a:r>
            <a:r>
              <a:rPr dirty="0"/>
              <a:t>na</a:t>
            </a:r>
            <a:r>
              <a:rPr spc="40" dirty="0"/>
              <a:t> </a:t>
            </a:r>
            <a:r>
              <a:rPr spc="-25" dirty="0"/>
              <a:t>KP, </a:t>
            </a:r>
            <a:r>
              <a:rPr dirty="0"/>
              <a:t>ukončené</a:t>
            </a:r>
            <a:r>
              <a:rPr spc="-20" dirty="0"/>
              <a:t> </a:t>
            </a:r>
            <a:r>
              <a:rPr dirty="0"/>
              <a:t>atestací z dětské klinické</a:t>
            </a:r>
            <a:r>
              <a:rPr spc="-5" dirty="0"/>
              <a:t> </a:t>
            </a:r>
            <a:r>
              <a:rPr spc="-10" dirty="0"/>
              <a:t>psychologie</a:t>
            </a:r>
          </a:p>
          <a:p>
            <a:pPr marL="300990" indent="-287020">
              <a:lnSpc>
                <a:spcPct val="100000"/>
              </a:lnSpc>
              <a:spcBef>
                <a:spcPts val="1005"/>
              </a:spcBef>
              <a:buSzPct val="105555"/>
              <a:buFont typeface="Wingdings"/>
              <a:buChar char=""/>
              <a:tabLst>
                <a:tab pos="301625" algn="l"/>
              </a:tabLst>
            </a:pPr>
            <a:r>
              <a:rPr dirty="0"/>
              <a:t>profese</a:t>
            </a:r>
            <a:r>
              <a:rPr spc="-20" dirty="0"/>
              <a:t> </a:t>
            </a:r>
            <a:r>
              <a:rPr spc="-10" dirty="0">
                <a:solidFill>
                  <a:srgbClr val="FF0000"/>
                </a:solidFill>
              </a:rPr>
              <a:t>psychoterapeut</a:t>
            </a:r>
            <a:r>
              <a:rPr spc="-10" dirty="0"/>
              <a:t>:</a:t>
            </a:r>
          </a:p>
          <a:p>
            <a:pPr marL="300990" indent="-287020">
              <a:lnSpc>
                <a:spcPct val="100000"/>
              </a:lnSpc>
              <a:spcBef>
                <a:spcPts val="994"/>
              </a:spcBef>
              <a:buSzPct val="105555"/>
              <a:buFont typeface="Arial"/>
              <a:buChar char="▪"/>
              <a:tabLst>
                <a:tab pos="300990" algn="l"/>
                <a:tab pos="301625" algn="l"/>
              </a:tabLst>
            </a:pPr>
            <a:r>
              <a:rPr dirty="0"/>
              <a:t>schválen</a:t>
            </a:r>
            <a:r>
              <a:rPr spc="100" dirty="0"/>
              <a:t> </a:t>
            </a:r>
            <a:r>
              <a:rPr dirty="0"/>
              <a:t>vzdělávací</a:t>
            </a:r>
            <a:r>
              <a:rPr spc="120" dirty="0"/>
              <a:t> </a:t>
            </a:r>
            <a:r>
              <a:rPr dirty="0"/>
              <a:t>program</a:t>
            </a:r>
            <a:r>
              <a:rPr spc="105" dirty="0"/>
              <a:t> </a:t>
            </a:r>
            <a:r>
              <a:rPr dirty="0"/>
              <a:t>specializačního</a:t>
            </a:r>
            <a:r>
              <a:rPr spc="105" dirty="0"/>
              <a:t> </a:t>
            </a:r>
            <a:r>
              <a:rPr dirty="0"/>
              <a:t>vzdělávání</a:t>
            </a:r>
            <a:r>
              <a:rPr spc="114" dirty="0"/>
              <a:t> </a:t>
            </a:r>
            <a:r>
              <a:rPr dirty="0"/>
              <a:t>v</a:t>
            </a:r>
            <a:r>
              <a:rPr spc="110" dirty="0"/>
              <a:t> </a:t>
            </a:r>
            <a:r>
              <a:rPr dirty="0"/>
              <a:t>psychoterapii</a:t>
            </a:r>
            <a:r>
              <a:rPr spc="114" dirty="0"/>
              <a:t> </a:t>
            </a:r>
            <a:r>
              <a:rPr dirty="0"/>
              <a:t>(dle</a:t>
            </a:r>
            <a:r>
              <a:rPr spc="114" dirty="0"/>
              <a:t> </a:t>
            </a:r>
            <a:r>
              <a:rPr dirty="0"/>
              <a:t>Nařízení</a:t>
            </a:r>
            <a:r>
              <a:rPr spc="120" dirty="0"/>
              <a:t> </a:t>
            </a:r>
            <a:r>
              <a:rPr dirty="0"/>
              <a:t>vlády</a:t>
            </a:r>
            <a:r>
              <a:rPr spc="120" dirty="0"/>
              <a:t> </a:t>
            </a:r>
            <a:r>
              <a:rPr dirty="0"/>
              <a:t>č.</a:t>
            </a:r>
            <a:r>
              <a:rPr spc="105" dirty="0"/>
              <a:t> </a:t>
            </a:r>
            <a:r>
              <a:rPr dirty="0"/>
              <a:t>31/2010</a:t>
            </a:r>
            <a:r>
              <a:rPr spc="110" dirty="0"/>
              <a:t> </a:t>
            </a:r>
            <a:r>
              <a:rPr dirty="0"/>
              <a:t>Sb.</a:t>
            </a:r>
            <a:r>
              <a:rPr spc="114" dirty="0"/>
              <a:t> </a:t>
            </a:r>
            <a:r>
              <a:rPr spc="-10" dirty="0"/>
              <a:t>platného</a:t>
            </a:r>
          </a:p>
          <a:p>
            <a:pPr marL="300990">
              <a:lnSpc>
                <a:spcPct val="100000"/>
              </a:lnSpc>
            </a:pPr>
            <a:r>
              <a:rPr dirty="0"/>
              <a:t>od</a:t>
            </a:r>
            <a:r>
              <a:rPr spc="-30" dirty="0"/>
              <a:t> </a:t>
            </a:r>
            <a:r>
              <a:rPr dirty="0"/>
              <a:t>1.9.2018).</a:t>
            </a:r>
            <a:r>
              <a:rPr spc="-25" dirty="0"/>
              <a:t> </a:t>
            </a:r>
            <a:r>
              <a:rPr dirty="0"/>
              <a:t>Součástí</a:t>
            </a:r>
            <a:r>
              <a:rPr spc="-10" dirty="0"/>
              <a:t> </a:t>
            </a:r>
            <a:r>
              <a:rPr dirty="0"/>
              <a:t>je</a:t>
            </a:r>
            <a:r>
              <a:rPr spc="-10" dirty="0"/>
              <a:t> </a:t>
            </a:r>
            <a:r>
              <a:rPr dirty="0"/>
              <a:t>absolvování</a:t>
            </a:r>
            <a:r>
              <a:rPr spc="-20" dirty="0"/>
              <a:t> </a:t>
            </a:r>
            <a:r>
              <a:rPr dirty="0"/>
              <a:t>komplexního</a:t>
            </a:r>
            <a:r>
              <a:rPr spc="-15" dirty="0"/>
              <a:t> </a:t>
            </a:r>
            <a:r>
              <a:rPr dirty="0"/>
              <a:t>psychoterapeutického</a:t>
            </a:r>
            <a:r>
              <a:rPr spc="-30" dirty="0"/>
              <a:t> </a:t>
            </a:r>
            <a:r>
              <a:rPr dirty="0"/>
              <a:t>výcviku</a:t>
            </a:r>
            <a:r>
              <a:rPr spc="-15" dirty="0"/>
              <a:t> </a:t>
            </a:r>
            <a:r>
              <a:rPr dirty="0"/>
              <a:t>schváleného</a:t>
            </a:r>
            <a:r>
              <a:rPr spc="-25" dirty="0"/>
              <a:t> </a:t>
            </a:r>
            <a:r>
              <a:rPr dirty="0"/>
              <a:t>pro</a:t>
            </a:r>
            <a:r>
              <a:rPr spc="-15" dirty="0"/>
              <a:t> </a:t>
            </a:r>
            <a:r>
              <a:rPr spc="-10" dirty="0"/>
              <a:t>zdravotnictví</a:t>
            </a:r>
          </a:p>
          <a:p>
            <a:pPr marL="300990" indent="-287020">
              <a:lnSpc>
                <a:spcPct val="100000"/>
              </a:lnSpc>
              <a:spcBef>
                <a:spcPts val="1000"/>
              </a:spcBef>
              <a:buSzPct val="105555"/>
              <a:buFont typeface="Arial"/>
              <a:buChar char="▪"/>
              <a:tabLst>
                <a:tab pos="300990" algn="l"/>
                <a:tab pos="301625" algn="l"/>
              </a:tabLst>
            </a:pPr>
            <a:r>
              <a:rPr dirty="0"/>
              <a:t>počátek</a:t>
            </a:r>
            <a:r>
              <a:rPr spc="-15" dirty="0"/>
              <a:t> </a:t>
            </a:r>
            <a:r>
              <a:rPr dirty="0"/>
              <a:t>vzdělávání -</a:t>
            </a:r>
            <a:r>
              <a:rPr spc="-10" dirty="0"/>
              <a:t> </a:t>
            </a:r>
            <a:r>
              <a:rPr dirty="0"/>
              <a:t>po</a:t>
            </a:r>
            <a:r>
              <a:rPr spc="10" dirty="0"/>
              <a:t> </a:t>
            </a:r>
            <a:r>
              <a:rPr dirty="0"/>
              <a:t>základním</a:t>
            </a:r>
            <a:r>
              <a:rPr spc="-15" dirty="0"/>
              <a:t> </a:t>
            </a:r>
            <a:r>
              <a:rPr dirty="0"/>
              <a:t>kmeni</a:t>
            </a:r>
            <a:r>
              <a:rPr spc="20" dirty="0"/>
              <a:t> </a:t>
            </a:r>
            <a:r>
              <a:rPr dirty="0"/>
              <a:t>(3</a:t>
            </a:r>
            <a:r>
              <a:rPr spc="-10" dirty="0"/>
              <a:t> </a:t>
            </a:r>
            <a:r>
              <a:rPr dirty="0"/>
              <a:t>letech)</a:t>
            </a:r>
            <a:r>
              <a:rPr spc="-5" dirty="0"/>
              <a:t> </a:t>
            </a:r>
            <a:r>
              <a:rPr dirty="0"/>
              <a:t>v</a:t>
            </a:r>
            <a:r>
              <a:rPr spc="10" dirty="0"/>
              <a:t> </a:t>
            </a:r>
            <a:r>
              <a:rPr spc="-25" dirty="0"/>
              <a:t>KP</a:t>
            </a:r>
          </a:p>
          <a:p>
            <a:pPr marL="300990" indent="-287020">
              <a:lnSpc>
                <a:spcPct val="100000"/>
              </a:lnSpc>
              <a:spcBef>
                <a:spcPts val="1010"/>
              </a:spcBef>
              <a:buSzPct val="105555"/>
              <a:buFont typeface="Arial"/>
              <a:buChar char="▪"/>
              <a:tabLst>
                <a:tab pos="300990" algn="l"/>
                <a:tab pos="301625" algn="l"/>
              </a:tabLst>
            </a:pPr>
            <a:r>
              <a:rPr dirty="0"/>
              <a:t>délka</a:t>
            </a:r>
            <a:r>
              <a:rPr spc="-30" dirty="0"/>
              <a:t> </a:t>
            </a:r>
            <a:r>
              <a:rPr dirty="0"/>
              <a:t>vzdělávání</a:t>
            </a:r>
            <a:r>
              <a:rPr spc="-5" dirty="0"/>
              <a:t> </a:t>
            </a:r>
            <a:r>
              <a:rPr dirty="0"/>
              <a:t>totožná</a:t>
            </a:r>
            <a:r>
              <a:rPr spc="-10" dirty="0"/>
              <a:t> </a:t>
            </a:r>
            <a:r>
              <a:rPr dirty="0"/>
              <a:t>s KP (paralelní</a:t>
            </a:r>
            <a:r>
              <a:rPr spc="-10" dirty="0"/>
              <a:t> vzdělávání)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33603" rIns="0" bIns="0" rtlCol="0">
            <a:spAutoFit/>
          </a:bodyPr>
          <a:lstStyle/>
          <a:p>
            <a:pPr marL="84455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5.</a:t>
            </a:r>
            <a:r>
              <a:rPr sz="2400" spc="-25" dirty="0"/>
              <a:t> </a:t>
            </a:r>
            <a:r>
              <a:rPr sz="2400" dirty="0"/>
              <a:t>Shrnutí</a:t>
            </a:r>
            <a:r>
              <a:rPr sz="2400" spc="-20" dirty="0"/>
              <a:t> </a:t>
            </a:r>
            <a:r>
              <a:rPr sz="2400" dirty="0"/>
              <a:t>vzdělávání</a:t>
            </a:r>
            <a:r>
              <a:rPr sz="2400" spc="-15" dirty="0"/>
              <a:t> </a:t>
            </a:r>
            <a:r>
              <a:rPr sz="2400" dirty="0"/>
              <a:t>v</a:t>
            </a:r>
            <a:r>
              <a:rPr sz="2400" spc="-25" dirty="0"/>
              <a:t> </a:t>
            </a:r>
            <a:r>
              <a:rPr sz="2400" dirty="0"/>
              <a:t>klinické</a:t>
            </a:r>
            <a:r>
              <a:rPr sz="2400" spc="-35" dirty="0"/>
              <a:t> </a:t>
            </a:r>
            <a:r>
              <a:rPr sz="2400" dirty="0"/>
              <a:t>psychologii</a:t>
            </a:r>
            <a:r>
              <a:rPr sz="2400" spc="-45" dirty="0"/>
              <a:t> </a:t>
            </a:r>
            <a:r>
              <a:rPr sz="2400" dirty="0"/>
              <a:t>a</a:t>
            </a:r>
            <a:r>
              <a:rPr sz="2400" spc="-25" dirty="0"/>
              <a:t> </a:t>
            </a:r>
            <a:r>
              <a:rPr sz="2400" dirty="0"/>
              <a:t>nástavbovém</a:t>
            </a:r>
            <a:r>
              <a:rPr sz="2400" spc="-15" dirty="0"/>
              <a:t> </a:t>
            </a:r>
            <a:r>
              <a:rPr sz="2400" spc="-10" dirty="0"/>
              <a:t>vzdělávání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94487" y="1616786"/>
            <a:ext cx="157607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SzPct val="83333"/>
              <a:buFont typeface="Times New Roman"/>
              <a:buChar char="●"/>
              <a:tabLst>
                <a:tab pos="241300" algn="l"/>
              </a:tabLst>
            </a:pPr>
            <a:r>
              <a:rPr sz="2400" spc="-20" dirty="0">
                <a:solidFill>
                  <a:srgbClr val="FF0000"/>
                </a:solidFill>
                <a:latin typeface="Trebuchet MS"/>
                <a:cs typeface="Trebuchet MS"/>
              </a:rPr>
              <a:t>Obrázek…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6051" y="1458467"/>
            <a:ext cx="9599676" cy="539953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25"/>
              </a:spcBef>
            </a:pPr>
            <a:r>
              <a:rPr dirty="0"/>
              <a:t>Asociace</a:t>
            </a:r>
            <a:r>
              <a:rPr spc="45" dirty="0"/>
              <a:t> </a:t>
            </a:r>
            <a:r>
              <a:rPr spc="-20" dirty="0"/>
              <a:t>klinických</a:t>
            </a:r>
            <a:r>
              <a:rPr spc="35" dirty="0"/>
              <a:t> </a:t>
            </a:r>
            <a:r>
              <a:rPr dirty="0"/>
              <a:t>psychologů</a:t>
            </a:r>
            <a:r>
              <a:rPr spc="-5" dirty="0"/>
              <a:t> </a:t>
            </a:r>
            <a:r>
              <a:rPr dirty="0"/>
              <a:t>České</a:t>
            </a:r>
            <a:r>
              <a:rPr spc="55" dirty="0"/>
              <a:t> </a:t>
            </a:r>
            <a:r>
              <a:rPr spc="-45" dirty="0"/>
              <a:t>republiky,</a:t>
            </a:r>
            <a:r>
              <a:rPr spc="25" dirty="0"/>
              <a:t> </a:t>
            </a:r>
            <a:r>
              <a:rPr spc="-50" dirty="0"/>
              <a:t>z.</a:t>
            </a:r>
            <a:r>
              <a:rPr spc="40" dirty="0"/>
              <a:t> </a:t>
            </a:r>
            <a:r>
              <a:rPr spc="-35" dirty="0"/>
              <a:t>s. </a:t>
            </a:r>
            <a:r>
              <a:rPr dirty="0"/>
              <a:t>Ke</a:t>
            </a:r>
            <a:r>
              <a:rPr spc="-25" dirty="0"/>
              <a:t> </a:t>
            </a:r>
            <a:r>
              <a:rPr spc="-10" dirty="0"/>
              <a:t>Karlovu</a:t>
            </a:r>
            <a:r>
              <a:rPr spc="-25" dirty="0"/>
              <a:t> </a:t>
            </a:r>
            <a:r>
              <a:rPr spc="-10" dirty="0"/>
              <a:t>455/2</a:t>
            </a:r>
          </a:p>
          <a:p>
            <a:pPr marL="12700">
              <a:lnSpc>
                <a:spcPct val="100000"/>
              </a:lnSpc>
            </a:pPr>
            <a:r>
              <a:rPr dirty="0"/>
              <a:t>128</a:t>
            </a:r>
            <a:r>
              <a:rPr spc="5" dirty="0"/>
              <a:t> </a:t>
            </a:r>
            <a:r>
              <a:rPr dirty="0"/>
              <a:t>00</a:t>
            </a:r>
            <a:r>
              <a:rPr spc="25" dirty="0"/>
              <a:t> </a:t>
            </a:r>
            <a:r>
              <a:rPr spc="-20" dirty="0"/>
              <a:t>Praha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44388" y="6443647"/>
            <a:ext cx="904240" cy="18986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spc="-10" dirty="0">
                <a:solidFill>
                  <a:srgbClr val="C1B8AE"/>
                </a:solidFill>
                <a:latin typeface="Trebuchet MS"/>
                <a:cs typeface="Trebuchet MS"/>
                <a:hlinkClick r:id="rId3"/>
              </a:rPr>
              <a:t>www.akpcr.cz</a:t>
            </a:r>
            <a:endParaRPr sz="1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1790</Words>
  <Application>Microsoft Office PowerPoint</Application>
  <PresentationFormat>Širokoúhlá obrazovka</PresentationFormat>
  <Paragraphs>214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Times New Roman</vt:lpstr>
      <vt:lpstr>Trebuchet MS</vt:lpstr>
      <vt:lpstr>Wingdings</vt:lpstr>
      <vt:lpstr>Office Theme</vt:lpstr>
      <vt:lpstr>PREZENTACE OBORU KLINICKÁ PSYCHOLOGIE A PROFESNÍ ODBORNÉ SPOLEČNOSTI</vt:lpstr>
      <vt:lpstr>Kdo k Vám hovoří?</vt:lpstr>
      <vt:lpstr>Zásadní témata sdělení</vt:lpstr>
      <vt:lpstr>1. Klinická psychologie v rámci zdravotnictví</vt:lpstr>
      <vt:lpstr>2. Vzdělávání v klinické psychologii</vt:lpstr>
      <vt:lpstr>2. Vzdělávání v klinické psychologii</vt:lpstr>
      <vt:lpstr>3. Shrnutí vzdělávání v klinické psychologii</vt:lpstr>
      <vt:lpstr>4. Specializační – nástavbové – vzdělávání v klinické psychologii</vt:lpstr>
      <vt:lpstr>5. Shrnutí vzdělávání v klinické psychologii a nástavbovém vzdělávání</vt:lpstr>
      <vt:lpstr>6. Celoživotní vzdělávání (CŽV) klinických psychologů</vt:lpstr>
      <vt:lpstr>7. Diskuse ke vzdělávání</vt:lpstr>
      <vt:lpstr>8. Úhrada a dostupnost péče klinického psychologa</vt:lpstr>
      <vt:lpstr>9. Působení klinického psychologa</vt:lpstr>
      <vt:lpstr>10. Profese mimo zdravotnictví</vt:lpstr>
      <vt:lpstr>11.Asociace klinických psychologů , z.s. – AKP ČR</vt:lpstr>
      <vt:lpstr>11. Asociace klinických psychologů , z.s. – AKP ČR</vt:lpstr>
      <vt:lpstr>Prezentace aplikace PowerPoint</vt:lpstr>
      <vt:lpstr>11. Aktuální priority AKP ČR</vt:lpstr>
      <vt:lpstr>Prezentace aplikace PowerPoint</vt:lpstr>
      <vt:lpstr>11. Proč vstoupit … ?</vt:lpstr>
      <vt:lpstr>Autoři prezentace</vt:lpstr>
      <vt:lpstr>12. Diskuse a závěr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OBORU KLINICKÁ PSYCHOLOGIE A  AKP ČR</dc:title>
  <dc:creator>Zuzana Svobodová</dc:creator>
  <cp:lastModifiedBy>Jahnová Hana</cp:lastModifiedBy>
  <cp:revision>2</cp:revision>
  <dcterms:created xsi:type="dcterms:W3CDTF">2023-03-03T09:05:40Z</dcterms:created>
  <dcterms:modified xsi:type="dcterms:W3CDTF">2023-03-03T16:56:13Z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2023-03-03T00:00:00Z</vt:filetime>
  </property>
  <property fmtid="{D5CDD505-2E9C-101B-9397-08002B2CF9AE}" pid="5" name="Producer">
    <vt:lpwstr>Microsoft® PowerPoint® 2016</vt:lpwstr>
  </property>
</Properties>
</file>