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66" r:id="rId5"/>
    <p:sldId id="257" r:id="rId6"/>
    <p:sldId id="409" r:id="rId7"/>
    <p:sldId id="434" r:id="rId8"/>
    <p:sldId id="433" r:id="rId9"/>
    <p:sldId id="405" r:id="rId10"/>
    <p:sldId id="408" r:id="rId11"/>
    <p:sldId id="411" r:id="rId12"/>
    <p:sldId id="416" r:id="rId13"/>
    <p:sldId id="413" r:id="rId14"/>
    <p:sldId id="418" r:id="rId15"/>
    <p:sldId id="417" r:id="rId16"/>
    <p:sldId id="452" r:id="rId17"/>
    <p:sldId id="457" r:id="rId18"/>
    <p:sldId id="419" r:id="rId19"/>
    <p:sldId id="420" r:id="rId20"/>
    <p:sldId id="421" r:id="rId21"/>
    <p:sldId id="422" r:id="rId22"/>
    <p:sldId id="426" r:id="rId23"/>
    <p:sldId id="424" r:id="rId24"/>
    <p:sldId id="425" r:id="rId25"/>
    <p:sldId id="459" r:id="rId26"/>
    <p:sldId id="427" r:id="rId27"/>
    <p:sldId id="460" r:id="rId28"/>
    <p:sldId id="429" r:id="rId29"/>
    <p:sldId id="461" r:id="rId30"/>
    <p:sldId id="428" r:id="rId31"/>
    <p:sldId id="430" r:id="rId32"/>
    <p:sldId id="431" r:id="rId33"/>
    <p:sldId id="453" r:id="rId34"/>
    <p:sldId id="454" r:id="rId35"/>
    <p:sldId id="412" r:id="rId36"/>
    <p:sldId id="353" r:id="rId37"/>
    <p:sldId id="455" r:id="rId38"/>
    <p:sldId id="438" r:id="rId39"/>
    <p:sldId id="435" r:id="rId40"/>
    <p:sldId id="439" r:id="rId41"/>
    <p:sldId id="444" r:id="rId42"/>
    <p:sldId id="354" r:id="rId43"/>
    <p:sldId id="443" r:id="rId44"/>
    <p:sldId id="437" r:id="rId45"/>
    <p:sldId id="445" r:id="rId46"/>
    <p:sldId id="381" r:id="rId47"/>
    <p:sldId id="440" r:id="rId48"/>
    <p:sldId id="441" r:id="rId49"/>
    <p:sldId id="384" r:id="rId50"/>
    <p:sldId id="448" r:id="rId51"/>
    <p:sldId id="442" r:id="rId52"/>
    <p:sldId id="458" r:id="rId53"/>
    <p:sldId id="446" r:id="rId54"/>
    <p:sldId id="447" r:id="rId55"/>
    <p:sldId id="449" r:id="rId56"/>
    <p:sldId id="450" r:id="rId57"/>
    <p:sldId id="451" r:id="rId58"/>
    <p:sldId id="432" r:id="rId5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017" autoAdjust="0"/>
  </p:normalViewPr>
  <p:slideViewPr>
    <p:cSldViewPr snapToGrid="0">
      <p:cViewPr varScale="1">
        <p:scale>
          <a:sx n="100" d="100"/>
          <a:sy n="100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 custT="1"/>
      <dgm:spPr/>
      <dgm:t>
        <a:bodyPr rtlCol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cap="all" dirty="0">
              <a:solidFill>
                <a:srgbClr val="BD582C">
                  <a:hueOff val="19519"/>
                  <a:satOff val="-13438"/>
                  <a:lumOff val="-3431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Výzvy a řešení</a:t>
          </a:r>
          <a:endParaRPr lang="cs-CZ" sz="2400" kern="1200" cap="all" noProof="0" dirty="0">
            <a:solidFill>
              <a:srgbClr val="BD582C">
                <a:hueOff val="19519"/>
                <a:satOff val="-13438"/>
                <a:lumOff val="-3431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cs-CZ" noProof="0" dirty="0"/>
        </a:p>
      </dgm:t>
    </dgm:pt>
    <dgm:pt modelId="{9C64CC83-643C-4E12-8F97-BC19DC031190}" type="sibTrans" cxnId="{4B888393-351D-4489-90C9-5A68061AB236}">
      <dgm:prSet/>
      <dgm:spPr/>
      <dgm:t>
        <a:bodyPr rtlCol="0"/>
        <a:lstStyle/>
        <a:p>
          <a:pPr rtl="0"/>
          <a:endParaRPr lang="cs-CZ" noProof="0" dirty="0"/>
        </a:p>
      </dgm:t>
    </dgm:pt>
    <dgm:pt modelId="{53742231-981F-480A-940F-203EC2F7423F}">
      <dgm:prSet custT="1"/>
      <dgm:spPr/>
      <dgm:t>
        <a:bodyPr rtlCol="0"/>
        <a:lstStyle/>
        <a:p>
          <a:pPr rtl="0">
            <a:defRPr cap="all"/>
          </a:pPr>
          <a:r>
            <a:rPr lang="cs-CZ" sz="2400" noProof="0" dirty="0"/>
            <a:t>Zodpovědnost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cs-CZ" noProof="0" dirty="0"/>
        </a:p>
      </dgm:t>
    </dgm:pt>
    <dgm:pt modelId="{EF449C32-A7AE-4099-9E9B-9E2F736A89CE}" type="sibTrans" cxnId="{F226B1C2-5D99-403A-8240-EAD6BD4D8534}">
      <dgm:prSet/>
      <dgm:spPr/>
      <dgm:t>
        <a:bodyPr rtlCol="0"/>
        <a:lstStyle/>
        <a:p>
          <a:pPr rtl="0"/>
          <a:endParaRPr lang="cs-CZ" noProof="0" dirty="0"/>
        </a:p>
      </dgm:t>
    </dgm:pt>
    <dgm:pt modelId="{9EF41CC5-EF3B-4A6D-8229-3F1333EADFB3}">
      <dgm:prSet custT="1"/>
      <dgm:spPr/>
      <dgm:t>
        <a:bodyPr rtlCol="0"/>
        <a:lstStyle/>
        <a:p>
          <a:pPr rtl="0">
            <a:defRPr cap="all"/>
          </a:pPr>
          <a:r>
            <a:rPr lang="cs-CZ" sz="2400" noProof="0" dirty="0"/>
            <a:t>Místo pro psychologii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cs-CZ" noProof="0" dirty="0"/>
        </a:p>
      </dgm:t>
    </dgm:pt>
    <dgm:pt modelId="{98E6DD7C-B953-4119-9F64-9914E467ECBF}" type="sibTrans" cxnId="{E476EEBC-7C9F-4E07-BD58-1044B9769B64}">
      <dgm:prSet/>
      <dgm:spPr/>
      <dgm:t>
        <a:bodyPr rtlCol="0"/>
        <a:lstStyle/>
        <a:p>
          <a:pPr rtl="0"/>
          <a:endParaRPr lang="cs-CZ" noProof="0" dirty="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3"/>
      <dgm:spPr/>
    </dgm:pt>
    <dgm:pt modelId="{E3F362C5-CA6A-4AE7-BE60-021A02C58117}" type="pres">
      <dgm:prSet presAssocID="{DC13AB6D-DEA2-4CBB-AC69-1EF1A6AD15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3">
        <dgm:presLayoutVars>
          <dgm:chMax val="1"/>
          <dgm:chPref val="1"/>
        </dgm:presLayoutVars>
      </dgm:prSet>
      <dgm:spPr/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3"/>
      <dgm:spPr/>
    </dgm:pt>
    <dgm:pt modelId="{59BA8133-B518-4537-9881-3822CD7CAD06}" type="pres">
      <dgm:prSet presAssocID="{53742231-981F-480A-940F-203EC2F742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3" custScaleX="126257">
        <dgm:presLayoutVars>
          <dgm:chMax val="1"/>
          <dgm:chPref val="1"/>
        </dgm:presLayoutVars>
      </dgm:prSet>
      <dgm:spPr/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3"/>
      <dgm:spPr/>
    </dgm:pt>
    <dgm:pt modelId="{5FF658BC-830B-42C7-99ED-06DBBA838B7B}" type="pres">
      <dgm:prSet presAssocID="{9EF41CC5-EF3B-4A6D-8229-3F1333EADF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3" custScaleX="120413">
        <dgm:presLayoutVars>
          <dgm:chMax val="1"/>
          <dgm:chPref val="1"/>
        </dgm:presLayoutVars>
      </dgm:prSet>
      <dgm:spPr/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25922" y="834191"/>
          <a:ext cx="1017580" cy="1017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42783" y="1051052"/>
          <a:ext cx="583857" cy="583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630" y="2168722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cap="all" dirty="0">
              <a:solidFill>
                <a:srgbClr val="BD582C">
                  <a:hueOff val="19519"/>
                  <a:satOff val="-13438"/>
                  <a:lumOff val="-3431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Výzvy a řešení</a:t>
          </a:r>
          <a:endParaRPr lang="cs-CZ" sz="2400" kern="1200" cap="all" noProof="0" dirty="0">
            <a:solidFill>
              <a:srgbClr val="BD582C">
                <a:hueOff val="19519"/>
                <a:satOff val="-13438"/>
                <a:lumOff val="-3431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0" y="2168722"/>
        <a:ext cx="1668164" cy="667265"/>
      </dsp:txXfrm>
    </dsp:sp>
    <dsp:sp modelId="{324840A6-FF0C-43D5-90C5-D5A3F9B0AE25}">
      <dsp:nvSpPr>
        <dsp:cNvPr id="0" name=""/>
        <dsp:cNvSpPr/>
      </dsp:nvSpPr>
      <dsp:spPr>
        <a:xfrm>
          <a:off x="2505019" y="834191"/>
          <a:ext cx="1017580" cy="1017580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721881" y="1051052"/>
          <a:ext cx="583857" cy="583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960722" y="2168722"/>
          <a:ext cx="2106173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noProof="0" dirty="0"/>
            <a:t>Zodpovědnost</a:t>
          </a:r>
        </a:p>
      </dsp:txBody>
      <dsp:txXfrm>
        <a:off x="1960722" y="2168722"/>
        <a:ext cx="2106173" cy="667265"/>
      </dsp:txXfrm>
    </dsp:sp>
    <dsp:sp modelId="{8A9D0615-74BE-404B-8F88-7FCE70F9CA5E}">
      <dsp:nvSpPr>
        <dsp:cNvPr id="0" name=""/>
        <dsp:cNvSpPr/>
      </dsp:nvSpPr>
      <dsp:spPr>
        <a:xfrm>
          <a:off x="4854378" y="834191"/>
          <a:ext cx="1017580" cy="1017580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5071239" y="1051052"/>
          <a:ext cx="583857" cy="583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4358825" y="2168722"/>
          <a:ext cx="2008686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noProof="0" dirty="0"/>
            <a:t>Místo pro psychologii</a:t>
          </a:r>
        </a:p>
      </dsp:txBody>
      <dsp:txXfrm>
        <a:off x="4358825" y="2168722"/>
        <a:ext cx="2008686" cy="66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kona pro kruhový seznam s popiskem"/>
  <dgm:desc val="Umožňuje zobrazení nesekvenčních nebo seskupených bloků informací doprovázených souvisejícími vizuály. Nejvíce se hodí pro ikony nebo malé obrázky s krátkými textovými titulky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138E1-CE00-47DC-BDCF-47E7FFE79B82}" type="datetime1">
              <a:rPr lang="cs-CZ" smtClean="0"/>
              <a:t>13.04.2023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E9B2-911D-4206-8F4B-6BF1AD83BF2B}" type="datetime1">
              <a:rPr lang="cs-CZ" noProof="0" smtClean="0"/>
              <a:pPr/>
              <a:t>13.04.2023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54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20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attacking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abilities</a:t>
            </a:r>
            <a:r>
              <a:rPr lang="cs-CZ" dirty="0"/>
              <a:t> and </a:t>
            </a:r>
            <a:r>
              <a:rPr lang="cs-CZ" dirty="0" err="1"/>
              <a:t>capacities</a:t>
            </a:r>
            <a:r>
              <a:rPr lang="cs-CZ" dirty="0"/>
              <a:t> –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/</a:t>
            </a:r>
            <a:r>
              <a:rPr lang="cs-CZ" dirty="0" err="1"/>
              <a:t>wors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1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7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7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1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9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Transport serve society and </a:t>
            </a:r>
            <a:r>
              <a:rPr lang="cs-CZ" noProof="0" dirty="0" err="1"/>
              <a:t>people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Adapt</a:t>
            </a:r>
            <a:r>
              <a:rPr lang="cs-CZ" noProof="0" dirty="0"/>
              <a:t> </a:t>
            </a:r>
            <a:r>
              <a:rPr lang="cs-CZ" noProof="0" dirty="0" err="1"/>
              <a:t>according</a:t>
            </a:r>
            <a:r>
              <a:rPr lang="cs-CZ" noProof="0" dirty="0"/>
              <a:t> to </a:t>
            </a:r>
            <a:r>
              <a:rPr lang="cs-CZ" noProof="0" dirty="0" err="1"/>
              <a:t>their</a:t>
            </a:r>
            <a:r>
              <a:rPr lang="cs-CZ" noProof="0" dirty="0"/>
              <a:t> </a:t>
            </a:r>
            <a:r>
              <a:rPr lang="cs-CZ" noProof="0" dirty="0" err="1"/>
              <a:t>needs</a:t>
            </a:r>
            <a:r>
              <a:rPr lang="cs-CZ" noProof="0" dirty="0"/>
              <a:t>.</a:t>
            </a:r>
          </a:p>
          <a:p>
            <a:r>
              <a:rPr lang="en-US" noProof="0" dirty="0"/>
              <a:t>How people will understand things, use them, </a:t>
            </a:r>
            <a:r>
              <a:rPr lang="en-US" noProof="0" dirty="0" err="1"/>
              <a:t>perseive</a:t>
            </a:r>
            <a:r>
              <a:rPr lang="en-US" noProof="0" dirty="0"/>
              <a:t> them</a:t>
            </a:r>
            <a:endParaRPr lang="cs-CZ" noProof="0" dirty="0"/>
          </a:p>
          <a:p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kind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ligics</a:t>
            </a:r>
            <a:r>
              <a:rPr lang="cs-CZ" noProof="0" dirty="0"/>
              <a:t> – </a:t>
            </a:r>
            <a:r>
              <a:rPr lang="cs-CZ" noProof="0" dirty="0" err="1"/>
              <a:t>jimmy</a:t>
            </a:r>
            <a:r>
              <a:rPr lang="cs-CZ" noProof="0" dirty="0"/>
              <a:t> and </a:t>
            </a:r>
            <a:r>
              <a:rPr lang="cs-CZ" noProof="0" dirty="0" err="1"/>
              <a:t>coins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4CDCD-7F45-4AC0-8358-878CC9EE80A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743D6-B7B8-4088-BD98-CE76AE6F0478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0B6AC1-35E8-4EC0-AE8F-DF0989D622F0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C96EB-CD78-445B-8BBD-9879330AE6CC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0317"/>
            <a:ext cx="12192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797" y="356659"/>
            <a:ext cx="10972800" cy="753567"/>
          </a:xfrm>
        </p:spPr>
        <p:txBody>
          <a:bodyPr/>
          <a:lstStyle>
            <a:lvl1pPr>
              <a:defRPr sz="3733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27381" y="1316766"/>
            <a:ext cx="10972800" cy="4325076"/>
          </a:xfrm>
        </p:spPr>
        <p:txBody>
          <a:bodyPr/>
          <a:lstStyle>
            <a:lvl1pPr>
              <a:defRPr>
                <a:solidFill>
                  <a:srgbClr val="51514F"/>
                </a:solidFill>
              </a:defRPr>
            </a:lvl1pPr>
            <a:lvl2pPr>
              <a:defRPr>
                <a:solidFill>
                  <a:srgbClr val="51514F"/>
                </a:solidFill>
              </a:defRPr>
            </a:lvl2pPr>
            <a:lvl3pPr>
              <a:defRPr>
                <a:solidFill>
                  <a:srgbClr val="51514F"/>
                </a:solidFill>
              </a:defRPr>
            </a:lvl3pPr>
            <a:lvl4pPr>
              <a:defRPr>
                <a:solidFill>
                  <a:srgbClr val="51514F"/>
                </a:solidFill>
              </a:defRPr>
            </a:lvl4pPr>
            <a:lvl5pPr>
              <a:defRPr>
                <a:solidFill>
                  <a:srgbClr val="51514F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86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50F95-011A-4887-86CC-9597D83949CF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A1666A-8212-424C-897A-04F1F45C6CDB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42073-C5CD-4745-94BF-81720F261C85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D4387-7312-482A-A8CD-F125CDB1C05E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B9354-9F1D-4507-870C-7412074A94F8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D78D9A-BF63-4F02-870A-39AFC1AD0823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6D0D4BD-6BEC-4257-B920-BA8D7DE0C8C4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A0C9-1327-4889-8080-8FBC0493E719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6359EAD8-CADE-44DE-A700-BC1BAFAFCBFF}" type="datetime1">
              <a:rPr lang="cs-CZ" noProof="0" smtClean="0"/>
              <a:t>13.04.2023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zamecnik@upol.cz" TargetMode="External"/><Relationship Id="rId2" Type="http://schemas.openxmlformats.org/officeDocument/2006/relationships/hyperlink" Target="mailto:Petr.zamecnik@pirati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rozostřením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68" y="4933150"/>
            <a:ext cx="10710129" cy="822960"/>
          </a:xfrm>
        </p:spPr>
        <p:txBody>
          <a:bodyPr rtlCol="0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</a:rPr>
              <a:t>Psychologie a globální problémy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377" y="5814714"/>
            <a:ext cx="10058400" cy="822960"/>
          </a:xfrm>
        </p:spPr>
        <p:txBody>
          <a:bodyPr rtlCol="0">
            <a:normAutofit lnSpcReduction="10000"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FFFF"/>
                </a:solidFill>
              </a:rPr>
              <a:t>Petr Zámečník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15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500" dirty="0">
                <a:solidFill>
                  <a:srgbClr val="FFFFFF"/>
                </a:solidFill>
              </a:rPr>
              <a:t>Institut </a:t>
            </a:r>
            <a:r>
              <a:rPr lang="el-GR" altLang="cs-CZ" sz="1500" dirty="0">
                <a:solidFill>
                  <a:srgbClr val="FFFFFF"/>
                </a:solidFill>
              </a:rPr>
              <a:t>π</a:t>
            </a:r>
            <a:r>
              <a:rPr lang="cs-CZ" altLang="cs-CZ" sz="1500" dirty="0">
                <a:solidFill>
                  <a:srgbClr val="FFFFFF"/>
                </a:solidFill>
              </a:rPr>
              <a:t>, FF UPOL</a:t>
            </a:r>
          </a:p>
          <a:p>
            <a:pPr rtl="0"/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64638"/>
            <a:ext cx="10515600" cy="1076334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 – proč psy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42" y="2090056"/>
            <a:ext cx="10805384" cy="393123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cs-CZ" sz="37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Kde je v tom všem psychologie a proč je principiálně psychologie tolik potřeba?</a:t>
            </a:r>
          </a:p>
        </p:txBody>
      </p:sp>
    </p:spTree>
    <p:extLst>
      <p:ext uri="{BB962C8B-B14F-4D97-AF65-F5344CB8AC3E}">
        <p14:creationId xmlns:p14="http://schemas.microsoft.com/office/powerpoint/2010/main" val="19392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8501"/>
            <a:ext cx="10515600" cy="1092663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Co je příspěvek psychologie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88840"/>
            <a:ext cx="10561173" cy="40324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Potřebujeme dobře odhadovat vývoj v chování a preferencích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Potřebujeme zjistit dopad budoucích událostí na člověka a   	jeho psychiku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Potřebujeme zjistit mantinely pro lidskou adaptaci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Potřebujeme řešit také etické aspekty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endParaRPr lang="cs-CZ" sz="3733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8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574" y="1"/>
            <a:ext cx="10515600" cy="1077686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Jak vypadá takový odhad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41" y="1967593"/>
            <a:ext cx="11329259" cy="405369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cs-CZ" sz="37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Máte chytré telefony?</a:t>
            </a:r>
          </a:p>
        </p:txBody>
      </p:sp>
    </p:spTree>
    <p:extLst>
      <p:ext uri="{BB962C8B-B14F-4D97-AF65-F5344CB8AC3E}">
        <p14:creationId xmlns:p14="http://schemas.microsoft.com/office/powerpoint/2010/main" val="162146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B23B59E-2A76-DE75-EFFD-B7BFCE44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0" y="710292"/>
            <a:ext cx="10415847" cy="56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8501"/>
            <a:ext cx="10515600" cy="1092663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Ale zpět k zodpovědnosti...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88840"/>
            <a:ext cx="10561173" cy="40324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Jak lidé dříve zdůvodňovali špatné věci a nehody?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Co z toho vyplývá? Jaká zodpovědnost a komu…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endParaRPr lang="cs-CZ" sz="3733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4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2" y="150807"/>
            <a:ext cx="3744415" cy="151173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dirty="0"/>
              <a:t>Vývoj konceptu zodpovědnosti za nehody</a:t>
            </a:r>
            <a:endParaRPr lang="en-GB" b="1" dirty="0"/>
          </a:p>
        </p:txBody>
      </p:sp>
      <p:pic>
        <p:nvPicPr>
          <p:cNvPr id="5" name="Obrázek 4" descr="Obsah obrázku text, kůň, venku, koňský povoz">
            <a:extLst>
              <a:ext uri="{FF2B5EF4-FFF2-40B4-BE49-F238E27FC236}">
                <a16:creationId xmlns:a16="http://schemas.microsoft.com/office/drawing/2014/main" id="{80F95B90-A10C-5B2A-343D-B5B92AEB7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r="20477" b="3"/>
          <a:stretch/>
        </p:blipFill>
        <p:spPr>
          <a:xfrm>
            <a:off x="4448776" y="0"/>
            <a:ext cx="7743224" cy="664967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2" y="2493818"/>
            <a:ext cx="3744415" cy="3632349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</a:rPr>
              <a:t>V závislosti na kulturních a právních normách dané společnosti.</a:t>
            </a:r>
          </a:p>
        </p:txBody>
      </p:sp>
    </p:spTree>
    <p:extLst>
      <p:ext uri="{BB962C8B-B14F-4D97-AF65-F5344CB8AC3E}">
        <p14:creationId xmlns:p14="http://schemas.microsoft.com/office/powerpoint/2010/main" val="167190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2" y="2081893"/>
            <a:ext cx="3681468" cy="4044274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</a:rPr>
              <a:t>V minulosti byla zodpovědnost za (dopravní) nehody často spojována s náboženskými přesvědčeními a magickými praktikami. </a:t>
            </a:r>
          </a:p>
        </p:txBody>
      </p:sp>
      <p:pic>
        <p:nvPicPr>
          <p:cNvPr id="6" name="Obrázek 5" descr="Obsah obrázku text, socha, bílé, černá&#10;&#10;Popis byl vytvořen automaticky">
            <a:extLst>
              <a:ext uri="{FF2B5EF4-FFF2-40B4-BE49-F238E27FC236}">
                <a16:creationId xmlns:a16="http://schemas.microsoft.com/office/drawing/2014/main" id="{5530056A-1DDC-D26D-6A8D-3F685C09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4" y="0"/>
            <a:ext cx="727085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7B6ED3-F68A-25C5-8D44-33C2AD98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2" y="150807"/>
            <a:ext cx="3744415" cy="151173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dirty="0"/>
              <a:t>Vývoj konceptu zodpovědnosti za nehody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6866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2" y="2130879"/>
            <a:ext cx="3744415" cy="3995288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</a:rPr>
              <a:t>V některých kulturách se věřilo, že nehody jsou způsobeny nadpřirozenými silami nebo kletbou a viník byl hledán mezi těmi, kteří měli špatné vztahy s bohy nebo kteří se provinili proti tradicím a obyčejům.</a:t>
            </a:r>
          </a:p>
        </p:txBody>
      </p:sp>
      <p:pic>
        <p:nvPicPr>
          <p:cNvPr id="5" name="Obrázek 4" descr="Obsah obrázku text, stavební materiál, kámen&#10;&#10;Popis byl vytvořen automaticky">
            <a:extLst>
              <a:ext uri="{FF2B5EF4-FFF2-40B4-BE49-F238E27FC236}">
                <a16:creationId xmlns:a16="http://schemas.microsoft.com/office/drawing/2014/main" id="{4B6B0BFD-CCB0-808A-46C5-FAC664E8B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260648"/>
            <a:ext cx="8290059" cy="60486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83FF29-3D77-90EC-97F2-6621E6D94E36}"/>
              </a:ext>
            </a:extLst>
          </p:cNvPr>
          <p:cNvSpPr txBox="1">
            <a:spLocks/>
          </p:cNvSpPr>
          <p:nvPr/>
        </p:nvSpPr>
        <p:spPr>
          <a:xfrm>
            <a:off x="335362" y="135737"/>
            <a:ext cx="3744415" cy="151173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sr-Latn-RS" b="1" dirty="0"/>
              <a:t>Vývoj konceptu zodpovědnosti za nehody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040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2382" y="150807"/>
            <a:ext cx="5861332" cy="864096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</a:rPr>
              <a:t>V jiných byla zodpovědnost za nehody spojována s karmou nebo osudem</a:t>
            </a:r>
          </a:p>
        </p:txBody>
      </p:sp>
      <p:pic>
        <p:nvPicPr>
          <p:cNvPr id="6" name="Obrázek 5" descr="Obsah obrázku stavební materiál, kámen, socha&#10;&#10;Popis byl vytvořen automaticky">
            <a:extLst>
              <a:ext uri="{FF2B5EF4-FFF2-40B4-BE49-F238E27FC236}">
                <a16:creationId xmlns:a16="http://schemas.microsoft.com/office/drawing/2014/main" id="{552B5685-8A79-3F3A-18AC-17EA4BCE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853"/>
            <a:ext cx="12110974" cy="4773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382BA0-9E19-AC12-D26C-DEB074F7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2" y="150807"/>
            <a:ext cx="3744415" cy="151173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dirty="0"/>
              <a:t>Vývoj konceptu zodpovědnosti za nehody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662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2" y="1836963"/>
            <a:ext cx="3744415" cy="4289203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</a:rPr>
              <a:t>V křesťanství je nehoda či špatná věc důsledek narušení harmonie mezi Bohem a lidmi v důsledku prvního hříchu.</a:t>
            </a:r>
          </a:p>
        </p:txBody>
      </p:sp>
      <p:pic>
        <p:nvPicPr>
          <p:cNvPr id="6" name="Obrázek 5" descr="Obsah obrázku text, venku, skupina&#10;&#10;Popis byl vytvořen automaticky">
            <a:extLst>
              <a:ext uri="{FF2B5EF4-FFF2-40B4-BE49-F238E27FC236}">
                <a16:creationId xmlns:a16="http://schemas.microsoft.com/office/drawing/2014/main" id="{2D2D0FB2-8CB0-C0FC-D13A-DD371B1D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1061357"/>
            <a:ext cx="8106029" cy="58211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7A9AE6-B5A6-0034-FDF0-C00151D4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2" y="150807"/>
            <a:ext cx="3744415" cy="151173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dirty="0"/>
              <a:t>Vývoj konceptu zodpovědnosti za nehody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631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Obdélník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13" name="Obdélník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786" y="634946"/>
            <a:ext cx="6750657" cy="1450757"/>
          </a:xfrm>
        </p:spPr>
        <p:txBody>
          <a:bodyPr rtlCol="0"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Mýtus osobní odpovědnosti a systémový přístup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4" name="Obrázek 3" descr="Obrázek s rozostřením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2" descr="seznam kulatých ikon s popisky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464318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0972800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</a:t>
            </a:r>
            <a:endParaRPr lang="en-GB" sz="4267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738993"/>
            <a:ext cx="10972800" cy="4656416"/>
          </a:xfrm>
        </p:spPr>
        <p:txBody>
          <a:bodyPr wrap="square" anchor="t">
            <a:noAutofit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 moderní době se pohled na zodpovědnost za nehody změnil.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S rozvojem dopravních prostředků a vznikem silničního provozu se začaly vytvářet první </a:t>
            </a:r>
            <a:r>
              <a:rPr lang="cs-CZ" sz="3200" b="1" dirty="0">
                <a:solidFill>
                  <a:schemeClr val="tx1"/>
                </a:solidFill>
              </a:rPr>
              <a:t>dopravní předpisy a zákony</a:t>
            </a:r>
            <a:r>
              <a:rPr lang="cs-CZ" sz="3200" dirty="0">
                <a:solidFill>
                  <a:schemeClr val="tx1"/>
                </a:solidFill>
              </a:rPr>
              <a:t>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Zodpovědnost za dopravní nehody se začala více spojovat s právními normami a byla </a:t>
            </a:r>
            <a:r>
              <a:rPr lang="cs-CZ" sz="3200" b="1" dirty="0">
                <a:solidFill>
                  <a:schemeClr val="tx1"/>
                </a:solidFill>
              </a:rPr>
              <a:t>stanovena odpovědnost za chyby</a:t>
            </a:r>
            <a:r>
              <a:rPr lang="cs-CZ" sz="3200" dirty="0">
                <a:solidFill>
                  <a:schemeClr val="tx1"/>
                </a:solidFill>
              </a:rPr>
              <a:t>, které vedly k nehodě. </a:t>
            </a:r>
          </a:p>
        </p:txBody>
      </p:sp>
    </p:spTree>
    <p:extLst>
      <p:ext uri="{BB962C8B-B14F-4D97-AF65-F5344CB8AC3E}">
        <p14:creationId xmlns:p14="http://schemas.microsoft.com/office/powerpoint/2010/main" val="87879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482622"/>
            <a:ext cx="10972800" cy="5010555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1900 – 1920 Nehody jsou náhodné události</a:t>
            </a:r>
          </a:p>
          <a:p>
            <a:pPr>
              <a:spcAft>
                <a:spcPts val="1067"/>
              </a:spcAft>
            </a:pPr>
            <a:r>
              <a:rPr lang="cs-CZ" sz="2667" dirty="0">
                <a:solidFill>
                  <a:schemeClr val="tx1"/>
                </a:solidFill>
              </a:rPr>
              <a:t>1. světová válka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C1B1FF-A375-A273-4E57-6B6C1D38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0972800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1900 – 1930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0" y="1482622"/>
            <a:ext cx="11150269" cy="5010555"/>
          </a:xfrm>
        </p:spPr>
        <p:txBody>
          <a:bodyPr wrap="square" anchor="t">
            <a:normAutofit fontScale="92500" lnSpcReduction="20000"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1900 – 1920 Nehody jsou náhodné události</a:t>
            </a:r>
          </a:p>
          <a:p>
            <a:pPr>
              <a:spcAft>
                <a:spcPts val="1067"/>
              </a:spcAft>
            </a:pPr>
            <a:r>
              <a:rPr lang="cs-CZ" sz="2667" dirty="0">
                <a:solidFill>
                  <a:schemeClr val="tx1"/>
                </a:solidFill>
              </a:rPr>
              <a:t>1. světová válka </a:t>
            </a:r>
          </a:p>
          <a:p>
            <a:pPr marL="457189" indent="-457189">
              <a:spcAft>
                <a:spcPts val="1067"/>
              </a:spcAft>
              <a:buFontTx/>
              <a:buChar char="-"/>
            </a:pPr>
            <a:r>
              <a:rPr lang="cs-CZ" sz="2667" dirty="0">
                <a:solidFill>
                  <a:schemeClr val="tx1"/>
                </a:solidFill>
              </a:rPr>
              <a:t>Řidičské </a:t>
            </a:r>
            <a:r>
              <a:rPr lang="cs-CZ" sz="2667" b="1" dirty="0">
                <a:solidFill>
                  <a:schemeClr val="tx1"/>
                </a:solidFill>
              </a:rPr>
              <a:t>profese </a:t>
            </a:r>
            <a:r>
              <a:rPr lang="cs-CZ" sz="2667" dirty="0">
                <a:solidFill>
                  <a:schemeClr val="tx1"/>
                </a:solidFill>
              </a:rPr>
              <a:t>vyžadují různé </a:t>
            </a:r>
            <a:r>
              <a:rPr lang="cs-CZ" sz="2667" b="1" dirty="0">
                <a:solidFill>
                  <a:schemeClr val="tx1"/>
                </a:solidFill>
              </a:rPr>
              <a:t>psychofyzické vlastnosti </a:t>
            </a:r>
            <a:r>
              <a:rPr lang="cs-CZ" sz="2667" dirty="0">
                <a:solidFill>
                  <a:schemeClr val="tx1"/>
                </a:solidFill>
              </a:rPr>
              <a:t>a různé typy a stupně těchto vlastností (</a:t>
            </a:r>
            <a:r>
              <a:rPr lang="cs-CZ" sz="2667" dirty="0" err="1">
                <a:solidFill>
                  <a:schemeClr val="tx1"/>
                </a:solidFill>
              </a:rPr>
              <a:t>Munsterbergův</a:t>
            </a:r>
            <a:r>
              <a:rPr lang="cs-CZ" sz="2667" dirty="0">
                <a:solidFill>
                  <a:schemeClr val="tx1"/>
                </a:solidFill>
              </a:rPr>
              <a:t> přístup). Řidiči by se měli chovat profesionálně, takže je na psychologovi, aby určil </a:t>
            </a:r>
            <a:r>
              <a:rPr lang="cs-CZ" sz="2667" b="1" dirty="0">
                <a:solidFill>
                  <a:schemeClr val="tx1"/>
                </a:solidFill>
              </a:rPr>
              <a:t>vlastnosti, které daná profese vyžaduje</a:t>
            </a:r>
            <a:r>
              <a:rPr lang="cs-CZ" sz="2667" dirty="0">
                <a:solidFill>
                  <a:schemeClr val="tx1"/>
                </a:solidFill>
              </a:rPr>
              <a:t>, a poté posoudil, </a:t>
            </a:r>
            <a:r>
              <a:rPr lang="cs-CZ" sz="2667" b="1" dirty="0">
                <a:solidFill>
                  <a:schemeClr val="tx1"/>
                </a:solidFill>
              </a:rPr>
              <a:t>zda řidič tyto vlastnosti skutečně má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67"/>
              </a:spcAft>
            </a:pPr>
            <a:r>
              <a:rPr lang="cs-CZ" sz="2667" dirty="0">
                <a:solidFill>
                  <a:schemeClr val="tx1"/>
                </a:solidFill>
              </a:rPr>
              <a:t>20. léta 20. století </a:t>
            </a:r>
          </a:p>
          <a:p>
            <a:pPr marL="457189" indent="-457189">
              <a:spcAft>
                <a:spcPts val="1067"/>
              </a:spcAft>
              <a:buFontTx/>
              <a:buChar char="-"/>
            </a:pPr>
            <a:r>
              <a:rPr lang="cs-CZ" sz="2667" b="1" dirty="0">
                <a:solidFill>
                  <a:schemeClr val="tx1"/>
                </a:solidFill>
              </a:rPr>
              <a:t>Nehody</a:t>
            </a:r>
            <a:r>
              <a:rPr lang="cs-CZ" sz="2667" dirty="0">
                <a:solidFill>
                  <a:schemeClr val="tx1"/>
                </a:solidFill>
              </a:rPr>
              <a:t> jsou primárně </a:t>
            </a:r>
            <a:r>
              <a:rPr lang="cs-CZ" sz="2667" b="1" dirty="0">
                <a:solidFill>
                  <a:schemeClr val="tx1"/>
                </a:solidFill>
              </a:rPr>
              <a:t>zaviněny jednotlivými účastníky </a:t>
            </a:r>
            <a:r>
              <a:rPr lang="cs-CZ" sz="2667" dirty="0">
                <a:solidFill>
                  <a:schemeClr val="tx1"/>
                </a:solidFill>
              </a:rPr>
              <a:t>silničního provozu tím, že jsou </a:t>
            </a:r>
            <a:r>
              <a:rPr lang="cs-CZ" sz="2667" b="1" dirty="0">
                <a:solidFill>
                  <a:schemeClr val="tx1"/>
                </a:solidFill>
              </a:rPr>
              <a:t>nedokonalí, dělají chyby </a:t>
            </a:r>
            <a:r>
              <a:rPr lang="cs-CZ" sz="2667" dirty="0">
                <a:solidFill>
                  <a:schemeClr val="tx1"/>
                </a:solidFill>
              </a:rPr>
              <a:t>a vědomě se rozhodují riskantně.</a:t>
            </a:r>
          </a:p>
          <a:p>
            <a:pPr marL="457189" indent="-457189">
              <a:spcAft>
                <a:spcPts val="1067"/>
              </a:spcAft>
              <a:buFontTx/>
              <a:buChar char="-"/>
            </a:pPr>
            <a:r>
              <a:rPr lang="cs-CZ" sz="2667" dirty="0">
                <a:solidFill>
                  <a:schemeClr val="tx1"/>
                </a:solidFill>
              </a:rPr>
              <a:t>Tlak na dopravní podniky a úřady, aby zavedly psychometrii, </a:t>
            </a:r>
            <a:r>
              <a:rPr lang="cs-CZ" sz="2667" b="1" dirty="0">
                <a:solidFill>
                  <a:schemeClr val="tx1"/>
                </a:solidFill>
              </a:rPr>
              <a:t>racionalizovaly výběr řidičů</a:t>
            </a:r>
            <a:r>
              <a:rPr lang="cs-CZ" sz="2667" dirty="0">
                <a:solidFill>
                  <a:schemeClr val="tx1"/>
                </a:solidFill>
              </a:rPr>
              <a:t> (profesionalizace) podle schopností potřebných k dobrému (bezpečnému) plnění jejich úkolů a předvídaly jejich "</a:t>
            </a:r>
            <a:r>
              <a:rPr lang="cs-CZ" sz="2667" b="1" dirty="0">
                <a:solidFill>
                  <a:schemeClr val="tx1"/>
                </a:solidFill>
              </a:rPr>
              <a:t>náchylnost k nehodám</a:t>
            </a:r>
            <a:r>
              <a:rPr lang="cs-CZ" sz="2667" dirty="0">
                <a:solidFill>
                  <a:schemeClr val="tx1"/>
                </a:solidFill>
              </a:rPr>
              <a:t>".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C1B1FF-A375-A273-4E57-6B6C1D38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0972800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1900 – 1930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316766"/>
            <a:ext cx="10972800" cy="4977898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Nehody jsou individuální zodpovědností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Definitivní myšlenkový posun od předpokladu, že dopravní nehody jsou náhodné, k předpokladu, že jejich </a:t>
            </a:r>
            <a:r>
              <a:rPr lang="cs-CZ" sz="2667" b="1" dirty="0">
                <a:solidFill>
                  <a:schemeClr val="tx1"/>
                </a:solidFill>
              </a:rPr>
              <a:t>příčinou je lidský faktor </a:t>
            </a:r>
            <a:r>
              <a:rPr lang="cs-CZ" sz="2667" dirty="0">
                <a:solidFill>
                  <a:schemeClr val="tx1"/>
                </a:solidFill>
              </a:rPr>
              <a:t>(tento názor začal na počátku 20. let a postupně získával na popularitě). Tím se začal budovat </a:t>
            </a:r>
            <a:r>
              <a:rPr lang="cs-CZ" sz="2667" b="1" dirty="0">
                <a:solidFill>
                  <a:schemeClr val="tx1"/>
                </a:solidFill>
              </a:rPr>
              <a:t>mýtus individuální odpovědnosti </a:t>
            </a:r>
            <a:r>
              <a:rPr lang="cs-CZ" sz="2667" dirty="0">
                <a:solidFill>
                  <a:schemeClr val="tx1"/>
                </a:solidFill>
              </a:rPr>
              <a:t>a psychologové hledali chybu v lidech.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067563-3998-41D5-8FC7-64F66310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0972800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1930 - 1950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316766"/>
            <a:ext cx="11064544" cy="4977898"/>
          </a:xfrm>
        </p:spPr>
        <p:txBody>
          <a:bodyPr wrap="square" anchor="t">
            <a:normAutofit lnSpcReduction="10000"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Nehody jsou individuální zodpovědností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Definitivní myšlenkový posun od předpokladu, že dopravní nehody jsou náhodné, k předpokladu, že jejich </a:t>
            </a:r>
            <a:r>
              <a:rPr lang="cs-CZ" sz="2667" b="1" dirty="0">
                <a:solidFill>
                  <a:schemeClr val="tx1"/>
                </a:solidFill>
              </a:rPr>
              <a:t>příčinou je lidský faktor </a:t>
            </a:r>
            <a:r>
              <a:rPr lang="cs-CZ" sz="2667" dirty="0">
                <a:solidFill>
                  <a:schemeClr val="tx1"/>
                </a:solidFill>
              </a:rPr>
              <a:t>(tento názor začal na počátku 20. let a postupně získával na popularitě). Tím se začal budovat </a:t>
            </a:r>
            <a:r>
              <a:rPr lang="cs-CZ" sz="2667" b="1" dirty="0">
                <a:solidFill>
                  <a:schemeClr val="tx1"/>
                </a:solidFill>
              </a:rPr>
              <a:t>mýtus individuální odpovědnosti </a:t>
            </a:r>
            <a:r>
              <a:rPr lang="cs-CZ" sz="2667" dirty="0">
                <a:solidFill>
                  <a:schemeClr val="tx1"/>
                </a:solidFill>
              </a:rPr>
              <a:t>a psychologové hledali chybu v lidech).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Princip individuální odpovědnosti, který dominoval v oblasti dopravní bezpečnosti až do roku 1950, </a:t>
            </a:r>
            <a:r>
              <a:rPr lang="cs-CZ" sz="2667" b="1" dirty="0">
                <a:solidFill>
                  <a:schemeClr val="tx1"/>
                </a:solidFill>
              </a:rPr>
              <a:t>nevedl ke zlepšení </a:t>
            </a:r>
            <a:r>
              <a:rPr lang="cs-CZ" sz="2667" dirty="0">
                <a:solidFill>
                  <a:schemeClr val="tx1"/>
                </a:solidFill>
              </a:rPr>
              <a:t>dopravní bezpečnosti. Důraz na </a:t>
            </a:r>
            <a:r>
              <a:rPr lang="cs-CZ" sz="2667" b="1" dirty="0">
                <a:solidFill>
                  <a:schemeClr val="tx1"/>
                </a:solidFill>
              </a:rPr>
              <a:t>lidský faktor jako hlavní příčinu nehod </a:t>
            </a:r>
            <a:r>
              <a:rPr lang="cs-CZ" sz="2667" dirty="0">
                <a:solidFill>
                  <a:schemeClr val="tx1"/>
                </a:solidFill>
              </a:rPr>
              <a:t>byl proto postupně </a:t>
            </a:r>
            <a:r>
              <a:rPr lang="cs-CZ" sz="2667" b="1" dirty="0">
                <a:solidFill>
                  <a:schemeClr val="tx1"/>
                </a:solidFill>
              </a:rPr>
              <a:t>zpochybňován</a:t>
            </a:r>
            <a:r>
              <a:rPr lang="cs-CZ" sz="2667" dirty="0">
                <a:solidFill>
                  <a:schemeClr val="tx1"/>
                </a:solidFill>
              </a:rPr>
              <a:t> a začalo </a:t>
            </a:r>
            <a:r>
              <a:rPr lang="cs-CZ" sz="2667" b="1" dirty="0">
                <a:solidFill>
                  <a:schemeClr val="tx1"/>
                </a:solidFill>
              </a:rPr>
              <a:t>hledání jiných </a:t>
            </a:r>
            <a:r>
              <a:rPr lang="cs-CZ" sz="2667" dirty="0">
                <a:solidFill>
                  <a:schemeClr val="tx1"/>
                </a:solidFill>
              </a:rPr>
              <a:t>možných </a:t>
            </a:r>
            <a:r>
              <a:rPr lang="cs-CZ" sz="2667" b="1" dirty="0">
                <a:solidFill>
                  <a:schemeClr val="tx1"/>
                </a:solidFill>
              </a:rPr>
              <a:t>příčin </a:t>
            </a:r>
            <a:r>
              <a:rPr lang="cs-CZ" sz="2667" dirty="0">
                <a:solidFill>
                  <a:schemeClr val="tx1"/>
                </a:solidFill>
              </a:rPr>
              <a:t>nehod.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Následovala </a:t>
            </a:r>
            <a:r>
              <a:rPr lang="cs-CZ" sz="2667" b="1" dirty="0">
                <a:solidFill>
                  <a:schemeClr val="tx1"/>
                </a:solidFill>
              </a:rPr>
              <a:t>změna paradigmatu </a:t>
            </a:r>
            <a:r>
              <a:rPr lang="cs-CZ" sz="2667" dirty="0">
                <a:solidFill>
                  <a:schemeClr val="tx1"/>
                </a:solidFill>
              </a:rPr>
              <a:t>směrem k takzvaným "3E" (</a:t>
            </a:r>
            <a:r>
              <a:rPr lang="cs-CZ" sz="2667" dirty="0" err="1">
                <a:solidFill>
                  <a:schemeClr val="tx1"/>
                </a:solidFill>
              </a:rPr>
              <a:t>engineering</a:t>
            </a:r>
            <a:r>
              <a:rPr lang="cs-CZ" sz="2667" dirty="0">
                <a:solidFill>
                  <a:schemeClr val="tx1"/>
                </a:solidFill>
              </a:rPr>
              <a:t>, </a:t>
            </a:r>
            <a:r>
              <a:rPr lang="cs-CZ" sz="2667" dirty="0" err="1">
                <a:solidFill>
                  <a:schemeClr val="tx1"/>
                </a:solidFill>
              </a:rPr>
              <a:t>education</a:t>
            </a:r>
            <a:r>
              <a:rPr lang="cs-CZ" sz="2667" dirty="0">
                <a:solidFill>
                  <a:schemeClr val="tx1"/>
                </a:solidFill>
              </a:rPr>
              <a:t> and </a:t>
            </a:r>
            <a:r>
              <a:rPr lang="cs-CZ" sz="2667" dirty="0" err="1">
                <a:solidFill>
                  <a:schemeClr val="tx1"/>
                </a:solidFill>
              </a:rPr>
              <a:t>enforcement</a:t>
            </a:r>
            <a:r>
              <a:rPr lang="cs-CZ" sz="2667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067563-3998-41D5-8FC7-64F66310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0972800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1930 - 1950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16765"/>
            <a:ext cx="11234057" cy="5010555"/>
          </a:xfrm>
        </p:spPr>
        <p:txBody>
          <a:bodyPr wrap="square" anchor="t">
            <a:normAutofit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Nehody mají technickou příčinu, odstraníme ji technicky a dohledem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b="1" dirty="0">
                <a:solidFill>
                  <a:schemeClr val="tx1"/>
                </a:solidFill>
              </a:rPr>
              <a:t>Od 50. let rostoucí motorizace</a:t>
            </a:r>
            <a:r>
              <a:rPr lang="cs-CZ" sz="2667" dirty="0">
                <a:solidFill>
                  <a:schemeClr val="tx1"/>
                </a:solidFill>
              </a:rPr>
              <a:t>. V rámci nového paradigmatu (3E) se role DP přesunula z primárně diagnostické činnosti i do jiných oblastí (např. projektování infrastruktury).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 Bylo zavedeno zaměření především na </a:t>
            </a:r>
            <a:r>
              <a:rPr lang="cs-CZ" sz="2667" b="1" dirty="0">
                <a:solidFill>
                  <a:schemeClr val="tx1"/>
                </a:solidFill>
              </a:rPr>
              <a:t>hledání příčin nehod</a:t>
            </a:r>
            <a:r>
              <a:rPr lang="cs-CZ" sz="2667" dirty="0">
                <a:solidFill>
                  <a:schemeClr val="tx1"/>
                </a:solidFill>
              </a:rPr>
              <a:t>, kdy se při analýze nehod hledala </a:t>
            </a:r>
            <a:r>
              <a:rPr lang="cs-CZ" sz="2667" b="1" dirty="0">
                <a:solidFill>
                  <a:schemeClr val="tx1"/>
                </a:solidFill>
              </a:rPr>
              <a:t>jedna primární příčina</a:t>
            </a:r>
            <a:r>
              <a:rPr lang="cs-CZ" sz="2667" dirty="0">
                <a:solidFill>
                  <a:schemeClr val="tx1"/>
                </a:solidFill>
              </a:rPr>
              <a:t>. </a:t>
            </a:r>
            <a:r>
              <a:rPr lang="cs-CZ" sz="2667" b="1" dirty="0">
                <a:solidFill>
                  <a:schemeClr val="tx1"/>
                </a:solidFill>
              </a:rPr>
              <a:t>Opatření</a:t>
            </a:r>
            <a:r>
              <a:rPr lang="cs-CZ" sz="2667" dirty="0">
                <a:solidFill>
                  <a:schemeClr val="tx1"/>
                </a:solidFill>
              </a:rPr>
              <a:t> k odstranění této příčiny byla vybírána </a:t>
            </a:r>
            <a:r>
              <a:rPr lang="cs-CZ" sz="2667" b="1" dirty="0">
                <a:solidFill>
                  <a:schemeClr val="tx1"/>
                </a:solidFill>
              </a:rPr>
              <a:t>z 3E</a:t>
            </a:r>
            <a:r>
              <a:rPr lang="cs-CZ" sz="2667" dirty="0">
                <a:solidFill>
                  <a:schemeClr val="tx1"/>
                </a:solidFill>
              </a:rPr>
              <a:t>. Z psychologických opatření např. </a:t>
            </a:r>
            <a:r>
              <a:rPr lang="cs-CZ" sz="2667" b="1" dirty="0">
                <a:solidFill>
                  <a:schemeClr val="tx1"/>
                </a:solidFill>
              </a:rPr>
              <a:t>rehabilitační programy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AB577-D490-DEEE-CC85-568424DA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1950 - 1970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16765"/>
            <a:ext cx="11234057" cy="5176412"/>
          </a:xfrm>
        </p:spPr>
        <p:txBody>
          <a:bodyPr wrap="square" anchor="t">
            <a:normAutofit fontScale="92500"/>
          </a:bodyPr>
          <a:lstStyle/>
          <a:p>
            <a:pPr>
              <a:spcAft>
                <a:spcPts val="1067"/>
              </a:spcAft>
            </a:pPr>
            <a:r>
              <a:rPr lang="cs-CZ" sz="2667" b="1" dirty="0">
                <a:solidFill>
                  <a:schemeClr val="tx1"/>
                </a:solidFill>
              </a:rPr>
              <a:t>Nehody mají technickou příčinu, odstraníme ji technicky a dohledem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b="1" dirty="0">
                <a:solidFill>
                  <a:schemeClr val="tx1"/>
                </a:solidFill>
              </a:rPr>
              <a:t>Od 50. let </a:t>
            </a:r>
            <a:r>
              <a:rPr lang="cs-CZ" sz="2667" dirty="0">
                <a:solidFill>
                  <a:schemeClr val="tx1"/>
                </a:solidFill>
              </a:rPr>
              <a:t>se v důsledku </a:t>
            </a:r>
            <a:r>
              <a:rPr lang="cs-CZ" sz="2667" b="1" dirty="0">
                <a:solidFill>
                  <a:schemeClr val="tx1"/>
                </a:solidFill>
              </a:rPr>
              <a:t>rostoucí motorizace </a:t>
            </a:r>
            <a:r>
              <a:rPr lang="cs-CZ" sz="2667" dirty="0">
                <a:solidFill>
                  <a:schemeClr val="tx1"/>
                </a:solidFill>
              </a:rPr>
              <a:t>a nízké úrovně bezpečnosti </a:t>
            </a:r>
            <a:r>
              <a:rPr lang="cs-CZ" sz="2667" b="1" dirty="0">
                <a:solidFill>
                  <a:schemeClr val="tx1"/>
                </a:solidFill>
              </a:rPr>
              <a:t>radikálně</a:t>
            </a:r>
            <a:r>
              <a:rPr lang="cs-CZ" sz="2667" dirty="0">
                <a:solidFill>
                  <a:schemeClr val="tx1"/>
                </a:solidFill>
              </a:rPr>
              <a:t> </a:t>
            </a:r>
            <a:r>
              <a:rPr lang="cs-CZ" sz="2667" b="1" dirty="0">
                <a:solidFill>
                  <a:schemeClr val="tx1"/>
                </a:solidFill>
              </a:rPr>
              <a:t>zvýšila nehodovost</a:t>
            </a:r>
            <a:r>
              <a:rPr lang="cs-CZ" sz="2667" dirty="0">
                <a:solidFill>
                  <a:schemeClr val="tx1"/>
                </a:solidFill>
              </a:rPr>
              <a:t>. V rámci nového paradigmatu (3E) se role DP přesunula z primárně diagnostické činnosti i do jiných oblastí (např. projektování infrastruktury).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 Bylo zavedeno zaměření především na </a:t>
            </a:r>
            <a:r>
              <a:rPr lang="cs-CZ" sz="2667" b="1" dirty="0">
                <a:solidFill>
                  <a:schemeClr val="tx1"/>
                </a:solidFill>
              </a:rPr>
              <a:t>hledání příčin nehod</a:t>
            </a:r>
            <a:r>
              <a:rPr lang="cs-CZ" sz="2667" dirty="0">
                <a:solidFill>
                  <a:schemeClr val="tx1"/>
                </a:solidFill>
              </a:rPr>
              <a:t>, kdy se při analýze nehod hledala </a:t>
            </a:r>
            <a:r>
              <a:rPr lang="cs-CZ" sz="2667" b="1" dirty="0">
                <a:solidFill>
                  <a:schemeClr val="tx1"/>
                </a:solidFill>
              </a:rPr>
              <a:t>jedna primární příčina</a:t>
            </a:r>
            <a:r>
              <a:rPr lang="cs-CZ" sz="2667" dirty="0">
                <a:solidFill>
                  <a:schemeClr val="tx1"/>
                </a:solidFill>
              </a:rPr>
              <a:t>. </a:t>
            </a:r>
            <a:r>
              <a:rPr lang="cs-CZ" sz="2667" b="1" dirty="0">
                <a:solidFill>
                  <a:schemeClr val="tx1"/>
                </a:solidFill>
              </a:rPr>
              <a:t>Opatření</a:t>
            </a:r>
            <a:r>
              <a:rPr lang="cs-CZ" sz="2667" dirty="0">
                <a:solidFill>
                  <a:schemeClr val="tx1"/>
                </a:solidFill>
              </a:rPr>
              <a:t> k odstranění této příčiny byla vybírána </a:t>
            </a:r>
            <a:r>
              <a:rPr lang="cs-CZ" sz="2667" b="1" dirty="0">
                <a:solidFill>
                  <a:schemeClr val="tx1"/>
                </a:solidFill>
              </a:rPr>
              <a:t>z 3E</a:t>
            </a:r>
            <a:r>
              <a:rPr lang="cs-CZ" sz="2667" dirty="0">
                <a:solidFill>
                  <a:schemeClr val="tx1"/>
                </a:solidFill>
              </a:rPr>
              <a:t>. Z psychologických opatření např. </a:t>
            </a:r>
            <a:r>
              <a:rPr lang="cs-CZ" sz="2667" b="1" dirty="0">
                <a:solidFill>
                  <a:schemeClr val="tx1"/>
                </a:solidFill>
              </a:rPr>
              <a:t>rehabilitační programy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Navzdory změně paradigmatu se však situace nezlepšila, neboť </a:t>
            </a:r>
            <a:r>
              <a:rPr lang="cs-CZ" sz="2667" b="1" dirty="0">
                <a:solidFill>
                  <a:schemeClr val="tx1"/>
                </a:solidFill>
              </a:rPr>
              <a:t>počet</a:t>
            </a:r>
            <a:r>
              <a:rPr lang="cs-CZ" sz="2667" dirty="0">
                <a:solidFill>
                  <a:schemeClr val="tx1"/>
                </a:solidFill>
              </a:rPr>
              <a:t> </a:t>
            </a:r>
            <a:r>
              <a:rPr lang="cs-CZ" sz="2667" b="1" dirty="0">
                <a:solidFill>
                  <a:schemeClr val="tx1"/>
                </a:solidFill>
              </a:rPr>
              <a:t>smrtelných nehod se v letech 1955 až 1970 téměř ve všech evropských zemích zdvojnásobil.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Tento </a:t>
            </a:r>
            <a:r>
              <a:rPr lang="cs-CZ" sz="2667" b="1" dirty="0">
                <a:solidFill>
                  <a:schemeClr val="tx1"/>
                </a:solidFill>
              </a:rPr>
              <a:t>myšlenkový rámec </a:t>
            </a:r>
            <a:r>
              <a:rPr lang="cs-CZ" sz="2667" dirty="0">
                <a:solidFill>
                  <a:schemeClr val="tx1"/>
                </a:solidFill>
              </a:rPr>
              <a:t>(ke zlepšení bezpečnosti silničního provozu dojde díky přesnému poznání a popisu dopravních nehod) se </a:t>
            </a:r>
            <a:r>
              <a:rPr lang="cs-CZ" sz="2667" b="1" dirty="0">
                <a:solidFill>
                  <a:schemeClr val="tx1"/>
                </a:solidFill>
              </a:rPr>
              <a:t>často uplatňuje dodnes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AB577-D490-DEEE-CC85-568424DA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1950 - 1970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47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0" y="1543050"/>
            <a:ext cx="11226469" cy="4718956"/>
          </a:xfrm>
        </p:spPr>
        <p:txBody>
          <a:bodyPr wrap="square" anchor="t">
            <a:normAutofit fontScale="92500" lnSpcReduction="10000"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Od původní zásady "nehoda je náhoda" přes pozdější důraz na psychotechniku a přes důraz na hledání jednoduchých příčin nehod se na konci 60. let posouváme k </a:t>
            </a:r>
            <a:r>
              <a:rPr lang="cs-CZ" sz="2667" b="1" dirty="0" err="1">
                <a:solidFill>
                  <a:schemeClr val="tx1"/>
                </a:solidFill>
              </a:rPr>
              <a:t>multikauzálnímu</a:t>
            </a:r>
            <a:r>
              <a:rPr lang="cs-CZ" sz="2667" b="1" dirty="0">
                <a:solidFill>
                  <a:schemeClr val="tx1"/>
                </a:solidFill>
              </a:rPr>
              <a:t> přístupu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Přestože </a:t>
            </a:r>
            <a:r>
              <a:rPr lang="cs-CZ" sz="2667" b="1" dirty="0">
                <a:solidFill>
                  <a:schemeClr val="tx1"/>
                </a:solidFill>
              </a:rPr>
              <a:t>LF</a:t>
            </a:r>
            <a:r>
              <a:rPr lang="cs-CZ" sz="2667" dirty="0">
                <a:solidFill>
                  <a:schemeClr val="tx1"/>
                </a:solidFill>
              </a:rPr>
              <a:t> již není dominantní předpokládanou příčinou nehod, je </a:t>
            </a:r>
            <a:r>
              <a:rPr lang="cs-CZ" sz="2667" b="1" dirty="0">
                <a:solidFill>
                  <a:schemeClr val="tx1"/>
                </a:solidFill>
              </a:rPr>
              <a:t>stále významný</a:t>
            </a:r>
            <a:r>
              <a:rPr lang="cs-CZ" sz="2667" dirty="0">
                <a:solidFill>
                  <a:schemeClr val="tx1"/>
                </a:solidFill>
              </a:rPr>
              <a:t>, bezpečnostní opatření se na něj zaměřují a převládá důraz na </a:t>
            </a:r>
            <a:r>
              <a:rPr lang="cs-CZ" sz="2667" b="1" dirty="0">
                <a:solidFill>
                  <a:schemeClr val="tx1"/>
                </a:solidFill>
              </a:rPr>
              <a:t>osobní odpovědnost</a:t>
            </a:r>
            <a:r>
              <a:rPr lang="cs-CZ" sz="2667" dirty="0">
                <a:solidFill>
                  <a:schemeClr val="tx1"/>
                </a:solidFill>
              </a:rPr>
              <a:t> za nehody.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Od 60. let obecně dochází k </a:t>
            </a:r>
            <a:r>
              <a:rPr lang="cs-CZ" sz="2667" b="1" dirty="0">
                <a:solidFill>
                  <a:schemeClr val="tx1"/>
                </a:solidFill>
              </a:rPr>
              <a:t>odklonu od </a:t>
            </a:r>
            <a:r>
              <a:rPr lang="cs-CZ" sz="2667" dirty="0">
                <a:solidFill>
                  <a:schemeClr val="tx1"/>
                </a:solidFill>
              </a:rPr>
              <a:t>primárně </a:t>
            </a:r>
            <a:r>
              <a:rPr lang="cs-CZ" sz="2667" b="1" dirty="0">
                <a:solidFill>
                  <a:schemeClr val="tx1"/>
                </a:solidFill>
              </a:rPr>
              <a:t>administrativního přístupu</a:t>
            </a:r>
            <a:r>
              <a:rPr lang="cs-CZ" sz="2667" dirty="0">
                <a:solidFill>
                  <a:schemeClr val="tx1"/>
                </a:solidFill>
              </a:rPr>
              <a:t> spojeného s prosazováním předpisů. Začalo se diskutovat o tom, že </a:t>
            </a:r>
            <a:r>
              <a:rPr lang="cs-CZ" sz="2667" b="1" dirty="0">
                <a:solidFill>
                  <a:schemeClr val="tx1"/>
                </a:solidFill>
              </a:rPr>
              <a:t>lidi nelze neustále kontrolovat</a:t>
            </a:r>
            <a:r>
              <a:rPr lang="cs-CZ" sz="2667" dirty="0">
                <a:solidFill>
                  <a:schemeClr val="tx1"/>
                </a:solidFill>
              </a:rPr>
              <a:t>, a proto je nutné </a:t>
            </a:r>
            <a:r>
              <a:rPr lang="cs-CZ" sz="2667" b="1" dirty="0">
                <a:solidFill>
                  <a:schemeClr val="tx1"/>
                </a:solidFill>
              </a:rPr>
              <a:t>zvýšit vnitřní motivaci </a:t>
            </a:r>
            <a:r>
              <a:rPr lang="cs-CZ" sz="2667" dirty="0">
                <a:solidFill>
                  <a:schemeClr val="tx1"/>
                </a:solidFill>
              </a:rPr>
              <a:t>přesvědčováním.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Obecně se ke všem přistupuje prostřednictvím </a:t>
            </a:r>
            <a:r>
              <a:rPr lang="cs-CZ" sz="2667" b="1" dirty="0">
                <a:solidFill>
                  <a:schemeClr val="tx1"/>
                </a:solidFill>
              </a:rPr>
              <a:t>kampaní</a:t>
            </a:r>
            <a:r>
              <a:rPr lang="cs-CZ" sz="2667" dirty="0">
                <a:solidFill>
                  <a:schemeClr val="tx1"/>
                </a:solidFill>
              </a:rPr>
              <a:t> a na nejrizikovější skupiny se pak individuálně působí prostřednictvím </a:t>
            </a:r>
            <a:r>
              <a:rPr lang="cs-CZ" sz="2667" b="1" dirty="0">
                <a:solidFill>
                  <a:schemeClr val="tx1"/>
                </a:solidFill>
              </a:rPr>
              <a:t>RP</a:t>
            </a:r>
            <a:r>
              <a:rPr lang="cs-CZ" sz="266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78BDB2-8F9E-ECAB-2B68-E727F703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1950 - 1970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0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98171"/>
            <a:ext cx="10972800" cy="4661807"/>
          </a:xfrm>
        </p:spPr>
        <p:txBody>
          <a:bodyPr wrap="square" anchor="t">
            <a:normAutofit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Důraz na nehodové události a rozvoj </a:t>
            </a:r>
            <a:r>
              <a:rPr lang="cs-CZ" sz="2667" b="1" dirty="0" err="1">
                <a:solidFill>
                  <a:schemeClr val="tx1"/>
                </a:solidFill>
              </a:rPr>
              <a:t>multikauzálního</a:t>
            </a:r>
            <a:r>
              <a:rPr lang="cs-CZ" sz="2667" b="1" dirty="0">
                <a:solidFill>
                  <a:schemeClr val="tx1"/>
                </a:solidFill>
              </a:rPr>
              <a:t> </a:t>
            </a:r>
            <a:r>
              <a:rPr lang="cs-CZ" sz="2667" dirty="0">
                <a:solidFill>
                  <a:schemeClr val="tx1"/>
                </a:solidFill>
              </a:rPr>
              <a:t>pohledu vrcholí, stejně jako snaha o technická řešení, která jsou doprovázena vzděláváním a RP. Počet úmrtí se od 50. let 20. století neustále zvyšuje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Začíná být jasné, že </a:t>
            </a:r>
            <a:r>
              <a:rPr lang="cs-CZ" sz="2667" b="1" dirty="0">
                <a:solidFill>
                  <a:schemeClr val="tx1"/>
                </a:solidFill>
              </a:rPr>
              <a:t>limity a omezení člověka jsou trvalé </a:t>
            </a:r>
            <a:r>
              <a:rPr lang="cs-CZ" sz="2667" dirty="0">
                <a:solidFill>
                  <a:schemeClr val="tx1"/>
                </a:solidFill>
              </a:rPr>
              <a:t>- člověk nikdy nepřestane dělat chyby, nepřestane porušovat pravidla, nebude fyzicky odolnější vůči nárazům atd.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Koncem 80. let se postupně objevilo nové paradigma, které se odklání od hledání příčin jednotlivých nehod (v zásadě jsou stále stejné) a zdůrazňuje, že silniční systém by se měl přizpůsobit uživatelům.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D42163-A0B8-EF8C-EAAB-3494AF49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1970 - 1990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5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53580"/>
            <a:ext cx="10972800" cy="4325076"/>
          </a:xfrm>
        </p:spPr>
        <p:txBody>
          <a:bodyPr wrap="square" anchor="t">
            <a:normAutofit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Od 90. let 20. století se na nehody pohlíží jako na důsledek integrálního silničního systému a opatřením je přizpůsobení silničního systému uživateli (systémová odpovědnost).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Převládá paradigma "</a:t>
            </a:r>
            <a:r>
              <a:rPr lang="cs-CZ" sz="2667" b="1" dirty="0">
                <a:solidFill>
                  <a:schemeClr val="tx1"/>
                </a:solidFill>
              </a:rPr>
              <a:t>bezpečného systému</a:t>
            </a:r>
            <a:r>
              <a:rPr lang="cs-CZ" sz="2667" dirty="0">
                <a:solidFill>
                  <a:schemeClr val="tx1"/>
                </a:solidFill>
              </a:rPr>
              <a:t>" (známé jako Vize nula nebo Udržitelná bezpečnost), které říká, že odpovědnost za životy a zdraví v dopravě nese především systém a jeho tvůrci. Projektanti pak musí navrhovat systém na základě znalosti limitů v chování a schopnostech uživatelů.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18E849-9801-3B4A-87A9-E0EA9B1D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1990 - 2020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38"/>
            <a:ext cx="10515600" cy="1117156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6240"/>
            <a:ext cx="10972800" cy="3936437"/>
          </a:xfrm>
        </p:spPr>
        <p:txBody>
          <a:bodyPr>
            <a:normAutofit/>
          </a:bodyPr>
          <a:lstStyle/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Jak si představujete svět v blízké budoucnosti?</a:t>
            </a:r>
          </a:p>
          <a:p>
            <a:pPr marL="201168" lvl="1" indent="0">
              <a:buNone/>
              <a:defRPr/>
            </a:pP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31" y="1880102"/>
            <a:ext cx="10972800" cy="4325076"/>
          </a:xfrm>
        </p:spPr>
        <p:txBody>
          <a:bodyPr wrap="square" anchor="t">
            <a:normAutofit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Po mnoha desetiletích výzkumu v oblasti bezpečnosti silničního provozu je zřejmé, že tradiční přístup má svá značná omezení a nástroje také. PV a RP mohou ve skutečnosti trvat věčně, pokud systém generuje nové klienty.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Oba instituty zlepšují současný stav bezpečnosti, napravují chyby a nedostatky tradičního systému, ale nemají potenciál eliminovat nehody, což je cílem nového systémového přístupu. 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chemeClr val="tx1"/>
                </a:solidFill>
              </a:rPr>
              <a:t>Pokud systém umožní, aby se dělaly chyby a porušovaly předpisy, lidé to budou dělat a posuzování a RP bude nikdy nekončící práce.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F8604-7A5F-1522-0865-6731158A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– současnost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822952"/>
            <a:ext cx="10972800" cy="4325076"/>
          </a:xfrm>
        </p:spPr>
        <p:txBody>
          <a:bodyPr wrap="square" anchor="t">
            <a:normAutofit fontScale="92500" lnSpcReduction="10000"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Nový systém znamená omezení svobody a možností, protože se společenské cíle (bezpečnost) postaví nad individuální (rychlost, volnost), možnost svobodné volby vs veřejné blaho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Krom bezpečnosti rovněž další výzvy – kapacitní vyčerpání infrastruktury, zácpy, emise, vyčerpávání zdrojů, atp.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</a:endParaRP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Odpověď v technologiích – automatizace, AI, elektromobily…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Proč?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B9A40C-70F0-196C-DDB6-CF7FBD6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Vývoj konceptu zodpovědnosti za nehody – současnost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798459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Lidé udělají to, co můžou (Prometheus)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Platón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-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Mírou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všech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věcí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je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člověk</a:t>
            </a:r>
            <a:endParaRPr lang="cs-CZ" altLang="cs-CZ" sz="3200" dirty="0">
              <a:solidFill>
                <a:schemeClr val="tx1"/>
              </a:solidFill>
              <a:latin typeface="Myriad Pro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„Tajemství oceli“ neboli technologie jsou jen tak dobré, 	jako lidé, kteří je používají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cs-CZ" altLang="cs-CZ" sz="3200" dirty="0">
              <a:solidFill>
                <a:schemeClr val="tx1"/>
              </a:solidFill>
              <a:latin typeface="Myriad Pro" pitchFamily="34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Kterou éru technooptimismus připomíná?</a:t>
            </a:r>
            <a:endParaRPr lang="en-GB" altLang="cs-CZ" sz="3200" dirty="0">
              <a:solidFill>
                <a:schemeClr val="tx1"/>
              </a:solidFill>
              <a:latin typeface="Myriad Pro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GB" altLang="cs-CZ" sz="3200" dirty="0">
              <a:latin typeface="Myriad Pro" pitchFamily="34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1D9E0D-1B6F-EEFB-5448-8253FB04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Dlouhodobé tendence k chování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4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2168101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Marchetti's constant – 90s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Zahavi's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concept – 90s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Braess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paradox (1960s), Jevons paradox (1860s)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  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Induced demand (1930s) / Induced traffic (1990s) / Lewis-</a:t>
            </a:r>
            <a:r>
              <a:rPr lang="cs-CZ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	</a:t>
            </a:r>
            <a:r>
              <a:rPr lang="en-GB" altLang="cs-CZ" sz="3200" dirty="0" err="1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Mogridge</a:t>
            </a:r>
            <a:r>
              <a:rPr lang="en-GB" altLang="cs-CZ" sz="3200" dirty="0">
                <a:solidFill>
                  <a:schemeClr val="tx1"/>
                </a:solidFill>
                <a:latin typeface="Myriad Pro" pitchFamily="34" charset="0"/>
                <a:cs typeface="Arial" charset="0"/>
              </a:rPr>
              <a:t> position (1990s)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2A0325-D91C-AE6B-69ED-9059C677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Dlouhodobé tendence k chování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9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0" y="1610681"/>
            <a:ext cx="11106725" cy="4882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cs-CZ" sz="2667" b="1" dirty="0">
                <a:solidFill>
                  <a:schemeClr val="tx1"/>
                </a:solidFill>
                <a:cs typeface="Arial" charset="0"/>
              </a:rPr>
              <a:t>Jevonsův paradox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zvýšení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efektiv</a:t>
            </a:r>
            <a:r>
              <a:rPr lang="cs-CZ" altLang="cs-CZ" sz="2667" dirty="0" err="1">
                <a:solidFill>
                  <a:schemeClr val="tx1"/>
                </a:solidFill>
                <a:cs typeface="Arial" charset="0"/>
              </a:rPr>
              <a:t>ity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využívání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zdroje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způsobuje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snížení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nákladů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na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využívání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, a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tím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zvyšuje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poptávku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což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neguje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zvýšení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efektivnosti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(</a:t>
            </a:r>
            <a:r>
              <a:rPr lang="cs-CZ" altLang="cs-CZ" sz="2667" dirty="0" err="1">
                <a:solidFill>
                  <a:schemeClr val="tx1"/>
                </a:solidFill>
                <a:cs typeface="Arial" charset="0"/>
              </a:rPr>
              <a:t>rebound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).</a:t>
            </a:r>
            <a:endParaRPr lang="cs-CZ" altLang="cs-CZ" sz="2667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cs-CZ" sz="2667" b="1" dirty="0" err="1">
                <a:solidFill>
                  <a:schemeClr val="tx1"/>
                </a:solidFill>
                <a:cs typeface="Arial" charset="0"/>
              </a:rPr>
              <a:t>Indukovaná</a:t>
            </a:r>
            <a:r>
              <a:rPr lang="en-GB" altLang="cs-CZ" sz="2667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b="1" dirty="0" err="1">
                <a:solidFill>
                  <a:schemeClr val="tx1"/>
                </a:solidFill>
                <a:cs typeface="Arial" charset="0"/>
              </a:rPr>
              <a:t>doprava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nové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jízdní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pruhy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nebo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silnice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vedou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k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vyšší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spotřebě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kapacity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silnic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nezkracují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dobu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cestování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více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silnic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=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více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dopravy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)</a:t>
            </a:r>
            <a:endParaRPr lang="cs-CZ" altLang="cs-CZ" sz="2667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cs-CZ" sz="2667" b="1" dirty="0" err="1">
                <a:solidFill>
                  <a:schemeClr val="tx1"/>
                </a:solidFill>
                <a:cs typeface="Arial" charset="0"/>
              </a:rPr>
              <a:t>Braessův</a:t>
            </a:r>
            <a:r>
              <a:rPr lang="en-GB" altLang="cs-CZ" sz="2667" b="1" dirty="0">
                <a:solidFill>
                  <a:schemeClr val="tx1"/>
                </a:solidFill>
                <a:cs typeface="Arial" charset="0"/>
              </a:rPr>
              <a:t> paradox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více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silnic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vede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v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polovině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případů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k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větším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dopravním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zácpám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delším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cestovním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dobám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v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důsledku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sobeckých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motivací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řidičů</a:t>
            </a:r>
            <a:endParaRPr lang="cs-CZ" altLang="cs-CZ" sz="2667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cs-CZ" sz="2667" b="1" dirty="0">
                <a:solidFill>
                  <a:schemeClr val="tx1"/>
                </a:solidFill>
                <a:cs typeface="Arial" charset="0"/>
              </a:rPr>
              <a:t>Lewis-</a:t>
            </a:r>
            <a:r>
              <a:rPr lang="en-GB" altLang="cs-CZ" sz="2667" b="1" dirty="0" err="1">
                <a:solidFill>
                  <a:schemeClr val="tx1"/>
                </a:solidFill>
                <a:cs typeface="Arial" charset="0"/>
              </a:rPr>
              <a:t>Mogridge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Časový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zisk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z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nových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silnic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může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zmizet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během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několika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měsíců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/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týdnů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Ve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většině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případů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se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zácpy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pouze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přesunou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na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jinou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2667" dirty="0" err="1">
                <a:solidFill>
                  <a:schemeClr val="tx1"/>
                </a:solidFill>
                <a:cs typeface="Arial" charset="0"/>
              </a:rPr>
              <a:t>křižovatku</a:t>
            </a:r>
            <a:r>
              <a:rPr lang="en-GB" altLang="cs-CZ" sz="2667" dirty="0">
                <a:solidFill>
                  <a:schemeClr val="tx1"/>
                </a:solidFill>
                <a:cs typeface="Arial" charset="0"/>
              </a:rPr>
              <a:t>.</a:t>
            </a: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8D8F45-CBCB-C878-5972-AF444481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Dlouhodobé tendence k chování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94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822952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Efektivita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nákladů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tak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vede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k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vyšší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spotřebě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,</a:t>
            </a:r>
            <a:endParaRPr lang="cs-CZ" altLang="cs-CZ" sz="320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cs-CZ" altLang="cs-CZ" sz="320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cs typeface="Arial" charset="0"/>
              </a:rPr>
              <a:t>   N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ižší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emise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mohou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vést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k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častějšímu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používání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, </a:t>
            </a:r>
            <a:endParaRPr lang="cs-CZ" altLang="cs-CZ" sz="320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cs-CZ" altLang="cs-CZ" sz="320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schemeClr val="tx1"/>
                </a:solidFill>
                <a:cs typeface="Arial" charset="0"/>
              </a:rPr>
              <a:t>   E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fektivnější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řízení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dopravy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k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většímu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počtu</a:t>
            </a:r>
            <a:r>
              <a:rPr lang="en-GB" altLang="cs-CZ" sz="3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cs-CZ" sz="3200" dirty="0" err="1">
                <a:solidFill>
                  <a:schemeClr val="tx1"/>
                </a:solidFill>
                <a:cs typeface="Arial" charset="0"/>
              </a:rPr>
              <a:t>cest</a:t>
            </a:r>
            <a:endParaRPr lang="en-GB" altLang="cs-CZ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2B02A0-CC6F-BD6A-0A96-BDFDC11B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Dlouhodobé tendence k chování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42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31" y="1529037"/>
            <a:ext cx="10972800" cy="47982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altLang="cs-CZ" sz="2667" b="1" dirty="0" err="1">
                <a:solidFill>
                  <a:schemeClr val="tx1"/>
                </a:solidFill>
                <a:cs typeface="Arial" charset="0"/>
              </a:rPr>
              <a:t>Marchettiho</a:t>
            </a:r>
            <a:r>
              <a:rPr lang="cs-CZ" altLang="cs-CZ" sz="2667" b="1" dirty="0">
                <a:solidFill>
                  <a:schemeClr val="tx1"/>
                </a:solidFill>
                <a:cs typeface="Arial" charset="0"/>
              </a:rPr>
              <a:t> konstanta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Lidé jsou ochotni obětovat 30 minut na jednu cestu (jednu hodinu denně).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Lze vysledovat 5 000 let zpět v historii měst (chůze hlavním způsobem mobility, 30 minut znamenalo 1 míli =&gt; "jednomílové" města)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2667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altLang="cs-CZ" sz="2667" b="1" dirty="0" err="1">
                <a:solidFill>
                  <a:schemeClr val="tx1"/>
                </a:solidFill>
                <a:cs typeface="Arial" charset="0"/>
              </a:rPr>
              <a:t>Zahaviho</a:t>
            </a:r>
            <a:r>
              <a:rPr lang="cs-CZ" altLang="cs-CZ" sz="2667" b="1" dirty="0">
                <a:solidFill>
                  <a:schemeClr val="tx1"/>
                </a:solidFill>
                <a:cs typeface="Arial" charset="0"/>
              </a:rPr>
              <a:t> koncept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Spíše než maximum je 30 minut "konstantní časový rozpočet", který lidé chtějí využívat (ve většině států dnes vidíme +/- 30 minut dojíždění)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cs-CZ" altLang="cs-CZ" sz="1333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s-CZ" altLang="cs-CZ" sz="2667" dirty="0">
                <a:solidFill>
                  <a:schemeClr val="tx1"/>
                </a:solidFill>
                <a:cs typeface="Arial" charset="0"/>
              </a:rPr>
              <a:t>Efektivnější mobilita neznamená více času, ale delší cestovní vzdálenost; nechceme více času, ale více příležitostí – "Homeostáza spotřeby"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49382A-5D55-AE49-4E64-1EB1D085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Dlouhodobé tendence k chování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439964">
              <a:lnSpc>
                <a:spcPct val="107000"/>
              </a:lnSpc>
              <a:spcAft>
                <a:spcPts val="1423"/>
              </a:spcAft>
              <a:buFont typeface="Arial" panose="020B0604020202020204" pitchFamily="34" charset="0"/>
              <a:buChar char="•"/>
              <a:tabLst>
                <a:tab pos="479988" algn="l"/>
              </a:tabLst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Současné výzvy</a:t>
            </a:r>
          </a:p>
          <a:p>
            <a:pPr defTabSz="1439964">
              <a:lnSpc>
                <a:spcPct val="107000"/>
              </a:lnSpc>
              <a:spcAft>
                <a:spcPts val="1423"/>
              </a:spcAft>
              <a:buFont typeface="Arial" panose="020B0604020202020204" pitchFamily="34" charset="0"/>
              <a:buChar char="•"/>
              <a:tabLst>
                <a:tab pos="479988" algn="l"/>
              </a:tabLst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Možná řešení</a:t>
            </a:r>
          </a:p>
          <a:p>
            <a:pPr defTabSz="1439964">
              <a:lnSpc>
                <a:spcPct val="107000"/>
              </a:lnSpc>
              <a:spcAft>
                <a:spcPts val="1423"/>
              </a:spcAft>
              <a:buFont typeface="Arial" panose="020B0604020202020204" pitchFamily="34" charset="0"/>
              <a:buChar char="•"/>
              <a:tabLst>
                <a:tab pos="479988" algn="l"/>
              </a:tabLst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Principy řešení</a:t>
            </a:r>
          </a:p>
          <a:p>
            <a:pPr defTabSz="1439964">
              <a:lnSpc>
                <a:spcPct val="107000"/>
              </a:lnSpc>
              <a:spcAft>
                <a:spcPts val="1423"/>
              </a:spcAft>
              <a:buFont typeface="Arial" panose="020B0604020202020204" pitchFamily="34" charset="0"/>
              <a:buChar char="•"/>
              <a:tabLst>
                <a:tab pos="479988" algn="l"/>
              </a:tabLst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Co na to psychologie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2667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D1459-B829-F9AD-1331-301FDCE7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10972800" cy="75247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Otázky?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75994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Poprvé použit v knize "</a:t>
            </a:r>
            <a:r>
              <a:rPr lang="cs-CZ" sz="3200" dirty="0" err="1">
                <a:solidFill>
                  <a:schemeClr val="tx1"/>
                </a:solidFill>
              </a:rPr>
              <a:t>Ecological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Intelligence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cs-CZ" sz="3200" dirty="0" err="1">
                <a:solidFill>
                  <a:schemeClr val="tx1"/>
                </a:solidFill>
              </a:rPr>
              <a:t>How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Knowing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the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Hidden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Impacts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of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What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We</a:t>
            </a:r>
            <a:r>
              <a:rPr lang="cs-CZ" sz="3200" dirty="0">
                <a:solidFill>
                  <a:schemeClr val="tx1"/>
                </a:solidFill>
              </a:rPr>
              <a:t> Buy </a:t>
            </a:r>
            <a:r>
              <a:rPr lang="cs-CZ" sz="3200" dirty="0" err="1">
                <a:solidFill>
                  <a:schemeClr val="tx1"/>
                </a:solidFill>
              </a:rPr>
              <a:t>Can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Change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Everything</a:t>
            </a:r>
            <a:r>
              <a:rPr lang="cs-CZ" sz="3200" dirty="0">
                <a:solidFill>
                  <a:schemeClr val="tx1"/>
                </a:solidFill>
              </a:rPr>
              <a:t>" amerického spisovatele Daniela </a:t>
            </a:r>
            <a:r>
              <a:rPr lang="cs-CZ" sz="3200" dirty="0" err="1">
                <a:solidFill>
                  <a:schemeClr val="tx1"/>
                </a:solidFill>
              </a:rPr>
              <a:t>Golemana</a:t>
            </a:r>
            <a:r>
              <a:rPr lang="cs-CZ" sz="3200" dirty="0">
                <a:solidFill>
                  <a:schemeClr val="tx1"/>
                </a:solidFill>
              </a:rPr>
              <a:t> (2009).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3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Popisuje např. to, že se lidé snaží snížit svůj ekologický otisk tím, že se zaměřují pouze na individuální opatření, jako je recyklace nebo snížení vlastních emisí z dopravy, a přitom přehlížejí systémové faktory, které ovlivňují klima jako celek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840D15-1763-B2CC-8E23-DE89B10F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1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773966"/>
            <a:ext cx="10972800" cy="432507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Přesvědčení, že každý je zodpovědný za svůj osud a úspěch, a neúspěch je výsledkem nedostatku osobního úsilí nebo zodpovědnosti – americký sen, tvrdá práce a osobní odhodlání vedou k úspěchu bez ohledu na okolnosti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Tím klade na jednotlivce zodpovědnost za řešení společenských/ globálních/systémových problémů vyžadujících národní/světovou koordinaci a spolupráci.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267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Např. klimatická změna je způsobena zejména průmyslovou výrobou a zemědělstvím, které jsou řízeny velkými korporacemi a státy.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EFA2B-0C34-6A87-7D33-982815EF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38"/>
            <a:ext cx="10515600" cy="112532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6240"/>
            <a:ext cx="10972800" cy="3936437"/>
          </a:xfrm>
        </p:spPr>
        <p:txBody>
          <a:bodyPr>
            <a:normAutofit/>
          </a:bodyPr>
          <a:lstStyle/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Jak si představujete svět v blízké budoucnosti?</a:t>
            </a:r>
          </a:p>
          <a:p>
            <a:pPr marL="201168" lvl="1" indent="0">
              <a:buNone/>
              <a:defRPr/>
            </a:pPr>
            <a:endParaRPr lang="cs-CZ" sz="3200" dirty="0">
              <a:solidFill>
                <a:schemeClr val="tx1"/>
              </a:solidFill>
            </a:endParaRPr>
          </a:p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Jaké myslíte, že jsou/budou hlavní výzvy/problémy/krize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20923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Mnoho lidí nemá přístup k alternativám, nemají možnost výběru a nelze tak apelovat na osobní rozhodnutí a úsilí jako řešení systémových problémů 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267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Snižuje relevanci politických opatření a vládních regulací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267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Vede k obviňování jednotlivců místo aby se zaměřil na systém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267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Jednotlivci nemohou být považováni za jediného či hlavního řešitele systémových záležitostí či problémů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527D4E-2AE6-629A-52E3-765F1C06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0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798459"/>
            <a:ext cx="10972800" cy="43250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V dopravě předpokládá, že každý jednotlivec je zodpovědný za své vlastní rozhodnutí a chování týkající se dopravy a měl by být schopen ovlivnit své emise skleníkových plynů tím, že volí alternativní způsoby dopravy.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533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Přehlíží skutečnost, že doprava je systémový problém, který vyžaduje řešení na všech úrovních, včetně politiky a systémových změn.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sz="533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tx1"/>
                </a:solidFill>
              </a:rPr>
              <a:t>Kde ho můžeme vidět ještě?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C97483-7057-C6E4-D84A-5449B6DF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13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3" y="1543050"/>
            <a:ext cx="10863367" cy="476794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cs-CZ" sz="3200" dirty="0">
                <a:solidFill>
                  <a:schemeClr val="tx1"/>
                </a:solidFill>
              </a:rPr>
              <a:t>Kde jsou dopady na prostředí/společnost rozptýlené a těžko měřitelné a je těžké určit přesnou úroveň zodpovědnosti jednotlivců a institucí.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cs-CZ" sz="667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Spotřeba zboží a potravin</a:t>
            </a:r>
            <a:r>
              <a:rPr lang="cs-CZ" sz="3200" dirty="0">
                <a:solidFill>
                  <a:schemeClr val="tx1"/>
                </a:solidFill>
              </a:rPr>
              <a:t>: Lidé se často snaží snížit svůj ekologický otisk tím, že nakupují ekologicky šetrné produkty nebo snižují svou spotřebu masa (levné zboží ve velkém množství, reklama).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Zdravotnictví</a:t>
            </a:r>
            <a:r>
              <a:rPr lang="cs-CZ" sz="3200" dirty="0">
                <a:solidFill>
                  <a:schemeClr val="tx1"/>
                </a:solidFill>
              </a:rPr>
              <a:t>: Zdraví spojováno se stravou a životním stylem (sociální nerovnosti, přístup ke zdravotní péči, znečištěné prostředí)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Doprava</a:t>
            </a:r>
            <a:r>
              <a:rPr lang="cs-CZ" sz="3200" dirty="0">
                <a:solidFill>
                  <a:schemeClr val="tx1"/>
                </a:solidFill>
              </a:rPr>
              <a:t>: lidé volí ekologická vozidla nebo se snaží snížit míru cestování… </a:t>
            </a:r>
            <a:r>
              <a:rPr lang="cs-CZ" sz="3200" b="1" dirty="0">
                <a:solidFill>
                  <a:schemeClr val="tx1"/>
                </a:solidFill>
              </a:rPr>
              <a:t>energie, sociální spravedlnost, udržitelnost</a:t>
            </a:r>
            <a:r>
              <a:rPr lang="cs-CZ" sz="3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D94535-6379-8512-05A0-4213C781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1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06840" y="1604798"/>
            <a:ext cx="104799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V roce 1955 se v reportáži televize CBC mluvilo o "úspěchu" maskota Elmera, který nabádal děti k odpovědnosti za vlastní bezpečnost v dopravě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14 % nárůstu počtu dětských úrazů na torontských silnicích byl předložen jako vítězství, protože počet automobilů se za stejná léta zvýšil o 45 %.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2C9A30-B2FF-2CAB-220E-DB5A5234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27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06840" y="1604798"/>
            <a:ext cx="10479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„As I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Please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“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F8F5B2-71A8-AF98-1D5E-E0828E19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3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06840" y="1604797"/>
            <a:ext cx="10479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„As I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Please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“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Je série článků, které v letech 1943-1947 napsal pro britské levicové noviny Tribune spisovatel a novinář Eric Arthur Blaire.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A755F5-3C75-9588-609C-69CDDF0A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8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3" y="1412777"/>
            <a:ext cx="10479985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„As I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Please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“ je série článků, které v letech 1943-1947 napsal pro britské levicové noviny Tribune spisovatel a novinář Eric Arthur Blaire.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Sloupek z 8. listopadu 1946 obsahoval úvahy o novém propagandistickém úsilí - britské kampani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Keep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Death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off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the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Roads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, která byla postavena na MIO měla velmi pochybnou kvalitu.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2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Orwellovu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trefnou kritiku, která je stále stejně aktuální jako v den, kdy ji napsal, lze považovat za první formulaci základů vize nula a akcentace sociálních a systémových aspektů místo MIO.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04DC7D-766E-87A2-4352-FA8D8B40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0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590735" y="1600554"/>
            <a:ext cx="10479985" cy="41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Od 30. let automobilový průmysl spustil kampaně a marketing, který zdůrazňoval rychlost a výkon, což zůstalo hlavní marketingovou strategií až do 60. let 20. století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333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Vyšší rychlosti byly prezentovány jako bezpečnější (ačkoliv výzkumy ukazovaly opak)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3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Odpovědnost za nehody byla na individuálních aktérech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3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Co vám to připomíná?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BA6FA-3E11-C930-C3AB-067BA865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5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34926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V roce 1948 vznikla Všeobecná deklarace lidských práv OSN, kde článek 3 uvádí…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297D44-B1AF-4BDD-DAB6-E8D2916E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60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34926"/>
            <a:ext cx="10945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V roce 1948 vznikla Všeobecná deklarace lidských práv OSN, kde článek 3 uvádí, že každý má právo na život, svobodu a osobní bezpečnost.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pozdějších národních dokumentech k tomu bývá obvykle dodáváno také právo nebýt jich zbaven jinak než v souladu se zásadami základní spravedlnosti.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Přesto trvalo 50 let, než se apel OSN a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Orwela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začal uplatňovat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297D44-B1AF-4BDD-DAB6-E8D2916E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Mýtus individuální zodpovědnost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37"/>
            <a:ext cx="10515600" cy="1100827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6240"/>
            <a:ext cx="10972800" cy="3936437"/>
          </a:xfrm>
        </p:spPr>
        <p:txBody>
          <a:bodyPr>
            <a:normAutofit/>
          </a:bodyPr>
          <a:lstStyle/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Jak si představujete svět v blízké budoucnosti?</a:t>
            </a:r>
          </a:p>
          <a:p>
            <a:pPr marL="201168" lvl="1" indent="0">
              <a:buNone/>
              <a:defRPr/>
            </a:pPr>
            <a:endParaRPr lang="cs-CZ" sz="3200" dirty="0">
              <a:solidFill>
                <a:schemeClr val="tx1"/>
              </a:solidFill>
            </a:endParaRPr>
          </a:p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Jaké myslíte, že jsou/budou hlavní výzvy/problémy/krize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/>
              </a:solidFill>
            </a:endParaRPr>
          </a:p>
          <a:p>
            <a:pPr marL="201168" lvl="1" indent="0">
              <a:buNone/>
              <a:defRPr/>
            </a:pPr>
            <a:r>
              <a:rPr lang="cs-CZ" sz="3000" dirty="0">
                <a:solidFill>
                  <a:schemeClr val="tx1"/>
                </a:solidFill>
              </a:rPr>
              <a:t>Co se s tím dá dělat?</a:t>
            </a:r>
          </a:p>
        </p:txBody>
      </p:sp>
    </p:spTree>
    <p:extLst>
      <p:ext uri="{BB962C8B-B14F-4D97-AF65-F5344CB8AC3E}">
        <p14:creationId xmlns:p14="http://schemas.microsoft.com/office/powerpoint/2010/main" val="2807700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69804"/>
            <a:ext cx="107304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Odklon od vinění jednotlivců k zaměření se na systém jako celek a také na to, co systém (ne)umožňuje uživatelům.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Cílem je dosáhnout nulového počtu úmrtí a vážných zranění.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„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Safe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System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approach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“ vznikl a následně byl implementován Švédsku (paralelně s Nizozemím) v 90. letech 20. století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Změna paradigmatu postavila bezpečnost a kvalitu života do popředí plánování a projektování a vedla k radikálnímu zvýšení bezpečnosti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3F4CFF-2B61-6D90-1F69-43D72778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Systémový přístup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0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3" y="1369805"/>
            <a:ext cx="10479985" cy="493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Stojí na platónově mírou všech věcí je člověk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0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Hlavní příčinou nehod není lidská chyba, ale špatný systém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Stanovuje 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dlouhodobý cíl, podle kterého by v systému dopravy nemělo dojít k žádnému úmrtí ani vážnému zranění v důsledku dopravních nehod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10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řičemž konstrukce systému silniční dopravy by se měla vyvíjet tak, aby tento požadavek splňovala a se zodpovědností na tvůrcích a projektantech systému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193EDC-4071-B98F-892C-A76B93B4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Systémový přístup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2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69805"/>
            <a:ext cx="10730408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1)	Odpovědnost nesou jednotlivci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2)	Zaměřuje se na příčiny "nehod“ (problémů)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3)	Vytváření zlepšení pouze na základě analýzy nákladů a přínosů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4)	Potřeba dalších "studií", aby identifikovaly problémy</a:t>
            </a:r>
          </a:p>
          <a:p>
            <a:pPr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1)	Odpovědnost nesou tvůrci systémů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2)	Zaměřuje se na to, co je příčinou bezpečnosti a funkčnosti (řešení)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3)	Chápe, že výchozím požadavkem je bezpečný systém</a:t>
            </a:r>
          </a:p>
          <a:p>
            <a:pPr>
              <a:defRPr/>
            </a:pP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cs-CZ" sz="2667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)	Ukazuje, že existují důkazy pro jednání. Proaktivně přijímá opatření založená na datech, testech, simulacích, fyziky atd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DE6D7-54E9-0C7E-01FC-341CEA09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Tradiční (MIO) vs Systémový přístup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69805"/>
            <a:ext cx="10730408" cy="444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To hlavní je změna chování implikovaná změnou systému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Máme tu technooptimismus – „tajemství oceli“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tu MIO – dezinformace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Dopad na psychiku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CD37EB-EA3D-4CD9-D7DD-21C7BA6A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Co s tím může psy dělat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97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52AE8A-8CE5-4053-018D-FFC338B40CB4}"/>
              </a:ext>
            </a:extLst>
          </p:cNvPr>
          <p:cNvSpPr/>
          <p:nvPr/>
        </p:nvSpPr>
        <p:spPr>
          <a:xfrm>
            <a:off x="623392" y="1369805"/>
            <a:ext cx="10730408" cy="247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Slabiny systémového přístupu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Aplikace na nějakou globální výzvu či významné odvětví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>
              <a:defRPr/>
            </a:pPr>
            <a:endParaRPr lang="cs-CZ" sz="2667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6BB4E4-197C-95B8-B703-6D9B4AD0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64823"/>
            <a:ext cx="11106726" cy="753567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67" b="1" dirty="0">
                <a:solidFill>
                  <a:schemeClr val="accent1"/>
                </a:solidFill>
              </a:rPr>
              <a:t>Otázky?</a:t>
            </a:r>
            <a:endParaRPr lang="en-GB" sz="4267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79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53C22-0E1D-3D22-9EEC-1BF65E114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31227"/>
            <a:ext cx="10058400" cy="5566945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Psychologie a globální problémy</a:t>
            </a:r>
          </a:p>
          <a:p>
            <a:pPr algn="ctr"/>
            <a:endParaRPr lang="cs-CZ" sz="4400" dirty="0"/>
          </a:p>
          <a:p>
            <a:pPr algn="ctr"/>
            <a:r>
              <a:rPr lang="cs-CZ" sz="4400" dirty="0">
                <a:solidFill>
                  <a:schemeClr val="tx1"/>
                </a:solidFill>
              </a:rPr>
              <a:t>Děkuji za pozornost</a:t>
            </a:r>
          </a:p>
          <a:p>
            <a:pPr algn="ctr"/>
            <a:endParaRPr lang="cs-CZ" sz="4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3200" dirty="0"/>
              <a:t>Petr Zámečník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Institut </a:t>
            </a:r>
            <a:r>
              <a:rPr lang="el-GR" sz="2400" dirty="0"/>
              <a:t>π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Palackého univerzita v Olomouci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hlinkClick r:id="rId2"/>
              </a:rPr>
              <a:t>Petr.zamecnik@pii.cz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hlinkClick r:id="rId3"/>
              </a:rPr>
              <a:t>Petr.zamecnik@upol.cz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510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644E03F8-E9D7-40B6-BCDE-E5B265E34E03}"/>
              </a:ext>
            </a:extLst>
          </p:cNvPr>
          <p:cNvSpPr txBox="1">
            <a:spLocks/>
          </p:cNvSpPr>
          <p:nvPr/>
        </p:nvSpPr>
        <p:spPr>
          <a:xfrm>
            <a:off x="490128" y="1807382"/>
            <a:ext cx="11211744" cy="451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Růst populace</a:t>
            </a:r>
          </a:p>
          <a:p>
            <a:pPr marL="0" indent="0">
              <a:buNone/>
            </a:pPr>
            <a:r>
              <a:rPr lang="cs-CZ" sz="2400" dirty="0"/>
              <a:t>koncentrace a urbanizace, stárnutí populace</a:t>
            </a:r>
          </a:p>
          <a:p>
            <a:endParaRPr lang="cs-CZ" sz="267" b="1" dirty="0"/>
          </a:p>
          <a:p>
            <a:r>
              <a:rPr lang="cs-CZ" sz="2400" b="1" dirty="0"/>
              <a:t>Změny v chování spotřebitelů</a:t>
            </a:r>
          </a:p>
          <a:p>
            <a:pPr marL="0" indent="0">
              <a:buNone/>
            </a:pPr>
            <a:r>
              <a:rPr lang="cs-CZ" sz="2400" dirty="0"/>
              <a:t>Demografické změny - mileniálové, generace Z a generace Alfa vystaveni digitálním technologiím, hospodářské krizi, migrační krizi, atd.</a:t>
            </a:r>
          </a:p>
          <a:p>
            <a:pPr marL="0" indent="0">
              <a:buNone/>
            </a:pPr>
            <a:r>
              <a:rPr lang="cs-CZ" sz="2400" dirty="0"/>
              <a:t>Zaměření na zážitky, </a:t>
            </a:r>
            <a:r>
              <a:rPr lang="cs-CZ" sz="2400" dirty="0" err="1"/>
              <a:t>hyperpersonalizace</a:t>
            </a:r>
            <a:r>
              <a:rPr lang="cs-CZ" sz="2400" dirty="0"/>
              <a:t>, sdílená řešení.</a:t>
            </a:r>
          </a:p>
          <a:p>
            <a:endParaRPr lang="cs-CZ" sz="1467" b="1" dirty="0"/>
          </a:p>
          <a:p>
            <a:r>
              <a:rPr lang="cs-CZ" sz="2400" b="1" dirty="0"/>
              <a:t>Změna klimatu</a:t>
            </a:r>
          </a:p>
          <a:p>
            <a:endParaRPr lang="cs-CZ" sz="1333" b="1" dirty="0"/>
          </a:p>
          <a:p>
            <a:r>
              <a:rPr lang="cs-CZ" sz="2400" b="1" dirty="0"/>
              <a:t>Technologický vývoj</a:t>
            </a:r>
            <a:endParaRPr lang="cs-CZ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EEA4C-EB81-9BF3-4D84-B56A1DFC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28" y="0"/>
            <a:ext cx="11243388" cy="117577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Úvod - výzvy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21" y="152457"/>
            <a:ext cx="10515600" cy="113478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 - výzvy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21" y="1824911"/>
            <a:ext cx="11329259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Spotřeba materiálů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jako je biomasa, fosilní paliva, kovy a nerostné suroviny se během příštích 40 let zdvojnásobí (190 mld tun).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Produkce odpadu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do roku 2050 zvedne o 70 %.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Nárůst využívání přírodních zdrojů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 110% do 2060 (přibližně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40 % výdajů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výrobních podniků v EU představují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materiály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přičemž podíl zpětně vrácených surovin do hospodářství dosahuje pouze 8 % a v EU 12 %)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Evropa je region závislý na importu surovin, jejichž produkce má často monopolní charakter (např. Čína na vzácné kovy potřebné pro moderní technologie).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Také je tu nejistota v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zásobování a distribuci vody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řada dalších problémů (nerovnost, nerovnováha moci a zodpovědnosti, války, nemoci…)</a:t>
            </a:r>
          </a:p>
        </p:txBody>
      </p:sp>
    </p:spTree>
    <p:extLst>
      <p:ext uri="{BB962C8B-B14F-4D97-AF65-F5344CB8AC3E}">
        <p14:creationId xmlns:p14="http://schemas.microsoft.com/office/powerpoint/2010/main" val="400045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"/>
            <a:ext cx="10515600" cy="1159273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 – co dělat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747157"/>
            <a:ext cx="11329259" cy="463731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Reakce na tyto výzvy může být různá (individuum, systém, technika)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Dekarbonizace (technologie, snížení spotřeby)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Decentralizace (digitalizace a chytrá řešení)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Cirkularita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(udržitelný design produktů a spotřebitelské chování)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Dále automatizace, odpadové hospodářství, AI…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 je nejdůležitější, aby to nezůstalo jen u slov?</a:t>
            </a:r>
          </a:p>
        </p:txBody>
      </p:sp>
    </p:spTree>
    <p:extLst>
      <p:ext uri="{BB962C8B-B14F-4D97-AF65-F5344CB8AC3E}">
        <p14:creationId xmlns:p14="http://schemas.microsoft.com/office/powerpoint/2010/main" val="7006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7CF7-21F9-FF43-AD54-5B57DD5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"/>
            <a:ext cx="10515600" cy="1200094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</a:rPr>
              <a:t>Úvod - zodpovědnost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214B-81FA-8D43-848F-888645F6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14" y="1800420"/>
            <a:ext cx="11329259" cy="44615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Zodpovědnost za problémy je rozptýlená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endParaRPr lang="cs-CZ" sz="1333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Popírání a bagatelizace tak dlouho až už s tím „nejde nic dělat“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Vytváření mýtu individuální zodpovědnosti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Práce s ekonomickými potřebami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Technologie a inovace to vyřeší (moderní mýty)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Systémová transformace a sdílená institucionální zodpovědnost</a:t>
            </a:r>
          </a:p>
        </p:txBody>
      </p:sp>
    </p:spTree>
    <p:extLst>
      <p:ext uri="{BB962C8B-B14F-4D97-AF65-F5344CB8AC3E}">
        <p14:creationId xmlns:p14="http://schemas.microsoft.com/office/powerpoint/2010/main" val="18169592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73_TF22581678.potx" id="{A1EAAB0E-0921-4E19-A1EE-34197CB1172F}" vid="{EE7C0976-E86B-4936-BA4D-6F12584C4B4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tf22581678_win32</Template>
  <TotalTime>1799</TotalTime>
  <Words>3266</Words>
  <Application>Microsoft Office PowerPoint</Application>
  <PresentationFormat>Širokoúhlá obrazovka</PresentationFormat>
  <Paragraphs>309</Paragraphs>
  <Slides>55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Myriad Pro</vt:lpstr>
      <vt:lpstr>Retrospektiva</vt:lpstr>
      <vt:lpstr>Psychologie a globální problémy</vt:lpstr>
      <vt:lpstr>Mýtus osobní odpovědnosti a systémový přístup</vt:lpstr>
      <vt:lpstr>Úvod</vt:lpstr>
      <vt:lpstr>Úvod</vt:lpstr>
      <vt:lpstr>Úvod</vt:lpstr>
      <vt:lpstr>Úvod - výzvy</vt:lpstr>
      <vt:lpstr>Úvod - výzvy</vt:lpstr>
      <vt:lpstr>Úvod – co dělat</vt:lpstr>
      <vt:lpstr>Úvod - zodpovědnost</vt:lpstr>
      <vt:lpstr>Úvod – proč psy</vt:lpstr>
      <vt:lpstr>Co je příspěvek psychologie</vt:lpstr>
      <vt:lpstr>Jak vypadá takový odhad</vt:lpstr>
      <vt:lpstr>Prezentace aplikace PowerPoint</vt:lpstr>
      <vt:lpstr>Ale zpět k zodpovědnosti...</vt:lpstr>
      <vt:lpstr>Vývoj konceptu zodpovědnosti za nehody</vt:lpstr>
      <vt:lpstr>Vývoj konceptu zodpovědnosti za nehody</vt:lpstr>
      <vt:lpstr>Prezentace aplikace PowerPoint</vt:lpstr>
      <vt:lpstr>Vývoj konceptu zodpovědnosti za nehody</vt:lpstr>
      <vt:lpstr>Vývoj konceptu zodpovědnosti za nehody</vt:lpstr>
      <vt:lpstr>Vývoj konceptu zodpovědnosti za nehody</vt:lpstr>
      <vt:lpstr>Vývoj konceptu zodpovědnosti za nehody 1900 – 1930</vt:lpstr>
      <vt:lpstr>Vývoj konceptu zodpovědnosti za nehody 1900 – 1930</vt:lpstr>
      <vt:lpstr>Vývoj konceptu zodpovědnosti za nehody 1930 - 1950</vt:lpstr>
      <vt:lpstr>Vývoj konceptu zodpovědnosti za nehody 1930 - 1950</vt:lpstr>
      <vt:lpstr>Vývoj konceptu zodpovědnosti za nehody 1950 - 1970</vt:lpstr>
      <vt:lpstr>Vývoj konceptu zodpovědnosti za nehody 1950 - 1970</vt:lpstr>
      <vt:lpstr>Vývoj konceptu zodpovědnosti za nehody 1950 - 1970</vt:lpstr>
      <vt:lpstr>Vývoj konceptu zodpovědnosti za nehody 1970 - 1990</vt:lpstr>
      <vt:lpstr>Vývoj konceptu zodpovědnosti za nehody 1990 - 2020</vt:lpstr>
      <vt:lpstr>Vývoj konceptu zodpovědnosti za nehody – současnost</vt:lpstr>
      <vt:lpstr>Vývoj konceptu zodpovědnosti za nehody – současnost</vt:lpstr>
      <vt:lpstr>Dlouhodobé tendence k chování</vt:lpstr>
      <vt:lpstr>Dlouhodobé tendence k chování</vt:lpstr>
      <vt:lpstr>Dlouhodobé tendence k chování</vt:lpstr>
      <vt:lpstr>Dlouhodobé tendence k chování</vt:lpstr>
      <vt:lpstr>Dlouhodobé tendence k chování</vt:lpstr>
      <vt:lpstr>Otázky?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Mýtus individuální zodpovědnost</vt:lpstr>
      <vt:lpstr>Systémový přístup</vt:lpstr>
      <vt:lpstr>Systémový přístup</vt:lpstr>
      <vt:lpstr>Tradiční (MIO) vs Systémový přístup</vt:lpstr>
      <vt:lpstr>Co s tím může psy dělat</vt:lpstr>
      <vt:lpstr>Otázky?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aspekty automatizované dopravy</dc:title>
  <dc:creator>jan novak</dc:creator>
  <cp:lastModifiedBy>jan novak</cp:lastModifiedBy>
  <cp:revision>7</cp:revision>
  <dcterms:created xsi:type="dcterms:W3CDTF">2022-10-31T20:20:22Z</dcterms:created>
  <dcterms:modified xsi:type="dcterms:W3CDTF">2023-04-14T07:28:28Z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