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0" r:id="rId3"/>
    <p:sldId id="290" r:id="rId4"/>
    <p:sldId id="261" r:id="rId5"/>
    <p:sldId id="269" r:id="rId6"/>
    <p:sldId id="267" r:id="rId7"/>
    <p:sldId id="271" r:id="rId8"/>
    <p:sldId id="262" r:id="rId9"/>
    <p:sldId id="287" r:id="rId10"/>
    <p:sldId id="288" r:id="rId11"/>
    <p:sldId id="294" r:id="rId12"/>
    <p:sldId id="264" r:id="rId13"/>
    <p:sldId id="265" r:id="rId14"/>
    <p:sldId id="279" r:id="rId15"/>
    <p:sldId id="280" r:id="rId16"/>
    <p:sldId id="282" r:id="rId17"/>
    <p:sldId id="273" r:id="rId18"/>
    <p:sldId id="274" r:id="rId19"/>
    <p:sldId id="278" r:id="rId20"/>
    <p:sldId id="291" r:id="rId21"/>
    <p:sldId id="292" r:id="rId22"/>
    <p:sldId id="293" r:id="rId23"/>
    <p:sldId id="285" r:id="rId24"/>
    <p:sldId id="283" r:id="rId25"/>
    <p:sldId id="275" r:id="rId26"/>
    <p:sldId id="276" r:id="rId27"/>
  </p:sldIdLst>
  <p:sldSz cx="12192000" cy="6858000"/>
  <p:notesSz cx="7104063" cy="10234613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33" autoAdjust="0"/>
  </p:normalViewPr>
  <p:slideViewPr>
    <p:cSldViewPr snapToGrid="0">
      <p:cViewPr varScale="1">
        <p:scale>
          <a:sx n="114" d="100"/>
          <a:sy n="114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811F6E82-E4FE-4DF5-90BE-341CFE4019A3}" type="datetime1">
              <a:rPr lang="cs-CZ" smtClean="0"/>
              <a:t>23.03.2022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3AF60672-C8C4-4DCF-B877-02C0D340BCEB}" type="datetime1">
              <a:rPr lang="cs-CZ" smtClean="0"/>
              <a:t>23.03.2022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757A148-3510-4E72-9938-6FB6C73F01AC}" type="datetime1">
              <a:rPr lang="cs-CZ" smtClean="0"/>
              <a:t>23.03.2022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E6C2A9-410E-448A-954E-0040863DDA94}" type="datetime1">
              <a:rPr lang="cs-CZ" smtClean="0"/>
              <a:t>23.03.2022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186496-C224-4F0F-BC29-D327824892BA}" type="datetime1">
              <a:rPr lang="cs-CZ" smtClean="0"/>
              <a:t>23.03.2022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83BFF-2158-4E0B-955F-F81B2C6829E3}" type="datetime1">
              <a:rPr lang="cs-CZ" smtClean="0"/>
              <a:t>23.03.2022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271FC348-A95B-4D9B-BC81-C3F6E322B261}" type="datetime1">
              <a:rPr lang="cs-CZ" smtClean="0"/>
              <a:t>23.03.2022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BDC50C-9840-4518-A15D-DE61D385DE31}" type="datetime1">
              <a:rPr lang="cs-CZ" smtClean="0"/>
              <a:t>23.03.2022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BF9D8-50CB-422B-BC87-9B56A47F9A28}" type="datetime1">
              <a:rPr lang="cs-CZ" smtClean="0"/>
              <a:t>23.03.2022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B211D-397E-49F0-987A-37031B73686F}" type="datetime1">
              <a:rPr lang="cs-CZ" smtClean="0"/>
              <a:t>23.03.2022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34C11A-E9E6-4EAB-A5B4-F531E006532C}" type="datetime1">
              <a:rPr lang="cs-CZ" smtClean="0"/>
              <a:t>23.03.2022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99B5957E-EBD5-4B87-9533-1B323153FD8F}" type="datetime1">
              <a:rPr lang="cs-CZ" smtClean="0"/>
              <a:t>23.03.2022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F885618-289D-4BD4-B88D-CDA7C867FA3E}" type="datetime1">
              <a:rPr lang="cs-CZ" smtClean="0"/>
              <a:t>23.03.2022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016DE02-4111-4D63-947B-220D0222A625}" type="datetime1">
              <a:rPr lang="cs-CZ" smtClean="0"/>
              <a:t>23.03.2022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OthR55now0&amp;list=PLzYeYllTZPhqF-pVaD-PQ_AVTwkZJzxou&amp;index=1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XRjrSsMQg&amp;list=PLA26B82A2DCD3E42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R0uuaLM15g" TargetMode="External"/><Relationship Id="rId4" Type="http://schemas.openxmlformats.org/officeDocument/2006/relationships/hyperlink" Target="https://www.youtube.com/watch?v=5m0iGm-jkNw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comicms.net/holding-hands-circl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advancementcourses.com/classroom-posters/classroom-poster-noise-o-meter-3000/" TargetMode="External"/><Relationship Id="rId5" Type="http://schemas.openxmlformats.org/officeDocument/2006/relationships/hyperlink" Target="https://cz.pinterest.com/pin/347973508708716420/" TargetMode="External"/><Relationship Id="rId4" Type="http://schemas.openxmlformats.org/officeDocument/2006/relationships/hyperlink" Target="https://blogs.psychcentral.com/mentoring-recovery/2011/11/the-necessary-temper-tantru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5586"/>
            <a:ext cx="12191979" cy="6857990"/>
          </a:xfrm>
          <a:prstGeom prst="rect">
            <a:avLst/>
          </a:prstGeom>
        </p:spPr>
      </p:pic>
      <p:sp>
        <p:nvSpPr>
          <p:cNvPr id="64" name="Obdélní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Obdélní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cs-CZ" sz="4400" dirty="0">
                <a:solidFill>
                  <a:schemeClr val="tx1"/>
                </a:solidFill>
              </a:rPr>
              <a:t>MANAGEMENT TŘÍDY</a:t>
            </a:r>
            <a:endParaRPr lang="cs" sz="44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endParaRPr lang="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PRÁCE S HLASITOSTÍ TŘÍDY - tipy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444719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Pár dalších technik:</a:t>
            </a:r>
          </a:p>
          <a:p>
            <a:r>
              <a:rPr lang="cs-CZ" sz="2000" b="1" dirty="0"/>
              <a:t>Pravidlo 5s</a:t>
            </a:r>
          </a:p>
          <a:p>
            <a:r>
              <a:rPr lang="cs-CZ" sz="2000" b="1" dirty="0"/>
              <a:t>Verbalizovat cílené chování</a:t>
            </a:r>
          </a:p>
          <a:p>
            <a:r>
              <a:rPr lang="cs-CZ" sz="2000" b="1" dirty="0"/>
              <a:t>Zpětná vazba pomocí škály</a:t>
            </a:r>
          </a:p>
          <a:p>
            <a:r>
              <a:rPr lang="cs-CZ" sz="2000" b="1" dirty="0"/>
              <a:t>Vizuální pomůcka pro stupně hlasitosti</a:t>
            </a:r>
          </a:p>
          <a:p>
            <a:endParaRPr lang="cs-CZ" sz="24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2008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PRÁCE S HLASITOSTÍ TŘÍDY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444719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hlinkClick r:id="rId3"/>
              </a:rPr>
              <a:t>https://www.youtube.com/watch?v=jOthR55now0&amp;list=PLzYeYllTZPhqF-pVaD-PQ_AVTwkZJzxou&amp;index=11</a:t>
            </a:r>
            <a:endParaRPr lang="cs-CZ" sz="2000" dirty="0"/>
          </a:p>
          <a:p>
            <a:pPr marL="0" indent="0">
              <a:buNone/>
            </a:pPr>
            <a:endParaRPr lang="cs-CZ" sz="24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9697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41" y="100728"/>
            <a:ext cx="10058400" cy="1371600"/>
          </a:xfrm>
          <a:solidFill>
            <a:srgbClr val="FCD680">
              <a:alpha val="9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TECHNIKY K VYUŽITÍ PŘI KONFRONTOVÁNÍ ŽÁKA CHOVAJÍCÍHO SE NEADEKVÁTNĚ 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D3C9820-FB4D-4D78-82DF-F211A2BFD350}"/>
              </a:ext>
            </a:extLst>
          </p:cNvPr>
          <p:cNvSpPr/>
          <p:nvPr/>
        </p:nvSpPr>
        <p:spPr>
          <a:xfrm>
            <a:off x="504971" y="1248443"/>
            <a:ext cx="2095919" cy="269965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1. Neverbální signály</a:t>
            </a:r>
            <a:endParaRPr lang="cs-CZ" u="sng" dirty="0"/>
          </a:p>
          <a:p>
            <a:pPr algn="ctr"/>
            <a:r>
              <a:rPr lang="cs-CZ" dirty="0"/>
              <a:t>- neverbálně kontaktujeme nevhodně se chovajícího žáka a neverbálně jej korigujeme</a:t>
            </a:r>
          </a:p>
          <a:p>
            <a:pPr algn="ctr"/>
            <a:r>
              <a:rPr lang="cs-CZ" dirty="0"/>
              <a:t> 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C226FE39-92F2-4494-9FF9-63B4B8A1958A}"/>
              </a:ext>
            </a:extLst>
          </p:cNvPr>
          <p:cNvSpPr/>
          <p:nvPr/>
        </p:nvSpPr>
        <p:spPr>
          <a:xfrm>
            <a:off x="50288" y="3640165"/>
            <a:ext cx="5973141" cy="311710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3. Taktické ignorování</a:t>
            </a:r>
            <a:endParaRPr lang="cs-CZ" u="sng" dirty="0"/>
          </a:p>
          <a:p>
            <a:r>
              <a:rPr lang="cs-CZ" dirty="0"/>
              <a:t>- nevšímání si určitého typu nevhodného chování</a:t>
            </a:r>
          </a:p>
          <a:p>
            <a:r>
              <a:rPr lang="cs-CZ" dirty="0"/>
              <a:t>- hlavně u sekundárního chování (tzn. nevhodné chování, které není tak zásadní v dané situaci, např. úšklebky, </a:t>
            </a:r>
            <a:r>
              <a:rPr lang="cs-CZ" dirty="0" err="1"/>
              <a:t>ofrňování</a:t>
            </a:r>
            <a:r>
              <a:rPr lang="cs-CZ" dirty="0"/>
              <a:t>, povzdechy, mumlání si)</a:t>
            </a:r>
          </a:p>
          <a:p>
            <a:r>
              <a:rPr lang="cs-CZ" dirty="0"/>
              <a:t>- nikdy neignorujeme opakované neadekvátní chování a situace, kdy je ohrožená bezpečnost</a:t>
            </a:r>
          </a:p>
          <a:p>
            <a:r>
              <a:rPr lang="cs-CZ" dirty="0"/>
              <a:t>- kombinace se selektivní pozorností (např. věnujeme pozornost žákům, kteří zvedli ruku, ne těm, kteří vykřikují)</a:t>
            </a:r>
          </a:p>
          <a:p>
            <a:pPr algn="ctr"/>
            <a:r>
              <a:rPr lang="cs-CZ" dirty="0"/>
              <a:t> 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4EBA030-F164-456B-BE73-70DBDB52B808}"/>
              </a:ext>
            </a:extLst>
          </p:cNvPr>
          <p:cNvSpPr/>
          <p:nvPr/>
        </p:nvSpPr>
        <p:spPr>
          <a:xfrm>
            <a:off x="5737980" y="3486513"/>
            <a:ext cx="6306970" cy="329061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4. Jasné vymezení</a:t>
            </a:r>
            <a:endParaRPr lang="cs-CZ" u="sng" dirty="0"/>
          </a:p>
          <a:p>
            <a:r>
              <a:rPr lang="cs-CZ" dirty="0"/>
              <a:t>- např. při nerespektujícím, hrubém projevu</a:t>
            </a:r>
          </a:p>
          <a:p>
            <a:r>
              <a:rPr lang="cs-CZ" dirty="0"/>
              <a:t>- pojmenovat, určit hranice, dál nerozvádět</a:t>
            </a:r>
          </a:p>
          <a:p>
            <a:r>
              <a:rPr lang="cs-CZ" dirty="0"/>
              <a:t>- „To, co jsi teď řekla, bylo nezdvořilé/ošklivé/zraňující. Takové projevy tady netrpíme.“</a:t>
            </a:r>
          </a:p>
          <a:p>
            <a:r>
              <a:rPr lang="cs-CZ" dirty="0"/>
              <a:t>-„Já s tebou mluvím slušně, očekávám to stejné od tebe.“</a:t>
            </a:r>
          </a:p>
          <a:p>
            <a:r>
              <a:rPr lang="cs-CZ" dirty="0"/>
              <a:t>- pokud se situace opakuje, dát mu/jí jasně vědět důsledky</a:t>
            </a:r>
          </a:p>
          <a:p>
            <a:r>
              <a:rPr lang="cs-CZ" dirty="0"/>
              <a:t>- probrat situaci s žákem po vyučování, proč je jeho/její chování nevhodné, dát vědět možné sankce</a:t>
            </a:r>
          </a:p>
          <a:p>
            <a:pPr algn="ctr"/>
            <a:endParaRPr lang="cs-CZ" dirty="0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B644577A-4398-4AD2-A1D0-3DEBAE45DCED}"/>
              </a:ext>
            </a:extLst>
          </p:cNvPr>
          <p:cNvSpPr/>
          <p:nvPr/>
        </p:nvSpPr>
        <p:spPr>
          <a:xfrm>
            <a:off x="2840987" y="1373772"/>
            <a:ext cx="9254230" cy="196040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2. Úvod</a:t>
            </a:r>
          </a:p>
          <a:p>
            <a:r>
              <a:rPr lang="cs-CZ" dirty="0"/>
              <a:t>- před tím, než žáka konfrontujeme s tím, že se chová nevhodně, je vhodné zaměřit se na to, co má zrovna dělat („Chtěl by ses na něco zeptat ohledně tohoto cvičení?“)</a:t>
            </a:r>
          </a:p>
          <a:p>
            <a:r>
              <a:rPr lang="cs-CZ" dirty="0"/>
              <a:t>- nebo pozdravit, zeptat se na jméno, zeptat se, jak se má…</a:t>
            </a:r>
          </a:p>
          <a:p>
            <a:r>
              <a:rPr lang="cs-CZ" dirty="0"/>
              <a:t>- úvod na chvíli odvede pozornost, může pomoci narušit automatickou reakci žáků postavit se do opozice, posiluje vztah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7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7CB97447-7591-4BBE-B24D-6391FB6C368B}"/>
              </a:ext>
            </a:extLst>
          </p:cNvPr>
          <p:cNvSpPr/>
          <p:nvPr/>
        </p:nvSpPr>
        <p:spPr>
          <a:xfrm>
            <a:off x="7931579" y="122361"/>
            <a:ext cx="4164683" cy="444963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7. Poskytnutí chvilky</a:t>
            </a:r>
            <a:endParaRPr lang="cs-CZ" u="sng" dirty="0"/>
          </a:p>
          <a:p>
            <a:r>
              <a:rPr lang="cs-CZ" dirty="0"/>
              <a:t>- po pokynu žákovi, aby změnil neadekvátní chování, zaměříme pozornost na výukový proces, nebo na celou třídu</a:t>
            </a:r>
          </a:p>
          <a:p>
            <a:r>
              <a:rPr lang="cs-CZ" dirty="0"/>
              <a:t>- nestojíme autoritativně nad žákem a nekontrolujeme okamžité uposlechnutí – vede ke stavění se do opozice </a:t>
            </a:r>
          </a:p>
          <a:p>
            <a:r>
              <a:rPr lang="cs-CZ" dirty="0"/>
              <a:t>- poselství: předpokládám a očekávám, že poslechneš</a:t>
            </a:r>
          </a:p>
          <a:p>
            <a:r>
              <a:rPr lang="cs-CZ" dirty="0"/>
              <a:t>- zve, povzbuzuje žáka k poslechnutí, vede k převzetí zodpovědnosti</a:t>
            </a:r>
          </a:p>
          <a:p>
            <a:r>
              <a:rPr lang="cs-CZ" dirty="0"/>
              <a:t>- později následuje „kontrola“ 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B040AA0-4C2F-4179-AC37-8983F37427AD}"/>
              </a:ext>
            </a:extLst>
          </p:cNvPr>
          <p:cNvSpPr/>
          <p:nvPr/>
        </p:nvSpPr>
        <p:spPr>
          <a:xfrm>
            <a:off x="3284627" y="173155"/>
            <a:ext cx="4357312" cy="19446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6. Přímé volby</a:t>
            </a:r>
            <a:endParaRPr lang="cs-CZ" u="sng" dirty="0"/>
          </a:p>
          <a:p>
            <a:r>
              <a:rPr lang="cs-CZ" dirty="0"/>
              <a:t>- výběr z předem daných možností</a:t>
            </a:r>
          </a:p>
          <a:p>
            <a:r>
              <a:rPr lang="cs-CZ" dirty="0"/>
              <a:t>- např. „Schovej mobil do tašky nebo ho polož na můj stůl.“</a:t>
            </a:r>
          </a:p>
          <a:p>
            <a:pPr marL="285750" indent="-285750">
              <a:buFontTx/>
              <a:buChar char="-"/>
            </a:pPr>
            <a:r>
              <a:rPr lang="cs-CZ" dirty="0"/>
              <a:t>když má žák možnost rozhodnout se, nestaví se tolik do opozice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9A68C96E-C5D2-4A73-95B0-A6F590C1CDEC}"/>
              </a:ext>
            </a:extLst>
          </p:cNvPr>
          <p:cNvSpPr/>
          <p:nvPr/>
        </p:nvSpPr>
        <p:spPr>
          <a:xfrm>
            <a:off x="216644" y="1055617"/>
            <a:ext cx="2851360" cy="52083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/>
              <a:t>5. Částečný souhlas/ Blokování</a:t>
            </a:r>
            <a:endParaRPr lang="cs-CZ" u="sng" dirty="0"/>
          </a:p>
          <a:p>
            <a:r>
              <a:rPr lang="cs-CZ" dirty="0"/>
              <a:t>- využívá se, když žák použije argument, který při konfrontaci zavádí rozhovor jiným směrem </a:t>
            </a:r>
          </a:p>
          <a:p>
            <a:r>
              <a:rPr lang="cs-CZ" dirty="0"/>
              <a:t>- odpovíme: „To je možné“ a pak zaměříme pozornost zpět k původní otázce/pokynu</a:t>
            </a:r>
          </a:p>
          <a:p>
            <a:r>
              <a:rPr lang="cs-CZ" dirty="0"/>
              <a:t>- klidně opakovaně</a:t>
            </a:r>
          </a:p>
          <a:p>
            <a:r>
              <a:rPr lang="cs-CZ" dirty="0"/>
              <a:t>- využít namísto reakce: „Mně je úplně jedno, co …říká/myslí/dělá“</a:t>
            </a:r>
          </a:p>
          <a:p>
            <a:pPr algn="ctr"/>
            <a:endParaRPr lang="cs-CZ" dirty="0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F9DB0AB1-147B-44EF-8B8A-99DC7EEA46EB}"/>
              </a:ext>
            </a:extLst>
          </p:cNvPr>
          <p:cNvSpPr/>
          <p:nvPr/>
        </p:nvSpPr>
        <p:spPr>
          <a:xfrm>
            <a:off x="4023354" y="2783963"/>
            <a:ext cx="3112835" cy="14246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u="sng" dirty="0"/>
              <a:t>8. Připomínka pravidla</a:t>
            </a:r>
            <a:endParaRPr lang="cs-CZ" u="sng" dirty="0"/>
          </a:p>
          <a:p>
            <a:r>
              <a:rPr lang="cs-CZ" dirty="0"/>
              <a:t>- buď ho zopakovat nebo se na něj žáka zeptat</a:t>
            </a:r>
          </a:p>
          <a:p>
            <a:pPr algn="ctr"/>
            <a:endParaRPr lang="cs-CZ" dirty="0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A237864-41CA-4DF6-B54A-E82CC2A9C10B}"/>
              </a:ext>
            </a:extLst>
          </p:cNvPr>
          <p:cNvSpPr/>
          <p:nvPr/>
        </p:nvSpPr>
        <p:spPr>
          <a:xfrm>
            <a:off x="3396343" y="4806012"/>
            <a:ext cx="8272226" cy="19227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u="sng" dirty="0"/>
              <a:t>9. Konfrontování s následky</a:t>
            </a:r>
            <a:endParaRPr lang="cs-CZ" u="sng" dirty="0"/>
          </a:p>
          <a:p>
            <a:r>
              <a:rPr lang="cs-CZ" dirty="0"/>
              <a:t>- využívá se až potom, co se na porušení pravidla upozornilo a dal se čas na úpravu chování</a:t>
            </a:r>
          </a:p>
          <a:p>
            <a:r>
              <a:rPr lang="cs-CZ" dirty="0"/>
              <a:t>- „Pokud se rozhodneš mobil nevypnout, budeme muset spolu řešit tvoje chování po vyučování.“ (=&gt; kázeňský postih)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01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9338"/>
            <a:ext cx="10058400" cy="508643"/>
          </a:xfrm>
          <a:solidFill>
            <a:srgbClr val="FCD680">
              <a:alpha val="90000"/>
            </a:srgb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Příklad situace, kdy techniky využity nejsou: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25" y="735389"/>
            <a:ext cx="9627810" cy="5973273"/>
          </a:xfrm>
          <a:solidFill>
            <a:schemeClr val="bg2">
              <a:alpha val="92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cs-CZ" altLang="x-none" sz="2400" i="1" dirty="0">
                <a:latin typeface="+mj-lt"/>
              </a:rPr>
              <a:t>(ve školním řádu je zakázáno používání mobilů ve škole; samostatná práce, Cyril si dá do uší sluchátka a zapne si z mobilu hudbu, přitom plní úkol, hudbu je slabě slyšet)</a:t>
            </a:r>
            <a:endParaRPr lang="cs-CZ" altLang="x-none" sz="2400" dirty="0">
              <a:latin typeface="+mj-lt"/>
            </a:endParaRP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U: Cyrile, </a:t>
            </a:r>
            <a:r>
              <a:rPr lang="cs-CZ" altLang="x-none" sz="2400" dirty="0" err="1">
                <a:latin typeface="+mj-lt"/>
              </a:rPr>
              <a:t>jaktože</a:t>
            </a:r>
            <a:r>
              <a:rPr lang="cs-CZ" altLang="x-none" sz="2400" dirty="0">
                <a:latin typeface="+mj-lt"/>
              </a:rPr>
              <a:t> máš puštěný mobil a ještě k tomu na něm posloucháš hudbu! To teda přeháníš! Okamžitě ho vypni a schovej!</a:t>
            </a: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C:  Ale naší třídní nevadí, když si pouštíme hudbu u samostatné práce.</a:t>
            </a: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U: Nebuď na mě drzý!</a:t>
            </a: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C: Ale fakt. </a:t>
            </a:r>
            <a:r>
              <a:rPr lang="cs-CZ" altLang="x-none" sz="2400" i="1" dirty="0">
                <a:latin typeface="+mj-lt"/>
              </a:rPr>
              <a:t>(otáčí se na spolužáky, kteří situaci pobaveně sledují)</a:t>
            </a:r>
            <a:r>
              <a:rPr lang="cs-CZ" altLang="x-none" sz="2400" dirty="0">
                <a:latin typeface="+mj-lt"/>
              </a:rPr>
              <a:t> Že nám to dovolila? </a:t>
            </a:r>
            <a:r>
              <a:rPr lang="cs-CZ" altLang="x-none" sz="2400" i="1" dirty="0">
                <a:latin typeface="+mj-lt"/>
              </a:rPr>
              <a:t>(spolužáci souhlasně přikyvují)</a:t>
            </a: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U: Já jsem ti to ale nedovolila. Dej mi ten mobil, zabavuju ti ho. No, bude to? </a:t>
            </a:r>
            <a:r>
              <a:rPr lang="cs-CZ" altLang="x-none" sz="2400" i="1" dirty="0">
                <a:latin typeface="+mj-lt"/>
              </a:rPr>
              <a:t>(stojí</a:t>
            </a:r>
          </a:p>
          <a:p>
            <a:pPr marL="0" indent="0" eaLnBrk="1" hangingPunct="1">
              <a:buNone/>
            </a:pPr>
            <a:r>
              <a:rPr lang="cs-CZ" altLang="x-none" sz="2400" i="1" dirty="0">
                <a:latin typeface="+mj-lt"/>
              </a:rPr>
              <a:t>s nataženou rukou)</a:t>
            </a: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C: Tak já ho teda schovám..</a:t>
            </a: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U: Řekla jsem, dej mi ho!!</a:t>
            </a: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C: Je to můj mobil, nebudu vám ho dávat!</a:t>
            </a:r>
          </a:p>
          <a:p>
            <a:pPr marL="0" indent="0" eaLnBrk="1" hangingPunct="1">
              <a:buNone/>
            </a:pPr>
            <a:r>
              <a:rPr lang="cs-CZ" altLang="x-none" sz="2400" dirty="0">
                <a:latin typeface="+mj-lt"/>
              </a:rPr>
              <a:t>U: Jak to se mnou mluvíš?!! Jestli nejsi schopný se chovat slušně a dodržovat školní řád, běž okamžitě za dveře.</a:t>
            </a:r>
          </a:p>
          <a:p>
            <a:pPr marL="0" indent="0" eaLnBrk="1" hangingPunct="1">
              <a:buNone/>
            </a:pPr>
            <a:r>
              <a:rPr lang="cs-CZ" altLang="x-none" sz="2400" i="1" dirty="0">
                <a:latin typeface="+mj-lt"/>
              </a:rPr>
              <a:t>(C naštvaně a teatrálně odchází ze třídy, bouchne dveřmi)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BE0F100-1498-46B3-B825-6C315AFC9E50}"/>
              </a:ext>
            </a:extLst>
          </p:cNvPr>
          <p:cNvSpPr txBox="1"/>
          <p:nvPr/>
        </p:nvSpPr>
        <p:spPr>
          <a:xfrm>
            <a:off x="9732069" y="2004671"/>
            <a:ext cx="2401853" cy="31393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Zkuste odpovědět na následující otázky: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 se cítí vyučující?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 se cítí žák?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Co se žák tímto naučil?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38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0386"/>
            <a:ext cx="10058400" cy="576947"/>
          </a:xfrm>
          <a:solidFill>
            <a:srgbClr val="FCD680">
              <a:alpha val="90000"/>
            </a:srgb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Příklad situace, kdy jsou techniky využity: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10" y="777709"/>
            <a:ext cx="9869714" cy="5979905"/>
          </a:xfrm>
          <a:solidFill>
            <a:schemeClr val="bg2">
              <a:alpha val="92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cs-CZ" altLang="x-none" sz="2000" i="1" dirty="0">
                <a:latin typeface="Avenir Next LT Pro Light" panose="020B0304020202020204" pitchFamily="34" charset="-18"/>
              </a:rPr>
              <a:t>(ve školním řádu je zakázáno používání mobilů ve škole; samostatná práce, Cyril si dá do uší sluchátka a zapne si z mobilu hudbu, přitom plní úkol, hudbu je slabě slyšet)</a:t>
            </a:r>
            <a:endParaRPr lang="cs-CZ" altLang="x-none" sz="2000" dirty="0">
              <a:latin typeface="Avenir Next LT Pro Light" panose="020B0304020202020204" pitchFamily="34" charset="-18"/>
            </a:endParaRP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U: </a:t>
            </a:r>
            <a:r>
              <a:rPr lang="cs-CZ" altLang="x-none" sz="2000" i="1" dirty="0">
                <a:latin typeface="Avenir Next LT Pro Light" panose="020B0304020202020204" pitchFamily="34" charset="-18"/>
              </a:rPr>
              <a:t>(jde k žákovi, navazuje oční kontakt, neverbálně ukazuje, aby si vyndal sluchátka z uší)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Jak ti jde to cvičení?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C: Jde to.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U: </a:t>
            </a:r>
            <a:r>
              <a:rPr lang="cs-CZ" altLang="x-none" sz="2000" dirty="0" err="1">
                <a:latin typeface="Avenir Next LT Pro Light" panose="020B0304020202020204" pitchFamily="34" charset="-18"/>
              </a:rPr>
              <a:t>Cyrdo</a:t>
            </a:r>
            <a:r>
              <a:rPr lang="cs-CZ" altLang="x-none" sz="2000" dirty="0">
                <a:latin typeface="Avenir Next LT Pro Light" panose="020B0304020202020204" pitchFamily="34" charset="-18"/>
              </a:rPr>
              <a:t>, jaké je pravidlo pro používání mobilů v naší škole?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C: Naší třídní nevadí, když si pouštíme hudbu u samostatné práce.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U: To je možné, ale v této hodině platí to, co je napsáno ve školním řádu. Vypni ten mobil prosím a dej ho buď na můj stůl nebo do své tašky. Za chvilku přijdu a projdeme to cvičení. </a:t>
            </a:r>
            <a:r>
              <a:rPr lang="cs-CZ" altLang="x-none" sz="2000" i="1" dirty="0">
                <a:latin typeface="Avenir Next LT Pro Light" panose="020B0304020202020204" pitchFamily="34" charset="-18"/>
              </a:rPr>
              <a:t>(odchází, nevěnuje žákovi pozornost, později za ním jde zjistit, jak mu jde samostatná práce)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 </a:t>
            </a:r>
          </a:p>
          <a:p>
            <a:pPr marL="0" indent="0" eaLnBrk="1" hangingPunct="1">
              <a:buNone/>
            </a:pPr>
            <a:r>
              <a:rPr lang="cs-CZ" altLang="x-none" sz="2000" i="1" dirty="0">
                <a:latin typeface="Avenir Next LT Pro Light" panose="020B0304020202020204" pitchFamily="34" charset="-18"/>
              </a:rPr>
              <a:t>Pokud neposlechne předchozí pokyn: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U: Všechno v pořádku? </a:t>
            </a:r>
            <a:r>
              <a:rPr lang="cs-CZ" altLang="x-none" sz="2000" i="1" dirty="0">
                <a:latin typeface="Avenir Next LT Pro Light" panose="020B0304020202020204" pitchFamily="34" charset="-18"/>
              </a:rPr>
              <a:t>(o cvičení, které žák vypracovává)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C: Jo.</a:t>
            </a:r>
          </a:p>
          <a:p>
            <a:pPr marL="0" indent="0" eaLnBrk="1" hangingPunct="1">
              <a:buNone/>
            </a:pPr>
            <a:r>
              <a:rPr lang="cs-CZ" altLang="x-none" sz="2000" dirty="0">
                <a:latin typeface="Avenir Next LT Pro Light" panose="020B0304020202020204" pitchFamily="34" charset="-18"/>
              </a:rPr>
              <a:t>U: Vidím, že máš stále zapnutý telefon. Pokud se rozhodneš ho nevypnout, budeme se muset setkat po hodině a řešit to jako přestupek proti školnímu řádu.</a:t>
            </a:r>
            <a:endParaRPr lang="cs-CZ" altLang="x-none" sz="2000" dirty="0">
              <a:latin typeface="Avenir Next LT Pro Light" panose="020B0304020202020204" pitchFamily="34" charset="-18"/>
              <a:ea typeface="Calibri" panose="020F0502020204030204" pitchFamily="34" charset="0"/>
            </a:endParaRPr>
          </a:p>
          <a:p>
            <a:endParaRPr lang="cs-CZ" sz="1000" dirty="0">
              <a:latin typeface="Avenir Next LT Pro Light" panose="020B0304020202020204" pitchFamily="34" charset="-1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E932A56-1C53-4F89-8936-2CE9DDFE0F24}"/>
              </a:ext>
            </a:extLst>
          </p:cNvPr>
          <p:cNvSpPr txBox="1"/>
          <p:nvPr/>
        </p:nvSpPr>
        <p:spPr>
          <a:xfrm>
            <a:off x="10057321" y="1455032"/>
            <a:ext cx="2227683" cy="34163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Zkuste odpovědět na následující otázky: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 se cítí vyučující?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 se cítí žák?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Co se žák tímto naučil?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702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0386"/>
            <a:ext cx="10058400" cy="841584"/>
          </a:xfrm>
          <a:solidFill>
            <a:srgbClr val="FCD680">
              <a:alpha val="90000"/>
            </a:srgbClr>
          </a:solidFill>
        </p:spPr>
        <p:txBody>
          <a:bodyPr>
            <a:normAutofit/>
          </a:bodyPr>
          <a:lstStyle/>
          <a:p>
            <a:r>
              <a:rPr lang="cs-CZ" sz="2000" b="1" u="sng" dirty="0">
                <a:solidFill>
                  <a:schemeClr val="accent1">
                    <a:lumMod val="75000"/>
                  </a:schemeClr>
                </a:solidFill>
              </a:rPr>
              <a:t>Cvičení:</a:t>
            </a:r>
            <a:r>
              <a:rPr lang="cs-CZ" sz="2000" dirty="0"/>
              <a:t> Přiřaďte ke zvýrazněným částem dialogu názvy technik, které byly uvedené v dřívějším slidu („Techniky k využití…“) (výsledky najdete na konci prezentace)</a:t>
            </a:r>
            <a:endParaRPr lang="cs-CZ" sz="2000" u="sng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42346"/>
            <a:ext cx="10058400" cy="5715268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latin typeface="Avenir Next LT Pro" panose="020B0504020202020204" pitchFamily="34" charset="-18"/>
              </a:rPr>
              <a:t>U: </a:t>
            </a:r>
            <a:r>
              <a:rPr lang="cs-CZ" sz="1800" i="1" dirty="0">
                <a:latin typeface="Avenir Next LT Pro" panose="020B0504020202020204" pitchFamily="34" charset="-18"/>
              </a:rPr>
              <a:t>(</a:t>
            </a:r>
            <a:r>
              <a:rPr lang="cs-CZ" sz="1800" b="1" i="1" dirty="0">
                <a:latin typeface="Avenir Next LT Pro" panose="020B0504020202020204" pitchFamily="34" charset="-18"/>
              </a:rPr>
              <a:t>jde k žákovi, navazuje oční kontakt, neverbálně ukazuje, aby si vyndal sluchátka z uší</a:t>
            </a:r>
            <a:r>
              <a:rPr lang="cs-CZ" sz="1800" i="1" dirty="0">
                <a:latin typeface="Avenir Next LT Pro" panose="020B0504020202020204" pitchFamily="34" charset="-18"/>
              </a:rPr>
              <a:t>)</a:t>
            </a:r>
            <a:endParaRPr lang="cs-CZ" sz="18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cs-CZ" sz="1800" b="1" dirty="0">
                <a:latin typeface="Avenir Next LT Pro" panose="020B0504020202020204" pitchFamily="34" charset="-18"/>
              </a:rPr>
              <a:t>Jak ti jde to cvičení?</a:t>
            </a:r>
          </a:p>
          <a:p>
            <a:pPr marL="0" indent="0">
              <a:buNone/>
            </a:pPr>
            <a:r>
              <a:rPr lang="cs-CZ" sz="1800" dirty="0">
                <a:latin typeface="Avenir Next LT Pro" panose="020B0504020202020204" pitchFamily="34" charset="-18"/>
              </a:rPr>
              <a:t>C: Jde to.</a:t>
            </a:r>
          </a:p>
          <a:p>
            <a:pPr marL="0" indent="0">
              <a:buNone/>
            </a:pPr>
            <a:r>
              <a:rPr lang="cs-CZ" sz="1800" dirty="0">
                <a:latin typeface="Avenir Next LT Pro" panose="020B0504020202020204" pitchFamily="34" charset="-18"/>
              </a:rPr>
              <a:t>U: </a:t>
            </a:r>
            <a:r>
              <a:rPr lang="cs-CZ" sz="1800" dirty="0" err="1">
                <a:latin typeface="Avenir Next LT Pro" panose="020B0504020202020204" pitchFamily="34" charset="-18"/>
              </a:rPr>
              <a:t>Cyrdo</a:t>
            </a:r>
            <a:r>
              <a:rPr lang="cs-CZ" sz="1800" dirty="0">
                <a:latin typeface="Avenir Next LT Pro" panose="020B0504020202020204" pitchFamily="34" charset="-18"/>
              </a:rPr>
              <a:t>, </a:t>
            </a:r>
            <a:r>
              <a:rPr lang="cs-CZ" sz="1800" b="1" dirty="0">
                <a:latin typeface="Avenir Next LT Pro" panose="020B0504020202020204" pitchFamily="34" charset="-18"/>
              </a:rPr>
              <a:t>jaké je pravidlo pro používání mobilů v naší škole</a:t>
            </a:r>
            <a:r>
              <a:rPr lang="cs-CZ" sz="1800" dirty="0">
                <a:latin typeface="Avenir Next LT Pro" panose="020B0504020202020204" pitchFamily="34" charset="-18"/>
              </a:rPr>
              <a:t>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1800" dirty="0">
                <a:latin typeface="Avenir Next LT Pro" panose="020B0504020202020204" pitchFamily="34" charset="-18"/>
              </a:rPr>
              <a:t>C: </a:t>
            </a:r>
            <a:r>
              <a:rPr lang="cs-CZ" altLang="x-none" sz="1800" dirty="0">
                <a:latin typeface="Avenir Next LT Pro Light" panose="020B0304020202020204" pitchFamily="34" charset="-18"/>
              </a:rPr>
              <a:t>Naší třídní nevadí, když si pouštíme hudbu u samostatné práce.</a:t>
            </a:r>
          </a:p>
          <a:p>
            <a:pPr marL="0" indent="0">
              <a:buNone/>
            </a:pPr>
            <a:r>
              <a:rPr lang="cs-CZ" sz="1800" dirty="0">
                <a:latin typeface="Avenir Next LT Pro" panose="020B0504020202020204" pitchFamily="34" charset="-18"/>
              </a:rPr>
              <a:t>U: </a:t>
            </a:r>
            <a:r>
              <a:rPr lang="cs-CZ" sz="1800" b="1" dirty="0">
                <a:latin typeface="Avenir Next LT Pro" panose="020B0504020202020204" pitchFamily="34" charset="-18"/>
              </a:rPr>
              <a:t>To je možné, ale v této hodině platí to, co je napsáno ve školním řádu. Vypni ten mobil prosím a dej ho buď na můj stůl nebo do své tašky. </a:t>
            </a:r>
            <a:r>
              <a:rPr lang="cs-CZ" sz="1800" dirty="0">
                <a:latin typeface="Avenir Next LT Pro" panose="020B0504020202020204" pitchFamily="34" charset="-18"/>
              </a:rPr>
              <a:t>Za chvilku přijdu a projdeme to cvičení.</a:t>
            </a:r>
          </a:p>
          <a:p>
            <a:pPr marL="0" indent="0">
              <a:buNone/>
            </a:pPr>
            <a:r>
              <a:rPr lang="cs-CZ" sz="1800" i="1" dirty="0">
                <a:latin typeface="Avenir Next LT Pro" panose="020B0504020202020204" pitchFamily="34" charset="-18"/>
              </a:rPr>
              <a:t>(odchází, </a:t>
            </a:r>
            <a:r>
              <a:rPr lang="cs-CZ" sz="1800" b="1" i="1" dirty="0">
                <a:latin typeface="Avenir Next LT Pro" panose="020B0504020202020204" pitchFamily="34" charset="-18"/>
              </a:rPr>
              <a:t>nevěnuje žákovi pozornost, později za ním jde </a:t>
            </a:r>
            <a:r>
              <a:rPr lang="cs-CZ" sz="1800" i="1" dirty="0">
                <a:latin typeface="Avenir Next LT Pro" panose="020B0504020202020204" pitchFamily="34" charset="-18"/>
              </a:rPr>
              <a:t>zjistit, jak mu jde samostatná práce)</a:t>
            </a:r>
            <a:endParaRPr lang="cs-CZ" sz="18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cs-CZ" sz="1800" i="1" dirty="0">
                <a:latin typeface="Avenir Next LT Pro" panose="020B0504020202020204" pitchFamily="34" charset="-18"/>
              </a:rPr>
              <a:t> </a:t>
            </a:r>
            <a:endParaRPr lang="cs-CZ" sz="18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cs-CZ" sz="1800" i="1" dirty="0">
                <a:latin typeface="Avenir Next LT Pro" panose="020B0504020202020204" pitchFamily="34" charset="-18"/>
              </a:rPr>
              <a:t>Pokud Cyril neposlechne předchozí pokyn:</a:t>
            </a:r>
            <a:endParaRPr lang="cs-CZ" sz="18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cs-CZ" sz="1800" dirty="0">
                <a:latin typeface="Avenir Next LT Pro" panose="020B0504020202020204" pitchFamily="34" charset="-18"/>
              </a:rPr>
              <a:t>U: </a:t>
            </a:r>
            <a:r>
              <a:rPr lang="cs-CZ" sz="1800" b="1" dirty="0">
                <a:latin typeface="Avenir Next LT Pro" panose="020B0504020202020204" pitchFamily="34" charset="-18"/>
              </a:rPr>
              <a:t>Všechno v pořádku? </a:t>
            </a:r>
            <a:r>
              <a:rPr lang="cs-CZ" sz="1800" i="1" dirty="0">
                <a:latin typeface="Avenir Next LT Pro" panose="020B0504020202020204" pitchFamily="34" charset="-18"/>
              </a:rPr>
              <a:t>(o cvičení, které žák vypracovává)</a:t>
            </a:r>
            <a:endParaRPr lang="cs-CZ" sz="18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cs-CZ" sz="1800" dirty="0">
                <a:latin typeface="Avenir Next LT Pro" panose="020B0504020202020204" pitchFamily="34" charset="-18"/>
              </a:rPr>
              <a:t>C: Jo.</a:t>
            </a:r>
          </a:p>
          <a:p>
            <a:pPr marL="0" indent="0">
              <a:buNone/>
            </a:pPr>
            <a:r>
              <a:rPr lang="cs-CZ" sz="1800" dirty="0">
                <a:latin typeface="Avenir Next LT Pro" panose="020B0504020202020204" pitchFamily="34" charset="-18"/>
              </a:rPr>
              <a:t>U: Vidím, že máš stále zapnutý telefon. </a:t>
            </a:r>
            <a:r>
              <a:rPr lang="cs-CZ" sz="1800" b="1" dirty="0">
                <a:latin typeface="Avenir Next LT Pro" panose="020B0504020202020204" pitchFamily="34" charset="-18"/>
              </a:rPr>
              <a:t>Pokud se rozhodneš ho nevypnout, budeme se muset setkat po hodině a řešit to jako přestupek proti školnímu řádu</a:t>
            </a:r>
            <a:r>
              <a:rPr lang="cs-CZ" sz="1800" dirty="0">
                <a:latin typeface="Avenir Next LT Pro" panose="020B0504020202020204" pitchFamily="34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5268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cs-CZ" dirty="0"/>
              <a:t>REAKCE NA NEVHODNÉ CHOVÁNÍ ŽÁKŮ</a:t>
            </a:r>
            <a:br>
              <a:rPr lang="cs-CZ" dirty="0"/>
            </a:br>
            <a:r>
              <a:rPr lang="cs-CZ" sz="4000" dirty="0"/>
              <a:t>A. </a:t>
            </a:r>
            <a:r>
              <a:rPr lang="cs-CZ" sz="4000" u="sng" dirty="0"/>
              <a:t>„</a:t>
            </a:r>
            <a:r>
              <a:rPr lang="cs-CZ" sz="4000" u="sng" dirty="0" err="1"/>
              <a:t>Rychlozásah</a:t>
            </a:r>
            <a:r>
              <a:rPr lang="cs-CZ" sz="4000" u="sng" dirty="0"/>
              <a:t>“</a:t>
            </a:r>
            <a:endParaRPr lang="cs-CZ" u="sng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alpha val="92000"/>
            </a:schemeClr>
          </a:solidFill>
        </p:spPr>
        <p:txBody>
          <a:bodyPr/>
          <a:lstStyle/>
          <a:p>
            <a:r>
              <a:rPr lang="cs-CZ" altLang="x-none" sz="2000" b="1" dirty="0"/>
              <a:t>Instrukce k chování</a:t>
            </a:r>
          </a:p>
          <a:p>
            <a:pPr lvl="1"/>
            <a:r>
              <a:rPr lang="cs-CZ" altLang="x-none" sz="2000" dirty="0"/>
              <a:t>oslovit konkrétní žáky, pak krátce a stručně vyjádřit očekávané chování</a:t>
            </a:r>
          </a:p>
          <a:p>
            <a:r>
              <a:rPr lang="cs-CZ" altLang="x-none" sz="2000" b="1" dirty="0"/>
              <a:t>Neverbální signály </a:t>
            </a:r>
          </a:p>
          <a:p>
            <a:r>
              <a:rPr lang="cs-CZ" altLang="x-none" sz="2000" b="1" dirty="0"/>
              <a:t>Připomínka pravidla</a:t>
            </a:r>
          </a:p>
          <a:p>
            <a:pPr lvl="1"/>
            <a:r>
              <a:rPr lang="cs-CZ" altLang="x-none" sz="2000" dirty="0"/>
              <a:t>buď ho zopakovat nebo se na něj žáka zeptat</a:t>
            </a:r>
          </a:p>
          <a:p>
            <a:r>
              <a:rPr lang="cs-CZ" altLang="x-none" sz="2000" b="1" dirty="0"/>
              <a:t>Jasné vymezení</a:t>
            </a:r>
          </a:p>
          <a:p>
            <a:pPr lvl="1"/>
            <a:r>
              <a:rPr lang="cs-CZ" altLang="x-none" sz="2000" dirty="0"/>
              <a:t>pojmenovat, určit hranice, dál nerozvádět</a:t>
            </a:r>
          </a:p>
          <a:p>
            <a:endParaRPr lang="cs-CZ" altLang="x-none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931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cs-CZ" dirty="0"/>
              <a:t>REAKCE NA NEVHODNÉ CHOVÁNÍ ŽÁKŮ</a:t>
            </a:r>
            <a:br>
              <a:rPr lang="cs-CZ" dirty="0"/>
            </a:br>
            <a:r>
              <a:rPr lang="cs-CZ" altLang="x-none" sz="4000" dirty="0"/>
              <a:t>B. </a:t>
            </a:r>
            <a:r>
              <a:rPr lang="cs-CZ" altLang="x-none" sz="4000" u="sng" dirty="0"/>
              <a:t>Odstupňování reakcí: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637709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x-none" sz="2000" b="1" dirty="0"/>
              <a:t>První stupeň: připomenutí pravidla</a:t>
            </a:r>
          </a:p>
          <a:p>
            <a:pPr lvl="1">
              <a:lnSpc>
                <a:spcPct val="80000"/>
              </a:lnSpc>
            </a:pPr>
            <a:r>
              <a:rPr lang="cs-CZ" altLang="x-none" sz="1800" dirty="0"/>
              <a:t>„Jaké je pravidlo ohledně používání mobilních telefonů na naší škole?“</a:t>
            </a:r>
          </a:p>
          <a:p>
            <a:pPr lvl="1">
              <a:lnSpc>
                <a:spcPct val="80000"/>
              </a:lnSpc>
            </a:pPr>
            <a:r>
              <a:rPr lang="cs-CZ" altLang="x-none" sz="1800" dirty="0"/>
              <a:t>= potvrzení hranice</a:t>
            </a:r>
          </a:p>
          <a:p>
            <a:pPr marL="0" indent="0">
              <a:lnSpc>
                <a:spcPct val="80000"/>
              </a:lnSpc>
            </a:pPr>
            <a:endParaRPr lang="cs-CZ" altLang="x-none" sz="18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x-none" sz="2000" b="1" dirty="0"/>
              <a:t>Druhý stupeň: přímá instrukce </a:t>
            </a:r>
            <a:r>
              <a:rPr lang="cs-CZ" altLang="x-none" sz="1800" dirty="0"/>
              <a:t>(efektivnější pokud dáme „na výběr“)</a:t>
            </a:r>
          </a:p>
          <a:p>
            <a:pPr lvl="1">
              <a:lnSpc>
                <a:spcPct val="80000"/>
              </a:lnSpc>
            </a:pPr>
            <a:r>
              <a:rPr lang="cs-CZ" altLang="x-none" sz="1800" dirty="0"/>
              <a:t>„Vypni ten mobil prosím a dej ho buď na můj stůl nebo do své batohu.“</a:t>
            </a:r>
          </a:p>
          <a:p>
            <a:pPr lvl="1">
              <a:lnSpc>
                <a:spcPct val="80000"/>
              </a:lnSpc>
            </a:pPr>
            <a:r>
              <a:rPr lang="cs-CZ" altLang="x-none" sz="1800" dirty="0"/>
              <a:t>pokud ze strany žáka nějaké výmluvy, lze částečně připustit („to je možné“), zopakovat pokyn, odejít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x-none" sz="18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x-none" sz="2000" b="1" dirty="0"/>
              <a:t>“Dát mu/jí chvilku“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x-none" sz="18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x-none" sz="2000" b="1" dirty="0"/>
              <a:t>Třetí stupeň: dát vědět důsledky, pokud se rozhodne neposlechnout</a:t>
            </a:r>
          </a:p>
          <a:p>
            <a:pPr lvl="1">
              <a:lnSpc>
                <a:spcPct val="80000"/>
              </a:lnSpc>
            </a:pPr>
            <a:r>
              <a:rPr lang="cs-CZ" altLang="x-none" sz="1800" dirty="0"/>
              <a:t>„Buď se rozhodneš ten mobil vypnout, nebo ti budu muset dát poznámku.“</a:t>
            </a:r>
          </a:p>
          <a:p>
            <a:pPr lvl="1">
              <a:lnSpc>
                <a:spcPct val="80000"/>
              </a:lnSpc>
            </a:pPr>
            <a:r>
              <a:rPr lang="cs-CZ" altLang="x-none" sz="1800" dirty="0"/>
              <a:t>Ideálně bez tónu výhrůžky</a:t>
            </a:r>
          </a:p>
          <a:p>
            <a:pPr lvl="1">
              <a:lnSpc>
                <a:spcPct val="80000"/>
              </a:lnSpc>
            </a:pPr>
            <a:endParaRPr lang="cs-CZ" altLang="x-none" sz="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61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r>
              <a:rPr lang="cs-CZ" dirty="0"/>
              <a:t>REAKCE NA NEVHODNÉ CHOVÁNÍ ŽÁKŮ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602481"/>
          </a:xfrm>
          <a:solidFill>
            <a:schemeClr val="bg2">
              <a:alpha val="92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x-none" sz="1800" u="sng" dirty="0"/>
              <a:t>Příklad postupu: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1. Oddělit žáka od „publika“ (řešit mimo pozornost „publika“); klidně víckrát zopakovat předchozí požadavek (v klidu, bez křičení a vyhrožování)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2. Udělat „úvod“ (pozdravit, jak se má/ nebo se zeptat na to, jak jde cvičení)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3. Popsat žákovo chování (vidím, slyším..)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4. „Jaké je pravidlo pro..?“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5. Pokud se žák hájí, využít částečný souhlas („To může být pravda, To tak může být..“), vrátit se k otázce (pokud ani po třetí neodpoví, připomenout pravidlo sám/sama)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6. Směřovat k nápravě chování – buď nechat žáka říct, nebo pouze implikovat (sám/sama víš, co máš dělat), nebo dát volbu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7. Zaměřit znovu pozornost na učení. „Přijdu se za tebou podívat o něco později, jak ti to cvičení jde.“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8. Nechat čas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9. Zkontrolovat splnění, opět otázka ohledně toho, co má dělat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x-none" sz="1800" dirty="0"/>
              <a:t>10. Pokud nesplnil/a =&gt; dát na výběr (buď se rozhodneš takto, nebo nastane tohle...)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5024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49314"/>
          </a:xfrm>
          <a:solidFill>
            <a:schemeClr val="bg2">
              <a:alpha val="92000"/>
            </a:schemeClr>
          </a:solidFill>
        </p:spPr>
        <p:txBody>
          <a:bodyPr>
            <a:noAutofit/>
          </a:bodyPr>
          <a:lstStyle/>
          <a:p>
            <a:r>
              <a:rPr lang="cs-CZ" sz="2200" dirty="0"/>
              <a:t>Základem kvalitní výuky je dobré třídní klima, respekt mezi učiteli a žáky a dobré vztahy. Zvládnout dětský kolektiv tak, aby panovala produktivní atmosféra, aby si žáci nevytvořili k látce nebo vyučujícímu averzi a aby ten měl zároveň prostor k vysvětlení učiva, není nic snadného. Nároky se proměňují s ohledem na věk žactva, vyučovaný předmět i fázi dne. Na některých hodinách je žádoucí řízená debata, jindy jsou nutné chvíle úplného klidu k předání vědomostí. Někdy je lepší vyrušování utnout hned na místě, jindy je výhodnější si vzít žáka po hodině stranou a domluvit se osobně. Autoritativní typy si dokážou vytvořit nerušené prostředí, mnohdy však za cenu vyvolání nepřiměřeného stresu, až strachu. Nekázeň ve třídě naopak brzdí naplňování výukových cílů a demotivuje jak učitele, tak žáky</a:t>
            </a:r>
          </a:p>
        </p:txBody>
      </p:sp>
    </p:spTree>
    <p:extLst>
      <p:ext uri="{BB962C8B-B14F-4D97-AF65-F5344CB8AC3E}">
        <p14:creationId xmlns:p14="http://schemas.microsoft.com/office/powerpoint/2010/main" val="1857764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r>
              <a:rPr lang="cs-CZ" dirty="0"/>
              <a:t>KARTY BEZRÁKOSKY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602481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cs-CZ" sz="2400" dirty="0"/>
              <a:t>Sada karet představující konkrétní techniky a postupy, které pomáhají v problematických situacích s žáky nebo třídou</a:t>
            </a:r>
          </a:p>
        </p:txBody>
      </p:sp>
    </p:spTree>
    <p:extLst>
      <p:ext uri="{BB962C8B-B14F-4D97-AF65-F5344CB8AC3E}">
        <p14:creationId xmlns:p14="http://schemas.microsoft.com/office/powerpoint/2010/main" val="2278287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36F1A2-7F31-FD48-BFF6-185546526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11" y="687229"/>
            <a:ext cx="5473016" cy="5483542"/>
          </a:xfrm>
          <a:solidFill>
            <a:schemeClr val="bg2">
              <a:alpha val="92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48696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5B723-E2F1-8440-A963-C28D0487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853" y="682283"/>
            <a:ext cx="10058400" cy="3849624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UŽITEČNÁ VIDEA</a:t>
            </a:r>
          </a:p>
          <a:p>
            <a:r>
              <a:rPr lang="cs-CZ" sz="2400" dirty="0" err="1"/>
              <a:t>Teaching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Bayley</a:t>
            </a:r>
            <a:r>
              <a:rPr lang="cs-CZ" sz="2400" dirty="0"/>
              <a:t> NA YOUTUBE</a:t>
            </a:r>
          </a:p>
          <a:p>
            <a:pPr lvl="1"/>
            <a:r>
              <a:rPr lang="cs-CZ" sz="2200" dirty="0"/>
              <a:t>Videa, ve kterých odborník na management třídy rozebírá na konkrétních situacích postupy práce se třídou</a:t>
            </a:r>
          </a:p>
        </p:txBody>
      </p:sp>
    </p:spTree>
    <p:extLst>
      <p:ext uri="{BB962C8B-B14F-4D97-AF65-F5344CB8AC3E}">
        <p14:creationId xmlns:p14="http://schemas.microsoft.com/office/powerpoint/2010/main" val="4000021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b="1" dirty="0"/>
              <a:t>Shrnutí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98525"/>
            <a:ext cx="10058400" cy="3849624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cs-CZ" sz="2000" dirty="0"/>
              <a:t>Mechanismus nevhodného chování (potřeba náležet, chybné cíle chování pozornost, moc, pomsta, vyhnutí se)</a:t>
            </a:r>
          </a:p>
          <a:p>
            <a:r>
              <a:rPr lang="cs-CZ" sz="2000" dirty="0"/>
              <a:t>Zásady: Není to souboj, Není to osobní, Když nefunguje, hledejte jiný postup, Nezůstávejte v tom sám/sama</a:t>
            </a:r>
          </a:p>
          <a:p>
            <a:r>
              <a:rPr lang="cs-CZ" sz="2000" dirty="0"/>
              <a:t>Předpříprava - Pozitivní vztah se třídou, Pravidla</a:t>
            </a:r>
          </a:p>
          <a:p>
            <a:r>
              <a:rPr lang="cs-CZ" sz="2000" dirty="0"/>
              <a:t>Popisuji chování, ne osobu žáka</a:t>
            </a:r>
          </a:p>
          <a:p>
            <a:r>
              <a:rPr lang="cs-CZ" sz="2000" dirty="0"/>
              <a:t>Ztišení třídy, práce s hlukem</a:t>
            </a:r>
          </a:p>
          <a:p>
            <a:r>
              <a:rPr lang="cs-CZ" sz="2000" dirty="0"/>
              <a:t>Konkrétní techniky, práce s nimi</a:t>
            </a:r>
          </a:p>
        </p:txBody>
      </p:sp>
    </p:spTree>
    <p:extLst>
      <p:ext uri="{BB962C8B-B14F-4D97-AF65-F5344CB8AC3E}">
        <p14:creationId xmlns:p14="http://schemas.microsoft.com/office/powerpoint/2010/main" val="459622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62" y="266095"/>
            <a:ext cx="9722152" cy="6506033"/>
          </a:xfrm>
          <a:solidFill>
            <a:schemeClr val="bg2">
              <a:alpha val="92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800" dirty="0">
                <a:latin typeface="Avenir Next LT Pro" panose="020B0504020202020204" pitchFamily="34" charset="-18"/>
              </a:rPr>
              <a:t>U: </a:t>
            </a:r>
            <a:r>
              <a:rPr lang="cs-CZ" sz="2800" i="1" dirty="0">
                <a:latin typeface="Avenir Next LT Pro" panose="020B0504020202020204" pitchFamily="34" charset="-18"/>
              </a:rPr>
              <a:t>(</a:t>
            </a:r>
            <a:r>
              <a:rPr lang="cs-CZ" sz="2800" b="1" i="1" dirty="0">
                <a:latin typeface="Avenir Next LT Pro" panose="020B0504020202020204" pitchFamily="34" charset="-18"/>
              </a:rPr>
              <a:t>jde k žákovi, navazuje oční kontakt, neverbálně ukazuje, aby si vyndal sluchátka z uší</a:t>
            </a:r>
            <a:r>
              <a:rPr lang="cs-CZ" sz="2800" i="1" dirty="0">
                <a:latin typeface="Avenir Next LT Pro" panose="020B0504020202020204" pitchFamily="34" charset="-18"/>
              </a:rPr>
              <a:t>)</a:t>
            </a:r>
            <a:endParaRPr lang="cs-CZ" sz="28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cs-CZ" sz="2800" b="1" dirty="0">
                <a:latin typeface="Avenir Next LT Pro" panose="020B0504020202020204" pitchFamily="34" charset="-18"/>
              </a:rPr>
              <a:t>Jak ti jde to cvičení?</a:t>
            </a:r>
          </a:p>
          <a:p>
            <a:pPr marL="0" indent="0">
              <a:buNone/>
            </a:pPr>
            <a:r>
              <a:rPr lang="cs-CZ" sz="2800" dirty="0">
                <a:latin typeface="Avenir Next LT Pro" panose="020B0504020202020204" pitchFamily="34" charset="-18"/>
              </a:rPr>
              <a:t>C: Jde to.</a:t>
            </a:r>
          </a:p>
          <a:p>
            <a:pPr marL="0" indent="0">
              <a:buNone/>
            </a:pPr>
            <a:r>
              <a:rPr lang="cs-CZ" sz="2800" dirty="0">
                <a:latin typeface="Avenir Next LT Pro" panose="020B0504020202020204" pitchFamily="34" charset="-18"/>
              </a:rPr>
              <a:t>U: </a:t>
            </a:r>
            <a:r>
              <a:rPr lang="cs-CZ" sz="2800" dirty="0" err="1">
                <a:latin typeface="Avenir Next LT Pro" panose="020B0504020202020204" pitchFamily="34" charset="-18"/>
              </a:rPr>
              <a:t>Cyrdo</a:t>
            </a:r>
            <a:r>
              <a:rPr lang="cs-CZ" sz="2800" dirty="0">
                <a:latin typeface="Avenir Next LT Pro" panose="020B0504020202020204" pitchFamily="34" charset="-18"/>
              </a:rPr>
              <a:t>, </a:t>
            </a:r>
            <a:r>
              <a:rPr lang="cs-CZ" sz="2800" b="1" dirty="0">
                <a:latin typeface="Avenir Next LT Pro" panose="020B0504020202020204" pitchFamily="34" charset="-18"/>
              </a:rPr>
              <a:t>jaké je naše pravidlo pro používání mobilů v naší škole</a:t>
            </a:r>
            <a:r>
              <a:rPr lang="cs-CZ" sz="2800" dirty="0">
                <a:latin typeface="Avenir Next LT Pro" panose="020B0504020202020204" pitchFamily="34" charset="-18"/>
              </a:rPr>
              <a:t>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800" dirty="0">
                <a:latin typeface="Avenir Next LT Pro" panose="020B0504020202020204" pitchFamily="34" charset="-18"/>
              </a:rPr>
              <a:t>C: </a:t>
            </a:r>
            <a:r>
              <a:rPr lang="cs-CZ" altLang="x-none" sz="2800" dirty="0">
                <a:latin typeface="Avenir Next LT Pro Light" panose="020B0304020202020204" pitchFamily="34" charset="-18"/>
              </a:rPr>
              <a:t>Naší třídní nevadí, když si pouštíme hudbu u samostatné práce.</a:t>
            </a:r>
          </a:p>
          <a:p>
            <a:pPr marL="0" indent="0">
              <a:buNone/>
            </a:pPr>
            <a:r>
              <a:rPr lang="cs-CZ" sz="2800" dirty="0">
                <a:latin typeface="Avenir Next LT Pro" panose="020B0504020202020204" pitchFamily="34" charset="-18"/>
              </a:rPr>
              <a:t>U: </a:t>
            </a:r>
            <a:r>
              <a:rPr lang="cs-CZ" sz="2800" b="1" dirty="0">
                <a:latin typeface="Avenir Next LT Pro" panose="020B0504020202020204" pitchFamily="34" charset="-18"/>
              </a:rPr>
              <a:t>To je možné, ale v této hodině platí to, co je napsáno ve školím řádu. Vypni ten mobil prosím a dej ho buď na můj stůl nebo do své tašky. </a:t>
            </a:r>
            <a:r>
              <a:rPr lang="cs-CZ" sz="2800" dirty="0">
                <a:latin typeface="Avenir Next LT Pro" panose="020B0504020202020204" pitchFamily="34" charset="-18"/>
              </a:rPr>
              <a:t>Za chvilku přijdu a projdeme to cvičení.</a:t>
            </a:r>
          </a:p>
          <a:p>
            <a:pPr marL="0" indent="0">
              <a:buNone/>
            </a:pPr>
            <a:r>
              <a:rPr lang="cs-CZ" sz="2800" i="1" dirty="0">
                <a:latin typeface="Avenir Next LT Pro" panose="020B0504020202020204" pitchFamily="34" charset="-18"/>
              </a:rPr>
              <a:t>(odchází, </a:t>
            </a:r>
            <a:r>
              <a:rPr lang="cs-CZ" sz="2800" b="1" i="1" dirty="0">
                <a:latin typeface="Avenir Next LT Pro" panose="020B0504020202020204" pitchFamily="34" charset="-18"/>
              </a:rPr>
              <a:t>nevěnuje žákovi pozornost, později za ním jde </a:t>
            </a:r>
            <a:r>
              <a:rPr lang="cs-CZ" sz="2800" i="1" dirty="0">
                <a:latin typeface="Avenir Next LT Pro" panose="020B0504020202020204" pitchFamily="34" charset="-18"/>
              </a:rPr>
              <a:t>zjistit, jak mu jde samostatná práce)</a:t>
            </a:r>
            <a:endParaRPr lang="cs-CZ" sz="28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cs-CZ" sz="2800" i="1" dirty="0">
                <a:latin typeface="Avenir Next LT Pro" panose="020B0504020202020204" pitchFamily="34" charset="-18"/>
              </a:rPr>
              <a:t> </a:t>
            </a:r>
            <a:endParaRPr lang="cs-CZ" sz="28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cs-CZ" sz="2800" i="1" dirty="0">
                <a:latin typeface="Avenir Next LT Pro" panose="020B0504020202020204" pitchFamily="34" charset="-18"/>
              </a:rPr>
              <a:t>Pokud Cyril neposlechne předchozí pokyn:</a:t>
            </a:r>
            <a:endParaRPr lang="cs-CZ" sz="28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cs-CZ" sz="2800" dirty="0">
                <a:latin typeface="Avenir Next LT Pro" panose="020B0504020202020204" pitchFamily="34" charset="-18"/>
              </a:rPr>
              <a:t>U: </a:t>
            </a:r>
            <a:r>
              <a:rPr lang="cs-CZ" sz="2800" b="1" dirty="0">
                <a:latin typeface="Avenir Next LT Pro" panose="020B0504020202020204" pitchFamily="34" charset="-18"/>
              </a:rPr>
              <a:t>Všechno v pořádku? </a:t>
            </a:r>
            <a:r>
              <a:rPr lang="cs-CZ" sz="2800" i="1" dirty="0">
                <a:latin typeface="Avenir Next LT Pro" panose="020B0504020202020204" pitchFamily="34" charset="-18"/>
              </a:rPr>
              <a:t>(o cvičení, které žák vypracovává)</a:t>
            </a:r>
            <a:endParaRPr lang="cs-CZ" sz="28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cs-CZ" sz="2800" dirty="0">
                <a:latin typeface="Avenir Next LT Pro" panose="020B0504020202020204" pitchFamily="34" charset="-18"/>
              </a:rPr>
              <a:t>C: Jo.</a:t>
            </a:r>
          </a:p>
          <a:p>
            <a:pPr marL="0" indent="0">
              <a:buNone/>
            </a:pPr>
            <a:r>
              <a:rPr lang="cs-CZ" sz="2800" dirty="0">
                <a:latin typeface="Avenir Next LT Pro" panose="020B0504020202020204" pitchFamily="34" charset="-18"/>
              </a:rPr>
              <a:t>U: Vidím, že máš stále zapnutý telefon. </a:t>
            </a:r>
            <a:r>
              <a:rPr lang="cs-CZ" sz="2800" b="1" dirty="0">
                <a:latin typeface="Avenir Next LT Pro" panose="020B0504020202020204" pitchFamily="34" charset="-18"/>
              </a:rPr>
              <a:t>Pokud se rozhodneš ho nevypnout, budeme se muset setkat po hodině a řešit to jako přestupek proti školnímu řádu</a:t>
            </a:r>
            <a:r>
              <a:rPr lang="cs-CZ" sz="2800" dirty="0">
                <a:latin typeface="Avenir Next LT Pro" panose="020B0504020202020204" pitchFamily="34" charset="-18"/>
              </a:rPr>
              <a:t>.</a:t>
            </a:r>
          </a:p>
        </p:txBody>
      </p:sp>
      <p:sp>
        <p:nvSpPr>
          <p:cNvPr id="4" name="Bublinový popisek: se šipkou nahoru 3">
            <a:extLst>
              <a:ext uri="{FF2B5EF4-FFF2-40B4-BE49-F238E27FC236}">
                <a16:creationId xmlns:a16="http://schemas.microsoft.com/office/drawing/2014/main" id="{329AD9CD-C06A-4E83-B794-28512AEC3CA8}"/>
              </a:ext>
            </a:extLst>
          </p:cNvPr>
          <p:cNvSpPr/>
          <p:nvPr/>
        </p:nvSpPr>
        <p:spPr>
          <a:xfrm>
            <a:off x="5752489" y="621845"/>
            <a:ext cx="3609219" cy="474133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NEVERBÁLNÍ SIGNÁLY</a:t>
            </a:r>
          </a:p>
        </p:txBody>
      </p:sp>
      <p:sp>
        <p:nvSpPr>
          <p:cNvPr id="6" name="Bublinový popisek: se šipkou doleva 5">
            <a:extLst>
              <a:ext uri="{FF2B5EF4-FFF2-40B4-BE49-F238E27FC236}">
                <a16:creationId xmlns:a16="http://schemas.microsoft.com/office/drawing/2014/main" id="{5151C78C-2E51-4A86-A5F4-103596F37A85}"/>
              </a:ext>
            </a:extLst>
          </p:cNvPr>
          <p:cNvSpPr/>
          <p:nvPr/>
        </p:nvSpPr>
        <p:spPr>
          <a:xfrm>
            <a:off x="2911324" y="904873"/>
            <a:ext cx="1683657" cy="382209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ÚVOD</a:t>
            </a:r>
          </a:p>
        </p:txBody>
      </p:sp>
      <p:sp>
        <p:nvSpPr>
          <p:cNvPr id="7" name="Bublinový popisek: se šipkou doleva 6">
            <a:extLst>
              <a:ext uri="{FF2B5EF4-FFF2-40B4-BE49-F238E27FC236}">
                <a16:creationId xmlns:a16="http://schemas.microsoft.com/office/drawing/2014/main" id="{78945F0F-4FC8-4E49-90C8-437DB560F30D}"/>
              </a:ext>
            </a:extLst>
          </p:cNvPr>
          <p:cNvSpPr/>
          <p:nvPr/>
        </p:nvSpPr>
        <p:spPr>
          <a:xfrm>
            <a:off x="8340467" y="1673895"/>
            <a:ext cx="3122991" cy="38220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120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PŘIPOMÍNKA PRAVIDLA</a:t>
            </a:r>
          </a:p>
        </p:txBody>
      </p:sp>
      <p:sp>
        <p:nvSpPr>
          <p:cNvPr id="8" name="Bublinový popisek: se šipkou dolů 7">
            <a:extLst>
              <a:ext uri="{FF2B5EF4-FFF2-40B4-BE49-F238E27FC236}">
                <a16:creationId xmlns:a16="http://schemas.microsoft.com/office/drawing/2014/main" id="{B36C880D-B241-4B9A-850D-A72747A366AE}"/>
              </a:ext>
            </a:extLst>
          </p:cNvPr>
          <p:cNvSpPr/>
          <p:nvPr/>
        </p:nvSpPr>
        <p:spPr>
          <a:xfrm>
            <a:off x="827308" y="2056104"/>
            <a:ext cx="4925181" cy="464456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ČÁSTEČNÝ SOUHLAS A BLOKOVÁNÍ</a:t>
            </a:r>
          </a:p>
        </p:txBody>
      </p:sp>
      <p:sp>
        <p:nvSpPr>
          <p:cNvPr id="9" name="Bublinový popisek: se šipkou doleva 8">
            <a:extLst>
              <a:ext uri="{FF2B5EF4-FFF2-40B4-BE49-F238E27FC236}">
                <a16:creationId xmlns:a16="http://schemas.microsoft.com/office/drawing/2014/main" id="{BA1C691F-D0D0-49F0-B714-4C9A4D0AE647}"/>
              </a:ext>
            </a:extLst>
          </p:cNvPr>
          <p:cNvSpPr/>
          <p:nvPr/>
        </p:nvSpPr>
        <p:spPr>
          <a:xfrm>
            <a:off x="7716557" y="2634021"/>
            <a:ext cx="3178629" cy="603247"/>
          </a:xfrm>
          <a:prstGeom prst="leftArrowCallout">
            <a:avLst>
              <a:gd name="adj1" fmla="val 25000"/>
              <a:gd name="adj2" fmla="val 32428"/>
              <a:gd name="adj3" fmla="val 25000"/>
              <a:gd name="adj4" fmla="val 649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PŘÍMÁ VOLBA</a:t>
            </a:r>
          </a:p>
        </p:txBody>
      </p:sp>
      <p:sp>
        <p:nvSpPr>
          <p:cNvPr id="10" name="Bublinový popisek: se šipkou nahoru 9">
            <a:extLst>
              <a:ext uri="{FF2B5EF4-FFF2-40B4-BE49-F238E27FC236}">
                <a16:creationId xmlns:a16="http://schemas.microsoft.com/office/drawing/2014/main" id="{3264AFD5-0020-4582-885B-0ED5CE46918C}"/>
              </a:ext>
            </a:extLst>
          </p:cNvPr>
          <p:cNvSpPr/>
          <p:nvPr/>
        </p:nvSpPr>
        <p:spPr>
          <a:xfrm>
            <a:off x="2570239" y="3635732"/>
            <a:ext cx="3565676" cy="464457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POSKYTNUTÍ CHVILKY</a:t>
            </a:r>
          </a:p>
        </p:txBody>
      </p:sp>
      <p:sp>
        <p:nvSpPr>
          <p:cNvPr id="11" name="Bublinový popisek: se šipkou nahoru 10">
            <a:extLst>
              <a:ext uri="{FF2B5EF4-FFF2-40B4-BE49-F238E27FC236}">
                <a16:creationId xmlns:a16="http://schemas.microsoft.com/office/drawing/2014/main" id="{EEC02AC0-4713-4BFC-BBEB-9C693D9983B1}"/>
              </a:ext>
            </a:extLst>
          </p:cNvPr>
          <p:cNvSpPr/>
          <p:nvPr/>
        </p:nvSpPr>
        <p:spPr>
          <a:xfrm>
            <a:off x="1014791" y="5060314"/>
            <a:ext cx="1739293" cy="464457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ÚVOD</a:t>
            </a:r>
          </a:p>
        </p:txBody>
      </p:sp>
      <p:sp>
        <p:nvSpPr>
          <p:cNvPr id="13" name="Bublinový popisek: se šipkou dolů 12">
            <a:extLst>
              <a:ext uri="{FF2B5EF4-FFF2-40B4-BE49-F238E27FC236}">
                <a16:creationId xmlns:a16="http://schemas.microsoft.com/office/drawing/2014/main" id="{9E62554E-901C-4181-84E7-7D44FFAFED76}"/>
              </a:ext>
            </a:extLst>
          </p:cNvPr>
          <p:cNvSpPr/>
          <p:nvPr/>
        </p:nvSpPr>
        <p:spPr>
          <a:xfrm>
            <a:off x="4754230" y="5189833"/>
            <a:ext cx="3933371" cy="448735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KONFRONTACE S NÁSLEDKY</a:t>
            </a:r>
          </a:p>
        </p:txBody>
      </p:sp>
    </p:spTree>
    <p:extLst>
      <p:ext uri="{BB962C8B-B14F-4D97-AF65-F5344CB8AC3E}">
        <p14:creationId xmlns:p14="http://schemas.microsoft.com/office/powerpoint/2010/main" val="448600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93" y="2103120"/>
            <a:ext cx="11551767" cy="4352820"/>
          </a:xfrm>
          <a:solidFill>
            <a:schemeClr val="bg2">
              <a:alpha val="92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100" dirty="0"/>
              <a:t>K tématu managementu třídy doporučuji zdroje:</a:t>
            </a:r>
          </a:p>
          <a:p>
            <a:r>
              <a:rPr lang="cs-CZ" sz="2100" dirty="0"/>
              <a:t>ROGERS, Bill. (2015). </a:t>
            </a:r>
            <a:r>
              <a:rPr lang="cs-CZ" sz="2100" i="1" dirty="0" err="1"/>
              <a:t>Classroom</a:t>
            </a:r>
            <a:r>
              <a:rPr lang="cs-CZ" sz="2100" i="1" dirty="0"/>
              <a:t> </a:t>
            </a:r>
            <a:r>
              <a:rPr lang="cs-CZ" sz="2100" i="1" dirty="0" err="1"/>
              <a:t>behaviour</a:t>
            </a:r>
            <a:r>
              <a:rPr lang="cs-CZ" sz="2100" i="1" dirty="0"/>
              <a:t>: a </a:t>
            </a:r>
            <a:r>
              <a:rPr lang="cs-CZ" sz="2100" i="1" dirty="0" err="1"/>
              <a:t>practical</a:t>
            </a:r>
            <a:r>
              <a:rPr lang="cs-CZ" sz="2100" i="1" dirty="0"/>
              <a:t> </a:t>
            </a:r>
            <a:r>
              <a:rPr lang="cs-CZ" sz="2100" i="1" dirty="0" err="1"/>
              <a:t>guide</a:t>
            </a:r>
            <a:r>
              <a:rPr lang="cs-CZ" sz="2100" i="1" dirty="0"/>
              <a:t> to </a:t>
            </a:r>
            <a:r>
              <a:rPr lang="cs-CZ" sz="2100" i="1" dirty="0" err="1"/>
              <a:t>effective</a:t>
            </a:r>
            <a:r>
              <a:rPr lang="cs-CZ" sz="2100" i="1" dirty="0"/>
              <a:t> </a:t>
            </a:r>
            <a:r>
              <a:rPr lang="cs-CZ" sz="2100" i="1" dirty="0" err="1"/>
              <a:t>teaching</a:t>
            </a:r>
            <a:r>
              <a:rPr lang="cs-CZ" sz="2100" i="1" dirty="0"/>
              <a:t>, </a:t>
            </a:r>
            <a:r>
              <a:rPr lang="cs-CZ" sz="2100" i="1" dirty="0" err="1"/>
              <a:t>behaviour</a:t>
            </a:r>
            <a:r>
              <a:rPr lang="cs-CZ" sz="2100" i="1" dirty="0"/>
              <a:t> management and </a:t>
            </a:r>
            <a:r>
              <a:rPr lang="cs-CZ" sz="2100" i="1" dirty="0" err="1"/>
              <a:t>colleague</a:t>
            </a:r>
            <a:r>
              <a:rPr lang="cs-CZ" sz="2100" i="1" dirty="0"/>
              <a:t> support</a:t>
            </a:r>
            <a:r>
              <a:rPr lang="cs-CZ" sz="2100" dirty="0"/>
              <a:t>. 4th </a:t>
            </a:r>
            <a:r>
              <a:rPr lang="cs-CZ" sz="2100" dirty="0" err="1"/>
              <a:t>edition</a:t>
            </a:r>
            <a:r>
              <a:rPr lang="cs-CZ" sz="2100" dirty="0"/>
              <a:t>. Los Angeles: SAGE.</a:t>
            </a:r>
          </a:p>
          <a:p>
            <a:r>
              <a:rPr lang="cs-CZ" sz="2100" dirty="0"/>
              <a:t>Tesařová, M. (2016). </a:t>
            </a:r>
            <a:r>
              <a:rPr lang="cs-CZ" sz="2100" i="1" dirty="0"/>
              <a:t>Jak na žáky: zvládání náročných situací ve třídě</a:t>
            </a:r>
            <a:r>
              <a:rPr lang="cs-CZ" sz="2100" dirty="0"/>
              <a:t>. Portál.</a:t>
            </a:r>
          </a:p>
          <a:p>
            <a:r>
              <a:rPr lang="cs-CZ" sz="2100" dirty="0" err="1"/>
              <a:t>Youtube</a:t>
            </a:r>
            <a:r>
              <a:rPr lang="cs-CZ" sz="2100" dirty="0"/>
              <a:t> videa (doporučení ukázané na jednotlivých situacích od Johna </a:t>
            </a:r>
            <a:r>
              <a:rPr lang="cs-CZ" sz="2100" dirty="0" err="1"/>
              <a:t>Bayleyho</a:t>
            </a:r>
            <a:r>
              <a:rPr lang="cs-CZ" sz="2100" dirty="0"/>
              <a:t>) </a:t>
            </a:r>
            <a:r>
              <a:rPr lang="cs-CZ" sz="2100" dirty="0">
                <a:hlinkClick r:id="rId3"/>
              </a:rPr>
              <a:t>https://www.youtube.com/watch?v=KkXRjrSsMQg&amp;list=PLA26B82A2DCD3E429</a:t>
            </a:r>
            <a:endParaRPr lang="cs-CZ" sz="21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700" dirty="0"/>
              <a:t>Další použité zdroje:</a:t>
            </a:r>
          </a:p>
          <a:p>
            <a:r>
              <a:rPr lang="cs-CZ" sz="1700" noProof="1">
                <a:cs typeface="+mj-lt"/>
                <a:sym typeface="+mn-ea"/>
              </a:rPr>
              <a:t>Širůčková, M., Štěpánková, M., </a:t>
            </a:r>
            <a:r>
              <a:rPr lang="cs-CZ" altLang="x-none" sz="1700" noProof="1">
                <a:ea typeface="SimSun" panose="02010600030101010101" pitchFamily="2" charset="-122"/>
                <a:cs typeface="+mj-lt"/>
                <a:sym typeface="+mn-ea"/>
              </a:rPr>
              <a:t>＆ Valášková, M. (2013). </a:t>
            </a:r>
            <a:r>
              <a:rPr lang="cs-CZ" altLang="x-none" sz="1700" i="1" noProof="1">
                <a:ea typeface="SimSun" panose="02010600030101010101" pitchFamily="2" charset="-122"/>
                <a:cs typeface="+mj-lt"/>
                <a:sym typeface="+mn-ea"/>
              </a:rPr>
              <a:t>Spolu a jinak ve výchově a vzdělávání. </a:t>
            </a:r>
            <a:r>
              <a:rPr lang="cs-CZ" altLang="x-none" sz="1700" noProof="1">
                <a:ea typeface="SimSun" panose="02010600030101010101" pitchFamily="2" charset="-122"/>
                <a:cs typeface="+mj-lt"/>
                <a:sym typeface="+mn-ea"/>
              </a:rPr>
              <a:t>Brno: Mansio v. o. s.</a:t>
            </a:r>
            <a:endParaRPr lang="cs-CZ" sz="1700" dirty="0"/>
          </a:p>
          <a:p>
            <a:r>
              <a:rPr lang="cs-CZ" sz="1700" dirty="0">
                <a:hlinkClick r:id="rId4"/>
              </a:rPr>
              <a:t>https://www.youtube.com/watch?v=5m0iGm-jkNw</a:t>
            </a:r>
            <a:endParaRPr lang="cs-CZ" sz="1700" dirty="0"/>
          </a:p>
          <a:p>
            <a:r>
              <a:rPr lang="cs-CZ" sz="1700" dirty="0">
                <a:hlinkClick r:id="rId5"/>
              </a:rPr>
              <a:t>https://www.youtube.com/watch?v=kR0uuaLM15g</a:t>
            </a:r>
            <a:endParaRPr lang="cs-CZ" sz="17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489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98525"/>
            <a:ext cx="10058400" cy="3849624"/>
          </a:xfrm>
          <a:solidFill>
            <a:schemeClr val="bg2">
              <a:alpha val="92000"/>
            </a:schemeClr>
          </a:solidFill>
        </p:spPr>
        <p:txBody>
          <a:bodyPr/>
          <a:lstStyle/>
          <a:p>
            <a:r>
              <a:rPr lang="cs-CZ" dirty="0">
                <a:hlinkClick r:id="rId3"/>
              </a:rPr>
              <a:t>https://webcomicms.net/holding-hands-circle</a:t>
            </a:r>
            <a:endParaRPr lang="cs-CZ" dirty="0"/>
          </a:p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https://blogs.psychcentral.com/mentoring-recovery/2011/11/the-necessary-temper-tantrum/</a:t>
            </a:r>
            <a:endParaRPr lang="cs-CZ" dirty="0">
              <a:hlinkClick r:id="rId5"/>
            </a:endParaRPr>
          </a:p>
          <a:p>
            <a:r>
              <a:rPr lang="cs-CZ" dirty="0">
                <a:hlinkClick r:id="rId6"/>
              </a:rPr>
              <a:t>https://blog.advancementcourses.com/classroom-posters/classroom-poster-noise-o-meter-3000/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21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MECHANISMUS NEVHODNÉHO CHOVÁNÍ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49314"/>
          </a:xfrm>
          <a:solidFill>
            <a:schemeClr val="bg2">
              <a:alpha val="92000"/>
            </a:schemeClr>
          </a:solidFill>
        </p:spPr>
        <p:txBody>
          <a:bodyPr>
            <a:normAutofit fontScale="85000" lnSpcReduction="10000"/>
          </a:bodyPr>
          <a:lstStyle/>
          <a:p>
            <a:pPr marL="274320" lvl="1" indent="0" algn="ctr">
              <a:buNone/>
            </a:pPr>
            <a:r>
              <a:rPr lang="cs-CZ" altLang="cs-CZ" sz="2600" dirty="0"/>
              <a:t>Podle Alfreda Adlera a Rudolfa </a:t>
            </a:r>
            <a:r>
              <a:rPr lang="cs-CZ" altLang="cs-CZ" sz="2600" dirty="0" err="1"/>
              <a:t>Dreikurse</a:t>
            </a:r>
            <a:endParaRPr lang="cs-CZ" altLang="cs-CZ" sz="3600" dirty="0"/>
          </a:p>
          <a:p>
            <a:pPr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Adler: hybnou silou lidského chování je potřeba náležet, tzn.</a:t>
            </a:r>
          </a:p>
          <a:p>
            <a:pPr marL="914400" lvl="1" indent="-457200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Být součástí vztahů</a:t>
            </a:r>
          </a:p>
          <a:p>
            <a:pPr marL="914400" lvl="1" indent="-457200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Být schopný/á</a:t>
            </a:r>
          </a:p>
          <a:p>
            <a:pPr marL="914400" lvl="1" indent="-457200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Být důležitý/á</a:t>
            </a:r>
          </a:p>
          <a:p>
            <a:pPr marL="914400" lvl="1" indent="-457200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Odvaha být nedokonalý/á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Lidé volí různé postupy, jak pocitu náležení dosáhnout. Pokud jim to nejde pozitivním způsobem, zvolí nevhodné chování, jen aby potřebu náležení naplnili („negativní pozornost je lepší než žádná pozornost“)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 je cílem žákova nevhodného chování? Co potřebuje sytit?</a:t>
            </a:r>
          </a:p>
          <a:p>
            <a:endParaRPr lang="cs-CZ" dirty="0"/>
          </a:p>
        </p:txBody>
      </p:sp>
      <p:pic>
        <p:nvPicPr>
          <p:cNvPr id="6" name="Picture 5" descr="Image result for paper dolls chain arti">
            <a:extLst>
              <a:ext uri="{FF2B5EF4-FFF2-40B4-BE49-F238E27FC236}">
                <a16:creationId xmlns:a16="http://schemas.microsoft.com/office/drawing/2014/main" id="{419763A7-1B8E-4E22-863A-8019D42C4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062" y="2953380"/>
            <a:ext cx="2232025" cy="17875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211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MECHANISMUS NEVHODNÉHO CHOVÁNÍ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alpha val="92000"/>
            </a:schemeClr>
          </a:solidFill>
        </p:spPr>
        <p:txBody>
          <a:bodyPr/>
          <a:lstStyle/>
          <a:p>
            <a:r>
              <a:rPr lang="cs-CZ" altLang="cs-CZ" sz="2400" dirty="0" err="1"/>
              <a:t>Dreikurs</a:t>
            </a:r>
            <a:r>
              <a:rPr lang="cs-CZ" altLang="cs-CZ" sz="2400" dirty="0"/>
              <a:t>: pokud dítě necítí naplnění potřeby náležet (subjektivně vnímané), zvolí si náhradní, chybný cíl chování:</a:t>
            </a:r>
          </a:p>
          <a:p>
            <a:pPr lvl="1"/>
            <a:r>
              <a:rPr lang="cs-CZ" altLang="cs-CZ" sz="2400" dirty="0"/>
              <a:t>Být součástí vztahů =&gt; </a:t>
            </a:r>
            <a:r>
              <a:rPr lang="cs-CZ" altLang="cs-CZ" sz="2400" b="1" dirty="0"/>
              <a:t>pozornost </a:t>
            </a:r>
            <a:r>
              <a:rPr lang="cs-CZ" altLang="cs-CZ" sz="2400" dirty="0"/>
              <a:t>(např. předvádění se, žalování)</a:t>
            </a:r>
          </a:p>
          <a:p>
            <a:pPr lvl="1"/>
            <a:r>
              <a:rPr lang="cs-CZ" altLang="cs-CZ" sz="2400" dirty="0"/>
              <a:t>Být schopný/á =&gt; </a:t>
            </a:r>
            <a:r>
              <a:rPr lang="cs-CZ" altLang="cs-CZ" sz="2400" b="1" dirty="0"/>
              <a:t>moc </a:t>
            </a:r>
            <a:r>
              <a:rPr lang="cs-CZ" altLang="cs-CZ" sz="2400" dirty="0"/>
              <a:t>(např. odporování, odmlouvání)</a:t>
            </a:r>
            <a:endParaRPr lang="cs-CZ" altLang="cs-CZ" sz="2400" b="1" dirty="0"/>
          </a:p>
          <a:p>
            <a:pPr lvl="1"/>
            <a:r>
              <a:rPr lang="cs-CZ" altLang="cs-CZ" sz="2400" dirty="0"/>
              <a:t>Být důležitý/á =&gt; </a:t>
            </a:r>
            <a:r>
              <a:rPr lang="cs-CZ" altLang="cs-CZ" sz="2400" b="1" dirty="0"/>
              <a:t>pomsta</a:t>
            </a:r>
            <a:r>
              <a:rPr lang="cs-CZ" altLang="cs-CZ" sz="2400" dirty="0"/>
              <a:t> (např. pasivní agrese, zlomyslnost)</a:t>
            </a:r>
            <a:endParaRPr lang="cs-CZ" altLang="cs-CZ" sz="2400" b="1" dirty="0"/>
          </a:p>
          <a:p>
            <a:pPr lvl="1"/>
            <a:r>
              <a:rPr lang="cs-CZ" altLang="cs-CZ" sz="2400" dirty="0"/>
              <a:t>Odvaha být nedokonalý/á =&gt; </a:t>
            </a:r>
            <a:r>
              <a:rPr lang="cs-CZ" altLang="cs-CZ" sz="2400" b="1" dirty="0"/>
              <a:t>vyhnutí se </a:t>
            </a:r>
            <a:r>
              <a:rPr lang="cs-CZ" altLang="cs-CZ" sz="2400" dirty="0"/>
              <a:t>(např. netečnost, pasivita)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EE21C1-E578-4FDD-B1D6-2B79C2401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862" y="4748702"/>
            <a:ext cx="2007378" cy="194569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5935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ZÁSADY PRO ZVLÁDÁNÍ OBTÍŽNÝCH SITUACÍ S ŽÁKY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2103120"/>
            <a:ext cx="11301790" cy="3849624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endParaRPr lang="cs-CZ" sz="1800" b="1" dirty="0">
              <a:solidFill>
                <a:srgbClr val="C00000"/>
              </a:solidFill>
            </a:endParaRP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NEJEDNÁ SE O SOUBOJ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TO OSOBNÍ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VÝCHOVNÝ POSTUP U NĚKOHO NEFUNGUJE, HLEDEJTE JINÝ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NEZŮSTÁVEJTE V OBTÍŽNÉ SITUACI SAMI</a:t>
            </a:r>
          </a:p>
        </p:txBody>
      </p:sp>
    </p:spTree>
    <p:extLst>
      <p:ext uri="{BB962C8B-B14F-4D97-AF65-F5344CB8AC3E}">
        <p14:creationId xmlns:p14="http://schemas.microsoft.com/office/powerpoint/2010/main" val="415730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REAGOVÁNÍ NA NEVHODNÉ CHOVÁNÍ ŽÁKŮ </a:t>
            </a:r>
            <a:r>
              <a:rPr lang="cs-CZ"/>
              <a:t>– předpříprava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cs-CZ" sz="2000" u="sng" dirty="0"/>
              <a:t>Práce na pozitivním vztahu se třídou </a:t>
            </a:r>
            <a:r>
              <a:rPr lang="cs-CZ" sz="1800" dirty="0"/>
              <a:t>(nepřinese to absenci obtíží, ale mnohem lépe se řeší, když třída vnímá, že máte navázaný dobrý vztah)</a:t>
            </a:r>
          </a:p>
          <a:p>
            <a:pPr marL="457200" indent="-457200">
              <a:buAutoNum type="alphaUcPeriod"/>
            </a:pPr>
            <a:r>
              <a:rPr lang="cs-CZ" sz="2000" u="sng" dirty="0"/>
              <a:t>Mít základnu v pravidlech </a:t>
            </a:r>
            <a:r>
              <a:rPr lang="cs-CZ" sz="1800" dirty="0"/>
              <a:t>(abychom měli na co se odkazovat při upozorňování na nevhodné chování)</a:t>
            </a:r>
            <a:endParaRPr lang="cs-CZ" sz="2000" dirty="0"/>
          </a:p>
          <a:p>
            <a:pPr lvl="1"/>
            <a:r>
              <a:rPr lang="cs-CZ" altLang="x-none" sz="2000" dirty="0"/>
              <a:t>Pravidla (školní řád, třídní pravidla, pravidla hodiny..)</a:t>
            </a:r>
          </a:p>
          <a:p>
            <a:pPr lvl="2"/>
            <a:r>
              <a:rPr lang="cs-CZ" altLang="x-none" sz="1800" dirty="0"/>
              <a:t>Dobře je znát </a:t>
            </a:r>
          </a:p>
          <a:p>
            <a:pPr lvl="2"/>
            <a:r>
              <a:rPr lang="cs-CZ" altLang="x-none" sz="1800" dirty="0"/>
              <a:t>Rozumět jim, co je jejich důvodem a cílem (vy i žáci)</a:t>
            </a:r>
          </a:p>
          <a:p>
            <a:pPr lvl="2"/>
            <a:r>
              <a:rPr lang="cs-CZ" altLang="x-none" sz="1800" dirty="0"/>
              <a:t>Uvědomit si, která pravidla jsou pro mě zásadní, a důsledně reagovat na jejich překračování</a:t>
            </a:r>
          </a:p>
        </p:txBody>
      </p:sp>
    </p:spTree>
    <p:extLst>
      <p:ext uri="{BB962C8B-B14F-4D97-AF65-F5344CB8AC3E}">
        <p14:creationId xmlns:p14="http://schemas.microsoft.com/office/powerpoint/2010/main" val="35137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REAGOVÁNÍ NA NEVHODNÉ CHOVÁNÍ ŽÁKŮ – na co si dávat pozor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89579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altLang="x-none" sz="2000" dirty="0"/>
          </a:p>
          <a:p>
            <a:pPr>
              <a:lnSpc>
                <a:spcPct val="90000"/>
              </a:lnSpc>
            </a:pPr>
            <a:r>
              <a:rPr lang="cs-CZ" altLang="x-none" sz="2000" dirty="0"/>
              <a:t>Vždy mluvit o chování, ne o osobě žáka, používat konkrétní popis (vidím, slyším…)</a:t>
            </a:r>
          </a:p>
          <a:p>
            <a:pPr>
              <a:lnSpc>
                <a:spcPct val="90000"/>
              </a:lnSpc>
            </a:pPr>
            <a:r>
              <a:rPr lang="cs-CZ" altLang="x-none" sz="2000" dirty="0"/>
              <a:t>Dávat si pozor ve svých větách na „vždycky“, „nikdy“… </a:t>
            </a:r>
            <a:r>
              <a:rPr lang="cs-CZ" altLang="x-none" sz="1400" dirty="0"/>
              <a:t>(„Nikdy neposloucháš“ – opravdu nikdy?)</a:t>
            </a:r>
            <a:endParaRPr lang="cs-CZ" altLang="x-none" sz="2000" dirty="0"/>
          </a:p>
          <a:p>
            <a:pPr>
              <a:lnSpc>
                <a:spcPct val="90000"/>
              </a:lnSpc>
            </a:pPr>
            <a:r>
              <a:rPr lang="cs-CZ" altLang="x-none" sz="2000" dirty="0"/>
              <a:t>Neptat se „proč“, když nás nezajímá odpověď  </a:t>
            </a:r>
          </a:p>
          <a:p>
            <a:pPr>
              <a:lnSpc>
                <a:spcPct val="90000"/>
              </a:lnSpc>
            </a:pPr>
            <a:r>
              <a:rPr lang="cs-CZ" altLang="x-none" sz="2000" dirty="0"/>
              <a:t>Nenechat se žákem odvést od jádra </a:t>
            </a:r>
            <a:r>
              <a:rPr lang="cs-CZ" altLang="x-none" sz="1800" dirty="0"/>
              <a:t>(při výmluvách žáka se opakovaně vracet k tomu důležitému, co chci řešit)</a:t>
            </a:r>
            <a:endParaRPr lang="cs-CZ" altLang="x-none" sz="2000" dirty="0"/>
          </a:p>
          <a:p>
            <a:pPr>
              <a:lnSpc>
                <a:spcPct val="90000"/>
              </a:lnSpc>
            </a:pPr>
            <a:r>
              <a:rPr lang="cs-CZ" altLang="x-none" sz="2000" dirty="0"/>
              <a:t>Při konfrontaci žáka ideálně oddělit od „publika“ (od ostatních žáků)</a:t>
            </a:r>
          </a:p>
          <a:p>
            <a:pPr>
              <a:lnSpc>
                <a:spcPct val="90000"/>
              </a:lnSpc>
            </a:pPr>
            <a:r>
              <a:rPr lang="cs-CZ" altLang="x-none" sz="2000" dirty="0"/>
              <a:t>Odstupňovat reakci </a:t>
            </a:r>
            <a:r>
              <a:rPr lang="cs-CZ" altLang="x-none" sz="1800" dirty="0"/>
              <a:t>(určit si, jaké způsoby použiji při prvním napomenutí nebo připomínce pravidel, a jaké při opakovaném nerespektování pravidel)</a:t>
            </a:r>
          </a:p>
          <a:p>
            <a:pPr>
              <a:lnSpc>
                <a:spcPct val="90000"/>
              </a:lnSpc>
            </a:pPr>
            <a:endParaRPr lang="cs-CZ" altLang="x-none" dirty="0"/>
          </a:p>
          <a:p>
            <a:pPr>
              <a:lnSpc>
                <a:spcPct val="90000"/>
              </a:lnSpc>
            </a:pPr>
            <a:r>
              <a:rPr lang="cs-CZ" altLang="x-none" sz="2000" dirty="0"/>
              <a:t>V ideálním případě se vyvarovat sarkasmu, ironie, „</a:t>
            </a:r>
            <a:r>
              <a:rPr lang="cs-CZ" altLang="x-none" sz="2000" dirty="0" err="1"/>
              <a:t>nevěřícným</a:t>
            </a:r>
            <a:r>
              <a:rPr lang="cs-CZ" altLang="x-none" sz="2000" dirty="0"/>
              <a:t>“ otázkám</a:t>
            </a:r>
          </a:p>
          <a:p>
            <a:pPr>
              <a:lnSpc>
                <a:spcPct val="90000"/>
              </a:lnSpc>
            </a:pPr>
            <a:r>
              <a:rPr lang="cs-CZ" altLang="x-none" sz="2000" dirty="0"/>
              <a:t>V žádném případě nezesměšňovat žáka, nedělat „show“ před třídou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36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ZTIŠENÍ TŘÍDY, PRÁCE S HLASITOSTÍ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444719"/>
          </a:xfrm>
          <a:solidFill>
            <a:schemeClr val="bg2">
              <a:alpha val="9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Vzpomeňte si na svoje školní léta a to, jakým způsobem vyučující tišili třídu </a:t>
            </a:r>
            <a:r>
              <a:rPr lang="cs-CZ" sz="1800" dirty="0"/>
              <a:t>(hlasitost projevu, rychlost projevu, oční kontakt, gesta, využívání prostoru…):</a:t>
            </a:r>
          </a:p>
          <a:p>
            <a:r>
              <a:rPr lang="cs-CZ" sz="2000" dirty="0"/>
              <a:t>Co si pamatujete, že nefungovalo?</a:t>
            </a:r>
          </a:p>
          <a:p>
            <a:r>
              <a:rPr lang="cs-CZ" sz="2000" dirty="0"/>
              <a:t>Co si pamatujete, že fungovalo?</a:t>
            </a:r>
          </a:p>
          <a:p>
            <a:pPr marL="0" indent="0">
              <a:buNone/>
            </a:pPr>
            <a:endParaRPr lang="cs-CZ" sz="14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9513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0CB83FC7-B527-4BFF-ABDB-EBA9C5B00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CC54D8-B4ED-4EA4-8225-60FAEDF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D680">
              <a:alpha val="90000"/>
            </a:srgbClr>
          </a:solidFill>
        </p:spPr>
        <p:txBody>
          <a:bodyPr/>
          <a:lstStyle/>
          <a:p>
            <a:pPr algn="ctr"/>
            <a:r>
              <a:rPr lang="cs-CZ" dirty="0"/>
              <a:t>PRÁCE S HLASITOSTÍ TŘÍDY - tipy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51265-26D9-4F51-B882-24CCC40F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23" y="2077416"/>
            <a:ext cx="10058400" cy="4717143"/>
          </a:xfrm>
          <a:solidFill>
            <a:schemeClr val="bg2">
              <a:alpha val="92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cs-CZ" sz="1800" u="sng" dirty="0"/>
              <a:t>Začít u sebe</a:t>
            </a:r>
          </a:p>
          <a:p>
            <a:pPr lvl="1"/>
            <a:r>
              <a:rPr lang="cs-CZ" sz="1600" dirty="0"/>
              <a:t>průběžně si u sebe kontrolovat, jak mluvím já jako vyučující (třída má tendenci zvyšovat svou hlasitost, pokud vyučující zvyšuje svou hlasitost)</a:t>
            </a:r>
          </a:p>
          <a:p>
            <a:pPr lvl="1"/>
            <a:r>
              <a:rPr lang="cs-CZ" sz="1600" dirty="0"/>
              <a:t>Když je potřeba: ztišit hlas, zpomalit tempo řeči, případně svůj hlas o něco málo prohloubit</a:t>
            </a:r>
          </a:p>
          <a:p>
            <a:pPr lvl="1"/>
            <a:r>
              <a:rPr lang="cs-CZ" sz="1600" dirty="0"/>
              <a:t>Neočekávat, že třída bude 100% času potichu, nebrat to osobně</a:t>
            </a:r>
          </a:p>
          <a:p>
            <a:r>
              <a:rPr lang="cs-CZ" sz="1800" u="sng" dirty="0"/>
              <a:t>Dopředu si se třídou domluvit a nacvičit podněty a reakce na ně</a:t>
            </a:r>
          </a:p>
          <a:p>
            <a:pPr lvl="1"/>
            <a:r>
              <a:rPr lang="cs-CZ" sz="1600" dirty="0"/>
              <a:t>Klidně zapojte třídu, společně zkuste vymyslet signál, když potřebujete předat nějakou instrukci, nebo když hluk ve třídě přesáhne určitou mez </a:t>
            </a:r>
          </a:p>
          <a:p>
            <a:pPr lvl="2"/>
            <a:r>
              <a:rPr lang="cs-CZ" sz="1500" dirty="0"/>
              <a:t>Např. vyučující vytleská určitý rytmus, žáci mu „odpoví“ pokračováním rytmu, poté čekají potichu na instrukce (je třeba si přesně stanovit, co bude následovat po tleskání vyučujícího a toto společně nacvičit a nepokračovat dále, dokud není patřičná odezva, např. když uslyším rytmus, podívám se směrem k </a:t>
            </a:r>
            <a:r>
              <a:rPr lang="cs-CZ" sz="1500" dirty="0" err="1"/>
              <a:t>p.u</a:t>
            </a:r>
            <a:r>
              <a:rPr lang="cs-CZ" sz="1500" dirty="0"/>
              <a:t>., doplním rytmus zatleskáním, po něm nic neříkám a poslouchám, co vyučující bude říkat)</a:t>
            </a:r>
          </a:p>
          <a:p>
            <a:r>
              <a:rPr lang="cs-CZ" sz="1800" u="sng" dirty="0"/>
              <a:t>Teploměr hluku</a:t>
            </a:r>
          </a:p>
          <a:p>
            <a:pPr lvl="1"/>
            <a:r>
              <a:rPr lang="cs-CZ" sz="1600" dirty="0"/>
              <a:t>Pomáhá poskytovat žákům vodítko, co od nich očekáváme, zároveň poskytuje zpětnou vazbu, jak moc hluční jsou</a:t>
            </a:r>
          </a:p>
          <a:p>
            <a:pPr lvl="1"/>
            <a:r>
              <a:rPr lang="cs-CZ" sz="1600" dirty="0"/>
              <a:t>Vyvěsit teploměr hluku na viditelné místo, seznámit s ním žáky vyzkoušet si různé úrovně hluku, při různých chvílích hodiny zaznačit, jaký úroveň hluku očekáváme</a:t>
            </a:r>
          </a:p>
          <a:p>
            <a:pPr lvl="1"/>
            <a:r>
              <a:rPr lang="cs-CZ" sz="1600" dirty="0"/>
              <a:t>Když překročí, dát zpětnou vazbu (např. „Nyní jste na úrovni 3, abyste se slyšeli a mohli v klidu pracovat, potřebujeme úroveň 2, díky.“)</a:t>
            </a:r>
          </a:p>
        </p:txBody>
      </p:sp>
      <p:pic>
        <p:nvPicPr>
          <p:cNvPr id="4" name="Picture 2" descr="Classroom Poster: Noise-O-Meter 3000 | Advancement Courses">
            <a:extLst>
              <a:ext uri="{FF2B5EF4-FFF2-40B4-BE49-F238E27FC236}">
                <a16:creationId xmlns:a16="http://schemas.microsoft.com/office/drawing/2014/main" id="{2AB67556-6F6B-4FDB-8CBB-72F9B5E7D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544" y="4091600"/>
            <a:ext cx="2088536" cy="27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837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2_TF56410444" id="{D9A60A82-AEBF-45C2-B5DF-1D3D356FACD2}" vid="{829DC7C5-F515-43FD-BAC4-4E2F13367BF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{936E1630-A84F-4F82-ACD1-DA9A5BC65FAB}tf56410444</Template>
  <TotalTime>0</TotalTime>
  <Words>2964</Words>
  <Application>Microsoft Macintosh PowerPoint</Application>
  <PresentationFormat>Widescreen</PresentationFormat>
  <Paragraphs>240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Avenir Next LT Pro</vt:lpstr>
      <vt:lpstr>Avenir Next LT Pro Light</vt:lpstr>
      <vt:lpstr>Calibri</vt:lpstr>
      <vt:lpstr>Garamond</vt:lpstr>
      <vt:lpstr>SavonVTI</vt:lpstr>
      <vt:lpstr>MANAGEMENT TŘÍDY</vt:lpstr>
      <vt:lpstr>Úvod</vt:lpstr>
      <vt:lpstr>MECHANISMUS NEVHODNÉHO CHOVÁNÍ</vt:lpstr>
      <vt:lpstr>MECHANISMUS NEVHODNÉHO CHOVÁNÍ</vt:lpstr>
      <vt:lpstr>ZÁSADY PRO ZVLÁDÁNÍ OBTÍŽNÝCH SITUACÍ S ŽÁKY</vt:lpstr>
      <vt:lpstr>REAGOVÁNÍ NA NEVHODNÉ CHOVÁNÍ ŽÁKŮ – předpříprava</vt:lpstr>
      <vt:lpstr>REAGOVÁNÍ NA NEVHODNÉ CHOVÁNÍ ŽÁKŮ – na co si dávat pozor</vt:lpstr>
      <vt:lpstr>ZTIŠENÍ TŘÍDY, PRÁCE S HLASITOSTÍ</vt:lpstr>
      <vt:lpstr>PRÁCE S HLASITOSTÍ TŘÍDY - tipy</vt:lpstr>
      <vt:lpstr>PRÁCE S HLASITOSTÍ TŘÍDY - tipy</vt:lpstr>
      <vt:lpstr>PRÁCE S HLASITOSTÍ TŘÍDY</vt:lpstr>
      <vt:lpstr>TECHNIKY K VYUŽITÍ PŘI KONFRONTOVÁNÍ ŽÁKA CHOVAJÍCÍHO SE NEADEKVÁTNĚ </vt:lpstr>
      <vt:lpstr>PowerPoint Presentation</vt:lpstr>
      <vt:lpstr>Příklad situace, kdy techniky využity nejsou:</vt:lpstr>
      <vt:lpstr>Příklad situace, kdy jsou techniky využity:</vt:lpstr>
      <vt:lpstr>Cvičení: Přiřaďte ke zvýrazněným částem dialogu názvy technik, které byly uvedené v dřívějším slidu („Techniky k využití…“) (výsledky najdete na konci prezentace)</vt:lpstr>
      <vt:lpstr>REAKCE NA NEVHODNÉ CHOVÁNÍ ŽÁKŮ A. „Rychlozásah“</vt:lpstr>
      <vt:lpstr>REAKCE NA NEVHODNÉ CHOVÁNÍ ŽÁKŮ B. Odstupňování reakcí:</vt:lpstr>
      <vt:lpstr>REAKCE NA NEVHODNÉ CHOVÁNÍ ŽÁKŮ</vt:lpstr>
      <vt:lpstr>KARTY BEZRÁKOSKY</vt:lpstr>
      <vt:lpstr>PowerPoint Presentation</vt:lpstr>
      <vt:lpstr>PowerPoint Presentation</vt:lpstr>
      <vt:lpstr>Shrnutí semináře</vt:lpstr>
      <vt:lpstr>PowerPoint Presentation</vt:lpstr>
      <vt:lpstr>ZDROJE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2020-04-09T12:17:00Z</dcterms:created>
  <dcterms:modified xsi:type="dcterms:W3CDTF">2022-03-23T12:42:52Z</dcterms:modified>
</cp:coreProperties>
</file>