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309" r:id="rId4"/>
    <p:sldId id="311" r:id="rId5"/>
    <p:sldId id="310" r:id="rId6"/>
    <p:sldId id="320" r:id="rId7"/>
    <p:sldId id="313" r:id="rId8"/>
    <p:sldId id="314" r:id="rId9"/>
    <p:sldId id="315" r:id="rId10"/>
    <p:sldId id="316" r:id="rId11"/>
    <p:sldId id="318" r:id="rId12"/>
    <p:sldId id="321" r:id="rId13"/>
    <p:sldId id="319" r:id="rId14"/>
    <p:sldId id="324" r:id="rId15"/>
    <p:sldId id="355" r:id="rId16"/>
    <p:sldId id="322" r:id="rId17"/>
    <p:sldId id="323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9" r:id="rId32"/>
    <p:sldId id="338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2" r:id="rId45"/>
    <p:sldId id="351" r:id="rId46"/>
    <p:sldId id="353" r:id="rId47"/>
    <p:sldId id="354" r:id="rId48"/>
    <p:sldId id="296" r:id="rId4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48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5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9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4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93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4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4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8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9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0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41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" TargetMode="External"/><Relationship Id="rId2" Type="http://schemas.openxmlformats.org/officeDocument/2006/relationships/hyperlink" Target="https://www.zakonyprolid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o.ochrance.cz/" TargetMode="External"/><Relationship Id="rId4" Type="http://schemas.openxmlformats.org/officeDocument/2006/relationships/hyperlink" Target="https://hudoc.echr.coe.int/eng#{%22documentcollectionid2%22:[%22GRANDCHAMBER%22,%22CHAMBER%22]}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4FF693-C9C1-4CFC-B8CA-628558FB9F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607" b="4643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AA6F682-2814-4B44-95D6-C956D1D19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Právo v klinické </a:t>
            </a:r>
            <a:r>
              <a:rPr lang="cs-CZ" dirty="0" smtClean="0">
                <a:solidFill>
                  <a:srgbClr val="FFFFFF"/>
                </a:solidFill>
              </a:rPr>
              <a:t>psychologii</a:t>
            </a:r>
            <a:br>
              <a:rPr lang="cs-CZ" dirty="0" smtClean="0">
                <a:solidFill>
                  <a:srgbClr val="FFFFFF"/>
                </a:solidFill>
              </a:rPr>
            </a:br>
            <a:r>
              <a:rPr lang="cs-CZ" dirty="0" smtClean="0">
                <a:solidFill>
                  <a:srgbClr val="FFFFFF"/>
                </a:solidFill>
              </a:rPr>
              <a:t>1. seminář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619A9C-D160-48EA-A8AF-471DEC6B4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Matěj Stříteský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8175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principy </a:t>
            </a:r>
            <a:r>
              <a:rPr lang="cs-CZ" dirty="0"/>
              <a:t>v psychologii</a:t>
            </a:r>
            <a:br>
              <a:rPr lang="cs-CZ" dirty="0"/>
            </a:br>
            <a:r>
              <a:rPr lang="cs-CZ" dirty="0"/>
              <a:t>Vymyslíme dilema?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b="1" dirty="0"/>
              <a:t>Zodpovědnost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nedostatečně chrání zájmy pacienta.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nezajistí kontinuitu péče.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 Psycholog toleruje jednání, které je obecně škodlivé.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poškozuje dobré jméno profese</a:t>
            </a:r>
            <a:r>
              <a:rPr lang="cs-CZ" sz="2400" dirty="0" smtClean="0"/>
              <a:t>.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20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 mé disertační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cs-CZ" sz="2400" dirty="0"/>
              <a:t>Citlivost k eticky problematickým situacím je měřitelná prostřednictvím příběhů popisujících jednání rozporné s etickými principy. Lidé se od sebe liší v tom, za jak závažné považují eticky problematické jednání.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cs-CZ" sz="2400" dirty="0"/>
              <a:t>Citlivost k eticky problematickým situacím pozitivně souvisí s hodnotami universalismus a benevolence, a naopak negativně souvisí s hodnotami moc, úspěch a stimulace.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cs-CZ" sz="2400" dirty="0"/>
              <a:t>Citlivost k eticky problematickým situacím však nelze vysvětlit pouze preferencí určitých hodnot.</a:t>
            </a:r>
          </a:p>
          <a:p>
            <a:pPr marL="457200" lvl="1" indent="-457200">
              <a:spcBef>
                <a:spcPts val="1200"/>
              </a:spcBef>
              <a:spcAft>
                <a:spcPts val="200"/>
              </a:spcAft>
              <a:buSzPct val="100000"/>
              <a:buFont typeface="+mj-lt"/>
              <a:buAutoNum type="arabicPeriod"/>
            </a:pPr>
            <a:r>
              <a:rPr lang="cs-CZ" sz="2400" dirty="0"/>
              <a:t>Eticky problematické situace, s nimiž se setkávají kliničtí psychologové v ČR jsou obdobné eticky problematickým situacím popsaným v zahraničních výzkumech.</a:t>
            </a: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/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4318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 už o etice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just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dirty="0">
                <a:solidFill>
                  <a:schemeClr val="tx1"/>
                </a:solidFill>
              </a:rPr>
              <a:t>Jako psychologa mě zajímá, v jakých situacích si lidé otázky po správnosti jednání kladou a jak o nich uvažují. „Etický papiňák“ má každý člověk jinak natlakovaný, a proto vřeme při různých teplotách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marL="0" lvl="1" indent="0" algn="just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Jako právníka mě zajímá, jak mají být v souladu s právem řešeny komplikované situace, když se do konfliktu dostanou dva či více důležitých zájmů.</a:t>
            </a:r>
          </a:p>
          <a:p>
            <a:pPr marL="0" lvl="1" indent="0" algn="just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dirty="0">
                <a:solidFill>
                  <a:schemeClr val="tx1"/>
                </a:solidFill>
              </a:rPr>
              <a:t>Pokud Vás zajímá hodnocení činnost člověka z hlediska dobra a zla. Hledání společných a obecných základů, na nichž morálka stojí či zdůvodnění morálky, tak to v tomto předmětu řešit nebudeme. </a:t>
            </a:r>
          </a:p>
          <a:p>
            <a:pPr marL="0" lvl="1" indent="0" algn="just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0" lvl="1" indent="0" algn="just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595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není nuda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Právo můžeme vnímat jako zachycení morálních pravidel. Právní předpisy zachycují „včerejší“ řešení morálních konfliktů, protože značná část právních předpisů usiluje o řešení v praxi se opakujících etických dilemat.</a:t>
            </a:r>
          </a:p>
          <a:p>
            <a:pPr marL="0" indent="0" algn="just">
              <a:buNone/>
            </a:pPr>
            <a:r>
              <a:rPr lang="cs-CZ" sz="2400" dirty="0" smtClean="0"/>
              <a:t>Bez znalosti právních norem můžeme nabýt přesvědčení, že čelíme etickému dilematu, jehož část představuje porušení domnělého právního pravidla. Výše jsem zmiňoval svůj výzkum Stříteský (2017), v němž jsem zjistil, že značná část oslovených psychologů je přesvědčena, že má zákonem uloženu oznamovací povinnost, ačkoliv tomu tak není.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4606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zákony a rozsudky hledat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>
                <a:hlinkClick r:id="rId2"/>
              </a:rPr>
              <a:t>Zákony pro lidi - Sbírka zákonů ČR v aktuálním konsolidovaném znění (zakonyprolidi.cz</a:t>
            </a:r>
            <a:r>
              <a:rPr lang="cs-CZ" sz="2400" dirty="0" smtClean="0">
                <a:hlinkClick r:id="rId2"/>
              </a:rPr>
              <a:t>)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Ústavní soud České republiky - oficiální webové stránky (usoud.cz</a:t>
            </a:r>
            <a:r>
              <a:rPr lang="cs-CZ" sz="2400" dirty="0" smtClean="0">
                <a:hlinkClick r:id="rId3"/>
              </a:rPr>
              <a:t>)</a:t>
            </a:r>
            <a:endParaRPr lang="cs-CZ" sz="2400" dirty="0" smtClean="0"/>
          </a:p>
          <a:p>
            <a:pPr marL="0" indent="0" algn="just">
              <a:buNone/>
            </a:pPr>
            <a:r>
              <a:rPr lang="en-US" sz="2400" dirty="0">
                <a:hlinkClick r:id="rId4"/>
              </a:rPr>
              <a:t>HUDOC - European Court of Human Rights (coe.int</a:t>
            </a:r>
            <a:r>
              <a:rPr lang="en-US" sz="2400" dirty="0" smtClean="0">
                <a:hlinkClick r:id="rId4"/>
              </a:rPr>
              <a:t>)</a:t>
            </a:r>
            <a:endParaRPr lang="cs-CZ" sz="2400" dirty="0" smtClean="0"/>
          </a:p>
          <a:p>
            <a:pPr marL="0" indent="0" algn="just">
              <a:buNone/>
            </a:pPr>
            <a:r>
              <a:rPr lang="cs-CZ" sz="2400" dirty="0">
                <a:hlinkClick r:id="rId5"/>
              </a:rPr>
              <a:t>Vyhledávání | Evidence stanovisek ombudsmana (ochrance.cz)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951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15D2D-56C2-4E16-A939-6586BA07E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3D429-3BE5-401E-811F-D629CBFC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 err="1" smtClean="0"/>
              <a:t>Melzer</a:t>
            </a:r>
            <a:r>
              <a:rPr lang="cs-CZ" dirty="0"/>
              <a:t>, F. (2011). </a:t>
            </a:r>
            <a:r>
              <a:rPr lang="cs-CZ" i="1" dirty="0"/>
              <a:t>Metodologie nalézání práva: úvod do právní argumentace</a:t>
            </a:r>
            <a:r>
              <a:rPr lang="cs-CZ" dirty="0"/>
              <a:t>. 2. vyd. C. H. Beck</a:t>
            </a:r>
            <a:r>
              <a:rPr lang="cs-CZ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 Stříteský, M. (2017). Zamyšlení nad oznamovací povinností psychologů jako pracovníků v pomáhajících profesích. </a:t>
            </a:r>
            <a:r>
              <a:rPr lang="cs-CZ" i="1" dirty="0"/>
              <a:t>E-psychologie</a:t>
            </a:r>
            <a:r>
              <a:rPr lang="cs-CZ" dirty="0"/>
              <a:t>, 11(4), 30–39</a:t>
            </a:r>
            <a:r>
              <a:rPr lang="cs-CZ" dirty="0" smtClean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 err="1" smtClean="0"/>
              <a:t>Lindsay</a:t>
            </a:r>
            <a:r>
              <a:rPr lang="cs-CZ" dirty="0"/>
              <a:t>, G., </a:t>
            </a:r>
            <a:r>
              <a:rPr lang="cs-CZ" dirty="0" err="1"/>
              <a:t>Koene</a:t>
            </a:r>
            <a:r>
              <a:rPr lang="cs-CZ" dirty="0"/>
              <a:t>, C., </a:t>
            </a:r>
            <a:r>
              <a:rPr lang="cs-CZ" dirty="0" err="1"/>
              <a:t>Øvreeide</a:t>
            </a:r>
            <a:r>
              <a:rPr lang="cs-CZ" dirty="0"/>
              <a:t>, H., &amp; Lang, F. (2010). Etika pro evropské psychology. Triton.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387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6F374-A054-40D8-9B5F-86C1F903C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Čemu se v předmětu budeme věnovat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5F1B96-1D25-4363-A5BE-FB14A16AC8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845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Čemu se v předmětu budeme věnovat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400" dirty="0" smtClean="0"/>
              <a:t>1. Duševní onemocnění a nebezpečnost</a:t>
            </a:r>
          </a:p>
          <a:p>
            <a:pPr marL="0" indent="0" algn="just">
              <a:buNone/>
            </a:pPr>
            <a:r>
              <a:rPr lang="cs-CZ" sz="2400" dirty="0" smtClean="0"/>
              <a:t>2. Povinnosti </a:t>
            </a:r>
            <a:r>
              <a:rPr lang="cs-CZ" sz="2400" dirty="0"/>
              <a:t>klinického </a:t>
            </a:r>
            <a:r>
              <a:rPr lang="cs-CZ" sz="2400" dirty="0" smtClean="0"/>
              <a:t>psychologa</a:t>
            </a:r>
          </a:p>
          <a:p>
            <a:pPr marL="0" indent="0" algn="just">
              <a:buNone/>
            </a:pPr>
            <a:r>
              <a:rPr lang="cs-CZ" sz="2400" dirty="0" smtClean="0"/>
              <a:t>3. </a:t>
            </a:r>
            <a:r>
              <a:rPr lang="cs-CZ" sz="2400" dirty="0"/>
              <a:t>Odpovědnost psychologa a spory mezi zdravotníkem a </a:t>
            </a:r>
            <a:r>
              <a:rPr lang="cs-CZ" sz="2400" dirty="0" smtClean="0"/>
              <a:t>pacientem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4. </a:t>
            </a:r>
            <a:r>
              <a:rPr lang="cs-CZ" sz="2400" dirty="0"/>
              <a:t>Jednání na úkor pacientovy autonomie 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 smtClean="0"/>
              <a:t>5. Kroky </a:t>
            </a:r>
            <a:r>
              <a:rPr lang="cs-CZ" sz="2400" dirty="0"/>
              <a:t>na cestě k samostatnému výkonu povolání psycholog ve </a:t>
            </a:r>
            <a:r>
              <a:rPr lang="cs-CZ" sz="2400" dirty="0" smtClean="0"/>
              <a:t>zdravotnictví.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6. </a:t>
            </a:r>
            <a:r>
              <a:rPr lang="cs-CZ" sz="2400" dirty="0"/>
              <a:t>Klinický psycholog jako </a:t>
            </a:r>
            <a:r>
              <a:rPr lang="cs-CZ" sz="2400" dirty="0" smtClean="0"/>
              <a:t>znalec.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7. </a:t>
            </a:r>
            <a:r>
              <a:rPr lang="cs-CZ" sz="2400" dirty="0"/>
              <a:t>Systém podpory pro lidi, jejichž ekonomickou situaci komplikuje duševní onemocnění. </a:t>
            </a:r>
          </a:p>
        </p:txBody>
      </p:sp>
    </p:spTree>
    <p:extLst>
      <p:ext uri="{BB962C8B-B14F-4D97-AF65-F5344CB8AC3E}">
        <p14:creationId xmlns:p14="http://schemas.microsoft.com/office/powerpoint/2010/main" val="3962749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1) Dle výzkumu obsaženého v disertační práci Černého (2018) pro muže </a:t>
            </a:r>
            <a:r>
              <a:rPr lang="cs-CZ" sz="2400" dirty="0" smtClean="0"/>
              <a:t>i ženy </a:t>
            </a:r>
            <a:r>
              <a:rPr lang="cs-CZ" sz="2400" dirty="0"/>
              <a:t>platí, že</a:t>
            </a:r>
          </a:p>
          <a:p>
            <a:pPr marL="0" indent="0" algn="just">
              <a:buNone/>
            </a:pPr>
            <a:r>
              <a:rPr lang="cs-CZ" sz="2400" dirty="0"/>
              <a:t>a) Pacienti se schizofrenií byli méně často než běžná populace oběti i </a:t>
            </a:r>
            <a:r>
              <a:rPr lang="cs-CZ" sz="2400" dirty="0" smtClean="0"/>
              <a:t>aktéři násilí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r>
              <a:rPr lang="cs-CZ" sz="2400" dirty="0"/>
              <a:t>b) Pacienti se schizofrenií byli měně často než běžná populace aktéři a </a:t>
            </a:r>
            <a:r>
              <a:rPr lang="cs-CZ" sz="2400" dirty="0" smtClean="0"/>
              <a:t>častěji oběti </a:t>
            </a:r>
            <a:r>
              <a:rPr lang="cs-CZ" sz="2400" dirty="0"/>
              <a:t>násilí.</a:t>
            </a:r>
          </a:p>
          <a:p>
            <a:pPr marL="0" indent="0" algn="just">
              <a:buNone/>
            </a:pPr>
            <a:r>
              <a:rPr lang="cs-CZ" sz="2400" dirty="0"/>
              <a:t>c) Pacienti se schizofrenií byli častěji než běžná populace oběti i aktéři násilí.</a:t>
            </a:r>
          </a:p>
          <a:p>
            <a:pPr marL="0" indent="0" algn="just">
              <a:buNone/>
            </a:pPr>
            <a:r>
              <a:rPr lang="cs-CZ" sz="2400" dirty="0"/>
              <a:t>d) Pacienti se schizofrenií byli méně často než běžná populace obětmi ale </a:t>
            </a:r>
            <a:r>
              <a:rPr lang="cs-CZ" sz="2400" dirty="0" smtClean="0"/>
              <a:t>častěji aktéři </a:t>
            </a:r>
            <a:r>
              <a:rPr lang="cs-CZ" sz="2400" dirty="0"/>
              <a:t>násilí.</a:t>
            </a:r>
          </a:p>
        </p:txBody>
      </p:sp>
    </p:spTree>
    <p:extLst>
      <p:ext uri="{BB962C8B-B14F-4D97-AF65-F5344CB8AC3E}">
        <p14:creationId xmlns:p14="http://schemas.microsoft.com/office/powerpoint/2010/main" val="2621153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2) Dle Stříteského (2019) platí, že obětí násilí ze strany osoby s </a:t>
            </a:r>
            <a:r>
              <a:rPr lang="cs-CZ" sz="2400" dirty="0" smtClean="0"/>
              <a:t>duševním onemocněním </a:t>
            </a:r>
            <a:r>
              <a:rPr lang="cs-CZ" sz="2400" dirty="0"/>
              <a:t>je nejčastěji:</a:t>
            </a:r>
          </a:p>
          <a:p>
            <a:pPr marL="0" indent="0" algn="just">
              <a:buNone/>
            </a:pPr>
            <a:r>
              <a:rPr lang="cs-CZ" sz="2400" dirty="0"/>
              <a:t>a) Osoba pacientovi neznámá.</a:t>
            </a:r>
          </a:p>
          <a:p>
            <a:pPr marL="0" indent="0" algn="just">
              <a:buNone/>
            </a:pPr>
            <a:r>
              <a:rPr lang="cs-CZ" sz="2400" dirty="0"/>
              <a:t>b) Blízký pacienta.</a:t>
            </a:r>
          </a:p>
          <a:p>
            <a:pPr marL="0" indent="0" algn="just">
              <a:buNone/>
            </a:pPr>
            <a:r>
              <a:rPr lang="cs-CZ" sz="2400" dirty="0"/>
              <a:t>c) Zdravotník.</a:t>
            </a:r>
          </a:p>
          <a:p>
            <a:pPr marL="0" indent="0" algn="just">
              <a:buNone/>
            </a:pPr>
            <a:r>
              <a:rPr lang="cs-CZ" sz="2400" dirty="0"/>
              <a:t>d) Sám člověk s onemocněním.</a:t>
            </a:r>
          </a:p>
        </p:txBody>
      </p:sp>
    </p:spTree>
    <p:extLst>
      <p:ext uri="{BB962C8B-B14F-4D97-AF65-F5344CB8AC3E}">
        <p14:creationId xmlns:p14="http://schemas.microsoft.com/office/powerpoint/2010/main" val="30601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6F374-A054-40D8-9B5F-86C1F903C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Právo, právní věda, morálka, etika.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5F1B96-1D25-4363-A5BE-FB14A16AC8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593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3) Dle </a:t>
            </a:r>
            <a:r>
              <a:rPr lang="cs-CZ" sz="2400" dirty="0" err="1"/>
              <a:t>Taylora</a:t>
            </a:r>
            <a:r>
              <a:rPr lang="cs-CZ" sz="2400" dirty="0"/>
              <a:t> (1985) platí, že pokud se lidé s duševním onemocněním</a:t>
            </a:r>
          </a:p>
          <a:p>
            <a:pPr marL="0" indent="0" algn="just">
              <a:buNone/>
            </a:pPr>
            <a:r>
              <a:rPr lang="cs-CZ" sz="2400" dirty="0"/>
              <a:t>dopouští trestné činnosti, tak:</a:t>
            </a:r>
          </a:p>
          <a:p>
            <a:pPr marL="0" indent="0" algn="just">
              <a:buNone/>
            </a:pPr>
            <a:r>
              <a:rPr lang="cs-CZ" sz="2400" dirty="0"/>
              <a:t>a) téměř vždy je tato činnost důsledkem jejich onemocnění.</a:t>
            </a:r>
          </a:p>
          <a:p>
            <a:pPr marL="0" indent="0" algn="just">
              <a:buNone/>
            </a:pPr>
            <a:r>
              <a:rPr lang="cs-CZ" sz="2400" dirty="0"/>
              <a:t>b) ve většině případů je důsledkem jejich </a:t>
            </a:r>
            <a:r>
              <a:rPr lang="cs-CZ" sz="2400" dirty="0" smtClean="0"/>
              <a:t>onemocnění</a:t>
            </a:r>
            <a:r>
              <a:rPr lang="cs-CZ" sz="2400" dirty="0"/>
              <a:t>.</a:t>
            </a:r>
          </a:p>
          <a:p>
            <a:pPr marL="0" indent="0" algn="just">
              <a:buNone/>
            </a:pPr>
            <a:r>
              <a:rPr lang="cs-CZ" sz="2400" dirty="0"/>
              <a:t>c) nelze určit zda, je tato činnost důsledkem onemocnění.</a:t>
            </a:r>
          </a:p>
          <a:p>
            <a:pPr marL="0" indent="0" algn="just">
              <a:buNone/>
            </a:pPr>
            <a:r>
              <a:rPr lang="cs-CZ" sz="2400" dirty="0"/>
              <a:t>d) pouze v menšině případů je tato činnost důsledkem </a:t>
            </a:r>
            <a:r>
              <a:rPr lang="cs-CZ" sz="2400" dirty="0" smtClean="0"/>
              <a:t>onemocnění.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374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4) Ve kterém z těchto případů (nikoli pouze v nich) může být člověk omezen</a:t>
            </a:r>
          </a:p>
          <a:p>
            <a:pPr marL="0" indent="0" algn="just">
              <a:buNone/>
            </a:pPr>
            <a:r>
              <a:rPr lang="cs-CZ" sz="2400" dirty="0"/>
              <a:t>na osobní svobodě ve zdravotnickém zařízení:</a:t>
            </a:r>
          </a:p>
          <a:p>
            <a:pPr marL="0" indent="0" algn="just">
              <a:buNone/>
            </a:pPr>
            <a:r>
              <a:rPr lang="cs-CZ" sz="2400" dirty="0"/>
              <a:t>a) Bylo mu uloženo ochranné léčení.</a:t>
            </a:r>
          </a:p>
          <a:p>
            <a:pPr marL="0" indent="0" algn="just">
              <a:buNone/>
            </a:pPr>
            <a:r>
              <a:rPr lang="cs-CZ" sz="2400" dirty="0"/>
              <a:t>b) Dopadá na něj izolace nebo karanténa.</a:t>
            </a:r>
          </a:p>
          <a:p>
            <a:pPr marL="0" indent="0" algn="just">
              <a:buNone/>
            </a:pPr>
            <a:r>
              <a:rPr lang="cs-CZ" sz="2400" dirty="0"/>
              <a:t>c) Soud nařídil vyšetření pacientova zdravotního stavu ve zdravotnickém zařízení.</a:t>
            </a:r>
          </a:p>
          <a:p>
            <a:pPr marL="0" indent="0" algn="just">
              <a:buNone/>
            </a:pPr>
            <a:r>
              <a:rPr lang="cs-CZ" sz="2400" dirty="0"/>
              <a:t>d) Ve všech uvedených případech.</a:t>
            </a:r>
          </a:p>
        </p:txBody>
      </p:sp>
    </p:spTree>
    <p:extLst>
      <p:ext uri="{BB962C8B-B14F-4D97-AF65-F5344CB8AC3E}">
        <p14:creationId xmlns:p14="http://schemas.microsoft.com/office/powerpoint/2010/main" val="3020873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5) Kromě případů uvedených v předchozí otázce lze pacienta bez </a:t>
            </a:r>
            <a:r>
              <a:rPr lang="cs-CZ" sz="2400" dirty="0" smtClean="0"/>
              <a:t>jeho souhlasu </a:t>
            </a:r>
            <a:r>
              <a:rPr lang="cs-CZ" sz="2400" dirty="0"/>
              <a:t>hospitalizovat podle § 38 odst. 1 písm. b) zákona o </a:t>
            </a:r>
            <a:r>
              <a:rPr lang="cs-CZ" sz="2400" dirty="0" smtClean="0"/>
              <a:t>zdravotních službách </a:t>
            </a:r>
            <a:r>
              <a:rPr lang="cs-CZ" sz="2400" dirty="0"/>
              <a:t>pokud:</a:t>
            </a:r>
          </a:p>
          <a:p>
            <a:pPr marL="0" indent="0" algn="just">
              <a:buNone/>
            </a:pPr>
            <a:r>
              <a:rPr lang="cs-CZ" sz="2400" dirty="0"/>
              <a:t>a) Ohrožuje bezprostředně a závažným způsobem sebe nebo své okolí a </a:t>
            </a:r>
            <a:r>
              <a:rPr lang="cs-CZ" sz="2400" dirty="0" smtClean="0"/>
              <a:t>jeví známky </a:t>
            </a:r>
            <a:r>
              <a:rPr lang="cs-CZ" sz="2400" dirty="0"/>
              <a:t>duševní poruchy nebo touto poruchou trpí nebo je pod vlivem návykové </a:t>
            </a:r>
            <a:r>
              <a:rPr lang="cs-CZ" sz="2400" dirty="0" smtClean="0"/>
              <a:t>látky, pokud </a:t>
            </a:r>
            <a:r>
              <a:rPr lang="cs-CZ" sz="2400" dirty="0"/>
              <a:t>hrozbu pro pacienta nebo jeho okolí nelze odvrátit jinak.</a:t>
            </a:r>
          </a:p>
          <a:p>
            <a:pPr marL="0" indent="0" algn="just">
              <a:buNone/>
            </a:pPr>
            <a:r>
              <a:rPr lang="cs-CZ" sz="2400" dirty="0"/>
              <a:t>b) Dlouhodobě ohrožuje bezprostředně a závažným způsobem sebe nebo </a:t>
            </a:r>
            <a:r>
              <a:rPr lang="cs-CZ" sz="2400" dirty="0" smtClean="0"/>
              <a:t>své okolí </a:t>
            </a:r>
            <a:r>
              <a:rPr lang="cs-CZ" sz="2400" dirty="0"/>
              <a:t>a jeví známky duševní poruchy nebo touto poruchou trpí nebo je pod </a:t>
            </a:r>
            <a:r>
              <a:rPr lang="cs-CZ" sz="2400" dirty="0" smtClean="0"/>
              <a:t>vlivem návykové </a:t>
            </a:r>
            <a:r>
              <a:rPr lang="cs-CZ" sz="2400" dirty="0"/>
              <a:t>látky, pokud hrozbu pro pacienta nebo jeho okolí nelze odvrátit jinak.</a:t>
            </a:r>
          </a:p>
          <a:p>
            <a:pPr marL="0" indent="0" algn="just">
              <a:buNone/>
            </a:pPr>
            <a:r>
              <a:rPr lang="cs-CZ" sz="2400" dirty="0"/>
              <a:t>c) Ohrožuje bezprostředně a závažným způsobem sebe nebo své okolí a </a:t>
            </a:r>
            <a:r>
              <a:rPr lang="cs-CZ" sz="2400" dirty="0" smtClean="0"/>
              <a:t>jeví známky </a:t>
            </a:r>
            <a:r>
              <a:rPr lang="cs-CZ" sz="2400" dirty="0"/>
              <a:t>duševní poruchy nebo touto poruchou trpí nebo je pod vlivem návykové látky.</a:t>
            </a:r>
          </a:p>
          <a:p>
            <a:pPr marL="0" indent="0" algn="just">
              <a:buNone/>
            </a:pPr>
            <a:r>
              <a:rPr lang="cs-CZ" sz="2400" dirty="0"/>
              <a:t>d) Je dle názoru tří psychiatrů léčba nutná jako jediná prevence závažné újmy.</a:t>
            </a:r>
          </a:p>
        </p:txBody>
      </p:sp>
    </p:spTree>
    <p:extLst>
      <p:ext uri="{BB962C8B-B14F-4D97-AF65-F5344CB8AC3E}">
        <p14:creationId xmlns:p14="http://schemas.microsoft.com/office/powerpoint/2010/main" val="1178054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6) Podle připomínek veřejného ochránce práv k návrhu zákona, kterým </a:t>
            </a:r>
            <a:r>
              <a:rPr lang="cs-CZ" sz="2400" dirty="0" smtClean="0"/>
              <a:t>se mění </a:t>
            </a:r>
            <a:r>
              <a:rPr lang="cs-CZ" sz="2400" dirty="0"/>
              <a:t>zákon č. 372/2011 Sb., (2020) má slovo bezprostředně obsažené </a:t>
            </a:r>
            <a:r>
              <a:rPr lang="cs-CZ" sz="2400" dirty="0" smtClean="0"/>
              <a:t>v § </a:t>
            </a:r>
            <a:r>
              <a:rPr lang="cs-CZ" sz="2400" dirty="0"/>
              <a:t>38 odst. 1 písm. b) zákona o zdravotních službách, jaký význam:</a:t>
            </a:r>
          </a:p>
          <a:p>
            <a:pPr marL="0" indent="0" algn="just">
              <a:buNone/>
            </a:pPr>
            <a:r>
              <a:rPr lang="cs-CZ" sz="2400" dirty="0"/>
              <a:t>a) místní (pacient musí ohrožovat sebe či druhé v nemocnici)</a:t>
            </a:r>
          </a:p>
          <a:p>
            <a:pPr marL="0" indent="0" algn="just">
              <a:buNone/>
            </a:pPr>
            <a:r>
              <a:rPr lang="cs-CZ" sz="2400" dirty="0"/>
              <a:t>b) časový (pacient musí ohrožovat sebe či druhé v okamžiku, kdy se </a:t>
            </a:r>
            <a:r>
              <a:rPr lang="cs-CZ" sz="2400" dirty="0" smtClean="0"/>
              <a:t>o hospitalizaci </a:t>
            </a:r>
            <a:r>
              <a:rPr lang="cs-CZ" sz="2400" dirty="0"/>
              <a:t>rozhoduje)</a:t>
            </a:r>
          </a:p>
          <a:p>
            <a:pPr marL="0" indent="0" algn="just">
              <a:buNone/>
            </a:pPr>
            <a:r>
              <a:rPr lang="cs-CZ" sz="2400" dirty="0"/>
              <a:t>c) kauzální (pacient musí ohrožovat sebe či druhé způsobem, který pokud </a:t>
            </a:r>
            <a:r>
              <a:rPr lang="cs-CZ" sz="2400" dirty="0" smtClean="0"/>
              <a:t>by nebylo </a:t>
            </a:r>
            <a:r>
              <a:rPr lang="cs-CZ" sz="2400" dirty="0"/>
              <a:t>zasaženo, tak by se vší pravděpodobností vedl k realizaci ohrožení)</a:t>
            </a:r>
          </a:p>
          <a:p>
            <a:pPr marL="0" indent="0" algn="just">
              <a:buNone/>
            </a:pPr>
            <a:r>
              <a:rPr lang="cs-CZ" sz="2400" dirty="0"/>
              <a:t>d) místní a zároveň časový (pacient musí </a:t>
            </a:r>
            <a:r>
              <a:rPr lang="cs-CZ" sz="2400" dirty="0" err="1"/>
              <a:t>ohorožovat</a:t>
            </a:r>
            <a:r>
              <a:rPr lang="cs-CZ" sz="2400" dirty="0"/>
              <a:t> sebe v době příjmu </a:t>
            </a:r>
            <a:r>
              <a:rPr lang="cs-CZ" sz="2400" dirty="0" smtClean="0"/>
              <a:t>v nemocnici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94035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7) K nedobrovolné hospitalizaci (</a:t>
            </a:r>
            <a:r>
              <a:rPr lang="cs-CZ" sz="2400" dirty="0" err="1"/>
              <a:t>psychyiatrické</a:t>
            </a:r>
            <a:r>
              <a:rPr lang="cs-CZ" sz="2400" dirty="0"/>
              <a:t> detenci) podle § 38 odst. </a:t>
            </a:r>
            <a:r>
              <a:rPr lang="cs-CZ" sz="2400" dirty="0" smtClean="0"/>
              <a:t>1 písm</a:t>
            </a:r>
            <a:r>
              <a:rPr lang="cs-CZ" sz="2400" dirty="0"/>
              <a:t>. b) zákona o zdravotních službách dochází v ČR ročně:</a:t>
            </a:r>
          </a:p>
          <a:p>
            <a:pPr marL="0" indent="0" algn="just">
              <a:buNone/>
            </a:pPr>
            <a:r>
              <a:rPr lang="cs-CZ" sz="2400" dirty="0"/>
              <a:t>a) v 0 – 100 případech.</a:t>
            </a:r>
          </a:p>
          <a:p>
            <a:pPr marL="0" indent="0" algn="just">
              <a:buNone/>
            </a:pPr>
            <a:r>
              <a:rPr lang="cs-CZ" sz="2400" dirty="0"/>
              <a:t>b) v 100 – 1000 případech.</a:t>
            </a:r>
          </a:p>
          <a:p>
            <a:pPr marL="0" indent="0" algn="just">
              <a:buNone/>
            </a:pPr>
            <a:r>
              <a:rPr lang="cs-CZ" sz="2400" dirty="0"/>
              <a:t>c) v 1000 – 10 000 případech.</a:t>
            </a:r>
          </a:p>
          <a:p>
            <a:pPr marL="0" indent="0" algn="just">
              <a:buNone/>
            </a:pPr>
            <a:r>
              <a:rPr lang="cs-CZ" sz="2400" dirty="0"/>
              <a:t>d) v 10. 000 – 20.000 případech.</a:t>
            </a:r>
          </a:p>
        </p:txBody>
      </p:sp>
    </p:spTree>
    <p:extLst>
      <p:ext uri="{BB962C8B-B14F-4D97-AF65-F5344CB8AC3E}">
        <p14:creationId xmlns:p14="http://schemas.microsoft.com/office/powerpoint/2010/main" val="252845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8) Zdravotnický ústav musí převzetí člověka bez jeho souhlasu:</a:t>
            </a:r>
          </a:p>
          <a:p>
            <a:pPr marL="0" indent="0" algn="just">
              <a:buNone/>
            </a:pPr>
            <a:r>
              <a:rPr lang="cs-CZ" sz="2400" dirty="0"/>
              <a:t>a) Ihned oznámit soudu.</a:t>
            </a:r>
          </a:p>
          <a:p>
            <a:pPr marL="0" indent="0" algn="just">
              <a:buNone/>
            </a:pPr>
            <a:r>
              <a:rPr lang="cs-CZ" sz="2400" dirty="0"/>
              <a:t>b) Oznámit soudu do 24 hodin.</a:t>
            </a:r>
          </a:p>
          <a:p>
            <a:pPr marL="0" indent="0" algn="just">
              <a:buNone/>
            </a:pPr>
            <a:r>
              <a:rPr lang="cs-CZ" sz="2400" dirty="0"/>
              <a:t>c) Oznámit soudu do 7 dnů.</a:t>
            </a:r>
          </a:p>
          <a:p>
            <a:pPr marL="0" indent="0" algn="just">
              <a:buNone/>
            </a:pPr>
            <a:r>
              <a:rPr lang="cs-CZ" sz="2400" dirty="0"/>
              <a:t>d) Umožnit člověku oznámit, že je zadržován.</a:t>
            </a:r>
          </a:p>
        </p:txBody>
      </p:sp>
    </p:spTree>
    <p:extLst>
      <p:ext uri="{BB962C8B-B14F-4D97-AF65-F5344CB8AC3E}">
        <p14:creationId xmlns:p14="http://schemas.microsoft.com/office/powerpoint/2010/main" val="1875979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9) Dle analýzy 81 rozhodnutí (Stříteský 2019) byl pacient bez </a:t>
            </a:r>
            <a:r>
              <a:rPr lang="cs-CZ" sz="2400" dirty="0" smtClean="0"/>
              <a:t>svého souhlasu </a:t>
            </a:r>
            <a:r>
              <a:rPr lang="cs-CZ" sz="2400" dirty="0"/>
              <a:t>nejčastěji (z uvedených variant) na psychiatrické oddělení:</a:t>
            </a:r>
          </a:p>
          <a:p>
            <a:pPr marL="0" indent="0" algn="just">
              <a:buNone/>
            </a:pPr>
            <a:r>
              <a:rPr lang="cs-CZ" sz="2400" dirty="0"/>
              <a:t>a) Převzat ze somatického oddělení.</a:t>
            </a:r>
          </a:p>
          <a:p>
            <a:pPr marL="0" indent="0" algn="just">
              <a:buNone/>
            </a:pPr>
            <a:r>
              <a:rPr lang="cs-CZ" sz="2400" dirty="0"/>
              <a:t>b) Přivezen PČR.</a:t>
            </a:r>
          </a:p>
          <a:p>
            <a:pPr marL="0" indent="0" algn="just">
              <a:buNone/>
            </a:pPr>
            <a:r>
              <a:rPr lang="cs-CZ" sz="2400" dirty="0"/>
              <a:t>c) Přišel sám.</a:t>
            </a:r>
          </a:p>
          <a:p>
            <a:pPr marL="0" indent="0" algn="just">
              <a:buNone/>
            </a:pPr>
            <a:r>
              <a:rPr lang="cs-CZ" sz="2400" dirty="0"/>
              <a:t>d) Přijat ze záchytné stanice.</a:t>
            </a:r>
          </a:p>
        </p:txBody>
      </p:sp>
    </p:spTree>
    <p:extLst>
      <p:ext uri="{BB962C8B-B14F-4D97-AF65-F5344CB8AC3E}">
        <p14:creationId xmlns:p14="http://schemas.microsoft.com/office/powerpoint/2010/main" val="3661583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10) Spoj název typu omezení osobní svobody člověka s </a:t>
            </a:r>
            <a:r>
              <a:rPr lang="cs-CZ" sz="2400" dirty="0" smtClean="0"/>
              <a:t>duševním onemocněním </a:t>
            </a:r>
            <a:r>
              <a:rPr lang="cs-CZ" sz="2400" dirty="0"/>
              <a:t>s popisem tohoto </a:t>
            </a:r>
            <a:r>
              <a:rPr lang="cs-CZ" sz="2400" dirty="0" smtClean="0"/>
              <a:t>omezení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I soudem nařízený pobyt v psychiatrické nemocnici poté, co člověk spáchal čin zakázaný trestním zákoníkem a tento čin nějak souvisel s duševním onemocněním nebo intoxikací. Pacient nastupuje do léčení po pravomocném rozhodnutí trestního soudu.</a:t>
            </a:r>
          </a:p>
          <a:p>
            <a:pPr marL="0" indent="0" algn="just">
              <a:buNone/>
            </a:pPr>
            <a:r>
              <a:rPr lang="cs-CZ" sz="2400" dirty="0"/>
              <a:t>II opatření, které je svou povahou určeno pro více nebezpečné lidi, kteří se dopustili jednání zakázaného trestním zákoníkem a toto jednání nějak souviselo s jejich duševním onemocněním. Kombinuje vězeňské a medicínské prvky. Ústavy, v nichž se vykonává, nejsou nemocnice, ale vězeňská zařízení.</a:t>
            </a:r>
          </a:p>
          <a:p>
            <a:pPr marL="0" indent="0" algn="just">
              <a:buNone/>
            </a:pPr>
            <a:r>
              <a:rPr lang="cs-CZ" sz="2400" dirty="0"/>
              <a:t>III opatrovník může uzavřít s poskytovatelem služeb smlouvu o tom, že jeho </a:t>
            </a:r>
            <a:r>
              <a:rPr lang="cs-CZ" sz="2400" dirty="0" err="1"/>
              <a:t>opatrovanec</a:t>
            </a:r>
            <a:r>
              <a:rPr lang="cs-CZ" sz="2400" dirty="0"/>
              <a:t> (člověk s omezenou svéprávností) bude pobývat v zařízení. Nejedná se o primárně léčebný pobyt.</a:t>
            </a:r>
          </a:p>
          <a:p>
            <a:pPr marL="0" indent="0" algn="just">
              <a:buNone/>
            </a:pPr>
            <a:r>
              <a:rPr lang="cs-CZ" sz="2400" dirty="0"/>
              <a:t>IV umožňuje bez souhlasu hospitalizovat pacienty, kteří bezprostředně a závažným způsobem ohrožují sebe nebo své okolí a jeví známky duševní poruchy nebo touto poruchou trpí nebo jsou pod vlivem návykové látky, pokud hrozbu pro pacienta nebo jeho okolí nelze odvrátit jinak</a:t>
            </a:r>
            <a:r>
              <a:rPr lang="cs-CZ" sz="2400" dirty="0" smtClean="0"/>
              <a:t>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A Sociální </a:t>
            </a:r>
            <a:r>
              <a:rPr lang="cs-CZ" sz="2400" dirty="0" smtClean="0"/>
              <a:t>detence, B </a:t>
            </a:r>
            <a:r>
              <a:rPr lang="cs-CZ" sz="2400" dirty="0"/>
              <a:t>Zabezpečovací </a:t>
            </a:r>
            <a:r>
              <a:rPr lang="cs-CZ" sz="2400" dirty="0" smtClean="0"/>
              <a:t>detence, C </a:t>
            </a:r>
            <a:r>
              <a:rPr lang="cs-CZ" sz="2400" dirty="0"/>
              <a:t>Ochranné </a:t>
            </a:r>
            <a:r>
              <a:rPr lang="cs-CZ" sz="2400" dirty="0" smtClean="0"/>
              <a:t>léčení, D </a:t>
            </a:r>
            <a:r>
              <a:rPr lang="cs-CZ" sz="2400" dirty="0"/>
              <a:t>Hospitalizace bez souhlasu (tzv. psychiatrická detence)</a:t>
            </a:r>
          </a:p>
        </p:txBody>
      </p:sp>
    </p:spTree>
    <p:extLst>
      <p:ext uri="{BB962C8B-B14F-4D97-AF65-F5344CB8AC3E}">
        <p14:creationId xmlns:p14="http://schemas.microsoft.com/office/powerpoint/2010/main" val="1190474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11</a:t>
            </a:r>
            <a:r>
              <a:rPr lang="cs-CZ" sz="2400" dirty="0" smtClean="0"/>
              <a:t>) Zdravotník </a:t>
            </a:r>
            <a:r>
              <a:rPr lang="cs-CZ" sz="2400" dirty="0"/>
              <a:t>má mlčenlivost o všech skutečnostech, o kterých se dozvěděl</a:t>
            </a:r>
          </a:p>
          <a:p>
            <a:pPr marL="0" indent="0" algn="just">
              <a:buNone/>
            </a:pPr>
            <a:r>
              <a:rPr lang="cs-CZ" sz="2400" dirty="0"/>
              <a:t>v souvislosti s poskytováním zdravotních služeb:</a:t>
            </a:r>
          </a:p>
          <a:p>
            <a:pPr marL="0" indent="0" algn="just">
              <a:buNone/>
            </a:pPr>
            <a:r>
              <a:rPr lang="cs-CZ" sz="2400" dirty="0"/>
              <a:t>a) Stanovenou vyhláškou.</a:t>
            </a:r>
          </a:p>
          <a:p>
            <a:pPr marL="0" indent="0" algn="just">
              <a:buNone/>
            </a:pPr>
            <a:r>
              <a:rPr lang="cs-CZ" sz="2400" dirty="0"/>
              <a:t>b) Stanovenou zákonem.</a:t>
            </a:r>
          </a:p>
          <a:p>
            <a:pPr marL="0" indent="0" algn="just">
              <a:buNone/>
            </a:pPr>
            <a:r>
              <a:rPr lang="cs-CZ" sz="2400" dirty="0"/>
              <a:t>c) Stanovenou pouze etickým kodexem.</a:t>
            </a:r>
          </a:p>
          <a:p>
            <a:pPr marL="0" indent="0" algn="just">
              <a:buNone/>
            </a:pPr>
            <a:r>
              <a:rPr lang="cs-CZ" sz="2400" dirty="0"/>
              <a:t>d) Vyvozenou z judikatury.</a:t>
            </a:r>
          </a:p>
        </p:txBody>
      </p:sp>
    </p:spTree>
    <p:extLst>
      <p:ext uri="{BB962C8B-B14F-4D97-AF65-F5344CB8AC3E}">
        <p14:creationId xmlns:p14="http://schemas.microsoft.com/office/powerpoint/2010/main" val="477390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12) Porušením povinné mlčenlivosti není zejména:</a:t>
            </a:r>
          </a:p>
          <a:p>
            <a:pPr marL="0" indent="0" algn="just">
              <a:buNone/>
            </a:pPr>
            <a:r>
              <a:rPr lang="cs-CZ" sz="2400" dirty="0"/>
              <a:t>a) Předávání informací nezbytných pro zajištění návaznosti </a:t>
            </a:r>
            <a:r>
              <a:rPr lang="cs-CZ" sz="2400" dirty="0" smtClean="0"/>
              <a:t>poskytovaných zdravotních </a:t>
            </a:r>
            <a:r>
              <a:rPr lang="cs-CZ" sz="2400" dirty="0"/>
              <a:t>služeb.</a:t>
            </a:r>
          </a:p>
          <a:p>
            <a:pPr marL="0" indent="0" algn="just">
              <a:buNone/>
            </a:pPr>
            <a:r>
              <a:rPr lang="cs-CZ" sz="2400" dirty="0"/>
              <a:t>b) Předávání informací, pro něž byl poskytovatel prokazatelně </a:t>
            </a:r>
            <a:r>
              <a:rPr lang="cs-CZ" sz="2400" dirty="0" smtClean="0"/>
              <a:t>zproštěn mlčenlivosti </a:t>
            </a:r>
            <a:r>
              <a:rPr lang="cs-CZ" sz="2400" dirty="0"/>
              <a:t>pacientem.</a:t>
            </a:r>
          </a:p>
          <a:p>
            <a:pPr marL="0" indent="0" algn="just">
              <a:buNone/>
            </a:pPr>
            <a:r>
              <a:rPr lang="cs-CZ" sz="2400" dirty="0"/>
              <a:t>c) Předávání informací, které poskytovatel může, či dokonce musí </a:t>
            </a:r>
            <a:r>
              <a:rPr lang="cs-CZ" sz="2400" dirty="0" smtClean="0"/>
              <a:t>poskytnout bez </a:t>
            </a:r>
            <a:r>
              <a:rPr lang="cs-CZ" sz="2400" dirty="0"/>
              <a:t>souhlasu pacienta podle dalších zákonů.</a:t>
            </a:r>
          </a:p>
          <a:p>
            <a:pPr marL="0" indent="0" algn="just">
              <a:buNone/>
            </a:pPr>
            <a:r>
              <a:rPr lang="cs-CZ" sz="2400" dirty="0"/>
              <a:t>d) Předávání všech uvedených informací.</a:t>
            </a:r>
          </a:p>
        </p:txBody>
      </p:sp>
    </p:spTree>
    <p:extLst>
      <p:ext uri="{BB962C8B-B14F-4D97-AF65-F5344CB8AC3E}">
        <p14:creationId xmlns:p14="http://schemas.microsoft.com/office/powerpoint/2010/main" val="395033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Právo, právní věda, morálka etika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</a:t>
            </a:r>
            <a:r>
              <a:rPr lang="cs-CZ" sz="2400" dirty="0" smtClean="0"/>
              <a:t>ystémy </a:t>
            </a:r>
            <a:r>
              <a:rPr lang="cs-CZ" sz="2400" dirty="0"/>
              <a:t>pravidel (morálka a </a:t>
            </a:r>
            <a:r>
              <a:rPr lang="cs-CZ" sz="2400" dirty="0" smtClean="0"/>
              <a:t>právo)</a:t>
            </a:r>
          </a:p>
          <a:p>
            <a:pPr marL="0" indent="0">
              <a:buNone/>
            </a:pPr>
            <a:r>
              <a:rPr lang="cs-CZ" sz="2400" dirty="0" smtClean="0"/>
              <a:t>Vědní disciplíny </a:t>
            </a:r>
            <a:r>
              <a:rPr lang="cs-CZ" sz="2400" dirty="0"/>
              <a:t>zkoumajícími tyto systémy (etika a právní věda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sz="2400" b="1" dirty="0" smtClean="0"/>
              <a:t>Vztah morálky a práva:</a:t>
            </a:r>
          </a:p>
          <a:p>
            <a:pPr marL="0" indent="0">
              <a:buNone/>
            </a:pPr>
            <a:r>
              <a:rPr lang="cs-CZ" sz="2400" dirty="0" smtClean="0"/>
              <a:t>souladný </a:t>
            </a:r>
            <a:r>
              <a:rPr lang="cs-CZ" sz="2400" dirty="0"/>
              <a:t>– určitá právní norma stanoví přesně to samé, jako norma </a:t>
            </a:r>
            <a:r>
              <a:rPr lang="cs-CZ" sz="2400" dirty="0" smtClean="0"/>
              <a:t>morální,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nesouvisející – právní normy vyžadují morálně neutrální </a:t>
            </a:r>
            <a:r>
              <a:rPr lang="cs-CZ" sz="2400" dirty="0" smtClean="0"/>
              <a:t>jednání,</a:t>
            </a:r>
          </a:p>
          <a:p>
            <a:pPr marL="0" indent="0">
              <a:buNone/>
            </a:pPr>
            <a:r>
              <a:rPr lang="cs-CZ" sz="2400" dirty="0" smtClean="0"/>
              <a:t>protikladný </a:t>
            </a:r>
            <a:r>
              <a:rPr lang="cs-CZ" sz="2400" dirty="0"/>
              <a:t>– právem je požadováno nebo umožněno něco, co je v rozporu s existující morálkou.</a:t>
            </a:r>
          </a:p>
        </p:txBody>
      </p:sp>
    </p:spTree>
    <p:extLst>
      <p:ext uri="{BB962C8B-B14F-4D97-AF65-F5344CB8AC3E}">
        <p14:creationId xmlns:p14="http://schemas.microsoft.com/office/powerpoint/2010/main" val="2450043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13) Oznamovací povinnost podle § 368 trestního zákoníku dopadá </a:t>
            </a:r>
            <a:r>
              <a:rPr lang="cs-CZ" sz="2400" dirty="0" smtClean="0"/>
              <a:t>na trestný </a:t>
            </a:r>
            <a:r>
              <a:rPr lang="cs-CZ" sz="2400" dirty="0"/>
              <a:t>čin:</a:t>
            </a:r>
          </a:p>
          <a:p>
            <a:pPr marL="0" indent="0" algn="just">
              <a:buNone/>
            </a:pPr>
            <a:r>
              <a:rPr lang="cs-CZ" sz="2400" dirty="0" smtClean="0"/>
              <a:t>a</a:t>
            </a:r>
            <a:r>
              <a:rPr lang="cs-CZ" sz="2400" dirty="0"/>
              <a:t>) Znásilnění.</a:t>
            </a:r>
          </a:p>
          <a:p>
            <a:pPr marL="0" indent="0" algn="just">
              <a:buNone/>
            </a:pPr>
            <a:r>
              <a:rPr lang="cs-CZ" sz="2400" dirty="0"/>
              <a:t>b) Zabití.</a:t>
            </a:r>
          </a:p>
          <a:p>
            <a:pPr marL="0" indent="0" algn="just">
              <a:buNone/>
            </a:pPr>
            <a:r>
              <a:rPr lang="cs-CZ" sz="2400" dirty="0"/>
              <a:t>c) Loupeže.</a:t>
            </a:r>
          </a:p>
          <a:p>
            <a:pPr marL="0" indent="0" algn="just">
              <a:buNone/>
            </a:pPr>
            <a:r>
              <a:rPr lang="cs-CZ" sz="2400" dirty="0"/>
              <a:t>d) Týrání svěřené osoby.</a:t>
            </a:r>
          </a:p>
        </p:txBody>
      </p:sp>
    </p:spTree>
    <p:extLst>
      <p:ext uri="{BB962C8B-B14F-4D97-AF65-F5344CB8AC3E}">
        <p14:creationId xmlns:p14="http://schemas.microsoft.com/office/powerpoint/2010/main" val="25843285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14) K potrestání zdravotníka dle trestního zákoníku za </a:t>
            </a:r>
            <a:r>
              <a:rPr lang="cs-CZ" sz="2400" dirty="0" smtClean="0"/>
              <a:t>neoznámení trestného </a:t>
            </a:r>
            <a:r>
              <a:rPr lang="cs-CZ" sz="2400" dirty="0"/>
              <a:t>činu (podle informací dostupných vyučujícímu), kterého </a:t>
            </a:r>
            <a:r>
              <a:rPr lang="cs-CZ" sz="2400" dirty="0" smtClean="0"/>
              <a:t>se dopustil </a:t>
            </a:r>
            <a:r>
              <a:rPr lang="cs-CZ" sz="2400" dirty="0"/>
              <a:t>jeho pacient a svěřil se mu o něm:</a:t>
            </a:r>
          </a:p>
          <a:p>
            <a:pPr marL="0" indent="0" algn="just">
              <a:buNone/>
            </a:pPr>
            <a:r>
              <a:rPr lang="cs-CZ" sz="2400" dirty="0"/>
              <a:t>a) Každý rok dojde v desítkách případů.</a:t>
            </a:r>
          </a:p>
          <a:p>
            <a:pPr marL="0" indent="0" algn="just">
              <a:buNone/>
            </a:pPr>
            <a:r>
              <a:rPr lang="cs-CZ" sz="2400" dirty="0"/>
              <a:t>b) Každý rok (2017, 2018, 2019, 2020, 2021) dojde alespoň jednou.</a:t>
            </a:r>
          </a:p>
          <a:p>
            <a:pPr marL="0" indent="0" algn="just">
              <a:buNone/>
            </a:pPr>
            <a:r>
              <a:rPr lang="cs-CZ" sz="2400" dirty="0"/>
              <a:t>c) Dochází ojediněle.</a:t>
            </a:r>
          </a:p>
          <a:p>
            <a:pPr marL="0" indent="0" algn="just">
              <a:buNone/>
            </a:pPr>
            <a:r>
              <a:rPr lang="cs-CZ" sz="2400" dirty="0"/>
              <a:t>d) Prozatím nedošlo.</a:t>
            </a:r>
          </a:p>
        </p:txBody>
      </p:sp>
    </p:spTree>
    <p:extLst>
      <p:ext uri="{BB962C8B-B14F-4D97-AF65-F5344CB8AC3E}">
        <p14:creationId xmlns:p14="http://schemas.microsoft.com/office/powerpoint/2010/main" val="3356069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15) Některé zákony ukládají povinnost oznámit určité skutečnosti bez </a:t>
            </a:r>
            <a:r>
              <a:rPr lang="cs-CZ" sz="2400" dirty="0" smtClean="0"/>
              <a:t>ohledu na </a:t>
            </a:r>
            <a:r>
              <a:rPr lang="cs-CZ" sz="2400" dirty="0"/>
              <a:t>vůli pacienta, platí:</a:t>
            </a:r>
          </a:p>
          <a:p>
            <a:pPr marL="0" indent="0" algn="just">
              <a:buNone/>
            </a:pPr>
            <a:r>
              <a:rPr lang="cs-CZ" sz="2400" dirty="0"/>
              <a:t>a) že, zákon o zdravotních službách stanoví poskytovateli zdravotních </a:t>
            </a:r>
            <a:r>
              <a:rPr lang="cs-CZ" sz="2400" dirty="0" smtClean="0"/>
              <a:t>služeb povinnost </a:t>
            </a:r>
            <a:r>
              <a:rPr lang="cs-CZ" sz="2400" dirty="0"/>
              <a:t>informovat Policii České republiky o tom, že pacient svévolně </a:t>
            </a:r>
            <a:r>
              <a:rPr lang="cs-CZ" sz="2400" dirty="0" smtClean="0"/>
              <a:t>opustil zdravotnické </a:t>
            </a:r>
            <a:r>
              <a:rPr lang="cs-CZ" sz="2400" dirty="0"/>
              <a:t>zařízení lůžkové péče, pokud je přerušením poskytování </a:t>
            </a:r>
            <a:r>
              <a:rPr lang="cs-CZ" sz="2400" dirty="0" smtClean="0"/>
              <a:t>zdravotních služeb </a:t>
            </a:r>
            <a:r>
              <a:rPr lang="cs-CZ" sz="2400" dirty="0"/>
              <a:t>vážně ohroženo zdraví nebo život pacienta nebo třetích osob.</a:t>
            </a:r>
          </a:p>
          <a:p>
            <a:pPr marL="0" indent="0" algn="just">
              <a:buNone/>
            </a:pPr>
            <a:r>
              <a:rPr lang="cs-CZ" sz="2400" dirty="0"/>
              <a:t>b) že, zákon o zbraních zavádí povinnost uvědomit policii o tom, že lékař </a:t>
            </a:r>
            <a:r>
              <a:rPr lang="cs-CZ" sz="2400" dirty="0" smtClean="0"/>
              <a:t>nabyl přesvědčení</a:t>
            </a:r>
            <a:r>
              <a:rPr lang="cs-CZ" sz="2400" dirty="0"/>
              <a:t>, že držitel zbrojního průkazu je v takovém zdravotním stavu, v </a:t>
            </a:r>
            <a:r>
              <a:rPr lang="cs-CZ" sz="2400" dirty="0" smtClean="0"/>
              <a:t>němž nakládání </a:t>
            </a:r>
            <a:r>
              <a:rPr lang="cs-CZ" sz="2400" dirty="0"/>
              <a:t>se zbraní představuje přímé ohrožení života nebo zdraví.</a:t>
            </a:r>
          </a:p>
          <a:p>
            <a:pPr marL="0" indent="0" algn="just">
              <a:buNone/>
            </a:pPr>
            <a:r>
              <a:rPr lang="cs-CZ" sz="2400" dirty="0"/>
              <a:t>c) že, zákon o sociálně právní ochraně dětí, ve znění pozdějších </a:t>
            </a:r>
            <a:r>
              <a:rPr lang="cs-CZ" sz="2400" dirty="0" smtClean="0"/>
              <a:t>předpisů, stanoví </a:t>
            </a:r>
            <a:r>
              <a:rPr lang="cs-CZ" sz="2400" dirty="0"/>
              <a:t>širokému okruhu osob povinnost oznámit orgánu sociálně právní </a:t>
            </a:r>
            <a:r>
              <a:rPr lang="cs-CZ" sz="2400" dirty="0" smtClean="0"/>
              <a:t>ochrany dětí</a:t>
            </a:r>
            <a:r>
              <a:rPr lang="cs-CZ" sz="2400" dirty="0"/>
              <a:t>, že ví o dítěti, které je z pohledu uvedeného zákona považováno za ohrožené.</a:t>
            </a:r>
          </a:p>
          <a:p>
            <a:pPr marL="0" indent="0" algn="just">
              <a:buNone/>
            </a:pPr>
            <a:r>
              <a:rPr lang="cs-CZ" sz="2400" dirty="0"/>
              <a:t>d) Všechny odpovědi.</a:t>
            </a:r>
          </a:p>
        </p:txBody>
      </p:sp>
    </p:spTree>
    <p:extLst>
      <p:ext uri="{BB962C8B-B14F-4D97-AF65-F5344CB8AC3E}">
        <p14:creationId xmlns:p14="http://schemas.microsoft.com/office/powerpoint/2010/main" val="816130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16) Jestliže orgány činné v trestním řízení požadují od </a:t>
            </a:r>
            <a:r>
              <a:rPr lang="cs-CZ" sz="2400" dirty="0" smtClean="0"/>
              <a:t>zdravotníka informace </a:t>
            </a:r>
            <a:r>
              <a:rPr lang="cs-CZ" sz="2400" dirty="0"/>
              <a:t>o zdravotním stavu pacienta, tak zdravotník</a:t>
            </a:r>
          </a:p>
          <a:p>
            <a:pPr marL="0" indent="0" algn="just">
              <a:buNone/>
            </a:pPr>
            <a:r>
              <a:rPr lang="cs-CZ" sz="2400" dirty="0"/>
              <a:t>a) tyto informace může poskytnout jen se souhlasem pacienta.</a:t>
            </a:r>
          </a:p>
          <a:p>
            <a:pPr marL="0" indent="0" algn="just">
              <a:buNone/>
            </a:pPr>
            <a:r>
              <a:rPr lang="cs-CZ" sz="2400" dirty="0"/>
              <a:t>b) tyto informace nesmí poskytnout.</a:t>
            </a:r>
          </a:p>
          <a:p>
            <a:pPr marL="0" indent="0" algn="just">
              <a:buNone/>
            </a:pPr>
            <a:r>
              <a:rPr lang="cs-CZ" sz="2400" dirty="0"/>
              <a:t>c) tyto informace má povinnost poskytnout po výzvě policie.</a:t>
            </a:r>
          </a:p>
          <a:p>
            <a:pPr marL="0" indent="0" algn="just">
              <a:buNone/>
            </a:pPr>
            <a:r>
              <a:rPr lang="cs-CZ" sz="2400" dirty="0"/>
              <a:t>d) tyto informace má povinnost </a:t>
            </a:r>
            <a:r>
              <a:rPr lang="cs-CZ" sz="2400" dirty="0" smtClean="0"/>
              <a:t>poskytnout </a:t>
            </a:r>
            <a:r>
              <a:rPr lang="cs-CZ" sz="2400" dirty="0"/>
              <a:t>až po předchozím souhlasu soudu.</a:t>
            </a:r>
          </a:p>
        </p:txBody>
      </p:sp>
    </p:spTree>
    <p:extLst>
      <p:ext uri="{BB962C8B-B14F-4D97-AF65-F5344CB8AC3E}">
        <p14:creationId xmlns:p14="http://schemas.microsoft.com/office/powerpoint/2010/main" val="5139668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17) Pokud psycholog viděl, jak jeho pacient po odjezdu z terapie </a:t>
            </a:r>
            <a:r>
              <a:rPr lang="cs-CZ" sz="2400" dirty="0" smtClean="0"/>
              <a:t>přejel chodce </a:t>
            </a:r>
            <a:r>
              <a:rPr lang="cs-CZ" sz="2400" dirty="0"/>
              <a:t>a z místa nehody odjel, tak bez předchozí souhlasu </a:t>
            </a:r>
            <a:r>
              <a:rPr lang="cs-CZ" sz="2400" dirty="0" smtClean="0"/>
              <a:t>soudce nesmí </a:t>
            </a:r>
            <a:r>
              <a:rPr lang="cs-CZ" sz="2400" dirty="0"/>
              <a:t>policii sdělit:</a:t>
            </a:r>
          </a:p>
          <a:p>
            <a:pPr marL="0" indent="0" algn="just">
              <a:buNone/>
            </a:pPr>
            <a:r>
              <a:rPr lang="cs-CZ" sz="2400" dirty="0"/>
              <a:t>a) barvu auta a jeho </a:t>
            </a:r>
            <a:r>
              <a:rPr lang="cs-CZ" sz="2400" dirty="0" smtClean="0"/>
              <a:t>SPZ.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b) zda řídil muž nebo </a:t>
            </a:r>
            <a:r>
              <a:rPr lang="cs-CZ" sz="2400" dirty="0" smtClean="0"/>
              <a:t>žena.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c) jak se pacient jmenuje a že se u něj </a:t>
            </a:r>
            <a:r>
              <a:rPr lang="cs-CZ" sz="2400" dirty="0" smtClean="0"/>
              <a:t>léčí.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d) </a:t>
            </a:r>
            <a:r>
              <a:rPr lang="cs-CZ" sz="2400" dirty="0" smtClean="0"/>
              <a:t>nic </a:t>
            </a:r>
            <a:r>
              <a:rPr lang="cs-CZ" sz="2400" dirty="0"/>
              <a:t>z </a:t>
            </a:r>
            <a:r>
              <a:rPr lang="cs-CZ" sz="2400" dirty="0" smtClean="0"/>
              <a:t>uvedeného.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0872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18) Do záznamů autorizovaných psychologických metod a popisu </a:t>
            </a:r>
            <a:r>
              <a:rPr lang="cs-CZ" sz="2400" dirty="0" smtClean="0"/>
              <a:t>léčby psychoterapeutickými </a:t>
            </a:r>
            <a:r>
              <a:rPr lang="cs-CZ" sz="2400" dirty="0"/>
              <a:t>prostředky může pacient dle § 65 odst. 1 zákona </a:t>
            </a:r>
            <a:r>
              <a:rPr lang="cs-CZ" sz="2400" dirty="0" smtClean="0"/>
              <a:t>o zdravotních </a:t>
            </a:r>
            <a:r>
              <a:rPr lang="cs-CZ" sz="2400" dirty="0"/>
              <a:t>službách nahlížet, přičemž platí:</a:t>
            </a:r>
          </a:p>
          <a:p>
            <a:pPr marL="0" indent="0" algn="just">
              <a:buNone/>
            </a:pPr>
            <a:r>
              <a:rPr lang="cs-CZ" sz="2400" dirty="0"/>
              <a:t>a) , že psycholog musí ukázat vše, co si o pacientovi napsal.</a:t>
            </a:r>
          </a:p>
          <a:p>
            <a:pPr marL="0" indent="0" algn="just">
              <a:buNone/>
            </a:pPr>
            <a:r>
              <a:rPr lang="cs-CZ" sz="2400" dirty="0"/>
              <a:t>b) </a:t>
            </a:r>
            <a:r>
              <a:rPr lang="cs-CZ" sz="2400" dirty="0" smtClean="0"/>
              <a:t>, že </a:t>
            </a:r>
            <a:r>
              <a:rPr lang="cs-CZ" sz="2400" dirty="0"/>
              <a:t>pacient může nahlížet do zadání těch psychodiagnostických metod </a:t>
            </a:r>
            <a:r>
              <a:rPr lang="cs-CZ" sz="2400" dirty="0" smtClean="0"/>
              <a:t>jimž byl </a:t>
            </a:r>
            <a:r>
              <a:rPr lang="cs-CZ" sz="2400" dirty="0"/>
              <a:t>testován.</a:t>
            </a:r>
          </a:p>
          <a:p>
            <a:pPr marL="0" indent="0" algn="just">
              <a:buNone/>
            </a:pPr>
            <a:r>
              <a:rPr lang="cs-CZ" sz="2400" dirty="0"/>
              <a:t>c) , že pacient může nahlížet do záznamu popisu příznaků </a:t>
            </a:r>
            <a:r>
              <a:rPr lang="cs-CZ" sz="2400" dirty="0" smtClean="0"/>
              <a:t>onemocnění, diagnózy</a:t>
            </a:r>
            <a:r>
              <a:rPr lang="cs-CZ" sz="2400" dirty="0"/>
              <a:t>, popisu terapeutického přístupu a interpretace výsledků testů.</a:t>
            </a:r>
          </a:p>
          <a:p>
            <a:pPr marL="0" indent="0" algn="just">
              <a:buNone/>
            </a:pPr>
            <a:r>
              <a:rPr lang="cs-CZ" sz="2400" dirty="0"/>
              <a:t>d) vše uvedené.</a:t>
            </a:r>
          </a:p>
        </p:txBody>
      </p:sp>
    </p:spTree>
    <p:extLst>
      <p:ext uri="{BB962C8B-B14F-4D97-AF65-F5344CB8AC3E}">
        <p14:creationId xmlns:p14="http://schemas.microsoft.com/office/powerpoint/2010/main" val="20987900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19) Vyhláška č. 55/2011 Sb., o činnostech zdravotnických pracovníků </a:t>
            </a:r>
            <a:r>
              <a:rPr lang="cs-CZ" sz="2400" dirty="0" smtClean="0"/>
              <a:t>a jiných </a:t>
            </a:r>
            <a:r>
              <a:rPr lang="cs-CZ" sz="2400" dirty="0"/>
              <a:t>odborných pracovníků uvádí pozici "Psycholog ve zdravotnictví" </a:t>
            </a:r>
            <a:r>
              <a:rPr lang="cs-CZ" sz="2400" dirty="0" smtClean="0"/>
              <a:t>a "Absolvent </a:t>
            </a:r>
            <a:r>
              <a:rPr lang="cs-CZ" sz="2400" dirty="0"/>
              <a:t>magisterského jednooborového studijního </a:t>
            </a:r>
            <a:r>
              <a:rPr lang="cs-CZ" sz="2400" dirty="0" smtClean="0"/>
              <a:t>oboru psychologie</a:t>
            </a:r>
            <a:r>
              <a:rPr lang="cs-CZ" sz="2400" dirty="0"/>
              <a:t>", obě pozice musí pracovat pod dozorem, přičemž platí, že:</a:t>
            </a:r>
          </a:p>
          <a:p>
            <a:pPr marL="0" indent="0" algn="just">
              <a:buNone/>
            </a:pPr>
            <a:r>
              <a:rPr lang="cs-CZ" sz="2400" dirty="0"/>
              <a:t>a) Psycholog ve zdravotnictví může vykonávat širší okruh činností než </a:t>
            </a:r>
            <a:r>
              <a:rPr lang="cs-CZ" sz="2400" dirty="0" smtClean="0"/>
              <a:t>absolvent magisterského </a:t>
            </a:r>
            <a:r>
              <a:rPr lang="cs-CZ" sz="2400" dirty="0"/>
              <a:t>jednooborového studijního oboru psychologie.</a:t>
            </a:r>
          </a:p>
          <a:p>
            <a:pPr marL="0" indent="0" algn="just">
              <a:buNone/>
            </a:pPr>
            <a:r>
              <a:rPr lang="cs-CZ" sz="2400" dirty="0"/>
              <a:t>b) Absolvent magisterského jednooborového studijního oboru </a:t>
            </a:r>
            <a:r>
              <a:rPr lang="cs-CZ" sz="2400" dirty="0" smtClean="0"/>
              <a:t>psychologie může </a:t>
            </a:r>
            <a:r>
              <a:rPr lang="cs-CZ" sz="2400" dirty="0"/>
              <a:t>vykonávat širší okruh činností než psycholog ve zdravotnictví.</a:t>
            </a:r>
          </a:p>
          <a:p>
            <a:pPr marL="0" indent="0" algn="just">
              <a:buNone/>
            </a:pPr>
            <a:r>
              <a:rPr lang="cs-CZ" sz="2400" dirty="0"/>
              <a:t>c) Oba mohou vykonávat shodný okruh činností.</a:t>
            </a:r>
          </a:p>
          <a:p>
            <a:pPr marL="0" indent="0" algn="just">
              <a:buNone/>
            </a:pPr>
            <a:r>
              <a:rPr lang="cs-CZ" sz="2400" dirty="0"/>
              <a:t>d) Pouze psycholog ve zdravotnictví může pracovat ve zdravotnickém zařízení.</a:t>
            </a:r>
          </a:p>
        </p:txBody>
      </p:sp>
    </p:spTree>
    <p:extLst>
      <p:ext uri="{BB962C8B-B14F-4D97-AF65-F5344CB8AC3E}">
        <p14:creationId xmlns:p14="http://schemas.microsoft.com/office/powerpoint/2010/main" val="40113801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20) Pro výkon vázané živnosti psychologické poradenství a diagnostika, </a:t>
            </a:r>
            <a:r>
              <a:rPr lang="cs-CZ" sz="2400" dirty="0" smtClean="0"/>
              <a:t>je potřeba </a:t>
            </a:r>
            <a:r>
              <a:rPr lang="cs-CZ" sz="2400" dirty="0"/>
              <a:t>získat odbornou způsobilost ve formě vysokoškolského </a:t>
            </a:r>
            <a:r>
              <a:rPr lang="cs-CZ" sz="2400" dirty="0" smtClean="0"/>
              <a:t>vzdělání ve </a:t>
            </a:r>
            <a:r>
              <a:rPr lang="cs-CZ" sz="2400" dirty="0"/>
              <a:t>studijním oboru psychologie a praxi ta je:</a:t>
            </a:r>
          </a:p>
          <a:p>
            <a:pPr marL="0" indent="0" algn="just">
              <a:buNone/>
            </a:pPr>
            <a:r>
              <a:rPr lang="cs-CZ" sz="2400" dirty="0"/>
              <a:t>a) V případě jednooborového studia 1 rok praxe v oboru a v </a:t>
            </a:r>
            <a:r>
              <a:rPr lang="cs-CZ" sz="2400" dirty="0" smtClean="0"/>
              <a:t>případě víceoborového </a:t>
            </a:r>
            <a:r>
              <a:rPr lang="cs-CZ" sz="2400" dirty="0"/>
              <a:t>studia 3 roky praxe v oboru.</a:t>
            </a:r>
          </a:p>
          <a:p>
            <a:pPr marL="0" indent="0" algn="just">
              <a:buNone/>
            </a:pPr>
            <a:r>
              <a:rPr lang="cs-CZ" sz="2400" dirty="0"/>
              <a:t>b) Vždy 1 rok.</a:t>
            </a:r>
          </a:p>
          <a:p>
            <a:pPr marL="0" indent="0" algn="just">
              <a:buNone/>
            </a:pPr>
            <a:r>
              <a:rPr lang="cs-CZ" sz="2400" dirty="0"/>
              <a:t>c) Vždy 2 roky.</a:t>
            </a:r>
          </a:p>
          <a:p>
            <a:pPr marL="0" indent="0" algn="just">
              <a:buNone/>
            </a:pPr>
            <a:r>
              <a:rPr lang="cs-CZ" sz="2400" dirty="0"/>
              <a:t>d) Vždy 3 roky.</a:t>
            </a:r>
          </a:p>
        </p:txBody>
      </p:sp>
    </p:spTree>
    <p:extLst>
      <p:ext uri="{BB962C8B-B14F-4D97-AF65-F5344CB8AC3E}">
        <p14:creationId xmlns:p14="http://schemas.microsoft.com/office/powerpoint/2010/main" val="1323997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21) Podle aktuálně platného zákona o znalcích (a </a:t>
            </a:r>
            <a:r>
              <a:rPr lang="cs-CZ" sz="2400" dirty="0" err="1"/>
              <a:t>souvisjících</a:t>
            </a:r>
            <a:r>
              <a:rPr lang="cs-CZ" sz="2400" dirty="0"/>
              <a:t> předpisů)</a:t>
            </a:r>
          </a:p>
          <a:p>
            <a:pPr marL="0" indent="0" algn="just">
              <a:buNone/>
            </a:pPr>
            <a:r>
              <a:rPr lang="cs-CZ" sz="2400" dirty="0"/>
              <a:t>představuje</a:t>
            </a:r>
          </a:p>
          <a:p>
            <a:pPr marL="0" indent="0" algn="just">
              <a:buNone/>
            </a:pPr>
            <a:r>
              <a:rPr lang="cs-CZ" sz="2400" dirty="0"/>
              <a:t>a) psychologie podobor oboru zdravotnictví</a:t>
            </a:r>
          </a:p>
          <a:p>
            <a:pPr marL="0" indent="0" algn="just">
              <a:buNone/>
            </a:pPr>
            <a:r>
              <a:rPr lang="cs-CZ" sz="2400" dirty="0"/>
              <a:t>b) psychologie je samostatný obor</a:t>
            </a:r>
          </a:p>
          <a:p>
            <a:pPr marL="0" indent="0" algn="just">
              <a:buNone/>
            </a:pPr>
            <a:r>
              <a:rPr lang="cs-CZ" sz="2400" dirty="0"/>
              <a:t>c) psychologie vůbec jako obor není uznávána</a:t>
            </a:r>
          </a:p>
          <a:p>
            <a:pPr marL="0" indent="0" algn="just">
              <a:buNone/>
            </a:pPr>
            <a:r>
              <a:rPr lang="cs-CZ" sz="2400" dirty="0"/>
              <a:t>d) existuje více různých odvětví v rámci různých oborů, v nichž psychologové znaleckou činnosti vykonávají.</a:t>
            </a:r>
          </a:p>
        </p:txBody>
      </p:sp>
    </p:spTree>
    <p:extLst>
      <p:ext uri="{BB962C8B-B14F-4D97-AF65-F5344CB8AC3E}">
        <p14:creationId xmlns:p14="http://schemas.microsoft.com/office/powerpoint/2010/main" val="1736314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22) Psycholog jako znalec se může vyjádřit pro soud k tomu, zda</a:t>
            </a:r>
          </a:p>
          <a:p>
            <a:pPr marL="0" indent="0" algn="just">
              <a:buNone/>
            </a:pPr>
            <a:r>
              <a:rPr lang="cs-CZ" sz="2400" dirty="0"/>
              <a:t>a) byl člověk v době </a:t>
            </a:r>
            <a:r>
              <a:rPr lang="cs-CZ" sz="2400" dirty="0" smtClean="0"/>
              <a:t>spáchání </a:t>
            </a:r>
            <a:r>
              <a:rPr lang="cs-CZ" sz="2400" dirty="0"/>
              <a:t>trestného činu příčetný</a:t>
            </a:r>
          </a:p>
          <a:p>
            <a:pPr marL="0" indent="0" algn="just">
              <a:buNone/>
            </a:pPr>
            <a:r>
              <a:rPr lang="cs-CZ" sz="2400" dirty="0"/>
              <a:t>b) má člověk duševní onemocnění</a:t>
            </a:r>
          </a:p>
          <a:p>
            <a:pPr marL="0" indent="0" algn="just">
              <a:buNone/>
            </a:pPr>
            <a:r>
              <a:rPr lang="cs-CZ" sz="2400" dirty="0"/>
              <a:t>c) zda je konkrétní výpověď pravdivá či nikoliv</a:t>
            </a:r>
          </a:p>
          <a:p>
            <a:pPr marL="0" indent="0" algn="just">
              <a:buNone/>
            </a:pPr>
            <a:r>
              <a:rPr lang="cs-CZ" sz="2400" dirty="0"/>
              <a:t>d) zda má člověk sklony ke lhaní</a:t>
            </a:r>
          </a:p>
        </p:txBody>
      </p:sp>
    </p:spTree>
    <p:extLst>
      <p:ext uri="{BB962C8B-B14F-4D97-AF65-F5344CB8AC3E}">
        <p14:creationId xmlns:p14="http://schemas.microsoft.com/office/powerpoint/2010/main" val="5704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Právo, právní věda, morálka etika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 algn="just">
              <a:buNone/>
            </a:pPr>
            <a:r>
              <a:rPr lang="cs-CZ" sz="2400" i="1" dirty="0" smtClean="0"/>
              <a:t>„</a:t>
            </a:r>
            <a:r>
              <a:rPr lang="cs-CZ" sz="2400" i="1" dirty="0"/>
              <a:t>Konflikt mezi spravedlností a právní jistotou lze řešit jen tak, že pozitivní právo zajišťované předpisy a mocí má přednost i tehdy, pokud je obsahově nespravedlivé a neúčelné, vyjma toho, kdy rozpor </a:t>
            </a:r>
            <a:r>
              <a:rPr lang="cs-CZ" sz="2400" i="1" dirty="0" smtClean="0"/>
              <a:t>mezi pozitivním </a:t>
            </a:r>
            <a:r>
              <a:rPr lang="cs-CZ" sz="2400" i="1" dirty="0"/>
              <a:t>zákonem a spravedlností dosáhne tak nesnesitelné míry, že zákon musí jako nenáležité právo spravedlnosti ustoupit.“ </a:t>
            </a:r>
            <a:r>
              <a:rPr lang="cs-CZ" sz="2400" dirty="0"/>
              <a:t>(</a:t>
            </a:r>
            <a:r>
              <a:rPr lang="cs-CZ" sz="2400" dirty="0" err="1"/>
              <a:t>Radbruch</a:t>
            </a:r>
            <a:r>
              <a:rPr lang="cs-CZ" sz="2400" dirty="0"/>
              <a:t>, 1946, cit. dle </a:t>
            </a:r>
            <a:r>
              <a:rPr lang="cs-CZ" sz="2400" dirty="0" err="1"/>
              <a:t>Melzer</a:t>
            </a:r>
            <a:r>
              <a:rPr lang="cs-CZ" sz="2400" dirty="0"/>
              <a:t>, 2011, s. 59</a:t>
            </a:r>
            <a:r>
              <a:rPr lang="cs-CZ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214832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23</a:t>
            </a:r>
            <a:r>
              <a:rPr lang="cs-CZ" sz="2400" dirty="0" smtClean="0"/>
              <a:t>) Bez souhlasu </a:t>
            </a:r>
            <a:r>
              <a:rPr lang="cs-CZ" sz="2400" dirty="0"/>
              <a:t>a vědomí zákonných zástupců do terapie psycholog ve zdravotnictví:</a:t>
            </a:r>
          </a:p>
          <a:p>
            <a:pPr marL="0" indent="0" algn="just">
              <a:buNone/>
            </a:pPr>
            <a:r>
              <a:rPr lang="cs-CZ" sz="2400" dirty="0"/>
              <a:t>a) nesmí nezletilého pacienta přijmout nikdy.</a:t>
            </a:r>
          </a:p>
          <a:p>
            <a:pPr marL="0" indent="0" algn="just">
              <a:buNone/>
            </a:pPr>
            <a:r>
              <a:rPr lang="cs-CZ" sz="2400" dirty="0"/>
              <a:t>b) může nezletilého pacienta přijmout vždy.</a:t>
            </a:r>
          </a:p>
          <a:p>
            <a:pPr marL="0" indent="0" algn="just">
              <a:buNone/>
            </a:pPr>
            <a:r>
              <a:rPr lang="cs-CZ" sz="2400" dirty="0"/>
              <a:t>c) může nezletilého pacienta přijmout, pokud je starší 15 let.</a:t>
            </a:r>
          </a:p>
          <a:p>
            <a:pPr marL="0" indent="0" algn="just">
              <a:buNone/>
            </a:pPr>
            <a:r>
              <a:rPr lang="cs-CZ" sz="2400" dirty="0"/>
              <a:t>d) může nezletilého pacienta přijmout, pokud to </a:t>
            </a:r>
            <a:r>
              <a:rPr lang="cs-CZ" sz="2400" dirty="0" err="1"/>
              <a:t>odpovidá</a:t>
            </a:r>
            <a:r>
              <a:rPr lang="cs-CZ" sz="2400" dirty="0"/>
              <a:t> jeho </a:t>
            </a:r>
            <a:r>
              <a:rPr lang="cs-CZ" sz="2400" dirty="0" err="1"/>
              <a:t>rozumuvé</a:t>
            </a:r>
            <a:r>
              <a:rPr lang="cs-CZ" sz="2400" dirty="0"/>
              <a:t> a </a:t>
            </a:r>
            <a:r>
              <a:rPr lang="cs-CZ" sz="2400" dirty="0" smtClean="0"/>
              <a:t>volní vyspělosti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33126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24) Informace o tom, že k psychologovi dochází 17letý pacient, který je dostatečně rozumově a volně vyspělý, psycholog</a:t>
            </a:r>
          </a:p>
          <a:p>
            <a:pPr marL="0" indent="0" algn="just">
              <a:buNone/>
            </a:pPr>
            <a:r>
              <a:rPr lang="cs-CZ" sz="2400" dirty="0"/>
              <a:t>a) zákonným zástupcům pacienta předá pokud si o ně požádají bez ohledu na vůli</a:t>
            </a:r>
          </a:p>
          <a:p>
            <a:pPr marL="0" indent="0" algn="just">
              <a:buNone/>
            </a:pPr>
            <a:r>
              <a:rPr lang="cs-CZ" sz="2400" dirty="0"/>
              <a:t>pacienta.</a:t>
            </a:r>
          </a:p>
          <a:p>
            <a:pPr marL="0" indent="0" algn="just">
              <a:buNone/>
            </a:pPr>
            <a:r>
              <a:rPr lang="cs-CZ" sz="2400" dirty="0"/>
              <a:t>b) zákonným zástupcům pacient předá pouze pokud s tím pacient souhlasí.</a:t>
            </a:r>
          </a:p>
          <a:p>
            <a:pPr marL="0" indent="0" algn="just">
              <a:buNone/>
            </a:pPr>
            <a:r>
              <a:rPr lang="cs-CZ" sz="2400" dirty="0"/>
              <a:t>c) nepředá nikdy.</a:t>
            </a:r>
          </a:p>
          <a:p>
            <a:pPr marL="0" indent="0" algn="just">
              <a:buNone/>
            </a:pPr>
            <a:r>
              <a:rPr lang="cs-CZ" sz="2400" dirty="0"/>
              <a:t>d) předá aktivně sám od sebe bez zbytečného odkladu od přijetí pacienta.</a:t>
            </a:r>
          </a:p>
        </p:txBody>
      </p:sp>
    </p:spTree>
    <p:extLst>
      <p:ext uri="{BB962C8B-B14F-4D97-AF65-F5344CB8AC3E}">
        <p14:creationId xmlns:p14="http://schemas.microsoft.com/office/powerpoint/2010/main" val="14563088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25) </a:t>
            </a:r>
            <a:r>
              <a:rPr lang="cs-CZ" sz="2400" dirty="0" err="1"/>
              <a:t>Schoponosti</a:t>
            </a:r>
            <a:r>
              <a:rPr lang="cs-CZ" sz="2400" dirty="0"/>
              <a:t> samostatně právně jednat nabývá nezletilý:</a:t>
            </a:r>
          </a:p>
          <a:p>
            <a:pPr marL="0" indent="0" algn="just">
              <a:buNone/>
            </a:pPr>
            <a:r>
              <a:rPr lang="cs-CZ" sz="2400" dirty="0"/>
              <a:t>a) dovršením 15 let věku.</a:t>
            </a:r>
          </a:p>
          <a:p>
            <a:pPr marL="0" indent="0" algn="just">
              <a:buNone/>
            </a:pPr>
            <a:r>
              <a:rPr lang="cs-CZ" sz="2400" dirty="0"/>
              <a:t>b) dovršením 18 let věku.</a:t>
            </a:r>
          </a:p>
          <a:p>
            <a:pPr marL="0" indent="0" algn="just">
              <a:buNone/>
            </a:pPr>
            <a:r>
              <a:rPr lang="cs-CZ" sz="2400" dirty="0"/>
              <a:t>c) postupným rozvojem svých rozumových a volních schopností.</a:t>
            </a:r>
          </a:p>
          <a:p>
            <a:pPr marL="0" indent="0" algn="just">
              <a:buNone/>
            </a:pPr>
            <a:r>
              <a:rPr lang="cs-CZ" sz="2400" dirty="0"/>
              <a:t>d) rozhodnutím obecního úřadu.</a:t>
            </a:r>
          </a:p>
        </p:txBody>
      </p:sp>
    </p:spTree>
    <p:extLst>
      <p:ext uri="{BB962C8B-B14F-4D97-AF65-F5344CB8AC3E}">
        <p14:creationId xmlns:p14="http://schemas.microsoft.com/office/powerpoint/2010/main" val="22138099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26) Psycholog, který má smlouvu se zdravotní pojišťovnou může odmítnout přijmout pacienta, který je pojištěncem této pojišťovny, do péče spadající pod veřejné zdravotní pojištění</a:t>
            </a:r>
          </a:p>
          <a:p>
            <a:pPr marL="0" indent="0" algn="just">
              <a:buNone/>
            </a:pPr>
            <a:r>
              <a:rPr lang="cs-CZ" sz="2400" dirty="0"/>
              <a:t>a) </a:t>
            </a:r>
            <a:r>
              <a:rPr lang="cs-CZ" sz="2400" dirty="0" smtClean="0"/>
              <a:t>vždy.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b) </a:t>
            </a:r>
            <a:r>
              <a:rPr lang="cs-CZ" sz="2400" dirty="0" smtClean="0"/>
              <a:t>nikdy.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c) i pokud se nedohodnou na tom kolik bude pacient za péči </a:t>
            </a:r>
            <a:r>
              <a:rPr lang="cs-CZ" sz="2400" dirty="0" smtClean="0"/>
              <a:t>platit.</a:t>
            </a: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d) jen v případech stanovených </a:t>
            </a:r>
            <a:r>
              <a:rPr lang="cs-CZ" sz="2400" dirty="0" smtClean="0"/>
              <a:t>zákonem.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16707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27) Pro možnost psychologa ve zdravotnictví zadržet pacientovi informace platí</a:t>
            </a:r>
          </a:p>
          <a:p>
            <a:pPr marL="0" indent="0" algn="just">
              <a:buNone/>
            </a:pPr>
            <a:r>
              <a:rPr lang="cs-CZ" sz="2400" dirty="0"/>
              <a:t>a) psycholog může ve výjimečných případech některé informace zadržet</a:t>
            </a:r>
          </a:p>
          <a:p>
            <a:pPr marL="0" indent="0" algn="just">
              <a:buNone/>
            </a:pPr>
            <a:r>
              <a:rPr lang="cs-CZ" sz="2400" dirty="0"/>
              <a:t>b) pokud pacient požádá o plný rozsah informací o svém zdravotním stavu, </a:t>
            </a:r>
            <a:r>
              <a:rPr lang="cs-CZ" sz="2400" dirty="0" smtClean="0"/>
              <a:t>musí mu </a:t>
            </a:r>
            <a:r>
              <a:rPr lang="cs-CZ" sz="2400" dirty="0"/>
              <a:t>být poskytnuty.</a:t>
            </a:r>
          </a:p>
          <a:p>
            <a:pPr marL="0" indent="0" algn="just">
              <a:buNone/>
            </a:pPr>
            <a:r>
              <a:rPr lang="cs-CZ" sz="2400" dirty="0" smtClean="0"/>
              <a:t>c) </a:t>
            </a:r>
            <a:r>
              <a:rPr lang="cs-CZ" sz="2400" dirty="0"/>
              <a:t>v odborné literatuře se tato možnost označuje jako tzv. terapeutické </a:t>
            </a:r>
            <a:r>
              <a:rPr lang="cs-CZ" sz="2400" dirty="0" smtClean="0"/>
              <a:t>privilegium .</a:t>
            </a:r>
          </a:p>
          <a:p>
            <a:pPr marL="0" indent="0" algn="just">
              <a:buNone/>
            </a:pPr>
            <a:r>
              <a:rPr lang="cs-CZ" sz="2400" dirty="0" smtClean="0"/>
              <a:t>d) vše uvedené.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76127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28) Ve vztahu k omezovacím prostředkům neplatí že</a:t>
            </a:r>
          </a:p>
          <a:p>
            <a:pPr marL="0" indent="0" algn="just">
              <a:buNone/>
            </a:pPr>
            <a:r>
              <a:rPr lang="cs-CZ" sz="2400" dirty="0"/>
              <a:t>a) omezovací prostředek lze použít pouze tehdy, je-li účelem jejich použití odvrácení bezprostředního ohrožení života, zdraví nebo bezpečnosti pacienta </a:t>
            </a:r>
            <a:r>
              <a:rPr lang="cs-CZ" sz="2400" dirty="0" smtClean="0"/>
              <a:t>nebo jiných </a:t>
            </a:r>
            <a:r>
              <a:rPr lang="cs-CZ" sz="2400" dirty="0"/>
              <a:t>osob.</a:t>
            </a:r>
          </a:p>
          <a:p>
            <a:pPr marL="0" indent="0" algn="just">
              <a:buNone/>
            </a:pPr>
            <a:r>
              <a:rPr lang="cs-CZ" sz="2400" dirty="0"/>
              <a:t>b) Omezení pacienta může trvat pouze po dobu, po kterou trvá ohrožení, které </a:t>
            </a:r>
            <a:r>
              <a:rPr lang="cs-CZ" sz="2400" dirty="0" smtClean="0"/>
              <a:t>bylo důvodem </a:t>
            </a:r>
            <a:r>
              <a:rPr lang="cs-CZ" sz="2400" dirty="0"/>
              <a:t>pro zahájení omezení.</a:t>
            </a:r>
          </a:p>
          <a:p>
            <a:pPr marL="0" indent="0" algn="just">
              <a:buNone/>
            </a:pPr>
            <a:r>
              <a:rPr lang="cs-CZ" sz="2400" dirty="0"/>
              <a:t>c) Použití omezovacích prostředků musí předcházet snaha zvládnout situaci </a:t>
            </a:r>
            <a:r>
              <a:rPr lang="cs-CZ" sz="2400" dirty="0" smtClean="0"/>
              <a:t>bez jejich </a:t>
            </a:r>
            <a:r>
              <a:rPr lang="cs-CZ" sz="2400" dirty="0"/>
              <a:t>použití, jedná se např. o tzv. deeskalační techniky, nebo nabídnutí pobytu </a:t>
            </a:r>
            <a:r>
              <a:rPr lang="cs-CZ" sz="2400" dirty="0" smtClean="0"/>
              <a:t>v prostředí</a:t>
            </a:r>
            <a:r>
              <a:rPr lang="cs-CZ" sz="2400" dirty="0"/>
              <a:t>, kde pacient bude méně rozrušován.</a:t>
            </a:r>
          </a:p>
          <a:p>
            <a:pPr marL="0" indent="0" algn="just">
              <a:buNone/>
            </a:pPr>
            <a:r>
              <a:rPr lang="cs-CZ" sz="2400" dirty="0"/>
              <a:t>d) Omezovací prostředky se používají pouze na psychiatrii.</a:t>
            </a:r>
          </a:p>
        </p:txBody>
      </p:sp>
    </p:spTree>
    <p:extLst>
      <p:ext uri="{BB962C8B-B14F-4D97-AF65-F5344CB8AC3E}">
        <p14:creationId xmlns:p14="http://schemas.microsoft.com/office/powerpoint/2010/main" val="3840161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29) Ve vztahu k používání psychodiagnostických metod platí, že </a:t>
            </a:r>
            <a:r>
              <a:rPr lang="cs-CZ" sz="2400" dirty="0" smtClean="0"/>
              <a:t>psycholog ve </a:t>
            </a:r>
            <a:r>
              <a:rPr lang="cs-CZ" sz="2400" dirty="0"/>
              <a:t>zdravotnictví:</a:t>
            </a:r>
          </a:p>
          <a:p>
            <a:pPr marL="0" indent="0" algn="just">
              <a:buNone/>
            </a:pPr>
            <a:r>
              <a:rPr lang="cs-CZ" sz="2400" dirty="0"/>
              <a:t>a) by měl používat pouze metody ke kterým získal odbornou nebo specializovanou způsobilost.</a:t>
            </a:r>
          </a:p>
          <a:p>
            <a:pPr marL="0" indent="0" algn="just">
              <a:buNone/>
            </a:pPr>
            <a:r>
              <a:rPr lang="cs-CZ" sz="2400" dirty="0"/>
              <a:t>b) osvojení si používání konkrétních diagnostických metod není součástí kurzu Psycholog ve zdravotnictví</a:t>
            </a:r>
          </a:p>
          <a:p>
            <a:pPr marL="0" indent="0" algn="just">
              <a:buNone/>
            </a:pPr>
            <a:r>
              <a:rPr lang="cs-CZ" sz="2400" dirty="0"/>
              <a:t>c) v rámci </a:t>
            </a:r>
            <a:r>
              <a:rPr lang="cs-CZ" sz="2400" dirty="0" err="1"/>
              <a:t>předatestačního</a:t>
            </a:r>
            <a:r>
              <a:rPr lang="cs-CZ" sz="2400" dirty="0"/>
              <a:t> vzdělávání musí provést určitý počet vyšetření předepsanými metodami</a:t>
            </a:r>
            <a:r>
              <a:rPr lang="cs-CZ" sz="2400" dirty="0" smtClean="0"/>
              <a:t>.</a:t>
            </a:r>
          </a:p>
          <a:p>
            <a:pPr marL="0" indent="0" algn="just">
              <a:buNone/>
            </a:pPr>
            <a:r>
              <a:rPr lang="cs-CZ" sz="2400" dirty="0"/>
              <a:t>d) vše uvedené.</a:t>
            </a:r>
          </a:p>
        </p:txBody>
      </p:sp>
    </p:spTree>
    <p:extLst>
      <p:ext uri="{BB962C8B-B14F-4D97-AF65-F5344CB8AC3E}">
        <p14:creationId xmlns:p14="http://schemas.microsoft.com/office/powerpoint/2010/main" val="24765392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Cvičný 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2108201"/>
            <a:ext cx="10058400" cy="3760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30) Člověk, který má invalidní důchod z důvodu duševního onemocnění:</a:t>
            </a:r>
          </a:p>
          <a:p>
            <a:pPr marL="0" indent="0" algn="just">
              <a:buNone/>
            </a:pPr>
            <a:r>
              <a:rPr lang="cs-CZ" sz="2400" dirty="0"/>
              <a:t>a) neexistuje, protože z důvodu duševního onemocnění nelze v ČR získat plný invalidní důchod.</a:t>
            </a:r>
          </a:p>
          <a:p>
            <a:pPr marL="0" indent="0" algn="just">
              <a:buNone/>
            </a:pPr>
            <a:r>
              <a:rPr lang="cs-CZ" sz="2400" dirty="0"/>
              <a:t>b) nesmí vykonávat závislou práci či podnikat, protože jinak by o důchod přišel.</a:t>
            </a:r>
          </a:p>
          <a:p>
            <a:pPr marL="0" indent="0" algn="just">
              <a:buNone/>
            </a:pPr>
            <a:r>
              <a:rPr lang="cs-CZ" sz="2400" dirty="0"/>
              <a:t>c) může vykonávat závislou práci či podnikat a zároveň pobírat plný invalidní důchod.</a:t>
            </a:r>
          </a:p>
          <a:p>
            <a:pPr marL="0" indent="0" algn="just">
              <a:buNone/>
            </a:pPr>
            <a:r>
              <a:rPr lang="cs-CZ" sz="2400" dirty="0"/>
              <a:t>d) nemůže vědět, zda může pobírat invalidní důchod a vykonávat závislou práci či podnikat, protože otázka, není právně vyjasněna.</a:t>
            </a:r>
          </a:p>
        </p:txBody>
      </p:sp>
    </p:spTree>
    <p:extLst>
      <p:ext uri="{BB962C8B-B14F-4D97-AF65-F5344CB8AC3E}">
        <p14:creationId xmlns:p14="http://schemas.microsoft.com/office/powerpoint/2010/main" val="39193891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DF376-683C-42A5-8016-2821A3904A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93924F-54EF-45F3-9EBF-154246040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15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Právo, právní věda, morálka etika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/>
              <a:t>Rozpor mezi morálkou a právem nemusí mít jen brutální podobu likvidace názorových odpůrců či jinak zákonodárci nepohodlných osob postupem zcela souladným s právním řádem. Pope a Bajt (1988) se zeptali 100 psychologů (převážně bývalých členů etických komisí), zda při své praxi úmyslně porušili právní předpisy v zájmu klienta nebo jiné vyšší hodnoty. Ze získaných odpovědí (návratnost byla 60 %) vyplynulo, že </a:t>
            </a:r>
            <a:r>
              <a:rPr lang="cs-CZ" sz="2400" b="1" dirty="0"/>
              <a:t>57 % psychologů vědomě porušilo závazná pravidla, </a:t>
            </a:r>
            <a:r>
              <a:rPr lang="cs-CZ" sz="2400" b="1" dirty="0" smtClean="0"/>
              <a:t>protože </a:t>
            </a:r>
            <a:r>
              <a:rPr lang="cs-CZ" sz="2400" b="1" dirty="0"/>
              <a:t>je považovali za nesprávná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Pope, K. S., &amp; </a:t>
            </a:r>
            <a:r>
              <a:rPr lang="en-US" sz="2400" dirty="0" err="1"/>
              <a:t>Bajt</a:t>
            </a:r>
            <a:r>
              <a:rPr lang="en-US" sz="2400" dirty="0"/>
              <a:t>, T. R. (1988). When laws and values conflict: A dilemma for psychologists. </a:t>
            </a:r>
            <a:r>
              <a:rPr lang="en-US" sz="2400" i="1" dirty="0"/>
              <a:t>American Psychologist</a:t>
            </a:r>
            <a:r>
              <a:rPr lang="en-US" sz="2400" dirty="0"/>
              <a:t>, 43(10), 828–829.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078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Proč potřebujeme vědní disciplíny a nepostačí pravidla?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Zájmem etiky nemá být pouhý popis souboru </a:t>
            </a:r>
            <a:r>
              <a:rPr lang="cs-CZ" sz="2400" dirty="0"/>
              <a:t>zákazů a příkazů, ale i </a:t>
            </a:r>
            <a:r>
              <a:rPr lang="cs-CZ" sz="2400" dirty="0" smtClean="0"/>
              <a:t>hledání </a:t>
            </a:r>
            <a:r>
              <a:rPr lang="cs-CZ" sz="2400" dirty="0"/>
              <a:t>vodítek pro řešení konfliktů, </a:t>
            </a:r>
            <a:r>
              <a:rPr lang="cs-CZ" sz="2400" dirty="0" smtClean="0"/>
              <a:t>protože </a:t>
            </a:r>
            <a:r>
              <a:rPr lang="cs-CZ" sz="2400" dirty="0"/>
              <a:t>„činit rozhodnutí a podnikat nějaké kroky je nutné i v situacích, kdy stále ještě přetrvávají vzájemně neslučitelné problémy“ (</a:t>
            </a:r>
            <a:r>
              <a:rPr lang="cs-CZ" sz="2400" dirty="0" err="1"/>
              <a:t>Lindsay</a:t>
            </a:r>
            <a:r>
              <a:rPr lang="cs-CZ" sz="2400" dirty="0"/>
              <a:t> et al., 2010, s. 245</a:t>
            </a:r>
            <a:r>
              <a:rPr lang="cs-CZ" sz="2400" dirty="0" smtClean="0"/>
              <a:t>).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4600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Etické principy </a:t>
            </a:r>
            <a:r>
              <a:rPr lang="cs-CZ" dirty="0"/>
              <a:t>v psychologii</a:t>
            </a:r>
            <a:r>
              <a:rPr lang="cs-CZ" sz="4000" dirty="0"/>
              <a:t>(</a:t>
            </a:r>
            <a:r>
              <a:rPr lang="cs-CZ" sz="4000" dirty="0" err="1"/>
              <a:t>Lindsay</a:t>
            </a:r>
            <a:r>
              <a:rPr lang="cs-CZ" sz="4000" dirty="0"/>
              <a:t> et al., 2010</a:t>
            </a:r>
            <a:r>
              <a:rPr lang="cs-CZ" sz="4000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Vymyslíme dilema?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b="1" dirty="0"/>
              <a:t>Respekt k právům člověka a jeho důstojnosti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(</a:t>
            </a:r>
            <a:r>
              <a:rPr lang="cs-CZ" sz="2400" dirty="0" err="1"/>
              <a:t>zne</a:t>
            </a:r>
            <a:r>
              <a:rPr lang="cs-CZ" sz="2400" dirty="0"/>
              <a:t>)užívá svého mocenského postavení nad pacientem.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zprostředkuje informace o pacientovi další osobě, bez pacientova souhlasu.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nerespektuje specifičnost pacienta.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činí rozhodnutí za pacienta na úkor jeho autonomie.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859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principy </a:t>
            </a:r>
            <a:r>
              <a:rPr lang="cs-CZ" dirty="0"/>
              <a:t>v psychologii</a:t>
            </a:r>
            <a:br>
              <a:rPr lang="cs-CZ" dirty="0"/>
            </a:br>
            <a:r>
              <a:rPr lang="cs-CZ" dirty="0"/>
              <a:t>Vymyslíme dilema?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b="1" dirty="0"/>
              <a:t>Kompetence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svou pozici psychologa využívá v oblastech, které nesouvisí s jeho povoláním.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pracuje ve fyzickém nebo psychickém stavu, který výrazně zhoršuje jeho výkon.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aplikuje postupy, pro které nemá dostatečný výcvik či vzdělání.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rezignuje na svůj další rozvoj včetně rozvoje v oblasti etiky.</a:t>
            </a: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538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2EF05-FD21-45EF-98F2-2283C0AF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principy </a:t>
            </a:r>
            <a:r>
              <a:rPr lang="cs-CZ" dirty="0"/>
              <a:t>v psychologii</a:t>
            </a:r>
            <a:br>
              <a:rPr lang="cs-CZ" dirty="0"/>
            </a:br>
            <a:r>
              <a:rPr lang="cs-CZ" dirty="0"/>
              <a:t>Vymyslíme dilema?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199DF-5DD9-485C-8024-F48779B19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cs-CZ" sz="2400" b="1" dirty="0"/>
              <a:t>Integrita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nekonfrontuje kolegu s tím, že jedná nesprávně, ačkoliv pochybení kolegy považuje za podstatné.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nedostatečně reaguje na to, že kromě role zdravotníka vůči pacientovi vystupuje i v jiné roli (duální vztahy).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při své práci jedná v rozporu se svým přesvědčením a rozpor neřeší.</a:t>
            </a:r>
          </a:p>
          <a:p>
            <a:pPr marL="285750" lvl="1" indent="-28575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sz="2400" dirty="0"/>
              <a:t>Psycholog pacientovi zatajuje informace nebo mu lže.</a:t>
            </a:r>
          </a:p>
        </p:txBody>
      </p:sp>
    </p:spTree>
    <p:extLst>
      <p:ext uri="{BB962C8B-B14F-4D97-AF65-F5344CB8AC3E}">
        <p14:creationId xmlns:p14="http://schemas.microsoft.com/office/powerpoint/2010/main" val="1016188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141"/>
      </a:dk2>
      <a:lt2>
        <a:srgbClr val="E8E3E2"/>
      </a:lt2>
      <a:accent1>
        <a:srgbClr val="2BB1C6"/>
      </a:accent1>
      <a:accent2>
        <a:srgbClr val="4E94EB"/>
      </a:accent2>
      <a:accent3>
        <a:srgbClr val="6E72EE"/>
      </a:accent3>
      <a:accent4>
        <a:srgbClr val="8A4EEB"/>
      </a:accent4>
      <a:accent5>
        <a:srgbClr val="D56EEE"/>
      </a:accent5>
      <a:accent6>
        <a:srgbClr val="EB4EC9"/>
      </a:accent6>
      <a:hlink>
        <a:srgbClr val="AE7369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9781</TotalTime>
  <Words>3394</Words>
  <Application>Microsoft Office PowerPoint</Application>
  <PresentationFormat>Širokoúhlá obrazovka</PresentationFormat>
  <Paragraphs>260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2" baseType="lpstr">
      <vt:lpstr>Calibri</vt:lpstr>
      <vt:lpstr>Calibri Light</vt:lpstr>
      <vt:lpstr>Wingdings</vt:lpstr>
      <vt:lpstr>RetrospectVTI</vt:lpstr>
      <vt:lpstr>Právo v klinické psychologii 1. seminář</vt:lpstr>
      <vt:lpstr>Právo, právní věda, morálka, etika.</vt:lpstr>
      <vt:lpstr>Právo, právní věda, morálka etika</vt:lpstr>
      <vt:lpstr>Právo, právní věda, morálka etika</vt:lpstr>
      <vt:lpstr>Právo, právní věda, morálka etika</vt:lpstr>
      <vt:lpstr>Proč potřebujeme vědní disciplíny a nepostačí pravidla?</vt:lpstr>
      <vt:lpstr>Etické principy v psychologii(Lindsay et al., 2010) Vymyslíme dilema? </vt:lpstr>
      <vt:lpstr>Etické principy v psychologii Vymyslíme dilema?</vt:lpstr>
      <vt:lpstr>Etické principy v psychologii Vymyslíme dilema?</vt:lpstr>
      <vt:lpstr>Etické principy v psychologii Vymyslíme dilema?</vt:lpstr>
      <vt:lpstr>Závěry mé disertační práce</vt:lpstr>
      <vt:lpstr>Dost už o etice</vt:lpstr>
      <vt:lpstr>Právo není nuda</vt:lpstr>
      <vt:lpstr>Kde zákony a rozsudky hledat </vt:lpstr>
      <vt:lpstr>Zdroje</vt:lpstr>
      <vt:lpstr>Čemu se v předmětu budeme věnovat</vt:lpstr>
      <vt:lpstr>Čemu se v předmětu budeme věnovat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Cvičný test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 klinické psychologii</dc:title>
  <dc:creator>matej.stritesky@seznam.cz</dc:creator>
  <cp:lastModifiedBy>Stříteský Matěj Mgr. et Mgr.</cp:lastModifiedBy>
  <cp:revision>31</cp:revision>
  <dcterms:created xsi:type="dcterms:W3CDTF">2019-09-30T13:42:57Z</dcterms:created>
  <dcterms:modified xsi:type="dcterms:W3CDTF">2023-03-02T16:17:41Z</dcterms:modified>
</cp:coreProperties>
</file>