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66"/>
  </p:notesMasterIdLst>
  <p:sldIdLst>
    <p:sldId id="256" r:id="rId2"/>
    <p:sldId id="465" r:id="rId3"/>
    <p:sldId id="466" r:id="rId4"/>
    <p:sldId id="492" r:id="rId5"/>
    <p:sldId id="467" r:id="rId6"/>
    <p:sldId id="468" r:id="rId7"/>
    <p:sldId id="456" r:id="rId8"/>
    <p:sldId id="457" r:id="rId9"/>
    <p:sldId id="459" r:id="rId10"/>
    <p:sldId id="464" r:id="rId11"/>
    <p:sldId id="460" r:id="rId12"/>
    <p:sldId id="461" r:id="rId13"/>
    <p:sldId id="462" r:id="rId14"/>
    <p:sldId id="463" r:id="rId15"/>
    <p:sldId id="472" r:id="rId16"/>
    <p:sldId id="458" r:id="rId17"/>
    <p:sldId id="469" r:id="rId18"/>
    <p:sldId id="470" r:id="rId19"/>
    <p:sldId id="471" r:id="rId20"/>
    <p:sldId id="473" r:id="rId21"/>
    <p:sldId id="474" r:id="rId22"/>
    <p:sldId id="475" r:id="rId23"/>
    <p:sldId id="476" r:id="rId24"/>
    <p:sldId id="477" r:id="rId25"/>
    <p:sldId id="429" r:id="rId26"/>
    <p:sldId id="478" r:id="rId27"/>
    <p:sldId id="479" r:id="rId28"/>
    <p:sldId id="481" r:id="rId29"/>
    <p:sldId id="480" r:id="rId30"/>
    <p:sldId id="482" r:id="rId31"/>
    <p:sldId id="484" r:id="rId32"/>
    <p:sldId id="483" r:id="rId33"/>
    <p:sldId id="485" r:id="rId34"/>
    <p:sldId id="493" r:id="rId35"/>
    <p:sldId id="494" r:id="rId36"/>
    <p:sldId id="486" r:id="rId37"/>
    <p:sldId id="487" r:id="rId38"/>
    <p:sldId id="488" r:id="rId39"/>
    <p:sldId id="489" r:id="rId40"/>
    <p:sldId id="490" r:id="rId41"/>
    <p:sldId id="491" r:id="rId42"/>
    <p:sldId id="287" r:id="rId43"/>
    <p:sldId id="269" r:id="rId44"/>
    <p:sldId id="273" r:id="rId45"/>
    <p:sldId id="306" r:id="rId46"/>
    <p:sldId id="419" r:id="rId47"/>
    <p:sldId id="276" r:id="rId48"/>
    <p:sldId id="282" r:id="rId49"/>
    <p:sldId id="281" r:id="rId50"/>
    <p:sldId id="333" r:id="rId51"/>
    <p:sldId id="330" r:id="rId52"/>
    <p:sldId id="331" r:id="rId53"/>
    <p:sldId id="332" r:id="rId54"/>
    <p:sldId id="321" r:id="rId55"/>
    <p:sldId id="322" r:id="rId56"/>
    <p:sldId id="294" r:id="rId57"/>
    <p:sldId id="295" r:id="rId58"/>
    <p:sldId id="299" r:id="rId59"/>
    <p:sldId id="301" r:id="rId60"/>
    <p:sldId id="323" r:id="rId61"/>
    <p:sldId id="426" r:id="rId62"/>
    <p:sldId id="325" r:id="rId63"/>
    <p:sldId id="302" r:id="rId64"/>
    <p:sldId id="303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7C6E13-5B5E-4616-AE7B-B2267D819359}" v="274" dt="2021-08-27T13:02:24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2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8CC62-7244-4186-9B4D-D472CDDAA0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8D4523-BA42-4163-BB9D-7DCD3123A206}">
      <dgm:prSet custT="1"/>
      <dgm:spPr/>
      <dgm:t>
        <a:bodyPr/>
        <a:lstStyle/>
        <a:p>
          <a:r>
            <a:rPr lang="cs-CZ" sz="1200" dirty="0"/>
            <a:t>malá údolí oddělená horami </a:t>
          </a:r>
          <a:r>
            <a:rPr lang="el-GR" sz="1200" dirty="0"/>
            <a:t>&gt; </a:t>
          </a:r>
          <a:r>
            <a:rPr lang="cs-CZ" sz="1200" dirty="0"/>
            <a:t>malé vesnice, nevznikají mocné městské státy </a:t>
          </a:r>
          <a:r>
            <a:rPr lang="el-GR" sz="1200" dirty="0"/>
            <a:t>&gt; </a:t>
          </a:r>
          <a:r>
            <a:rPr lang="cs-CZ" sz="1200" dirty="0"/>
            <a:t>odlišný vývoj od ostatní oblastí (</a:t>
          </a:r>
          <a:r>
            <a:rPr lang="cs-CZ" sz="1200" dirty="0" err="1"/>
            <a:t>Attika</a:t>
          </a:r>
          <a:r>
            <a:rPr lang="cs-CZ" sz="1200" dirty="0"/>
            <a:t>, Peloponés)</a:t>
          </a:r>
          <a:endParaRPr lang="en-US" sz="1200" dirty="0"/>
        </a:p>
      </dgm:t>
    </dgm:pt>
    <dgm:pt modelId="{34D03611-6A6F-4954-9CA4-38263FEC1DCF}" type="parTrans" cxnId="{3F487A78-B731-4569-814F-5ADC46A29BF7}">
      <dgm:prSet/>
      <dgm:spPr/>
      <dgm:t>
        <a:bodyPr/>
        <a:lstStyle/>
        <a:p>
          <a:endParaRPr lang="en-US"/>
        </a:p>
      </dgm:t>
    </dgm:pt>
    <dgm:pt modelId="{A5303CC3-EDAC-42D8-8C88-39189FAA6C40}" type="sibTrans" cxnId="{3F487A78-B731-4569-814F-5ADC46A29BF7}">
      <dgm:prSet/>
      <dgm:spPr/>
      <dgm:t>
        <a:bodyPr/>
        <a:lstStyle/>
        <a:p>
          <a:endParaRPr lang="en-US"/>
        </a:p>
      </dgm:t>
    </dgm:pt>
    <dgm:pt modelId="{A009F0F0-2F31-4E8D-8645-6D53416C8342}">
      <dgm:prSet custT="1"/>
      <dgm:spPr/>
      <dgm:t>
        <a:bodyPr/>
        <a:lstStyle/>
        <a:p>
          <a:r>
            <a:rPr lang="cs-CZ" sz="1200" dirty="0"/>
            <a:t>významné náboženské centrum – věštírna v </a:t>
          </a:r>
          <a:r>
            <a:rPr lang="cs-CZ" sz="1200" dirty="0" err="1"/>
            <a:t>Dodoně</a:t>
          </a:r>
          <a:endParaRPr lang="en-US" sz="1200" dirty="0"/>
        </a:p>
      </dgm:t>
    </dgm:pt>
    <dgm:pt modelId="{340C2DD6-F9E6-478A-A452-FC42A55F1B61}" type="parTrans" cxnId="{45C697EC-C5A9-4A51-A521-DAC6940BA8ED}">
      <dgm:prSet/>
      <dgm:spPr/>
      <dgm:t>
        <a:bodyPr/>
        <a:lstStyle/>
        <a:p>
          <a:endParaRPr lang="en-US"/>
        </a:p>
      </dgm:t>
    </dgm:pt>
    <dgm:pt modelId="{C62A596C-D9F5-45FB-BDA1-2C7275B1AE80}" type="sibTrans" cxnId="{45C697EC-C5A9-4A51-A521-DAC6940BA8ED}">
      <dgm:prSet/>
      <dgm:spPr/>
      <dgm:t>
        <a:bodyPr/>
        <a:lstStyle/>
        <a:p>
          <a:endParaRPr lang="en-US"/>
        </a:p>
      </dgm:t>
    </dgm:pt>
    <dgm:pt modelId="{76F7D396-E9F0-4109-A7F4-28A45F6F96C9}">
      <dgm:prSet custT="1"/>
      <dgm:spPr/>
      <dgm:t>
        <a:bodyPr/>
        <a:lstStyle/>
        <a:p>
          <a:r>
            <a:rPr lang="cs-CZ" sz="1200" dirty="0"/>
            <a:t>nemáme písemná svědectví</a:t>
          </a:r>
          <a:endParaRPr lang="en-US" sz="1200" dirty="0"/>
        </a:p>
      </dgm:t>
    </dgm:pt>
    <dgm:pt modelId="{8191A852-78BC-41B5-837C-26786A07A38F}" type="parTrans" cxnId="{C1A0D618-1728-4446-B810-A8961FC9095B}">
      <dgm:prSet/>
      <dgm:spPr/>
      <dgm:t>
        <a:bodyPr/>
        <a:lstStyle/>
        <a:p>
          <a:endParaRPr lang="en-US"/>
        </a:p>
      </dgm:t>
    </dgm:pt>
    <dgm:pt modelId="{0DF75DE3-F857-48DC-B46C-77BA06A5A3D5}" type="sibTrans" cxnId="{C1A0D618-1728-4446-B810-A8961FC9095B}">
      <dgm:prSet/>
      <dgm:spPr/>
      <dgm:t>
        <a:bodyPr/>
        <a:lstStyle/>
        <a:p>
          <a:endParaRPr lang="en-US"/>
        </a:p>
      </dgm:t>
    </dgm:pt>
    <dgm:pt modelId="{26B87D3B-7F65-4188-86D6-17C0342E615F}">
      <dgm:prSet custT="1"/>
      <dgm:spPr/>
      <dgm:t>
        <a:bodyPr/>
        <a:lstStyle/>
        <a:p>
          <a:r>
            <a:rPr lang="cs-CZ" sz="1200" dirty="0"/>
            <a:t>od r. 370 př. n. l. království </a:t>
          </a:r>
          <a:r>
            <a:rPr lang="cs-CZ" sz="1200" dirty="0" err="1"/>
            <a:t>Molossů</a:t>
          </a:r>
          <a:endParaRPr lang="en-US" sz="1200" dirty="0"/>
        </a:p>
      </dgm:t>
    </dgm:pt>
    <dgm:pt modelId="{C4F445D7-E7EB-497D-9B91-2E624A1C969D}" type="parTrans" cxnId="{729B5E8A-E2EF-414D-A39A-3611C396F7E1}">
      <dgm:prSet/>
      <dgm:spPr/>
      <dgm:t>
        <a:bodyPr/>
        <a:lstStyle/>
        <a:p>
          <a:endParaRPr lang="en-US"/>
        </a:p>
      </dgm:t>
    </dgm:pt>
    <dgm:pt modelId="{1BB2BE34-E0F6-43E6-AA8E-7AC18C688B22}" type="sibTrans" cxnId="{729B5E8A-E2EF-414D-A39A-3611C396F7E1}">
      <dgm:prSet/>
      <dgm:spPr/>
      <dgm:t>
        <a:bodyPr/>
        <a:lstStyle/>
        <a:p>
          <a:endParaRPr lang="en-US"/>
        </a:p>
      </dgm:t>
    </dgm:pt>
    <dgm:pt modelId="{4D7057FF-3827-4E5F-9C09-272C7A8B4C2D}">
      <dgm:prSet custT="1"/>
      <dgm:spPr/>
      <dgm:t>
        <a:bodyPr/>
        <a:lstStyle/>
        <a:p>
          <a:r>
            <a:rPr lang="cs-CZ" sz="1200" dirty="0"/>
            <a:t>r. 357 svatba Filipa II. s </a:t>
          </a:r>
          <a:r>
            <a:rPr lang="cs-CZ" sz="1200" dirty="0" err="1"/>
            <a:t>molosskou</a:t>
          </a:r>
          <a:r>
            <a:rPr lang="cs-CZ" sz="1200" dirty="0"/>
            <a:t> princeznou </a:t>
          </a:r>
          <a:r>
            <a:rPr lang="cs-CZ" sz="1200" dirty="0" err="1"/>
            <a:t>Olympiadou</a:t>
          </a:r>
          <a:r>
            <a:rPr lang="cs-CZ" sz="1200" dirty="0"/>
            <a:t> </a:t>
          </a:r>
          <a:r>
            <a:rPr lang="el-GR" sz="1200" dirty="0"/>
            <a:t>&gt; </a:t>
          </a:r>
          <a:r>
            <a:rPr lang="cs-CZ" sz="1200" dirty="0"/>
            <a:t>Alexandr Veliký</a:t>
          </a:r>
          <a:endParaRPr lang="en-US" sz="1200" dirty="0"/>
        </a:p>
      </dgm:t>
    </dgm:pt>
    <dgm:pt modelId="{80E0676C-B64D-4A43-9C5C-34F07E35D511}" type="parTrans" cxnId="{7D6A4CE0-3205-49AA-B0AD-0EA2B8693B62}">
      <dgm:prSet/>
      <dgm:spPr/>
      <dgm:t>
        <a:bodyPr/>
        <a:lstStyle/>
        <a:p>
          <a:endParaRPr lang="en-US"/>
        </a:p>
      </dgm:t>
    </dgm:pt>
    <dgm:pt modelId="{0F0CA732-9FD4-4F5A-BAC5-B6837224CBA2}" type="sibTrans" cxnId="{7D6A4CE0-3205-49AA-B0AD-0EA2B8693B62}">
      <dgm:prSet/>
      <dgm:spPr/>
      <dgm:t>
        <a:bodyPr/>
        <a:lstStyle/>
        <a:p>
          <a:endParaRPr lang="en-US"/>
        </a:p>
      </dgm:t>
    </dgm:pt>
    <dgm:pt modelId="{A14FB45A-70D6-4882-B992-9816DDB60D6C}">
      <dgm:prSet custT="1"/>
      <dgm:spPr/>
      <dgm:t>
        <a:bodyPr/>
        <a:lstStyle/>
        <a:p>
          <a:r>
            <a:rPr lang="cs-CZ" sz="1200" dirty="0"/>
            <a:t>r. 167 př. n. l. ovládají </a:t>
          </a:r>
          <a:r>
            <a:rPr lang="cs-CZ" sz="1200" dirty="0" err="1"/>
            <a:t>Epirus</a:t>
          </a:r>
          <a:r>
            <a:rPr lang="cs-CZ" sz="1200" dirty="0"/>
            <a:t> Římané</a:t>
          </a:r>
          <a:endParaRPr lang="en-US" sz="1200" dirty="0"/>
        </a:p>
      </dgm:t>
    </dgm:pt>
    <dgm:pt modelId="{7D6B0EB3-EC13-4D41-AADA-F2773B9A1313}" type="parTrans" cxnId="{DAD31405-9009-4E74-A1B4-02C8CB663001}">
      <dgm:prSet/>
      <dgm:spPr/>
      <dgm:t>
        <a:bodyPr/>
        <a:lstStyle/>
        <a:p>
          <a:endParaRPr lang="en-US"/>
        </a:p>
      </dgm:t>
    </dgm:pt>
    <dgm:pt modelId="{D7EF500D-E751-48BF-A730-C2F608B66F6C}" type="sibTrans" cxnId="{DAD31405-9009-4E74-A1B4-02C8CB663001}">
      <dgm:prSet/>
      <dgm:spPr/>
      <dgm:t>
        <a:bodyPr/>
        <a:lstStyle/>
        <a:p>
          <a:endParaRPr lang="en-US"/>
        </a:p>
      </dgm:t>
    </dgm:pt>
    <dgm:pt modelId="{7E063215-043D-48F0-8F8E-A6CBC145B27A}">
      <dgm:prSet custT="1"/>
      <dgm:spPr/>
      <dgm:t>
        <a:bodyPr/>
        <a:lstStyle/>
        <a:p>
          <a:r>
            <a:rPr lang="cs-CZ" sz="1200" dirty="0"/>
            <a:t>r. 31 př. N. l bitva u </a:t>
          </a:r>
          <a:r>
            <a:rPr lang="cs-CZ" sz="1200" dirty="0" err="1"/>
            <a:t>Aktia</a:t>
          </a:r>
          <a:r>
            <a:rPr lang="cs-CZ" sz="1200" dirty="0"/>
            <a:t> (Octavianus Augustus x Markus Antonius a Kleopatra, založení </a:t>
          </a:r>
          <a:r>
            <a:rPr lang="cs-CZ" sz="1200" dirty="0" err="1"/>
            <a:t>Nikopole</a:t>
          </a:r>
          <a:endParaRPr lang="en-US" sz="1200" dirty="0"/>
        </a:p>
      </dgm:t>
    </dgm:pt>
    <dgm:pt modelId="{3132B25F-272E-4DAD-B5BE-2434B3AA8440}" type="parTrans" cxnId="{127E296F-BA9E-4082-9507-BD4859A0ECED}">
      <dgm:prSet/>
      <dgm:spPr/>
      <dgm:t>
        <a:bodyPr/>
        <a:lstStyle/>
        <a:p>
          <a:endParaRPr lang="en-US"/>
        </a:p>
      </dgm:t>
    </dgm:pt>
    <dgm:pt modelId="{CD72B783-923E-46F3-9119-D1B706E2F22F}" type="sibTrans" cxnId="{127E296F-BA9E-4082-9507-BD4859A0ECED}">
      <dgm:prSet/>
      <dgm:spPr/>
      <dgm:t>
        <a:bodyPr/>
        <a:lstStyle/>
        <a:p>
          <a:endParaRPr lang="en-US"/>
        </a:p>
      </dgm:t>
    </dgm:pt>
    <dgm:pt modelId="{B5DE0588-6471-4A28-A2B6-D491E8C4C10E}" type="pres">
      <dgm:prSet presAssocID="{8228CC62-7244-4186-9B4D-D472CDDAA08A}" presName="linear" presStyleCnt="0">
        <dgm:presLayoutVars>
          <dgm:animLvl val="lvl"/>
          <dgm:resizeHandles val="exact"/>
        </dgm:presLayoutVars>
      </dgm:prSet>
      <dgm:spPr/>
    </dgm:pt>
    <dgm:pt modelId="{A1090F32-3CA4-4558-9960-A2C7766519A9}" type="pres">
      <dgm:prSet presAssocID="{708D4523-BA42-4163-BB9D-7DCD3123A20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1B4D6DB-4550-482A-BBD7-AB1FEA3A1F6F}" type="pres">
      <dgm:prSet presAssocID="{A5303CC3-EDAC-42D8-8C88-39189FAA6C40}" presName="spacer" presStyleCnt="0"/>
      <dgm:spPr/>
    </dgm:pt>
    <dgm:pt modelId="{5B290FF8-D123-4261-9063-7CA67561D8E3}" type="pres">
      <dgm:prSet presAssocID="{A009F0F0-2F31-4E8D-8645-6D53416C834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23FE057-ED3B-4F79-9B04-FA4223C45442}" type="pres">
      <dgm:prSet presAssocID="{C62A596C-D9F5-45FB-BDA1-2C7275B1AE80}" presName="spacer" presStyleCnt="0"/>
      <dgm:spPr/>
    </dgm:pt>
    <dgm:pt modelId="{6CDAE14A-D417-42B9-8C59-45CAF206B92B}" type="pres">
      <dgm:prSet presAssocID="{76F7D396-E9F0-4109-A7F4-28A45F6F96C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67CD5A2-65EC-4734-A4D9-C5AD8BAA84BA}" type="pres">
      <dgm:prSet presAssocID="{0DF75DE3-F857-48DC-B46C-77BA06A5A3D5}" presName="spacer" presStyleCnt="0"/>
      <dgm:spPr/>
    </dgm:pt>
    <dgm:pt modelId="{AFC95C80-2CD5-4862-8290-B2BBE5839DB3}" type="pres">
      <dgm:prSet presAssocID="{26B87D3B-7F65-4188-86D6-17C0342E615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02B0701-7D74-4975-8C49-00CC31C181F3}" type="pres">
      <dgm:prSet presAssocID="{1BB2BE34-E0F6-43E6-AA8E-7AC18C688B22}" presName="spacer" presStyleCnt="0"/>
      <dgm:spPr/>
    </dgm:pt>
    <dgm:pt modelId="{F59F7C5F-B070-4601-8B5F-A941D3311DC1}" type="pres">
      <dgm:prSet presAssocID="{4D7057FF-3827-4E5F-9C09-272C7A8B4C2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49C084B-7597-4043-9423-1871F8CA8569}" type="pres">
      <dgm:prSet presAssocID="{0F0CA732-9FD4-4F5A-BAC5-B6837224CBA2}" presName="spacer" presStyleCnt="0"/>
      <dgm:spPr/>
    </dgm:pt>
    <dgm:pt modelId="{3A5C2A1F-280D-45DA-9D90-F981EA469F2F}" type="pres">
      <dgm:prSet presAssocID="{A14FB45A-70D6-4882-B992-9816DDB60D6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7943F36-9290-4C94-A441-9DE2C732AB4D}" type="pres">
      <dgm:prSet presAssocID="{D7EF500D-E751-48BF-A730-C2F608B66F6C}" presName="spacer" presStyleCnt="0"/>
      <dgm:spPr/>
    </dgm:pt>
    <dgm:pt modelId="{3882C263-E696-455E-9123-AC2080BCD7D2}" type="pres">
      <dgm:prSet presAssocID="{7E063215-043D-48F0-8F8E-A6CBC145B27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AD31405-9009-4E74-A1B4-02C8CB663001}" srcId="{8228CC62-7244-4186-9B4D-D472CDDAA08A}" destId="{A14FB45A-70D6-4882-B992-9816DDB60D6C}" srcOrd="5" destOrd="0" parTransId="{7D6B0EB3-EC13-4D41-AADA-F2773B9A1313}" sibTransId="{D7EF500D-E751-48BF-A730-C2F608B66F6C}"/>
    <dgm:cxn modelId="{F2E3B306-6D58-47E8-ACE2-E41117879E59}" type="presOf" srcId="{7E063215-043D-48F0-8F8E-A6CBC145B27A}" destId="{3882C263-E696-455E-9123-AC2080BCD7D2}" srcOrd="0" destOrd="0" presId="urn:microsoft.com/office/officeart/2005/8/layout/vList2"/>
    <dgm:cxn modelId="{C1A0D618-1728-4446-B810-A8961FC9095B}" srcId="{8228CC62-7244-4186-9B4D-D472CDDAA08A}" destId="{76F7D396-E9F0-4109-A7F4-28A45F6F96C9}" srcOrd="2" destOrd="0" parTransId="{8191A852-78BC-41B5-837C-26786A07A38F}" sibTransId="{0DF75DE3-F857-48DC-B46C-77BA06A5A3D5}"/>
    <dgm:cxn modelId="{1D957325-7CDF-42A7-A1DA-AA4DBDC33713}" type="presOf" srcId="{A14FB45A-70D6-4882-B992-9816DDB60D6C}" destId="{3A5C2A1F-280D-45DA-9D90-F981EA469F2F}" srcOrd="0" destOrd="0" presId="urn:microsoft.com/office/officeart/2005/8/layout/vList2"/>
    <dgm:cxn modelId="{127E296F-BA9E-4082-9507-BD4859A0ECED}" srcId="{8228CC62-7244-4186-9B4D-D472CDDAA08A}" destId="{7E063215-043D-48F0-8F8E-A6CBC145B27A}" srcOrd="6" destOrd="0" parTransId="{3132B25F-272E-4DAD-B5BE-2434B3AA8440}" sibTransId="{CD72B783-923E-46F3-9119-D1B706E2F22F}"/>
    <dgm:cxn modelId="{3F487A78-B731-4569-814F-5ADC46A29BF7}" srcId="{8228CC62-7244-4186-9B4D-D472CDDAA08A}" destId="{708D4523-BA42-4163-BB9D-7DCD3123A206}" srcOrd="0" destOrd="0" parTransId="{34D03611-6A6F-4954-9CA4-38263FEC1DCF}" sibTransId="{A5303CC3-EDAC-42D8-8C88-39189FAA6C40}"/>
    <dgm:cxn modelId="{8F7E935A-F3E8-4C19-8852-46E2D52936E8}" type="presOf" srcId="{A009F0F0-2F31-4E8D-8645-6D53416C8342}" destId="{5B290FF8-D123-4261-9063-7CA67561D8E3}" srcOrd="0" destOrd="0" presId="urn:microsoft.com/office/officeart/2005/8/layout/vList2"/>
    <dgm:cxn modelId="{729B5E8A-E2EF-414D-A39A-3611C396F7E1}" srcId="{8228CC62-7244-4186-9B4D-D472CDDAA08A}" destId="{26B87D3B-7F65-4188-86D6-17C0342E615F}" srcOrd="3" destOrd="0" parTransId="{C4F445D7-E7EB-497D-9B91-2E624A1C969D}" sibTransId="{1BB2BE34-E0F6-43E6-AA8E-7AC18C688B22}"/>
    <dgm:cxn modelId="{F0916CA8-039D-435B-B575-191F44BBC36B}" type="presOf" srcId="{708D4523-BA42-4163-BB9D-7DCD3123A206}" destId="{A1090F32-3CA4-4558-9960-A2C7766519A9}" srcOrd="0" destOrd="0" presId="urn:microsoft.com/office/officeart/2005/8/layout/vList2"/>
    <dgm:cxn modelId="{EFF574AC-AE6D-4405-8B2A-98850E382FB5}" type="presOf" srcId="{26B87D3B-7F65-4188-86D6-17C0342E615F}" destId="{AFC95C80-2CD5-4862-8290-B2BBE5839DB3}" srcOrd="0" destOrd="0" presId="urn:microsoft.com/office/officeart/2005/8/layout/vList2"/>
    <dgm:cxn modelId="{EC407ABE-CC8C-4DD5-8634-D1D8480EA4C6}" type="presOf" srcId="{8228CC62-7244-4186-9B4D-D472CDDAA08A}" destId="{B5DE0588-6471-4A28-A2B6-D491E8C4C10E}" srcOrd="0" destOrd="0" presId="urn:microsoft.com/office/officeart/2005/8/layout/vList2"/>
    <dgm:cxn modelId="{7D6A4CE0-3205-49AA-B0AD-0EA2B8693B62}" srcId="{8228CC62-7244-4186-9B4D-D472CDDAA08A}" destId="{4D7057FF-3827-4E5F-9C09-272C7A8B4C2D}" srcOrd="4" destOrd="0" parTransId="{80E0676C-B64D-4A43-9C5C-34F07E35D511}" sibTransId="{0F0CA732-9FD4-4F5A-BAC5-B6837224CBA2}"/>
    <dgm:cxn modelId="{27F2ECE9-3AC0-46E8-BA04-36EE1B116274}" type="presOf" srcId="{4D7057FF-3827-4E5F-9C09-272C7A8B4C2D}" destId="{F59F7C5F-B070-4601-8B5F-A941D3311DC1}" srcOrd="0" destOrd="0" presId="urn:microsoft.com/office/officeart/2005/8/layout/vList2"/>
    <dgm:cxn modelId="{45C697EC-C5A9-4A51-A521-DAC6940BA8ED}" srcId="{8228CC62-7244-4186-9B4D-D472CDDAA08A}" destId="{A009F0F0-2F31-4E8D-8645-6D53416C8342}" srcOrd="1" destOrd="0" parTransId="{340C2DD6-F9E6-478A-A452-FC42A55F1B61}" sibTransId="{C62A596C-D9F5-45FB-BDA1-2C7275B1AE80}"/>
    <dgm:cxn modelId="{B86DFFF7-57E1-4044-8E15-BE0BE768AF73}" type="presOf" srcId="{76F7D396-E9F0-4109-A7F4-28A45F6F96C9}" destId="{6CDAE14A-D417-42B9-8C59-45CAF206B92B}" srcOrd="0" destOrd="0" presId="urn:microsoft.com/office/officeart/2005/8/layout/vList2"/>
    <dgm:cxn modelId="{D0F1E70B-F007-4ABB-8888-C52F52F08A44}" type="presParOf" srcId="{B5DE0588-6471-4A28-A2B6-D491E8C4C10E}" destId="{A1090F32-3CA4-4558-9960-A2C7766519A9}" srcOrd="0" destOrd="0" presId="urn:microsoft.com/office/officeart/2005/8/layout/vList2"/>
    <dgm:cxn modelId="{53481011-463D-4C7F-A738-B2F3C15190D5}" type="presParOf" srcId="{B5DE0588-6471-4A28-A2B6-D491E8C4C10E}" destId="{11B4D6DB-4550-482A-BBD7-AB1FEA3A1F6F}" srcOrd="1" destOrd="0" presId="urn:microsoft.com/office/officeart/2005/8/layout/vList2"/>
    <dgm:cxn modelId="{80AC4618-B28B-45A6-A3DE-DD0A758C9AF2}" type="presParOf" srcId="{B5DE0588-6471-4A28-A2B6-D491E8C4C10E}" destId="{5B290FF8-D123-4261-9063-7CA67561D8E3}" srcOrd="2" destOrd="0" presId="urn:microsoft.com/office/officeart/2005/8/layout/vList2"/>
    <dgm:cxn modelId="{64F9D2D6-71F0-4385-9A27-CDDAD209C116}" type="presParOf" srcId="{B5DE0588-6471-4A28-A2B6-D491E8C4C10E}" destId="{123FE057-ED3B-4F79-9B04-FA4223C45442}" srcOrd="3" destOrd="0" presId="urn:microsoft.com/office/officeart/2005/8/layout/vList2"/>
    <dgm:cxn modelId="{172EB27A-9A09-42D0-BC49-051FA84C3D16}" type="presParOf" srcId="{B5DE0588-6471-4A28-A2B6-D491E8C4C10E}" destId="{6CDAE14A-D417-42B9-8C59-45CAF206B92B}" srcOrd="4" destOrd="0" presId="urn:microsoft.com/office/officeart/2005/8/layout/vList2"/>
    <dgm:cxn modelId="{11C7D386-95ED-47EA-9467-6715A9FB4301}" type="presParOf" srcId="{B5DE0588-6471-4A28-A2B6-D491E8C4C10E}" destId="{767CD5A2-65EC-4734-A4D9-C5AD8BAA84BA}" srcOrd="5" destOrd="0" presId="urn:microsoft.com/office/officeart/2005/8/layout/vList2"/>
    <dgm:cxn modelId="{9F4FCD38-32DF-475E-9972-BC8BF24F9054}" type="presParOf" srcId="{B5DE0588-6471-4A28-A2B6-D491E8C4C10E}" destId="{AFC95C80-2CD5-4862-8290-B2BBE5839DB3}" srcOrd="6" destOrd="0" presId="urn:microsoft.com/office/officeart/2005/8/layout/vList2"/>
    <dgm:cxn modelId="{2F2ACE7B-C11E-40CD-9422-2841D1B3BAEC}" type="presParOf" srcId="{B5DE0588-6471-4A28-A2B6-D491E8C4C10E}" destId="{302B0701-7D74-4975-8C49-00CC31C181F3}" srcOrd="7" destOrd="0" presId="urn:microsoft.com/office/officeart/2005/8/layout/vList2"/>
    <dgm:cxn modelId="{3A7DC1D8-DF11-44A3-A3B3-959B0FA0ABB1}" type="presParOf" srcId="{B5DE0588-6471-4A28-A2B6-D491E8C4C10E}" destId="{F59F7C5F-B070-4601-8B5F-A941D3311DC1}" srcOrd="8" destOrd="0" presId="urn:microsoft.com/office/officeart/2005/8/layout/vList2"/>
    <dgm:cxn modelId="{9250CBBE-5FA8-481D-9227-F9160E52A8B9}" type="presParOf" srcId="{B5DE0588-6471-4A28-A2B6-D491E8C4C10E}" destId="{449C084B-7597-4043-9423-1871F8CA8569}" srcOrd="9" destOrd="0" presId="urn:microsoft.com/office/officeart/2005/8/layout/vList2"/>
    <dgm:cxn modelId="{75D1D4AD-0319-4005-8BD9-BD9145FB1661}" type="presParOf" srcId="{B5DE0588-6471-4A28-A2B6-D491E8C4C10E}" destId="{3A5C2A1F-280D-45DA-9D90-F981EA469F2F}" srcOrd="10" destOrd="0" presId="urn:microsoft.com/office/officeart/2005/8/layout/vList2"/>
    <dgm:cxn modelId="{FB3D0FC8-F4EB-4EC0-BF6F-47545C7E45C9}" type="presParOf" srcId="{B5DE0588-6471-4A28-A2B6-D491E8C4C10E}" destId="{E7943F36-9290-4C94-A441-9DE2C732AB4D}" srcOrd="11" destOrd="0" presId="urn:microsoft.com/office/officeart/2005/8/layout/vList2"/>
    <dgm:cxn modelId="{EA300E33-76F0-4C88-8FC5-268174222B92}" type="presParOf" srcId="{B5DE0588-6471-4A28-A2B6-D491E8C4C10E}" destId="{3882C263-E696-455E-9123-AC2080BCD7D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90F32-3CA4-4558-9960-A2C7766519A9}">
      <dsp:nvSpPr>
        <dsp:cNvPr id="0" name=""/>
        <dsp:cNvSpPr/>
      </dsp:nvSpPr>
      <dsp:spPr>
        <a:xfrm>
          <a:off x="0" y="889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malá údolí oddělená horami </a:t>
          </a:r>
          <a:r>
            <a:rPr lang="el-GR" sz="1200" kern="1200" dirty="0"/>
            <a:t>&gt; </a:t>
          </a:r>
          <a:r>
            <a:rPr lang="cs-CZ" sz="1200" kern="1200" dirty="0"/>
            <a:t>malé vesnice, nevznikají mocné městské státy </a:t>
          </a:r>
          <a:r>
            <a:rPr lang="el-GR" sz="1200" kern="1200" dirty="0"/>
            <a:t>&gt; </a:t>
          </a:r>
          <a:r>
            <a:rPr lang="cs-CZ" sz="1200" kern="1200" dirty="0"/>
            <a:t>odlišný vývoj od ostatní oblastí (</a:t>
          </a:r>
          <a:r>
            <a:rPr lang="cs-CZ" sz="1200" kern="1200" dirty="0" err="1"/>
            <a:t>Attika</a:t>
          </a:r>
          <a:r>
            <a:rPr lang="cs-CZ" sz="1200" kern="1200" dirty="0"/>
            <a:t>, Peloponés)</a:t>
          </a:r>
          <a:endParaRPr lang="en-US" sz="1200" kern="1200" dirty="0"/>
        </a:p>
      </dsp:txBody>
      <dsp:txXfrm>
        <a:off x="30966" y="31855"/>
        <a:ext cx="4584298" cy="572404"/>
      </dsp:txXfrm>
    </dsp:sp>
    <dsp:sp modelId="{5B290FF8-D123-4261-9063-7CA67561D8E3}">
      <dsp:nvSpPr>
        <dsp:cNvPr id="0" name=""/>
        <dsp:cNvSpPr/>
      </dsp:nvSpPr>
      <dsp:spPr>
        <a:xfrm>
          <a:off x="0" y="648922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významné náboženské centrum – věštírna v </a:t>
          </a:r>
          <a:r>
            <a:rPr lang="cs-CZ" sz="1200" kern="1200" dirty="0" err="1"/>
            <a:t>Dodoně</a:t>
          </a:r>
          <a:endParaRPr lang="en-US" sz="1200" kern="1200" dirty="0"/>
        </a:p>
      </dsp:txBody>
      <dsp:txXfrm>
        <a:off x="30966" y="679888"/>
        <a:ext cx="4584298" cy="572404"/>
      </dsp:txXfrm>
    </dsp:sp>
    <dsp:sp modelId="{6CDAE14A-D417-42B9-8C59-45CAF206B92B}">
      <dsp:nvSpPr>
        <dsp:cNvPr id="0" name=""/>
        <dsp:cNvSpPr/>
      </dsp:nvSpPr>
      <dsp:spPr>
        <a:xfrm>
          <a:off x="0" y="1296955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nemáme písemná svědectví</a:t>
          </a:r>
          <a:endParaRPr lang="en-US" sz="1200" kern="1200" dirty="0"/>
        </a:p>
      </dsp:txBody>
      <dsp:txXfrm>
        <a:off x="30966" y="1327921"/>
        <a:ext cx="4584298" cy="572404"/>
      </dsp:txXfrm>
    </dsp:sp>
    <dsp:sp modelId="{AFC95C80-2CD5-4862-8290-B2BBE5839DB3}">
      <dsp:nvSpPr>
        <dsp:cNvPr id="0" name=""/>
        <dsp:cNvSpPr/>
      </dsp:nvSpPr>
      <dsp:spPr>
        <a:xfrm>
          <a:off x="0" y="1944989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od r. 370 př. n. l. království </a:t>
          </a:r>
          <a:r>
            <a:rPr lang="cs-CZ" sz="1200" kern="1200" dirty="0" err="1"/>
            <a:t>Molossů</a:t>
          </a:r>
          <a:endParaRPr lang="en-US" sz="1200" kern="1200" dirty="0"/>
        </a:p>
      </dsp:txBody>
      <dsp:txXfrm>
        <a:off x="30966" y="1975955"/>
        <a:ext cx="4584298" cy="572404"/>
      </dsp:txXfrm>
    </dsp:sp>
    <dsp:sp modelId="{F59F7C5F-B070-4601-8B5F-A941D3311DC1}">
      <dsp:nvSpPr>
        <dsp:cNvPr id="0" name=""/>
        <dsp:cNvSpPr/>
      </dsp:nvSpPr>
      <dsp:spPr>
        <a:xfrm>
          <a:off x="0" y="2593022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r. 357 svatba Filipa II. s </a:t>
          </a:r>
          <a:r>
            <a:rPr lang="cs-CZ" sz="1200" kern="1200" dirty="0" err="1"/>
            <a:t>molosskou</a:t>
          </a:r>
          <a:r>
            <a:rPr lang="cs-CZ" sz="1200" kern="1200" dirty="0"/>
            <a:t> princeznou </a:t>
          </a:r>
          <a:r>
            <a:rPr lang="cs-CZ" sz="1200" kern="1200" dirty="0" err="1"/>
            <a:t>Olympiadou</a:t>
          </a:r>
          <a:r>
            <a:rPr lang="cs-CZ" sz="1200" kern="1200" dirty="0"/>
            <a:t> </a:t>
          </a:r>
          <a:r>
            <a:rPr lang="el-GR" sz="1200" kern="1200" dirty="0"/>
            <a:t>&gt; </a:t>
          </a:r>
          <a:r>
            <a:rPr lang="cs-CZ" sz="1200" kern="1200" dirty="0"/>
            <a:t>Alexandr Veliký</a:t>
          </a:r>
          <a:endParaRPr lang="en-US" sz="1200" kern="1200" dirty="0"/>
        </a:p>
      </dsp:txBody>
      <dsp:txXfrm>
        <a:off x="30966" y="2623988"/>
        <a:ext cx="4584298" cy="572404"/>
      </dsp:txXfrm>
    </dsp:sp>
    <dsp:sp modelId="{3A5C2A1F-280D-45DA-9D90-F981EA469F2F}">
      <dsp:nvSpPr>
        <dsp:cNvPr id="0" name=""/>
        <dsp:cNvSpPr/>
      </dsp:nvSpPr>
      <dsp:spPr>
        <a:xfrm>
          <a:off x="0" y="3241056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r. 167 př. n. l. ovládají </a:t>
          </a:r>
          <a:r>
            <a:rPr lang="cs-CZ" sz="1200" kern="1200" dirty="0" err="1"/>
            <a:t>Epirus</a:t>
          </a:r>
          <a:r>
            <a:rPr lang="cs-CZ" sz="1200" kern="1200" dirty="0"/>
            <a:t> Římané</a:t>
          </a:r>
          <a:endParaRPr lang="en-US" sz="1200" kern="1200" dirty="0"/>
        </a:p>
      </dsp:txBody>
      <dsp:txXfrm>
        <a:off x="30966" y="3272022"/>
        <a:ext cx="4584298" cy="572404"/>
      </dsp:txXfrm>
    </dsp:sp>
    <dsp:sp modelId="{3882C263-E696-455E-9123-AC2080BCD7D2}">
      <dsp:nvSpPr>
        <dsp:cNvPr id="0" name=""/>
        <dsp:cNvSpPr/>
      </dsp:nvSpPr>
      <dsp:spPr>
        <a:xfrm>
          <a:off x="0" y="3889089"/>
          <a:ext cx="4646230" cy="6343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r. 31 př. N. l bitva u </a:t>
          </a:r>
          <a:r>
            <a:rPr lang="cs-CZ" sz="1200" kern="1200" dirty="0" err="1"/>
            <a:t>Aktia</a:t>
          </a:r>
          <a:r>
            <a:rPr lang="cs-CZ" sz="1200" kern="1200" dirty="0"/>
            <a:t> (Octavianus Augustus x Markus Antonius a Kleopatra, založení </a:t>
          </a:r>
          <a:r>
            <a:rPr lang="cs-CZ" sz="1200" kern="1200" dirty="0" err="1"/>
            <a:t>Nikopole</a:t>
          </a:r>
          <a:endParaRPr lang="en-US" sz="1200" kern="1200" dirty="0"/>
        </a:p>
      </dsp:txBody>
      <dsp:txXfrm>
        <a:off x="30966" y="3920055"/>
        <a:ext cx="4584298" cy="572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94261-3FF6-48BE-A7C2-B348EF9401D9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B6086-9DF4-4F69-865B-95202F43CC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7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>
            <a:extLst>
              <a:ext uri="{FF2B5EF4-FFF2-40B4-BE49-F238E27FC236}">
                <a16:creationId xmlns:a16="http://schemas.microsoft.com/office/drawing/2014/main" id="{FCCF848B-0DA8-47D7-8942-4A6A5A979D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Zástupný symbol pro poznámky 2">
            <a:extLst>
              <a:ext uri="{FF2B5EF4-FFF2-40B4-BE49-F238E27FC236}">
                <a16:creationId xmlns:a16="http://schemas.microsoft.com/office/drawing/2014/main" id="{C68FEF08-2DDC-413D-90FE-C2D0A48B55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1987" name="Zástupný symbol pro číslo snímku 3">
            <a:extLst>
              <a:ext uri="{FF2B5EF4-FFF2-40B4-BE49-F238E27FC236}">
                <a16:creationId xmlns:a16="http://schemas.microsoft.com/office/drawing/2014/main" id="{BC55F9A3-7703-4D31-B910-6171EAC04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D83761-4D08-4F1B-AACC-2A8CE78B8859}" type="slidenum">
              <a:rPr lang="el-GR" altLang="cs-CZ">
                <a:latin typeface="Calibri" panose="020F0502020204030204" pitchFamily="34" charset="0"/>
              </a:rPr>
              <a:pPr eaLnBrk="1" hangingPunct="1"/>
              <a:t>43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Zástupný symbol pro obrázek snímku 1">
            <a:extLst>
              <a:ext uri="{FF2B5EF4-FFF2-40B4-BE49-F238E27FC236}">
                <a16:creationId xmlns:a16="http://schemas.microsoft.com/office/drawing/2014/main" id="{68E4AFE9-F502-4443-9FD7-DD8E8FE984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Zástupný symbol pro poznámky 2">
            <a:extLst>
              <a:ext uri="{FF2B5EF4-FFF2-40B4-BE49-F238E27FC236}">
                <a16:creationId xmlns:a16="http://schemas.microsoft.com/office/drawing/2014/main" id="{B8235D2E-5A43-4615-9905-3D8537228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1" name="Zástupný symbol pro číslo snímku 3">
            <a:extLst>
              <a:ext uri="{FF2B5EF4-FFF2-40B4-BE49-F238E27FC236}">
                <a16:creationId xmlns:a16="http://schemas.microsoft.com/office/drawing/2014/main" id="{0C9615EB-AED0-43E4-B57C-FEBAD3E96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9A7E6A-8245-4CA3-A624-AD29EA806D98}" type="slidenum">
              <a:rPr lang="el-GR" altLang="cs-CZ">
                <a:latin typeface="Calibri" panose="020F0502020204030204" pitchFamily="34" charset="0"/>
              </a:rPr>
              <a:pPr eaLnBrk="1" hangingPunct="1"/>
              <a:t>44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Zástupný symbol pro obrázek snímku 1">
            <a:extLst>
              <a:ext uri="{FF2B5EF4-FFF2-40B4-BE49-F238E27FC236}">
                <a16:creationId xmlns:a16="http://schemas.microsoft.com/office/drawing/2014/main" id="{96570639-DEBE-4F42-AF49-4E2A3E086F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Zástupný symbol pro poznámky 2">
            <a:extLst>
              <a:ext uri="{FF2B5EF4-FFF2-40B4-BE49-F238E27FC236}">
                <a16:creationId xmlns:a16="http://schemas.microsoft.com/office/drawing/2014/main" id="{A097A26D-F4D4-4B6F-9F16-7632963AF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8371" name="Zástupný symbol pro číslo snímku 3">
            <a:extLst>
              <a:ext uri="{FF2B5EF4-FFF2-40B4-BE49-F238E27FC236}">
                <a16:creationId xmlns:a16="http://schemas.microsoft.com/office/drawing/2014/main" id="{1DB99A9E-542B-43F7-A9FF-324AC475CE8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18A014A-5232-4B25-B6A5-2300EC6EA1B7}" type="slidenum">
              <a:rPr lang="el-GR" altLang="cs-CZ" sz="1200">
                <a:latin typeface="Calibri" panose="020F0502020204030204" pitchFamily="34" charset="0"/>
              </a:rPr>
              <a:pPr algn="r" eaLnBrk="1" hangingPunct="1"/>
              <a:t>46</a:t>
            </a:fld>
            <a:endParaRPr lang="el-GR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ástupný symbol pro obrázek snímku 1">
            <a:extLst>
              <a:ext uri="{FF2B5EF4-FFF2-40B4-BE49-F238E27FC236}">
                <a16:creationId xmlns:a16="http://schemas.microsoft.com/office/drawing/2014/main" id="{31D703CA-F349-4DC1-B7B4-8052CF3471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Zástupný symbol pro poznámky 2">
            <a:extLst>
              <a:ext uri="{FF2B5EF4-FFF2-40B4-BE49-F238E27FC236}">
                <a16:creationId xmlns:a16="http://schemas.microsoft.com/office/drawing/2014/main" id="{9B8F0363-86BD-49E2-8B52-7C6722E41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4275" name="Zástupný symbol pro číslo snímku 3">
            <a:extLst>
              <a:ext uri="{FF2B5EF4-FFF2-40B4-BE49-F238E27FC236}">
                <a16:creationId xmlns:a16="http://schemas.microsoft.com/office/drawing/2014/main" id="{F1AB77FC-1CFB-4E2E-8CFB-15AFCEEDE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03F4C4-C25A-4176-9834-D83810452B04}" type="slidenum">
              <a:rPr lang="el-GR" altLang="cs-CZ">
                <a:latin typeface="Calibri" panose="020F0502020204030204" pitchFamily="34" charset="0"/>
              </a:rPr>
              <a:pPr eaLnBrk="1" hangingPunct="1"/>
              <a:t>47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>
            <a:extLst>
              <a:ext uri="{FF2B5EF4-FFF2-40B4-BE49-F238E27FC236}">
                <a16:creationId xmlns:a16="http://schemas.microsoft.com/office/drawing/2014/main" id="{6D2BD6AD-E0E5-4C30-AB42-BEE6996B67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Zástupný symbol pro poznámky 2">
            <a:extLst>
              <a:ext uri="{FF2B5EF4-FFF2-40B4-BE49-F238E27FC236}">
                <a16:creationId xmlns:a16="http://schemas.microsoft.com/office/drawing/2014/main" id="{7F03096C-1C95-4469-9DB4-608174454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6563" name="Zástupný symbol pro číslo snímku 3">
            <a:extLst>
              <a:ext uri="{FF2B5EF4-FFF2-40B4-BE49-F238E27FC236}">
                <a16:creationId xmlns:a16="http://schemas.microsoft.com/office/drawing/2014/main" id="{4939F0A5-FFB9-40D7-81A2-B3964D144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D06863-EF41-43F0-9591-67D4C9474CD1}" type="slidenum">
              <a:rPr lang="el-GR" altLang="cs-CZ">
                <a:latin typeface="Calibri" panose="020F0502020204030204" pitchFamily="34" charset="0"/>
              </a:rPr>
              <a:pPr eaLnBrk="1" hangingPunct="1"/>
              <a:t>48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rázek snímku 1">
            <a:extLst>
              <a:ext uri="{FF2B5EF4-FFF2-40B4-BE49-F238E27FC236}">
                <a16:creationId xmlns:a16="http://schemas.microsoft.com/office/drawing/2014/main" id="{07192BB8-D598-4DF7-A4CA-C9255B4C3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Zástupný symbol pro poznámky 2">
            <a:extLst>
              <a:ext uri="{FF2B5EF4-FFF2-40B4-BE49-F238E27FC236}">
                <a16:creationId xmlns:a16="http://schemas.microsoft.com/office/drawing/2014/main" id="{C2DF64F4-D3F1-4F40-BD86-A5FB9AEFD4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4515" name="Zástupný symbol pro číslo snímku 3">
            <a:extLst>
              <a:ext uri="{FF2B5EF4-FFF2-40B4-BE49-F238E27FC236}">
                <a16:creationId xmlns:a16="http://schemas.microsoft.com/office/drawing/2014/main" id="{2A04E6D6-1DE1-476C-824B-093867499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95B13D-4094-4BBF-9191-D1A8627D601D}" type="slidenum">
              <a:rPr lang="el-GR" altLang="cs-CZ">
                <a:latin typeface="Calibri" panose="020F0502020204030204" pitchFamily="34" charset="0"/>
              </a:rPr>
              <a:pPr eaLnBrk="1" hangingPunct="1"/>
              <a:t>49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ástupný symbol pro obrázek snímku 1">
            <a:extLst>
              <a:ext uri="{FF2B5EF4-FFF2-40B4-BE49-F238E27FC236}">
                <a16:creationId xmlns:a16="http://schemas.microsoft.com/office/drawing/2014/main" id="{FE6A7124-AA9D-470C-907E-632DA581CF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Zástupný symbol pro poznámky 2">
            <a:extLst>
              <a:ext uri="{FF2B5EF4-FFF2-40B4-BE49-F238E27FC236}">
                <a16:creationId xmlns:a16="http://schemas.microsoft.com/office/drawing/2014/main" id="{98C441E1-B1B1-445A-B1AA-62E0654E57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1139" name="Zástupný symbol pro číslo snímku 3">
            <a:extLst>
              <a:ext uri="{FF2B5EF4-FFF2-40B4-BE49-F238E27FC236}">
                <a16:creationId xmlns:a16="http://schemas.microsoft.com/office/drawing/2014/main" id="{B74B8C87-3BFF-4D16-96D3-441E5290C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EE3331-A293-4259-A39E-34DDFF66529C}" type="slidenum">
              <a:rPr lang="el-GR" altLang="cs-CZ">
                <a:latin typeface="Calibri" panose="020F0502020204030204" pitchFamily="34" charset="0"/>
              </a:rPr>
              <a:pPr eaLnBrk="1" hangingPunct="1"/>
              <a:t>56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Zástupný symbol pro obrázek snímku 1">
            <a:extLst>
              <a:ext uri="{FF2B5EF4-FFF2-40B4-BE49-F238E27FC236}">
                <a16:creationId xmlns:a16="http://schemas.microsoft.com/office/drawing/2014/main" id="{79869980-D736-4FCD-8ECB-30FB9A2566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Zástupný symbol pro poznámky 2">
            <a:extLst>
              <a:ext uri="{FF2B5EF4-FFF2-40B4-BE49-F238E27FC236}">
                <a16:creationId xmlns:a16="http://schemas.microsoft.com/office/drawing/2014/main" id="{ECC205FE-04E9-434E-AF5E-7F8B8887DE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3187" name="Zástupný symbol pro číslo snímku 3">
            <a:extLst>
              <a:ext uri="{FF2B5EF4-FFF2-40B4-BE49-F238E27FC236}">
                <a16:creationId xmlns:a16="http://schemas.microsoft.com/office/drawing/2014/main" id="{2AD5B9E1-C8AA-4B81-BDA3-CEDE912F8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C49978-F4D1-4C4A-A3A2-372833230D29}" type="slidenum">
              <a:rPr lang="el-GR" altLang="cs-CZ">
                <a:latin typeface="Calibri" panose="020F0502020204030204" pitchFamily="34" charset="0"/>
              </a:rPr>
              <a:pPr eaLnBrk="1" hangingPunct="1"/>
              <a:t>57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Zástupný symbol pro obrázek snímku 1">
            <a:extLst>
              <a:ext uri="{FF2B5EF4-FFF2-40B4-BE49-F238E27FC236}">
                <a16:creationId xmlns:a16="http://schemas.microsoft.com/office/drawing/2014/main" id="{DB552690-3A6F-4CD9-829C-B0CD70DDF8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Zástupný symbol pro poznámky 2">
            <a:extLst>
              <a:ext uri="{FF2B5EF4-FFF2-40B4-BE49-F238E27FC236}">
                <a16:creationId xmlns:a16="http://schemas.microsoft.com/office/drawing/2014/main" id="{A3EA854B-FB1F-440C-81AC-FDFA82DF95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1379" name="Zástupný symbol pro číslo snímku 3">
            <a:extLst>
              <a:ext uri="{FF2B5EF4-FFF2-40B4-BE49-F238E27FC236}">
                <a16:creationId xmlns:a16="http://schemas.microsoft.com/office/drawing/2014/main" id="{1A14AD00-B6BF-4700-8B17-EDC9B913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D16020-C11D-44FF-96CF-958BAEF1A211}" type="slidenum">
              <a:rPr lang="el-GR" altLang="cs-CZ">
                <a:latin typeface="Calibri" panose="020F0502020204030204" pitchFamily="34" charset="0"/>
              </a:rPr>
              <a:pPr eaLnBrk="1" hangingPunct="1"/>
              <a:t>58</a:t>
            </a:fld>
            <a:endParaRPr lang="el-GR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08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18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96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4513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4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421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32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881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01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87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71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52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78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25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93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77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C040CE-5E34-441E-B120-A447A040D855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701FEB-103F-4C33-8FF9-23D4A2EFA1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810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7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sah obrázku mapa&#10;&#10;Popis byl vytvořen automaticky">
            <a:extLst>
              <a:ext uri="{FF2B5EF4-FFF2-40B4-BE49-F238E27FC236}">
                <a16:creationId xmlns:a16="http://schemas.microsoft.com/office/drawing/2014/main" id="{92DFA020-9DA5-41AE-8FDC-9BB7CD73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621" y="643467"/>
            <a:ext cx="633075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2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Αγριόγατα εντοπίστηκε στο Δέλτα του Καλαμά">
            <a:extLst>
              <a:ext uri="{FF2B5EF4-FFF2-40B4-BE49-F238E27FC236}">
                <a16:creationId xmlns:a16="http://schemas.microsoft.com/office/drawing/2014/main" id="{06BC7A49-C398-41D2-9278-106113567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r="1" b="5747"/>
          <a:stretch/>
        </p:blipFill>
        <p:spPr bwMode="auto"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Ο λύγκας – Save Epirus">
            <a:extLst>
              <a:ext uri="{FF2B5EF4-FFF2-40B4-BE49-F238E27FC236}">
                <a16:creationId xmlns:a16="http://schemas.microsoft.com/office/drawing/2014/main" id="{B6BF2A2A-9850-44AD-A5B6-E2118D3D1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1" b="1"/>
          <a:stretch/>
        </p:blipFill>
        <p:spPr bwMode="auto">
          <a:xfrm>
            <a:off x="4216676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818F704E-637B-4D08-9EEC-F2869F5EE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2" r="2" b="2"/>
          <a:stretch/>
        </p:blipFill>
        <p:spPr bwMode="auto">
          <a:xfrm>
            <a:off x="3136510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DC0149C-4C2D-4AB4-B863-AAE5CD4C6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1" r="-1" b="12578"/>
          <a:stretch/>
        </p:blipFill>
        <p:spPr bwMode="auto">
          <a:xfrm>
            <a:off x="22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6872B7D-8C37-40C4-992B-00416D2E2651}"/>
              </a:ext>
            </a:extLst>
          </p:cNvPr>
          <p:cNvSpPr txBox="1"/>
          <p:nvPr/>
        </p:nvSpPr>
        <p:spPr>
          <a:xfrm>
            <a:off x="4376693" y="0"/>
            <a:ext cx="168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divoká kočka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E27B01-3101-457A-832F-97EE87494106}"/>
              </a:ext>
            </a:extLst>
          </p:cNvPr>
          <p:cNvSpPr txBox="1"/>
          <p:nvPr/>
        </p:nvSpPr>
        <p:spPr>
          <a:xfrm>
            <a:off x="8549196" y="324433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rys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8C90A9-A663-461F-A391-26E75218CA37}"/>
              </a:ext>
            </a:extLst>
          </p:cNvPr>
          <p:cNvSpPr txBox="1"/>
          <p:nvPr/>
        </p:nvSpPr>
        <p:spPr>
          <a:xfrm>
            <a:off x="559293" y="632090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divoká lilie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CC86CC-C91B-4F0C-9626-036E097A0801}"/>
              </a:ext>
            </a:extLst>
          </p:cNvPr>
          <p:cNvSpPr txBox="1"/>
          <p:nvPr/>
        </p:nvSpPr>
        <p:spPr>
          <a:xfrm>
            <a:off x="3648722" y="648957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zmije</a:t>
            </a:r>
          </a:p>
        </p:txBody>
      </p:sp>
    </p:spTree>
    <p:extLst>
      <p:ext uri="{BB962C8B-B14F-4D97-AF65-F5344CB8AC3E}">
        <p14:creationId xmlns:p14="http://schemas.microsoft.com/office/powerpoint/2010/main" val="171496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CC25575-9E41-4F12-912D-1A003A9653C4}"/>
              </a:ext>
            </a:extLst>
          </p:cNvPr>
          <p:cNvSpPr txBox="1"/>
          <p:nvPr/>
        </p:nvSpPr>
        <p:spPr>
          <a:xfrm>
            <a:off x="857252" y="236223"/>
            <a:ext cx="3899945" cy="1104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Corbel" panose="020B0503020204020204" pitchFamily="34" charset="0"/>
                <a:ea typeface="+mj-ea"/>
                <a:cs typeface="+mj-cs"/>
              </a:rPr>
              <a:t>Národní</a:t>
            </a:r>
            <a:r>
              <a:rPr lang="en-US" sz="2400" dirty="0">
                <a:solidFill>
                  <a:schemeClr val="accent1"/>
                </a:solidFill>
                <a:latin typeface="Corbel" panose="020B0503020204020204" pitchFamily="34" charset="0"/>
                <a:ea typeface="+mj-ea"/>
                <a:cs typeface="+mj-cs"/>
              </a:rPr>
              <a:t> park </a:t>
            </a:r>
            <a:r>
              <a:rPr lang="en-US" sz="2400" dirty="0" err="1">
                <a:solidFill>
                  <a:schemeClr val="accent1"/>
                </a:solidFill>
                <a:latin typeface="Corbel" panose="020B0503020204020204" pitchFamily="34" charset="0"/>
                <a:ea typeface="+mj-ea"/>
                <a:cs typeface="+mj-cs"/>
              </a:rPr>
              <a:t>Viku-Aou</a:t>
            </a:r>
            <a:endParaRPr lang="en-US" sz="2400" dirty="0">
              <a:solidFill>
                <a:schemeClr val="accent1"/>
              </a:solidFill>
              <a:latin typeface="Corbel" panose="020B0503020204020204" pitchFamily="34" charset="0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D3CC2B-30F6-4362-8F4F-524A31685DC0}"/>
              </a:ext>
            </a:extLst>
          </p:cNvPr>
          <p:cNvSpPr txBox="1"/>
          <p:nvPr/>
        </p:nvSpPr>
        <p:spPr>
          <a:xfrm>
            <a:off x="857251" y="1238489"/>
            <a:ext cx="3813134" cy="485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b="1" dirty="0" err="1">
                <a:solidFill>
                  <a:schemeClr val="accent1"/>
                </a:solidFill>
              </a:rPr>
              <a:t>Νatura</a:t>
            </a:r>
            <a:r>
              <a:rPr lang="en-US" sz="1400" b="1" dirty="0">
                <a:solidFill>
                  <a:schemeClr val="accent1"/>
                </a:solidFill>
              </a:rPr>
              <a:t> 2000</a:t>
            </a:r>
            <a:endParaRPr lang="cs-CZ" sz="1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400" b="1" dirty="0">
              <a:solidFill>
                <a:schemeClr val="accent1"/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„park </a:t>
            </a:r>
            <a:r>
              <a:rPr lang="en-US" sz="1400" b="1" dirty="0" err="1">
                <a:solidFill>
                  <a:schemeClr val="accent1"/>
                </a:solidFill>
              </a:rPr>
              <a:t>vysokých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vrcholů</a:t>
            </a:r>
            <a:r>
              <a:rPr lang="en-US" sz="1400" b="1" dirty="0">
                <a:solidFill>
                  <a:schemeClr val="accent1"/>
                </a:solidFill>
              </a:rPr>
              <a:t>“, </a:t>
            </a:r>
            <a:r>
              <a:rPr lang="en-US" sz="1400" b="1" dirty="0" err="1">
                <a:solidFill>
                  <a:schemeClr val="accent1"/>
                </a:solidFill>
              </a:rPr>
              <a:t>Zagorochoria</a:t>
            </a:r>
            <a:endParaRPr lang="cs-CZ" sz="1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400" b="1" dirty="0">
              <a:solidFill>
                <a:schemeClr val="accent1"/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b="1" dirty="0" err="1">
                <a:solidFill>
                  <a:schemeClr val="accent1"/>
                </a:solidFill>
              </a:rPr>
              <a:t>Vzácné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ekosystémy</a:t>
            </a:r>
            <a:r>
              <a:rPr lang="en-US" sz="1400" b="1" dirty="0">
                <a:solidFill>
                  <a:schemeClr val="accent1"/>
                </a:solidFill>
              </a:rPr>
              <a:t> &gt; </a:t>
            </a:r>
            <a:r>
              <a:rPr lang="en-US" sz="1400" b="1" dirty="0" err="1">
                <a:solidFill>
                  <a:schemeClr val="accent1"/>
                </a:solidFill>
              </a:rPr>
              <a:t>zakázaná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jakákoli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lidská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aktivita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kromě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turismu</a:t>
            </a:r>
            <a:r>
              <a:rPr lang="en-US" sz="1400" b="1" dirty="0">
                <a:solidFill>
                  <a:schemeClr val="accent1"/>
                </a:solidFill>
              </a:rPr>
              <a:t> v </a:t>
            </a:r>
            <a:r>
              <a:rPr lang="en-US" sz="1400" b="1" dirty="0" err="1">
                <a:solidFill>
                  <a:schemeClr val="accent1"/>
                </a:solidFill>
              </a:rPr>
              <a:t>denních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hodinách</a:t>
            </a:r>
            <a:endParaRPr lang="cs-CZ" sz="1400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400" b="1" dirty="0">
              <a:solidFill>
                <a:schemeClr val="accent1"/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400" b="1" dirty="0">
                <a:solidFill>
                  <a:schemeClr val="accent1"/>
                </a:solidFill>
              </a:rPr>
              <a:t>k</a:t>
            </a:r>
            <a:r>
              <a:rPr lang="en-US" sz="1400" b="1" dirty="0" err="1">
                <a:solidFill>
                  <a:schemeClr val="accent1"/>
                </a:solidFill>
              </a:rPr>
              <a:t>aňon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Viku</a:t>
            </a:r>
            <a:r>
              <a:rPr lang="en-US" sz="1400" b="1" dirty="0">
                <a:solidFill>
                  <a:schemeClr val="accent1"/>
                </a:solidFill>
              </a:rPr>
              <a:t> – </a:t>
            </a:r>
            <a:r>
              <a:rPr lang="en-US" sz="1400" b="1" dirty="0" err="1">
                <a:solidFill>
                  <a:schemeClr val="accent1"/>
                </a:solidFill>
              </a:rPr>
              <a:t>délka</a:t>
            </a:r>
            <a:r>
              <a:rPr lang="en-US" sz="1400" b="1" dirty="0">
                <a:solidFill>
                  <a:schemeClr val="accent1"/>
                </a:solidFill>
              </a:rPr>
              <a:t> 12 km, </a:t>
            </a:r>
            <a:r>
              <a:rPr lang="en-US" sz="1400" b="1" dirty="0" err="1">
                <a:solidFill>
                  <a:schemeClr val="accent1"/>
                </a:solidFill>
              </a:rPr>
              <a:t>hloubka</a:t>
            </a:r>
            <a:r>
              <a:rPr lang="en-US" sz="1400" b="1" dirty="0">
                <a:solidFill>
                  <a:schemeClr val="accent1"/>
                </a:solidFill>
              </a:rPr>
              <a:t> 1000 m (</a:t>
            </a:r>
            <a:r>
              <a:rPr lang="en-US" sz="1400" b="1" dirty="0" err="1">
                <a:solidFill>
                  <a:schemeClr val="accent1"/>
                </a:solidFill>
              </a:rPr>
              <a:t>nejhlubší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kaňon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planety</a:t>
            </a:r>
            <a:r>
              <a:rPr lang="cs-CZ" sz="1400" b="1" dirty="0">
                <a:solidFill>
                  <a:schemeClr val="accent1"/>
                </a:solidFill>
              </a:rPr>
              <a:t>)</a:t>
            </a:r>
            <a:r>
              <a:rPr lang="en-US" sz="1400" b="1" dirty="0">
                <a:solidFill>
                  <a:schemeClr val="accent1"/>
                </a:solidFill>
              </a:rPr>
              <a:t>, </a:t>
            </a:r>
            <a:r>
              <a:rPr lang="en-US" sz="1400" b="1" dirty="0" err="1">
                <a:solidFill>
                  <a:schemeClr val="accent1"/>
                </a:solidFill>
              </a:rPr>
              <a:t>šířka</a:t>
            </a:r>
            <a:r>
              <a:rPr lang="en-US" sz="1400" b="1" dirty="0">
                <a:solidFill>
                  <a:schemeClr val="accent1"/>
                </a:solidFill>
              </a:rPr>
              <a:t> 100 – 1000 m)</a:t>
            </a:r>
            <a:endParaRPr lang="cs-CZ" sz="1400" b="1" dirty="0">
              <a:solidFill>
                <a:schemeClr val="accent1"/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400" b="1" dirty="0" err="1">
                <a:solidFill>
                  <a:schemeClr val="accent1"/>
                </a:solidFill>
              </a:rPr>
              <a:t>Malé</a:t>
            </a:r>
            <a:r>
              <a:rPr lang="en-US" sz="1400" b="1" dirty="0">
                <a:solidFill>
                  <a:schemeClr val="accent1"/>
                </a:solidFill>
              </a:rPr>
              <a:t> a </a:t>
            </a:r>
            <a:r>
              <a:rPr lang="en-US" sz="1400" b="1" dirty="0" err="1">
                <a:solidFill>
                  <a:schemeClr val="accent1"/>
                </a:solidFill>
              </a:rPr>
              <a:t>Velké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</a:rPr>
              <a:t>Papingo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ED7D3BF-8332-4D80-9B16-4980FD5F1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35647" b="-2"/>
          <a:stretch/>
        </p:blipFill>
        <p:spPr bwMode="auto">
          <a:xfrm>
            <a:off x="4977557" y="1238487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A6324E8-7CD0-43DC-A547-A1074CDA1094}"/>
              </a:ext>
            </a:extLst>
          </p:cNvPr>
          <p:cNvSpPr txBox="1"/>
          <p:nvPr/>
        </p:nvSpPr>
        <p:spPr>
          <a:xfrm>
            <a:off x="6489579" y="112019"/>
            <a:ext cx="250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latin typeface="Corbel" panose="020B0503020204020204" pitchFamily="34" charset="0"/>
              </a:rPr>
              <a:t>Zagorochoria</a:t>
            </a:r>
            <a:endParaRPr lang="cs-CZ" b="1" dirty="0">
              <a:latin typeface="Corbel" panose="020B0503020204020204" pitchFamily="34" charset="0"/>
            </a:endParaRPr>
          </a:p>
          <a:p>
            <a:pPr algn="ctr"/>
            <a:r>
              <a:rPr lang="cs-CZ" b="1" dirty="0">
                <a:latin typeface="Corbel" panose="020B0503020204020204" pitchFamily="34" charset="0"/>
              </a:rPr>
              <a:t>Malé a Velké </a:t>
            </a:r>
            <a:r>
              <a:rPr lang="cs-CZ" b="1" dirty="0" err="1">
                <a:latin typeface="Corbel" panose="020B0503020204020204" pitchFamily="34" charset="0"/>
              </a:rPr>
              <a:t>Papingo</a:t>
            </a:r>
            <a:endParaRPr lang="cs-CZ" b="1" dirty="0">
              <a:latin typeface="Corbel" panose="020B0503020204020204" pitchFamily="34" charset="0"/>
            </a:endParaRPr>
          </a:p>
        </p:txBody>
      </p:sp>
      <p:pic>
        <p:nvPicPr>
          <p:cNvPr id="4" name="Obrázek 3" descr="Obsah obrázku skála, exteriér, země, příroda&#10;&#10;Popis byl vytvořen automaticky">
            <a:extLst>
              <a:ext uri="{FF2B5EF4-FFF2-40B4-BE49-F238E27FC236}">
                <a16:creationId xmlns:a16="http://schemas.microsoft.com/office/drawing/2014/main" id="{58A48BF6-1A55-4DD0-BA66-C7598680E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15" y="3721681"/>
            <a:ext cx="4412201" cy="29336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4CF7224-69E8-46BA-8F91-8C92182C130D}"/>
              </a:ext>
            </a:extLst>
          </p:cNvPr>
          <p:cNvSpPr txBox="1"/>
          <p:nvPr/>
        </p:nvSpPr>
        <p:spPr>
          <a:xfrm>
            <a:off x="4384643" y="6330498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morfologicky zajímavá krajina</a:t>
            </a:r>
          </a:p>
        </p:txBody>
      </p:sp>
      <p:pic>
        <p:nvPicPr>
          <p:cNvPr id="7170" name="Picture 2" descr="Στο Πάπιγκο «γεύεσαι» την αυθεντικότητα των χωριών της Πίνδου – News.gr">
            <a:extLst>
              <a:ext uri="{FF2B5EF4-FFF2-40B4-BE49-F238E27FC236}">
                <a16:creationId xmlns:a16="http://schemas.microsoft.com/office/drawing/2014/main" id="{E2DE8791-50B5-4703-87E4-6A33FFBB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1" y="202678"/>
            <a:ext cx="6227131" cy="39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1621E4-891B-4EDB-9971-E5E990226151}"/>
              </a:ext>
            </a:extLst>
          </p:cNvPr>
          <p:cNvSpPr txBox="1"/>
          <p:nvPr/>
        </p:nvSpPr>
        <p:spPr>
          <a:xfrm>
            <a:off x="6357992" y="1020934"/>
            <a:ext cx="26358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Corbel" panose="020B0503020204020204" pitchFamily="34" charset="0"/>
              </a:rPr>
              <a:t>vesnice vybudované na svazích hory </a:t>
            </a:r>
            <a:r>
              <a:rPr lang="cs-CZ" sz="1400" b="1" dirty="0" err="1">
                <a:latin typeface="Corbel" panose="020B0503020204020204" pitchFamily="34" charset="0"/>
              </a:rPr>
              <a:t>Tymfi</a:t>
            </a:r>
            <a:r>
              <a:rPr lang="cs-CZ" sz="1400" b="1" dirty="0">
                <a:latin typeface="Corbel" panose="020B0503020204020204" pitchFamily="34" charset="0"/>
              </a:rPr>
              <a:t> ( v. 960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Corbel" panose="020B0503020204020204" pitchFamily="34" charset="0"/>
              </a:rPr>
              <a:t>poprvé zmíněny v </a:t>
            </a:r>
            <a:r>
              <a:rPr lang="cs-CZ" sz="1400" b="1" dirty="0" err="1">
                <a:latin typeface="Corbel" panose="020B0503020204020204" pitchFamily="34" charset="0"/>
              </a:rPr>
              <a:t>pís</a:t>
            </a:r>
            <a:r>
              <a:rPr lang="cs-CZ" sz="1400" b="1" dirty="0">
                <a:latin typeface="Corbel" panose="020B0503020204020204" pitchFamily="34" charset="0"/>
              </a:rPr>
              <a:t>. pramenech ze 14.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Corbel" panose="020B0503020204020204" pitchFamily="34" charset="0"/>
              </a:rPr>
              <a:t>tradiční </a:t>
            </a:r>
            <a:r>
              <a:rPr lang="cs-CZ" sz="1400" b="1" dirty="0" err="1">
                <a:latin typeface="Corbel" panose="020B0503020204020204" pitchFamily="34" charset="0"/>
              </a:rPr>
              <a:t>zagorská</a:t>
            </a:r>
            <a:r>
              <a:rPr lang="cs-CZ" sz="1400" b="1" dirty="0">
                <a:latin typeface="Corbel" panose="020B0503020204020204" pitchFamily="34" charset="0"/>
              </a:rPr>
              <a:t> architektura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Corbel" panose="020B0503020204020204" pitchFamily="34" charset="0"/>
              </a:rPr>
              <a:t>V. </a:t>
            </a:r>
            <a:r>
              <a:rPr lang="cs-CZ" sz="1400" b="1" dirty="0" err="1">
                <a:latin typeface="Corbel" panose="020B0503020204020204" pitchFamily="34" charset="0"/>
              </a:rPr>
              <a:t>Papingo</a:t>
            </a:r>
            <a:r>
              <a:rPr lang="cs-CZ" sz="1400" b="1" dirty="0">
                <a:latin typeface="Corbel" panose="020B0503020204020204" pitchFamily="34" charset="0"/>
              </a:rPr>
              <a:t> 280 obyv., M. </a:t>
            </a:r>
            <a:r>
              <a:rPr lang="cs-CZ" sz="1400" b="1" dirty="0" err="1">
                <a:latin typeface="Corbel" panose="020B0503020204020204" pitchFamily="34" charset="0"/>
              </a:rPr>
              <a:t>Papingo</a:t>
            </a:r>
            <a:r>
              <a:rPr lang="cs-CZ" sz="1400" b="1" dirty="0">
                <a:latin typeface="Corbel" panose="020B0503020204020204" pitchFamily="34" charset="0"/>
              </a:rPr>
              <a:t> 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Corbel" panose="020B0503020204020204" pitchFamily="34" charset="0"/>
              </a:rPr>
              <a:t>počet obyvatel se mírně zvyšuje </a:t>
            </a:r>
            <a:r>
              <a:rPr lang="el-GR" sz="1400" b="1" dirty="0">
                <a:latin typeface="Corbel" panose="020B0503020204020204" pitchFamily="34" charset="0"/>
              </a:rPr>
              <a:t>&lt; </a:t>
            </a:r>
            <a:r>
              <a:rPr lang="cs-CZ" sz="1400" b="1" dirty="0">
                <a:latin typeface="Corbel" panose="020B0503020204020204" pitchFamily="34" charset="0"/>
              </a:rPr>
              <a:t>turismus</a:t>
            </a:r>
          </a:p>
        </p:txBody>
      </p:sp>
      <p:pic>
        <p:nvPicPr>
          <p:cNvPr id="7172" name="Picture 4" descr="Πάπιγκο πίνδος">
            <a:extLst>
              <a:ext uri="{FF2B5EF4-FFF2-40B4-BE49-F238E27FC236}">
                <a16:creationId xmlns:a16="http://schemas.microsoft.com/office/drawing/2014/main" id="{6CB34A22-F420-44E2-AE74-8EB77ED4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5" y="4210064"/>
            <a:ext cx="3683686" cy="24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příroda, hora, obloha, exteriér&#10;&#10;Popis byl vytvořen automaticky">
            <a:extLst>
              <a:ext uri="{FF2B5EF4-FFF2-40B4-BE49-F238E27FC236}">
                <a16:creationId xmlns:a16="http://schemas.microsoft.com/office/drawing/2014/main" id="{E2237977-4B0D-43C4-B003-34327855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7" r="18651" b="-2"/>
          <a:stretch/>
        </p:blipFill>
        <p:spPr>
          <a:xfrm>
            <a:off x="482602" y="643467"/>
            <a:ext cx="3905249" cy="5571066"/>
          </a:xfrm>
          <a:prstGeom prst="rect">
            <a:avLst/>
          </a:prstGeom>
        </p:spPr>
      </p:pic>
      <p:pic>
        <p:nvPicPr>
          <p:cNvPr id="3" name="Obrázek 2" descr="Obsah obrázku exteriér, sníh, hora, budova&#10;&#10;Popis byl vytvořen automaticky">
            <a:extLst>
              <a:ext uri="{FF2B5EF4-FFF2-40B4-BE49-F238E27FC236}">
                <a16:creationId xmlns:a16="http://schemas.microsoft.com/office/drawing/2014/main" id="{E0257EF1-4949-4D0E-8A58-BF8AEC051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r="32001"/>
          <a:stretch/>
        </p:blipFill>
        <p:spPr>
          <a:xfrm>
            <a:off x="4754215" y="643467"/>
            <a:ext cx="3905249" cy="557106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DF1F20B-C31E-45F5-9120-26A186DC0FD3}"/>
              </a:ext>
            </a:extLst>
          </p:cNvPr>
          <p:cNvSpPr txBox="1"/>
          <p:nvPr/>
        </p:nvSpPr>
        <p:spPr>
          <a:xfrm>
            <a:off x="4960495" y="120247"/>
            <a:ext cx="3295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M. </a:t>
            </a:r>
            <a:r>
              <a:rPr lang="cs-CZ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Papingo</a:t>
            </a:r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 a vrchol </a:t>
            </a:r>
            <a:r>
              <a:rPr lang="cs-CZ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Astrakas</a:t>
            </a:r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 (věže)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59DD774-E7BF-4877-923F-3DBFC30DB24A}"/>
              </a:ext>
            </a:extLst>
          </p:cNvPr>
          <p:cNvSpPr txBox="1"/>
          <p:nvPr/>
        </p:nvSpPr>
        <p:spPr>
          <a:xfrm>
            <a:off x="490076" y="120247"/>
            <a:ext cx="381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Dračí jezero (</a:t>
            </a:r>
            <a:r>
              <a:rPr lang="el-GR" sz="1400" dirty="0">
                <a:solidFill>
                  <a:schemeClr val="bg1"/>
                </a:solidFill>
                <a:latin typeface="Corbel" panose="020B0503020204020204" pitchFamily="34" charset="0"/>
              </a:rPr>
              <a:t>Δρακόλιμνη) </a:t>
            </a:r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a nejvyšší vrchol </a:t>
            </a:r>
            <a:r>
              <a:rPr lang="cs-CZ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Tymfi</a:t>
            </a:r>
            <a:endParaRPr lang="cs-CZ" sz="14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cs-CZ" sz="1400" dirty="0" err="1">
                <a:solidFill>
                  <a:schemeClr val="bg1"/>
                </a:solidFill>
                <a:latin typeface="Corbel" panose="020B0503020204020204" pitchFamily="34" charset="0"/>
              </a:rPr>
              <a:t>Gamila</a:t>
            </a:r>
            <a:r>
              <a:rPr lang="cs-CZ" sz="1400" dirty="0">
                <a:solidFill>
                  <a:schemeClr val="bg1"/>
                </a:solidFill>
                <a:latin typeface="Corbel" panose="020B0503020204020204" pitchFamily="34" charset="0"/>
              </a:rPr>
              <a:t> (2497 m)</a:t>
            </a:r>
          </a:p>
        </p:txBody>
      </p:sp>
    </p:spTree>
    <p:extLst>
      <p:ext uri="{BB962C8B-B14F-4D97-AF65-F5344CB8AC3E}">
        <p14:creationId xmlns:p14="http://schemas.microsoft.com/office/powerpoint/2010/main" val="147689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2A21F93-3EE2-4843-A205-658FECA98CB6}"/>
              </a:ext>
            </a:extLst>
          </p:cNvPr>
          <p:cNvSpPr txBox="1"/>
          <p:nvPr/>
        </p:nvSpPr>
        <p:spPr>
          <a:xfrm>
            <a:off x="1882070" y="303607"/>
            <a:ext cx="1144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Turismus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6C974F-09C8-4260-900D-D5DC8064A862}"/>
              </a:ext>
            </a:extLst>
          </p:cNvPr>
          <p:cNvSpPr txBox="1"/>
          <p:nvPr/>
        </p:nvSpPr>
        <p:spPr>
          <a:xfrm>
            <a:off x="346232" y="896647"/>
            <a:ext cx="4530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snaha podpořit a zabránit tak vylidňování vesnic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současně ochrana přírody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řada tras pro pěší turismus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vznikající lyžařská centra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turistické kanceláře – i několikadenní cesty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FE8AD57-5B71-4477-AB78-A58D0A80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" y="3056140"/>
            <a:ext cx="5291090" cy="352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B68E245-4D9E-4EC1-802B-BD38A149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05" y="488275"/>
            <a:ext cx="4186743" cy="27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8AC46E14-063E-4B43-A211-8A1D68DB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72" y="3657661"/>
            <a:ext cx="457199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Πάμε βόλτα στο Μέτσοβο και τις ομορφιές του | clickatlife">
            <a:extLst>
              <a:ext uri="{FF2B5EF4-FFF2-40B4-BE49-F238E27FC236}">
                <a16:creationId xmlns:a16="http://schemas.microsoft.com/office/drawing/2014/main" id="{5BDDE189-37D4-4964-9453-632CDEBB1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12513" b="2"/>
          <a:stretch/>
        </p:blipFill>
        <p:spPr bwMode="auto">
          <a:xfrm>
            <a:off x="3871539" y="3272588"/>
            <a:ext cx="4579036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nilio Ski Centre">
            <a:extLst>
              <a:ext uri="{FF2B5EF4-FFF2-40B4-BE49-F238E27FC236}">
                <a16:creationId xmlns:a16="http://schemas.microsoft.com/office/drawing/2014/main" id="{90DFD47C-8EE7-4E86-AB5B-E3670042E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r="101" b="-2"/>
          <a:stretch/>
        </p:blipFill>
        <p:spPr bwMode="auto"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66459B8-126D-49C1-A09E-E0EAE2331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" b="1"/>
          <a:stretch/>
        </p:blipFill>
        <p:spPr bwMode="auto">
          <a:xfrm>
            <a:off x="5593726" y="-22547"/>
            <a:ext cx="2856849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E6565C-6422-4996-835A-F363F0A5C0E8}"/>
              </a:ext>
            </a:extLst>
          </p:cNvPr>
          <p:cNvSpPr txBox="1"/>
          <p:nvPr/>
        </p:nvSpPr>
        <p:spPr>
          <a:xfrm>
            <a:off x="594804" y="4421080"/>
            <a:ext cx="181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Metsovo</a:t>
            </a:r>
            <a:r>
              <a:rPr lang="cs-CZ" b="1" dirty="0">
                <a:latin typeface="Corbel" panose="020B0503020204020204" pitchFamily="34" charset="0"/>
              </a:rPr>
              <a:t>,</a:t>
            </a:r>
          </a:p>
          <a:p>
            <a:r>
              <a:rPr lang="cs-CZ" dirty="0">
                <a:latin typeface="Corbel" panose="020B0503020204020204" pitchFamily="34" charset="0"/>
              </a:rPr>
              <a:t>lyžařské centrum</a:t>
            </a:r>
          </a:p>
        </p:txBody>
      </p:sp>
    </p:spTree>
    <p:extLst>
      <p:ext uri="{BB962C8B-B14F-4D97-AF65-F5344CB8AC3E}">
        <p14:creationId xmlns:p14="http://schemas.microsoft.com/office/powerpoint/2010/main" val="1676551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Μηχανή του Χρόνου: Η φρίκη του εμφυλίου και η μοναδική ανακωχή ανάμεσα σε  αντάρτες και κυβερνητικούς">
            <a:extLst>
              <a:ext uri="{FF2B5EF4-FFF2-40B4-BE49-F238E27FC236}">
                <a16:creationId xmlns:a16="http://schemas.microsoft.com/office/drawing/2014/main" id="{EF77E66E-E580-442A-BB86-DCFE66BA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7" y="2514063"/>
            <a:ext cx="7546019" cy="39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Μεγάλες μάχες του ΔΣΕ – Lefteria">
            <a:extLst>
              <a:ext uri="{FF2B5EF4-FFF2-40B4-BE49-F238E27FC236}">
                <a16:creationId xmlns:a16="http://schemas.microsoft.com/office/drawing/2014/main" id="{4E710984-0D23-485F-B16D-ACFBD021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43" y="113761"/>
            <a:ext cx="3048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8900B9-003B-429F-A49E-7AE8EBE3C0F5}"/>
              </a:ext>
            </a:extLst>
          </p:cNvPr>
          <p:cNvSpPr txBox="1"/>
          <p:nvPr/>
        </p:nvSpPr>
        <p:spPr>
          <a:xfrm>
            <a:off x="399495" y="516032"/>
            <a:ext cx="4571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V oblasti severního </a:t>
            </a:r>
            <a:r>
              <a:rPr lang="cs-CZ" sz="1600" dirty="0" err="1">
                <a:latin typeface="Corbel" panose="020B0503020204020204" pitchFamily="34" charset="0"/>
              </a:rPr>
              <a:t>Pindosu</a:t>
            </a:r>
            <a:r>
              <a:rPr lang="cs-CZ" sz="1600" dirty="0">
                <a:latin typeface="Corbel" panose="020B0503020204020204" pitchFamily="34" charset="0"/>
              </a:rPr>
              <a:t> probíhaly nejtěžší boje </a:t>
            </a:r>
          </a:p>
          <a:p>
            <a:r>
              <a:rPr lang="cs-CZ" sz="1600" dirty="0">
                <a:latin typeface="Corbel" panose="020B0503020204020204" pitchFamily="34" charset="0"/>
              </a:rPr>
              <a:t>řecké občanské války (1946 – 1949).</a:t>
            </a:r>
          </a:p>
        </p:txBody>
      </p:sp>
    </p:spTree>
    <p:extLst>
      <p:ext uri="{BB962C8B-B14F-4D97-AF65-F5344CB8AC3E}">
        <p14:creationId xmlns:p14="http://schemas.microsoft.com/office/powerpoint/2010/main" val="87115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6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B5478C-FCCC-486E-940D-DB3A527D0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1" b="21428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237792A-5F7C-4603-BD30-7C4573E9BCB7}"/>
              </a:ext>
            </a:extLst>
          </p:cNvPr>
          <p:cNvSpPr txBox="1"/>
          <p:nvPr/>
        </p:nvSpPr>
        <p:spPr>
          <a:xfrm>
            <a:off x="504861" y="194553"/>
            <a:ext cx="427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Kalamas</a:t>
            </a:r>
            <a:r>
              <a:rPr lang="cs-CZ" b="1" dirty="0">
                <a:latin typeface="Corbel" panose="020B0503020204020204" pitchFamily="34" charset="0"/>
              </a:rPr>
              <a:t>/</a:t>
            </a:r>
            <a:r>
              <a:rPr lang="cs-CZ" b="1" dirty="0" err="1">
                <a:latin typeface="Corbel" panose="020B0503020204020204" pitchFamily="34" charset="0"/>
              </a:rPr>
              <a:t>Thyamis</a:t>
            </a:r>
            <a:r>
              <a:rPr lang="cs-CZ" b="1" dirty="0">
                <a:latin typeface="Corbel" panose="020B0503020204020204" pitchFamily="34" charset="0"/>
              </a:rPr>
              <a:t> </a:t>
            </a:r>
            <a:r>
              <a:rPr lang="el-GR" b="1" dirty="0">
                <a:latin typeface="Corbel" panose="020B0503020204020204" pitchFamily="34" charset="0"/>
              </a:rPr>
              <a:t>           Καλαμάς/Θύαμις</a:t>
            </a:r>
            <a:endParaRPr lang="cs-CZ" b="1" dirty="0">
              <a:latin typeface="Corbel" panose="020B0503020204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BFADFD-D6EA-49D0-934B-A323481B38A6}"/>
              </a:ext>
            </a:extLst>
          </p:cNvPr>
          <p:cNvSpPr txBox="1"/>
          <p:nvPr/>
        </p:nvSpPr>
        <p:spPr>
          <a:xfrm>
            <a:off x="193207" y="846307"/>
            <a:ext cx="4752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největší řeka </a:t>
            </a:r>
            <a:r>
              <a:rPr lang="cs-CZ" sz="1600" dirty="0" err="1">
                <a:latin typeface="Corbel" panose="020B0503020204020204" pitchFamily="34" charset="0"/>
              </a:rPr>
              <a:t>Epiru</a:t>
            </a:r>
            <a:r>
              <a:rPr lang="cs-CZ" sz="1600" dirty="0">
                <a:latin typeface="Corbel" panose="020B0503020204020204" pitchFamily="34" charset="0"/>
              </a:rPr>
              <a:t>, 7. největší Řecka, 115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pramení v horách </a:t>
            </a:r>
            <a:r>
              <a:rPr lang="cs-CZ" sz="1600" dirty="0" err="1">
                <a:latin typeface="Corbel" panose="020B0503020204020204" pitchFamily="34" charset="0"/>
              </a:rPr>
              <a:t>Dusko</a:t>
            </a:r>
            <a:r>
              <a:rPr lang="cs-CZ" sz="1600" dirty="0">
                <a:latin typeface="Corbel" panose="020B0503020204020204" pitchFamily="34" charset="0"/>
              </a:rPr>
              <a:t> u albánských hranic a vlévá se do Jónského moře nad </a:t>
            </a:r>
            <a:r>
              <a:rPr lang="cs-CZ" sz="1600" dirty="0" err="1">
                <a:latin typeface="Corbel" panose="020B0503020204020204" pitchFamily="34" charset="0"/>
              </a:rPr>
              <a:t>Igumenitsou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delta řeky je významná svou biodiverzitou, trasy stěhovavých ptáků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v posledních desetiletích však velmi znečišťována </a:t>
            </a:r>
            <a:r>
              <a:rPr lang="cs-CZ" sz="1600" dirty="0" err="1">
                <a:latin typeface="Corbel" panose="020B0503020204020204" pitchFamily="34" charset="0"/>
              </a:rPr>
              <a:t>janinskou</a:t>
            </a:r>
            <a:r>
              <a:rPr lang="cs-CZ" sz="1600" dirty="0">
                <a:latin typeface="Corbel" panose="020B0503020204020204" pitchFamily="34" charset="0"/>
              </a:rPr>
              <a:t> průmyslovou zónou</a:t>
            </a:r>
          </a:p>
        </p:txBody>
      </p:sp>
      <p:pic>
        <p:nvPicPr>
          <p:cNvPr id="6146" name="Picture 2" descr="Καλαμάς | Όμορφος ακόμα και στον θάνατο του. - Paramythia-online.gr">
            <a:extLst>
              <a:ext uri="{FF2B5EF4-FFF2-40B4-BE49-F238E27FC236}">
                <a16:creationId xmlns:a16="http://schemas.microsoft.com/office/drawing/2014/main" id="{4F37B927-CD4E-4465-B2E9-8C4FAC6D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1" y="2760647"/>
            <a:ext cx="7114835" cy="40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Καλαμάς (Θύαμης), Epirus, Greece">
            <a:extLst>
              <a:ext uri="{FF2B5EF4-FFF2-40B4-BE49-F238E27FC236}">
                <a16:creationId xmlns:a16="http://schemas.microsoft.com/office/drawing/2014/main" id="{2DCBA03B-91D5-45D1-8C85-6AF9F906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99" y="0"/>
            <a:ext cx="47529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7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FE9642-55DD-4D8E-B4E6-B1A2046FD7C0}"/>
              </a:ext>
            </a:extLst>
          </p:cNvPr>
          <p:cNvSpPr txBox="1"/>
          <p:nvPr/>
        </p:nvSpPr>
        <p:spPr>
          <a:xfrm>
            <a:off x="328474" y="399495"/>
            <a:ext cx="832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Arachthos</a:t>
            </a:r>
            <a:r>
              <a:rPr lang="cs-CZ" sz="2400" b="1" dirty="0">
                <a:latin typeface="Corbel" panose="020B0503020204020204" pitchFamily="34" charset="0"/>
              </a:rPr>
              <a:t>                                                                                       </a:t>
            </a:r>
            <a:r>
              <a:rPr lang="el-GR" sz="2400" b="1" dirty="0">
                <a:latin typeface="Corbel" panose="020B0503020204020204" pitchFamily="34" charset="0"/>
              </a:rPr>
              <a:t>Άραχθος</a:t>
            </a:r>
            <a:endParaRPr lang="cs-CZ" sz="2400" b="1" dirty="0">
              <a:latin typeface="Corbel" panose="020B0503020204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BAAC00-6817-4762-AAE8-2510AF0BA686}"/>
              </a:ext>
            </a:extLst>
          </p:cNvPr>
          <p:cNvSpPr txBox="1"/>
          <p:nvPr/>
        </p:nvSpPr>
        <p:spPr>
          <a:xfrm>
            <a:off x="328474" y="932156"/>
            <a:ext cx="8566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délka 110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pramení v severním </a:t>
            </a:r>
            <a:r>
              <a:rPr lang="cs-CZ" sz="1600" dirty="0" err="1">
                <a:latin typeface="Corbel" panose="020B0503020204020204" pitchFamily="34" charset="0"/>
              </a:rPr>
              <a:t>Pindosu</a:t>
            </a:r>
            <a:r>
              <a:rPr lang="cs-CZ" sz="1600" dirty="0">
                <a:latin typeface="Corbel" panose="020B0503020204020204" pitchFamily="34" charset="0"/>
              </a:rPr>
              <a:t> – oblast </a:t>
            </a:r>
            <a:r>
              <a:rPr lang="cs-CZ" sz="1600" dirty="0" err="1">
                <a:latin typeface="Corbel" panose="020B0503020204020204" pitchFamily="34" charset="0"/>
              </a:rPr>
              <a:t>Metsova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vlévá se do </a:t>
            </a:r>
            <a:r>
              <a:rPr lang="cs-CZ" sz="1600" dirty="0" err="1">
                <a:latin typeface="Corbel" panose="020B0503020204020204" pitchFamily="34" charset="0"/>
              </a:rPr>
              <a:t>Ambrakijského</a:t>
            </a:r>
            <a:r>
              <a:rPr lang="cs-CZ" sz="1600" dirty="0">
                <a:latin typeface="Corbel" panose="020B0503020204020204" pitchFamily="34" charset="0"/>
              </a:rPr>
              <a:t> zálivu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dochováno 50 obloukových kamenných mostů – typický znak řeky – most  u města </a:t>
            </a:r>
            <a:r>
              <a:rPr lang="cs-CZ" sz="1600" dirty="0" err="1">
                <a:latin typeface="Corbel" panose="020B0503020204020204" pitchFamily="34" charset="0"/>
              </a:rPr>
              <a:t>Arty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u města </a:t>
            </a:r>
            <a:r>
              <a:rPr lang="cs-CZ" sz="1600" dirty="0" err="1">
                <a:latin typeface="Corbel" panose="020B0503020204020204" pitchFamily="34" charset="0"/>
              </a:rPr>
              <a:t>Arty</a:t>
            </a:r>
            <a:r>
              <a:rPr lang="cs-CZ" sz="1600" dirty="0">
                <a:latin typeface="Corbel" panose="020B0503020204020204" pitchFamily="34" charset="0"/>
              </a:rPr>
              <a:t> přehrada </a:t>
            </a:r>
            <a:r>
              <a:rPr lang="cs-CZ" sz="1600" dirty="0" err="1">
                <a:latin typeface="Corbel" panose="020B0503020204020204" pitchFamily="34" charset="0"/>
              </a:rPr>
              <a:t>Purnariu</a:t>
            </a:r>
            <a:r>
              <a:rPr lang="cs-CZ" sz="1600" dirty="0">
                <a:latin typeface="Corbel" panose="020B0503020204020204" pitchFamily="34" charset="0"/>
              </a:rPr>
              <a:t> (bohatá na druhy ryb a ptáků: divoký pstruh, kapr…), pěší turismus, kajak…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F1A65DE-C53A-4276-9354-8D6066146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69531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6C3E973-A78F-436E-B8B4-2FDB1A50DED3}"/>
              </a:ext>
            </a:extLst>
          </p:cNvPr>
          <p:cNvSpPr txBox="1"/>
          <p:nvPr/>
        </p:nvSpPr>
        <p:spPr>
          <a:xfrm>
            <a:off x="8336133" y="5504155"/>
            <a:ext cx="65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most u </a:t>
            </a:r>
            <a:r>
              <a:rPr lang="cs-CZ" sz="1400" dirty="0" err="1">
                <a:latin typeface="Corbel" panose="020B0503020204020204" pitchFamily="34" charset="0"/>
              </a:rPr>
              <a:t>Arty</a:t>
            </a:r>
            <a:endParaRPr lang="cs-CZ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3C5C66-ECD6-4C13-A73F-AA06CEE39BDB}"/>
              </a:ext>
            </a:extLst>
          </p:cNvPr>
          <p:cNvSpPr txBox="1"/>
          <p:nvPr/>
        </p:nvSpPr>
        <p:spPr>
          <a:xfrm>
            <a:off x="399495" y="372862"/>
            <a:ext cx="86468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chemeClr val="accent3"/>
                </a:solidFill>
              </a:rPr>
              <a:t>Epirus</a:t>
            </a:r>
            <a:r>
              <a:rPr lang="cs-CZ" sz="2800" b="1" dirty="0">
                <a:solidFill>
                  <a:schemeClr val="accent3"/>
                </a:solidFill>
              </a:rPr>
              <a:t>, </a:t>
            </a:r>
            <a:r>
              <a:rPr lang="cs-CZ" sz="2800" b="1" dirty="0" err="1">
                <a:solidFill>
                  <a:schemeClr val="accent3"/>
                </a:solidFill>
              </a:rPr>
              <a:t>Épeiros</a:t>
            </a:r>
            <a:r>
              <a:rPr lang="cs-CZ" sz="2800" b="1" dirty="0">
                <a:solidFill>
                  <a:schemeClr val="accent3"/>
                </a:solidFill>
              </a:rPr>
              <a:t>, </a:t>
            </a:r>
            <a:r>
              <a:rPr lang="cs-CZ" sz="2800" b="1" dirty="0" err="1">
                <a:solidFill>
                  <a:schemeClr val="accent3"/>
                </a:solidFill>
              </a:rPr>
              <a:t>Ipiros</a:t>
            </a:r>
            <a:r>
              <a:rPr lang="cs-CZ" sz="2800" b="1" dirty="0">
                <a:solidFill>
                  <a:schemeClr val="accent3"/>
                </a:solidFill>
              </a:rPr>
              <a:t>        </a:t>
            </a:r>
            <a:r>
              <a:rPr lang="el-GR" sz="2800" b="1" dirty="0">
                <a:solidFill>
                  <a:schemeClr val="accent3"/>
                </a:solidFill>
              </a:rPr>
              <a:t>          </a:t>
            </a:r>
            <a:r>
              <a:rPr lang="cs-CZ" sz="2800" b="1" dirty="0">
                <a:solidFill>
                  <a:schemeClr val="accent3"/>
                </a:solidFill>
              </a:rPr>
              <a:t>                 </a:t>
            </a:r>
            <a:r>
              <a:rPr lang="el-GR" sz="2800" b="1" dirty="0">
                <a:solidFill>
                  <a:schemeClr val="accent3"/>
                </a:solidFill>
              </a:rPr>
              <a:t>Ήπειρος</a:t>
            </a:r>
            <a:endParaRPr lang="cs-CZ" sz="2800" b="1" dirty="0">
              <a:solidFill>
                <a:schemeClr val="accent3"/>
              </a:solidFill>
            </a:endParaRP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geograficko-historická oblast</a:t>
            </a:r>
            <a:r>
              <a:rPr lang="el-GR" dirty="0">
                <a:latin typeface="Corbel" panose="020B0503020204020204" pitchFamily="34" charset="0"/>
              </a:rPr>
              <a:t> </a:t>
            </a:r>
            <a:r>
              <a:rPr lang="cs-CZ" dirty="0">
                <a:latin typeface="Corbel" panose="020B0503020204020204" pitchFamily="34" charset="0"/>
              </a:rPr>
              <a:t>zahrnující jižní Albánii (Severní </a:t>
            </a:r>
            <a:r>
              <a:rPr lang="cs-CZ" dirty="0" err="1">
                <a:latin typeface="Corbel" panose="020B0503020204020204" pitchFamily="34" charset="0"/>
              </a:rPr>
              <a:t>Epirus</a:t>
            </a:r>
            <a:r>
              <a:rPr lang="cs-CZ" dirty="0">
                <a:latin typeface="Corbel" panose="020B0503020204020204" pitchFamily="34" charset="0"/>
              </a:rPr>
              <a:t>) po řeku </a:t>
            </a:r>
            <a:r>
              <a:rPr lang="cs-CZ" dirty="0" err="1">
                <a:latin typeface="Corbel" panose="020B0503020204020204" pitchFamily="34" charset="0"/>
              </a:rPr>
              <a:t>Skumbi</a:t>
            </a:r>
            <a:r>
              <a:rPr lang="cs-CZ" dirty="0">
                <a:latin typeface="Corbel" panose="020B0503020204020204" pitchFamily="34" charset="0"/>
              </a:rPr>
              <a:t>, která ve starověku oddělovala </a:t>
            </a:r>
            <a:r>
              <a:rPr lang="cs-CZ" dirty="0" err="1">
                <a:latin typeface="Corbel" panose="020B0503020204020204" pitchFamily="34" charset="0"/>
              </a:rPr>
              <a:t>Epirus</a:t>
            </a:r>
            <a:r>
              <a:rPr lang="cs-CZ" dirty="0">
                <a:latin typeface="Corbel" panose="020B0503020204020204" pitchFamily="34" charset="0"/>
              </a:rPr>
              <a:t> od </a:t>
            </a:r>
            <a:r>
              <a:rPr lang="cs-CZ" dirty="0" err="1">
                <a:latin typeface="Corbel" panose="020B0503020204020204" pitchFamily="34" charset="0"/>
              </a:rPr>
              <a:t>Illyrii</a:t>
            </a:r>
            <a:r>
              <a:rPr lang="cs-CZ" dirty="0">
                <a:latin typeface="Corbel" panose="020B0503020204020204" pitchFamily="34" charset="0"/>
              </a:rPr>
              <a:t>, na východě </a:t>
            </a:r>
            <a:r>
              <a:rPr lang="cs-CZ" dirty="0" err="1">
                <a:latin typeface="Corbel" panose="020B0503020204020204" pitchFamily="34" charset="0"/>
              </a:rPr>
              <a:t>Epirus</a:t>
            </a:r>
            <a:r>
              <a:rPr lang="cs-CZ" dirty="0">
                <a:latin typeface="Corbel" panose="020B0503020204020204" pitchFamily="34" charset="0"/>
              </a:rPr>
              <a:t> sahal k makedonskému městu </a:t>
            </a:r>
            <a:r>
              <a:rPr lang="cs-CZ" dirty="0" err="1">
                <a:latin typeface="Corbel" panose="020B0503020204020204" pitchFamily="34" charset="0"/>
              </a:rPr>
              <a:t>Florina</a:t>
            </a:r>
            <a:endParaRPr lang="cs-CZ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název z dórského </a:t>
            </a:r>
            <a:r>
              <a:rPr lang="el-GR" b="0" i="1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ἄπειρος</a:t>
            </a:r>
            <a:endParaRPr lang="cs-CZ" dirty="0">
              <a:latin typeface="Corbel" panose="020B0503020204020204" pitchFamily="34" charset="0"/>
            </a:endParaRPr>
          </a:p>
        </p:txBody>
      </p:sp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69220E11-F3E0-47E6-9209-E53526865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2332165"/>
            <a:ext cx="4482106" cy="42759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8DB8CD-54C0-44EE-8CB7-81A640AAF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79" y="2209209"/>
            <a:ext cx="3820513" cy="43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22D0DCC-808D-443F-9A98-8B1C7113BB2C}"/>
              </a:ext>
            </a:extLst>
          </p:cNvPr>
          <p:cNvSpPr txBox="1"/>
          <p:nvPr/>
        </p:nvSpPr>
        <p:spPr>
          <a:xfrm>
            <a:off x="115410" y="5797118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Mapa starověkého </a:t>
            </a:r>
            <a:r>
              <a:rPr lang="cs-CZ" sz="1200" b="1" dirty="0" err="1">
                <a:solidFill>
                  <a:schemeClr val="bg1"/>
                </a:solidFill>
              </a:rPr>
              <a:t>Epiru</a:t>
            </a:r>
            <a:r>
              <a:rPr lang="cs-CZ" sz="1200" b="1" dirty="0">
                <a:solidFill>
                  <a:schemeClr val="bg1"/>
                </a:solidFill>
              </a:rPr>
              <a:t> podle </a:t>
            </a:r>
          </a:p>
          <a:p>
            <a:r>
              <a:rPr lang="cs-CZ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Heinricha </a:t>
            </a:r>
            <a:r>
              <a:rPr lang="cs-CZ" sz="1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Kieperta</a:t>
            </a:r>
            <a:r>
              <a:rPr lang="cs-CZ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1902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0999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BD1A844-690A-4CCD-A799-80CA016F6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r="8688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788B34-04E9-4D87-AD7E-0B613F0B4C30}"/>
              </a:ext>
            </a:extLst>
          </p:cNvPr>
          <p:cNvSpPr txBox="1"/>
          <p:nvPr/>
        </p:nvSpPr>
        <p:spPr>
          <a:xfrm>
            <a:off x="8096435" y="6488668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Purnariu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668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DBB2333-C6F2-4709-B917-74EEE1505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16" y="0"/>
            <a:ext cx="3415684" cy="45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35D99C-E8A5-41B6-930D-1E58A3F0340B}"/>
              </a:ext>
            </a:extLst>
          </p:cNvPr>
          <p:cNvSpPr txBox="1"/>
          <p:nvPr/>
        </p:nvSpPr>
        <p:spPr>
          <a:xfrm>
            <a:off x="905523" y="248575"/>
            <a:ext cx="4092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Acherón</a:t>
            </a:r>
            <a:r>
              <a:rPr lang="cs-CZ" sz="2400" b="1" dirty="0">
                <a:latin typeface="Corbel" panose="020B0503020204020204" pitchFamily="34" charset="0"/>
              </a:rPr>
              <a:t>                     </a:t>
            </a:r>
            <a:r>
              <a:rPr lang="el-GR" sz="2400" b="1" dirty="0">
                <a:latin typeface="Corbel" panose="020B0503020204020204" pitchFamily="34" charset="0"/>
              </a:rPr>
              <a:t>Αχέροντας</a:t>
            </a:r>
            <a:endParaRPr lang="cs-CZ" sz="2400" b="1" dirty="0">
              <a:latin typeface="Corbel" panose="020B0503020204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0B37E9-A0DE-41A9-98E6-6B44B5F6EC62}"/>
              </a:ext>
            </a:extLst>
          </p:cNvPr>
          <p:cNvSpPr txBox="1"/>
          <p:nvPr/>
        </p:nvSpPr>
        <p:spPr>
          <a:xfrm>
            <a:off x="0" y="1313895"/>
            <a:ext cx="572971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orbel" panose="020B0503020204020204" pitchFamily="34" charset="0"/>
              </a:rPr>
              <a:t>Chárón</a:t>
            </a:r>
            <a:r>
              <a:rPr lang="cs-CZ" sz="1600" dirty="0">
                <a:latin typeface="Corbel" panose="020B0503020204020204" pitchFamily="34" charset="0"/>
              </a:rPr>
              <a:t> –převozník duší do Hádovy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mnoho pramenů, např. hory v oblasti </a:t>
            </a:r>
            <a:r>
              <a:rPr lang="cs-CZ" sz="1600" dirty="0" err="1">
                <a:latin typeface="Corbel" panose="020B0503020204020204" pitchFamily="34" charset="0"/>
              </a:rPr>
              <a:t>Suli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vlévá se do Jónského moře kousek od </a:t>
            </a:r>
            <a:r>
              <a:rPr lang="cs-CZ" sz="1600" dirty="0" err="1">
                <a:latin typeface="Corbel" panose="020B0503020204020204" pitchFamily="34" charset="0"/>
              </a:rPr>
              <a:t>Prevezy</a:t>
            </a:r>
            <a:r>
              <a:rPr lang="cs-CZ" sz="1600" dirty="0">
                <a:latin typeface="Corbel" panose="020B0503020204020204" pitchFamily="34" charset="0"/>
              </a:rPr>
              <a:t> – delta – bažiny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orbel" panose="020B0503020204020204" pitchFamily="34" charset="0"/>
              </a:rPr>
              <a:t>Nekromanteion</a:t>
            </a:r>
            <a:endParaRPr lang="cs-CZ" sz="1600" dirty="0">
              <a:latin typeface="Corbel" panose="020B0503020204020204" pitchFamily="34" charset="0"/>
            </a:endParaRPr>
          </a:p>
          <a:p>
            <a:endParaRPr lang="cs-CZ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3F23BE8-CB61-4E89-8CDC-9E58A346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" y="2668112"/>
            <a:ext cx="6327065" cy="41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30B523F-0D03-4F97-9567-D2C235F028EA}"/>
              </a:ext>
            </a:extLst>
          </p:cNvPr>
          <p:cNvSpPr txBox="1"/>
          <p:nvPr/>
        </p:nvSpPr>
        <p:spPr>
          <a:xfrm>
            <a:off x="6667130" y="5308847"/>
            <a:ext cx="2281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Corbel" panose="020B0503020204020204" pitchFamily="34" charset="0"/>
              </a:rPr>
              <a:t>Charónova</a:t>
            </a:r>
            <a:r>
              <a:rPr lang="cs-CZ" sz="1400" dirty="0">
                <a:latin typeface="Corbel" panose="020B0503020204020204" pitchFamily="34" charset="0"/>
              </a:rPr>
              <a:t> bárka, Spánek, Noc a Morfeus, </a:t>
            </a:r>
          </a:p>
          <a:p>
            <a:r>
              <a:rPr lang="cs-CZ" sz="1200" dirty="0">
                <a:latin typeface="Corbel" panose="020B0503020204020204" pitchFamily="34" charset="0"/>
              </a:rPr>
              <a:t>Luca </a:t>
            </a:r>
            <a:r>
              <a:rPr lang="cs-CZ" sz="1200" dirty="0" err="1">
                <a:latin typeface="Corbel" panose="020B0503020204020204" pitchFamily="34" charset="0"/>
              </a:rPr>
              <a:t>Giordano</a:t>
            </a:r>
            <a:r>
              <a:rPr lang="cs-CZ" sz="1200" dirty="0">
                <a:latin typeface="Corbel" panose="020B0503020204020204" pitchFamily="34" charset="0"/>
              </a:rPr>
              <a:t>, 1684-1686,</a:t>
            </a:r>
          </a:p>
          <a:p>
            <a:r>
              <a:rPr lang="cs-CZ" sz="1200" dirty="0">
                <a:latin typeface="Corbel" panose="020B0503020204020204" pitchFamily="34" charset="0"/>
              </a:rPr>
              <a:t>Medicejský palác, Florencie</a:t>
            </a:r>
          </a:p>
          <a:p>
            <a:endParaRPr lang="cs-CZ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79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Αχέροντας: Από την άβυσσο στον παράδεισο">
            <a:extLst>
              <a:ext uri="{FF2B5EF4-FFF2-40B4-BE49-F238E27FC236}">
                <a16:creationId xmlns:a16="http://schemas.microsoft.com/office/drawing/2014/main" id="{8519B151-E1D5-47C6-9E2C-D993BA732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r="1505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64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Αχέροντας: ο αρχαίος ποταμός του θανάτου, μαγεύει με τις ομορφιές του |  clickatlife">
            <a:extLst>
              <a:ext uri="{FF2B5EF4-FFF2-40B4-BE49-F238E27FC236}">
                <a16:creationId xmlns:a16="http://schemas.microsoft.com/office/drawing/2014/main" id="{D20C5763-B048-46D7-814E-929747698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09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81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Ιστορία της Βόρειας Ηπείρου την περίοδο 1913-1921 - Βικιπαίδεια">
            <a:extLst>
              <a:ext uri="{FF2B5EF4-FFF2-40B4-BE49-F238E27FC236}">
                <a16:creationId xmlns:a16="http://schemas.microsoft.com/office/drawing/2014/main" id="{CD856CB3-0697-4781-BD97-221B40F2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99" y="0"/>
            <a:ext cx="484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5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pict12l">
            <a:extLst>
              <a:ext uri="{FF2B5EF4-FFF2-40B4-BE49-F238E27FC236}">
                <a16:creationId xmlns:a16="http://schemas.microsoft.com/office/drawing/2014/main" id="{C0ED16BA-FA97-4D7F-82D2-5A3F6080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122238"/>
            <a:ext cx="5164138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1A75F29-BD6C-4EAA-8BA3-79FD2761735B}"/>
              </a:ext>
            </a:extLst>
          </p:cNvPr>
          <p:cNvSpPr txBox="1"/>
          <p:nvPr/>
        </p:nvSpPr>
        <p:spPr>
          <a:xfrm>
            <a:off x="328474" y="532660"/>
            <a:ext cx="587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Ioannina</a:t>
            </a:r>
            <a:r>
              <a:rPr lang="cs-CZ" sz="2400" b="1" dirty="0">
                <a:latin typeface="Corbel" panose="020B0503020204020204" pitchFamily="34" charset="0"/>
              </a:rPr>
              <a:t>/Janina</a:t>
            </a:r>
            <a:r>
              <a:rPr lang="el-GR" sz="2400" b="1" dirty="0">
                <a:latin typeface="Corbel" panose="020B0503020204020204" pitchFamily="34" charset="0"/>
              </a:rPr>
              <a:t>              Ιωάννινα/Ιωάννενα</a:t>
            </a:r>
            <a:r>
              <a:rPr lang="cs-CZ" sz="2400" b="1" dirty="0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9A2952-2F92-4FCC-877F-C6FD38F1AC36}"/>
              </a:ext>
            </a:extLst>
          </p:cNvPr>
          <p:cNvSpPr txBox="1"/>
          <p:nvPr/>
        </p:nvSpPr>
        <p:spPr>
          <a:xfrm>
            <a:off x="328474" y="1074199"/>
            <a:ext cx="53617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hlavní město </a:t>
            </a:r>
            <a:r>
              <a:rPr lang="cs-CZ" sz="1600" dirty="0" err="1">
                <a:latin typeface="Corbel" panose="020B0503020204020204" pitchFamily="34" charset="0"/>
              </a:rPr>
              <a:t>geogr</a:t>
            </a:r>
            <a:r>
              <a:rPr lang="cs-CZ" sz="1600" dirty="0">
                <a:latin typeface="Corbel" panose="020B0503020204020204" pitchFamily="34" charset="0"/>
              </a:rPr>
              <a:t>. oblasti i periferie </a:t>
            </a:r>
            <a:r>
              <a:rPr lang="cs-CZ" sz="1600" dirty="0" err="1">
                <a:latin typeface="Corbel" panose="020B0503020204020204" pitchFamily="34" charset="0"/>
              </a:rPr>
              <a:t>Epirus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na březích řeky </a:t>
            </a:r>
            <a:r>
              <a:rPr lang="cs-CZ" sz="1600" dirty="0" err="1">
                <a:latin typeface="Corbel" panose="020B0503020204020204" pitchFamily="34" charset="0"/>
              </a:rPr>
              <a:t>Pamvotida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asi 100 000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rozvíjející se region – služby, turismus (blízkost hor i moře)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Corbel" panose="020B0503020204020204" pitchFamily="34" charset="0"/>
            </a:endParaRP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B059679-F921-456A-B50A-14E5DFD59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47" y="126507"/>
            <a:ext cx="2943348" cy="3429000"/>
          </a:xfrm>
          <a:prstGeom prst="rect">
            <a:avLst/>
          </a:prstGeom>
        </p:spPr>
      </p:pic>
      <p:pic>
        <p:nvPicPr>
          <p:cNvPr id="14338" name="Picture 2" descr="Ιωάννινα Ηπειρος &amp;#39;&amp;#39; Ioannina Greece &amp;#39;&amp;#39; - Posts | Facebook">
            <a:extLst>
              <a:ext uri="{FF2B5EF4-FFF2-40B4-BE49-F238E27FC236}">
                <a16:creationId xmlns:a16="http://schemas.microsoft.com/office/drawing/2014/main" id="{C9362582-911C-4E17-8F1F-1B82D73D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4" y="2397638"/>
            <a:ext cx="4210994" cy="42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050D40-B131-4670-870A-1002AC0670F2}"/>
              </a:ext>
            </a:extLst>
          </p:cNvPr>
          <p:cNvSpPr txBox="1"/>
          <p:nvPr/>
        </p:nvSpPr>
        <p:spPr>
          <a:xfrm>
            <a:off x="4539468" y="3830706"/>
            <a:ext cx="453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památky zejména z doby byzantské a osmanské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obchod a řemesla, zlatnictví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1970 založena </a:t>
            </a:r>
            <a:r>
              <a:rPr lang="cs-CZ" sz="1600" dirty="0" err="1">
                <a:latin typeface="Corbel" panose="020B0503020204020204" pitchFamily="34" charset="0"/>
              </a:rPr>
              <a:t>Janinská</a:t>
            </a:r>
            <a:r>
              <a:rPr lang="cs-CZ" sz="1600" dirty="0">
                <a:latin typeface="Corbel" panose="020B0503020204020204" pitchFamily="34" charset="0"/>
              </a:rPr>
              <a:t> univerzita</a:t>
            </a:r>
          </a:p>
        </p:txBody>
      </p:sp>
    </p:spTree>
    <p:extLst>
      <p:ext uri="{BB962C8B-B14F-4D97-AF65-F5344CB8AC3E}">
        <p14:creationId xmlns:p14="http://schemas.microsoft.com/office/powerpoint/2010/main" val="3275716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EE211AD-319C-419A-BF7B-F181B86C9F7B}"/>
              </a:ext>
            </a:extLst>
          </p:cNvPr>
          <p:cNvSpPr txBox="1"/>
          <p:nvPr/>
        </p:nvSpPr>
        <p:spPr>
          <a:xfrm>
            <a:off x="381741" y="10653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Janinský</a:t>
            </a:r>
            <a:r>
              <a:rPr lang="cs-CZ" sz="2400" b="1" dirty="0">
                <a:latin typeface="Corbel" panose="020B0503020204020204" pitchFamily="34" charset="0"/>
              </a:rPr>
              <a:t> hrad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819BCF6-9CF1-4B74-B9C2-66722F790EB3}"/>
              </a:ext>
            </a:extLst>
          </p:cNvPr>
          <p:cNvSpPr txBox="1"/>
          <p:nvPr/>
        </p:nvSpPr>
        <p:spPr>
          <a:xfrm>
            <a:off x="150922" y="656948"/>
            <a:ext cx="86557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na poloostrově v jezeře </a:t>
            </a:r>
            <a:r>
              <a:rPr lang="cs-CZ" sz="1600" dirty="0" err="1">
                <a:latin typeface="Corbel" panose="020B0503020204020204" pitchFamily="34" charset="0"/>
              </a:rPr>
              <a:t>Pamvotida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opevnění již ve starověku i byzantském období, výstavba kostelů a klášterů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r. 430 dobývají město Osmané, ale křesťané si uchovávají řadu práv a výsad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po povstání proti turecké nadvládě z r. 1611 výsady zrušeny, opevnění osídlují muslimové a židé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po připojení </a:t>
            </a:r>
            <a:r>
              <a:rPr lang="cs-CZ" sz="1600" dirty="0" err="1">
                <a:latin typeface="Corbel" panose="020B0503020204020204" pitchFamily="34" charset="0"/>
              </a:rPr>
              <a:t>Epiru</a:t>
            </a:r>
            <a:r>
              <a:rPr lang="cs-CZ" sz="1600" dirty="0">
                <a:latin typeface="Corbel" panose="020B0503020204020204" pitchFamily="34" charset="0"/>
              </a:rPr>
              <a:t> k řeckému státu se v rámci opevnění usazuje řecká armáda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r. 1978 přechází řada objektů pod ministerstvo kultury, rekonstrukční práce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4 části: </a:t>
            </a:r>
            <a:r>
              <a:rPr lang="cs-CZ" sz="1600" dirty="0" err="1">
                <a:latin typeface="Corbel" panose="020B0503020204020204" pitchFamily="34" charset="0"/>
              </a:rPr>
              <a:t>Its</a:t>
            </a:r>
            <a:r>
              <a:rPr lang="cs-CZ" sz="1600" dirty="0">
                <a:latin typeface="Corbel" panose="020B0503020204020204" pitchFamily="34" charset="0"/>
              </a:rPr>
              <a:t> Kale – palác…, </a:t>
            </a:r>
            <a:r>
              <a:rPr lang="cs-CZ" sz="1600" dirty="0" err="1">
                <a:latin typeface="Corbel" panose="020B0503020204020204" pitchFamily="34" charset="0"/>
              </a:rPr>
              <a:t>Aslan</a:t>
            </a:r>
            <a:r>
              <a:rPr lang="cs-CZ" sz="1600" dirty="0">
                <a:latin typeface="Corbel" panose="020B0503020204020204" pitchFamily="34" charset="0"/>
              </a:rPr>
              <a:t> mešita na skalnaté akropoli, staré město a opevnění</a:t>
            </a:r>
          </a:p>
          <a:p>
            <a:endParaRPr lang="cs-CZ" dirty="0"/>
          </a:p>
        </p:txBody>
      </p:sp>
      <p:pic>
        <p:nvPicPr>
          <p:cNvPr id="15362" name="Picture 2" descr="Castle of Ioannina - Greek Castles">
            <a:extLst>
              <a:ext uri="{FF2B5EF4-FFF2-40B4-BE49-F238E27FC236}">
                <a16:creationId xmlns:a16="http://schemas.microsoft.com/office/drawing/2014/main" id="{01FBFBF7-BF4A-4B34-9BBF-579AE952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79" y="2642957"/>
            <a:ext cx="6162768" cy="4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1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E89F969-46EE-41D6-B522-824CC147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3986717-152E-4CC7-B89F-66292E030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r="38055" b="1"/>
          <a:stretch/>
        </p:blipFill>
        <p:spPr bwMode="auto">
          <a:xfrm>
            <a:off x="482600" y="643467"/>
            <a:ext cx="3008121" cy="5571066"/>
          </a:xfrm>
          <a:prstGeom prst="rect">
            <a:avLst/>
          </a:prstGeom>
          <a:noFill/>
          <a:effectLst>
            <a:outerShdw blurRad="114300" dist="12700" dir="2700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Η συγκλονιστική ιστορία του Κάστρου Ιωαννίνων – Cognosco Team">
            <a:extLst>
              <a:ext uri="{FF2B5EF4-FFF2-40B4-BE49-F238E27FC236}">
                <a16:creationId xmlns:a16="http://schemas.microsoft.com/office/drawing/2014/main" id="{BB6E46A5-8EB2-4F88-8FE7-933F5DC71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r="28305" b="-1"/>
          <a:stretch/>
        </p:blipFill>
        <p:spPr bwMode="auto">
          <a:xfrm>
            <a:off x="3613902" y="643467"/>
            <a:ext cx="5047497" cy="5571066"/>
          </a:xfrm>
          <a:prstGeom prst="rect">
            <a:avLst/>
          </a:prstGeom>
          <a:noFill/>
          <a:effectLst>
            <a:outerShdw blurRad="114300" dist="12700" dir="2700000" algn="t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8DC833-0CFB-483D-82D4-8427D9574505}"/>
              </a:ext>
            </a:extLst>
          </p:cNvPr>
          <p:cNvSpPr txBox="1"/>
          <p:nvPr/>
        </p:nvSpPr>
        <p:spPr>
          <a:xfrm>
            <a:off x="1263545" y="6366989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vstup do hradu</a:t>
            </a:r>
          </a:p>
        </p:txBody>
      </p:sp>
    </p:spTree>
    <p:extLst>
      <p:ext uri="{BB962C8B-B14F-4D97-AF65-F5344CB8AC3E}">
        <p14:creationId xmlns:p14="http://schemas.microsoft.com/office/powerpoint/2010/main" val="797035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A0D56AE-DD7A-42BD-ADF1-67DE518AF4CA}"/>
              </a:ext>
            </a:extLst>
          </p:cNvPr>
          <p:cNvSpPr txBox="1"/>
          <p:nvPr/>
        </p:nvSpPr>
        <p:spPr>
          <a:xfrm>
            <a:off x="3719744" y="275208"/>
            <a:ext cx="5332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Corbel" panose="020B0503020204020204" pitchFamily="34" charset="0"/>
              </a:rPr>
              <a:t>Fetiche</a:t>
            </a:r>
            <a:r>
              <a:rPr lang="cs-CZ" sz="1600" b="1" dirty="0">
                <a:latin typeface="Corbel" panose="020B0503020204020204" pitchFamily="34" charset="0"/>
              </a:rPr>
              <a:t> mešita (</a:t>
            </a:r>
            <a:r>
              <a:rPr lang="cs-CZ" sz="1600" b="1" dirty="0" err="1">
                <a:latin typeface="Corbel" panose="020B0503020204020204" pitchFamily="34" charset="0"/>
              </a:rPr>
              <a:t>Its</a:t>
            </a:r>
            <a:r>
              <a:rPr lang="cs-CZ" sz="1600" b="1" dirty="0">
                <a:latin typeface="Corbel" panose="020B0503020204020204" pitchFamily="34" charset="0"/>
              </a:rPr>
              <a:t> Kale) </a:t>
            </a:r>
            <a:r>
              <a:rPr lang="cs-CZ" sz="1600" dirty="0">
                <a:latin typeface="Corbel" panose="020B0503020204020204" pitchFamily="34" charset="0"/>
              </a:rPr>
              <a:t>z r. 1611 (dřevěná stavba již 1430, konečná podoba – Ali paša </a:t>
            </a:r>
            <a:r>
              <a:rPr lang="cs-CZ" sz="1600" dirty="0" err="1">
                <a:latin typeface="Corbel" panose="020B0503020204020204" pitchFamily="34" charset="0"/>
              </a:rPr>
              <a:t>Janinský</a:t>
            </a:r>
            <a:r>
              <a:rPr lang="cs-CZ" sz="1600" dirty="0">
                <a:latin typeface="Corbel" panose="020B0503020204020204" pitchFamily="34" charset="0"/>
              </a:rPr>
              <a:t> 1795)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dnes výstavní prostor</a:t>
            </a:r>
          </a:p>
        </p:txBody>
      </p:sp>
      <p:pic>
        <p:nvPicPr>
          <p:cNvPr id="6" name="Obrázek 5" descr="Obsah obrázku hora, tráva, obloha, exteriér&#10;&#10;Popis byl vytvořen automaticky">
            <a:extLst>
              <a:ext uri="{FF2B5EF4-FFF2-40B4-BE49-F238E27FC236}">
                <a16:creationId xmlns:a16="http://schemas.microsoft.com/office/drawing/2014/main" id="{49FBEF9C-0A08-4A36-9097-EFE97C980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95" y="1557292"/>
            <a:ext cx="7524750" cy="5181600"/>
          </a:xfrm>
          <a:prstGeom prst="rect">
            <a:avLst/>
          </a:prstGeom>
        </p:spPr>
      </p:pic>
      <p:pic>
        <p:nvPicPr>
          <p:cNvPr id="17410" name="Picture 2" descr="Fotka (2)">
            <a:extLst>
              <a:ext uri="{FF2B5EF4-FFF2-40B4-BE49-F238E27FC236}">
                <a16:creationId xmlns:a16="http://schemas.microsoft.com/office/drawing/2014/main" id="{928D49CA-E67D-46F7-B11D-545ECC5A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5" y="119108"/>
            <a:ext cx="3227773" cy="22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3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742" y="620722"/>
            <a:ext cx="4931622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llada 1">
            <a:extLst>
              <a:ext uri="{FF2B5EF4-FFF2-40B4-BE49-F238E27FC236}">
                <a16:creationId xmlns:a16="http://schemas.microsoft.com/office/drawing/2014/main" id="{C5778CAC-0250-4765-A689-BB75303F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r="1" b="4380"/>
          <a:stretch/>
        </p:blipFill>
        <p:spPr bwMode="auto">
          <a:xfrm>
            <a:off x="583546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019D566-67EB-46D4-83A9-5F15095568D1}"/>
              </a:ext>
            </a:extLst>
          </p:cNvPr>
          <p:cNvSpPr txBox="1"/>
          <p:nvPr/>
        </p:nvSpPr>
        <p:spPr>
          <a:xfrm>
            <a:off x="5649532" y="252918"/>
            <a:ext cx="3202638" cy="59969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4400" b="1" dirty="0" err="1"/>
              <a:t>Řecký</a:t>
            </a:r>
            <a:r>
              <a:rPr lang="en-US" sz="4400" b="1" dirty="0"/>
              <a:t> Epirus </a:t>
            </a:r>
            <a:r>
              <a:rPr lang="en-US" sz="4400" b="1" dirty="0" err="1"/>
              <a:t>dnes</a:t>
            </a:r>
            <a:endParaRPr lang="en-US" sz="4400" b="1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9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s</a:t>
            </a:r>
            <a:r>
              <a:rPr lang="en-US" sz="2900" dirty="0">
                <a:latin typeface="Corbel" panose="020B0503020204020204" pitchFamily="34" charset="0"/>
              </a:rPr>
              <a:t>ever – </a:t>
            </a:r>
            <a:r>
              <a:rPr lang="en-US" sz="2900" dirty="0" err="1">
                <a:latin typeface="Corbel" panose="020B0503020204020204" pitchFamily="34" charset="0"/>
              </a:rPr>
              <a:t>hranice</a:t>
            </a:r>
            <a:r>
              <a:rPr lang="en-US" sz="2900" dirty="0">
                <a:latin typeface="Corbel" panose="020B0503020204020204" pitchFamily="34" charset="0"/>
              </a:rPr>
              <a:t> s </a:t>
            </a:r>
            <a:r>
              <a:rPr lang="en-US" sz="2900" dirty="0" err="1">
                <a:latin typeface="Corbel" panose="020B0503020204020204" pitchFamily="34" charset="0"/>
              </a:rPr>
              <a:t>Albábií</a:t>
            </a:r>
            <a:r>
              <a:rPr lang="en-US" sz="2900" dirty="0">
                <a:latin typeface="Corbel" panose="020B0503020204020204" pitchFamily="34" charset="0"/>
              </a:rPr>
              <a:t>, </a:t>
            </a:r>
            <a:r>
              <a:rPr lang="en-US" sz="2900" dirty="0" err="1">
                <a:latin typeface="Corbel" panose="020B0503020204020204" pitchFamily="34" charset="0"/>
              </a:rPr>
              <a:t>jih</a:t>
            </a:r>
            <a:r>
              <a:rPr lang="en-US" sz="2900" dirty="0">
                <a:latin typeface="Corbel" panose="020B0503020204020204" pitchFamily="34" charset="0"/>
              </a:rPr>
              <a:t> – </a:t>
            </a:r>
            <a:r>
              <a:rPr lang="en-US" sz="2900" dirty="0" err="1">
                <a:latin typeface="Corbel" panose="020B0503020204020204" pitchFamily="34" charset="0"/>
              </a:rPr>
              <a:t>hraničí</a:t>
            </a:r>
            <a:r>
              <a:rPr lang="en-US" sz="2900" dirty="0">
                <a:latin typeface="Corbel" panose="020B0503020204020204" pitchFamily="34" charset="0"/>
              </a:rPr>
              <a:t> s </a:t>
            </a:r>
            <a:r>
              <a:rPr lang="en-US" sz="2900" dirty="0" err="1">
                <a:latin typeface="Corbel" panose="020B0503020204020204" pitchFamily="34" charset="0"/>
              </a:rPr>
              <a:t>Centrálním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Řeckem</a:t>
            </a:r>
            <a:r>
              <a:rPr lang="en-US" sz="2900" dirty="0">
                <a:latin typeface="Corbel" panose="020B0503020204020204" pitchFamily="34" charset="0"/>
              </a:rPr>
              <a:t> (</a:t>
            </a:r>
            <a:r>
              <a:rPr lang="en-US" sz="2900" dirty="0" err="1">
                <a:latin typeface="Corbel" panose="020B0503020204020204" pitchFamily="34" charset="0"/>
              </a:rPr>
              <a:t>Eteoloakarnánií</a:t>
            </a:r>
            <a:r>
              <a:rPr lang="en-US" sz="2900" dirty="0">
                <a:latin typeface="Corbel" panose="020B0503020204020204" pitchFamily="34" charset="0"/>
              </a:rPr>
              <a:t>), </a:t>
            </a:r>
            <a:r>
              <a:rPr lang="en-US" sz="2900" dirty="0" err="1">
                <a:latin typeface="Corbel" panose="020B0503020204020204" pitchFamily="34" charset="0"/>
              </a:rPr>
              <a:t>západ</a:t>
            </a:r>
            <a:r>
              <a:rPr lang="en-US" sz="2900" dirty="0">
                <a:latin typeface="Corbel" panose="020B0503020204020204" pitchFamily="34" charset="0"/>
              </a:rPr>
              <a:t> – </a:t>
            </a:r>
            <a:r>
              <a:rPr lang="en-US" sz="2900" dirty="0" err="1">
                <a:latin typeface="Corbel" panose="020B0503020204020204" pitchFamily="34" charset="0"/>
              </a:rPr>
              <a:t>Jónské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moře</a:t>
            </a:r>
            <a:r>
              <a:rPr lang="en-US" sz="2900" dirty="0">
                <a:latin typeface="Corbel" panose="020B0503020204020204" pitchFamily="34" charset="0"/>
              </a:rPr>
              <a:t>, </a:t>
            </a:r>
            <a:r>
              <a:rPr lang="en-US" sz="2900" dirty="0" err="1">
                <a:latin typeface="Corbel" panose="020B0503020204020204" pitchFamily="34" charset="0"/>
              </a:rPr>
              <a:t>východ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Makedonie</a:t>
            </a:r>
            <a:r>
              <a:rPr lang="en-US" sz="2900" dirty="0">
                <a:latin typeface="Corbel" panose="020B0503020204020204" pitchFamily="34" charset="0"/>
              </a:rPr>
              <a:t> a </a:t>
            </a:r>
            <a:r>
              <a:rPr lang="en-US" sz="2900" dirty="0" err="1">
                <a:latin typeface="Corbel" panose="020B0503020204020204" pitchFamily="34" charset="0"/>
              </a:rPr>
              <a:t>Thesálie</a:t>
            </a:r>
            <a:r>
              <a:rPr lang="en-US" sz="2900" dirty="0">
                <a:latin typeface="Corbel" panose="020B0503020204020204" pitchFamily="34" charset="0"/>
              </a:rPr>
              <a:t> (Pindos)</a:t>
            </a:r>
            <a:endParaRPr lang="el-GR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9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r</a:t>
            </a:r>
            <a:r>
              <a:rPr lang="en-US" sz="2900" dirty="0" err="1">
                <a:latin typeface="Corbel" panose="020B0503020204020204" pitchFamily="34" charset="0"/>
              </a:rPr>
              <a:t>ozloha</a:t>
            </a:r>
            <a:r>
              <a:rPr lang="en-US" sz="2900" dirty="0">
                <a:latin typeface="Corbel" panose="020B0503020204020204" pitchFamily="34" charset="0"/>
              </a:rPr>
              <a:t> 9 203 km2 (7 % </a:t>
            </a:r>
            <a:r>
              <a:rPr lang="en-US" sz="2900" dirty="0" err="1">
                <a:latin typeface="Corbel" panose="020B0503020204020204" pitchFamily="34" charset="0"/>
              </a:rPr>
              <a:t>rozlohy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Řecka</a:t>
            </a:r>
            <a:r>
              <a:rPr lang="en-US" sz="2900" dirty="0">
                <a:latin typeface="Corbel" panose="020B0503020204020204" pitchFamily="34" charset="0"/>
              </a:rPr>
              <a:t>)</a:t>
            </a:r>
            <a:endParaRPr lang="el-GR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p</a:t>
            </a:r>
            <a:r>
              <a:rPr lang="en-US" sz="2900" dirty="0" err="1">
                <a:latin typeface="Corbel" panose="020B0503020204020204" pitchFamily="34" charset="0"/>
              </a:rPr>
              <a:t>očet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obyvatel</a:t>
            </a:r>
            <a:r>
              <a:rPr lang="en-US" sz="2900" dirty="0">
                <a:latin typeface="Corbel" panose="020B0503020204020204" pitchFamily="34" charset="0"/>
              </a:rPr>
              <a:t>: 336 856 (3 % z  </a:t>
            </a:r>
            <a:r>
              <a:rPr lang="en-US" sz="2900" dirty="0" err="1">
                <a:latin typeface="Corbel" panose="020B0503020204020204" pitchFamily="34" charset="0"/>
              </a:rPr>
              <a:t>celkového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počtu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obyvatel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Řecka</a:t>
            </a:r>
            <a:endParaRPr lang="cs-CZ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cs-CZ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hlavní město - </a:t>
            </a:r>
            <a:r>
              <a:rPr lang="cs-CZ" sz="2900" dirty="0" err="1">
                <a:latin typeface="Corbel" panose="020B0503020204020204" pitchFamily="34" charset="0"/>
              </a:rPr>
              <a:t>Ioannina</a:t>
            </a:r>
            <a:endParaRPr lang="el-GR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z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velké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části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hornatý</a:t>
            </a:r>
            <a:r>
              <a:rPr lang="en-US" sz="2900" dirty="0">
                <a:latin typeface="Corbel" panose="020B0503020204020204" pitchFamily="34" charset="0"/>
              </a:rPr>
              <a:t> – </a:t>
            </a:r>
            <a:r>
              <a:rPr lang="en-US" sz="2900" dirty="0" err="1">
                <a:latin typeface="Corbel" panose="020B0503020204020204" pitchFamily="34" charset="0"/>
              </a:rPr>
              <a:t>pohoří</a:t>
            </a:r>
            <a:r>
              <a:rPr lang="en-US" sz="2900" dirty="0">
                <a:latin typeface="Corbel" panose="020B0503020204020204" pitchFamily="34" charset="0"/>
              </a:rPr>
              <a:t> Pindos</a:t>
            </a:r>
            <a:endParaRPr lang="el-GR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2900" dirty="0">
                <a:latin typeface="Corbel" panose="020B0503020204020204" pitchFamily="34" charset="0"/>
              </a:rPr>
              <a:t>m</a:t>
            </a:r>
            <a:r>
              <a:rPr lang="en-US" sz="2900" dirty="0" err="1">
                <a:latin typeface="Corbel" panose="020B0503020204020204" pitchFamily="34" charset="0"/>
              </a:rPr>
              <a:t>alá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údolí</a:t>
            </a:r>
            <a:r>
              <a:rPr lang="en-US" sz="2900" dirty="0">
                <a:latin typeface="Corbel" panose="020B0503020204020204" pitchFamily="34" charset="0"/>
              </a:rPr>
              <a:t> a </a:t>
            </a:r>
            <a:r>
              <a:rPr lang="en-US" sz="2900" dirty="0" err="1">
                <a:latin typeface="Corbel" panose="020B0503020204020204" pitchFamily="34" charset="0"/>
              </a:rPr>
              <a:t>nížiny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oddělené</a:t>
            </a:r>
            <a:r>
              <a:rPr lang="en-US" sz="2900" dirty="0">
                <a:latin typeface="Corbel" panose="020B0503020204020204" pitchFamily="34" charset="0"/>
              </a:rPr>
              <a:t> </a:t>
            </a:r>
            <a:r>
              <a:rPr lang="en-US" sz="2900" dirty="0" err="1">
                <a:latin typeface="Corbel" panose="020B0503020204020204" pitchFamily="34" charset="0"/>
              </a:rPr>
              <a:t>horami</a:t>
            </a:r>
            <a:endParaRPr lang="en-US" sz="2900" dirty="0"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91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budova, dům&#10;&#10;Popis byl vytvořen automaticky">
            <a:extLst>
              <a:ext uri="{FF2B5EF4-FFF2-40B4-BE49-F238E27FC236}">
                <a16:creationId xmlns:a16="http://schemas.microsoft.com/office/drawing/2014/main" id="{117C6ED5-B432-436E-BB3C-7B82BCAED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48" y="2521196"/>
            <a:ext cx="5598229" cy="4336803"/>
          </a:xfrm>
          <a:prstGeom prst="rect">
            <a:avLst/>
          </a:prstGeom>
        </p:spPr>
      </p:pic>
      <p:pic>
        <p:nvPicPr>
          <p:cNvPr id="5" name="Picture 2" descr="aslan-tzami - Visit Ioannina - Your Guide for IoanninaCity">
            <a:extLst>
              <a:ext uri="{FF2B5EF4-FFF2-40B4-BE49-F238E27FC236}">
                <a16:creationId xmlns:a16="http://schemas.microsoft.com/office/drawing/2014/main" id="{90B377CB-A985-44F8-8FE5-D949234B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4" y="0"/>
            <a:ext cx="48768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CBA38EB-8665-4DBB-9429-D826C9BDACCD}"/>
              </a:ext>
            </a:extLst>
          </p:cNvPr>
          <p:cNvSpPr txBox="1"/>
          <p:nvPr/>
        </p:nvSpPr>
        <p:spPr>
          <a:xfrm>
            <a:off x="5282214" y="292963"/>
            <a:ext cx="3215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orbel" panose="020B0503020204020204" pitchFamily="34" charset="0"/>
              </a:rPr>
              <a:t>mešita </a:t>
            </a:r>
            <a:r>
              <a:rPr lang="cs-CZ" sz="1600" b="1" dirty="0" err="1">
                <a:latin typeface="Corbel" panose="020B0503020204020204" pitchFamily="34" charset="0"/>
              </a:rPr>
              <a:t>Aslan</a:t>
            </a:r>
            <a:r>
              <a:rPr lang="cs-CZ" sz="1600" b="1" dirty="0">
                <a:latin typeface="Corbel" panose="020B0503020204020204" pitchFamily="34" charset="0"/>
              </a:rPr>
              <a:t> </a:t>
            </a:r>
            <a:r>
              <a:rPr lang="cs-CZ" sz="1600" dirty="0">
                <a:latin typeface="Corbel" panose="020B0503020204020204" pitchFamily="34" charset="0"/>
              </a:rPr>
              <a:t>postavená r. 1618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od r. 1933 etnografické muzeum</a:t>
            </a:r>
          </a:p>
        </p:txBody>
      </p:sp>
    </p:spTree>
    <p:extLst>
      <p:ext uri="{BB962C8B-B14F-4D97-AF65-F5344CB8AC3E}">
        <p14:creationId xmlns:p14="http://schemas.microsoft.com/office/powerpoint/2010/main" val="2975908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C91B6AB-14AE-455B-8BBB-512D8786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7D034F1-9D75-44E7-8A21-B0830D2BA162}"/>
              </a:ext>
            </a:extLst>
          </p:cNvPr>
          <p:cNvSpPr txBox="1"/>
          <p:nvPr/>
        </p:nvSpPr>
        <p:spPr>
          <a:xfrm>
            <a:off x="408373" y="6551720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Staré město uvnitř hradeb</a:t>
            </a:r>
          </a:p>
        </p:txBody>
      </p:sp>
    </p:spTree>
    <p:extLst>
      <p:ext uri="{BB962C8B-B14F-4D97-AF65-F5344CB8AC3E}">
        <p14:creationId xmlns:p14="http://schemas.microsoft.com/office/powerpoint/2010/main" val="4258577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3BABD28-1FE8-4270-9A2A-F24DCD86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869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BB92DA-4929-4CFB-9625-29BC20C8CA40}"/>
              </a:ext>
            </a:extLst>
          </p:cNvPr>
          <p:cNvSpPr txBox="1"/>
          <p:nvPr/>
        </p:nvSpPr>
        <p:spPr>
          <a:xfrm>
            <a:off x="381740" y="284085"/>
            <a:ext cx="8670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Nové archeologické muzeum města, </a:t>
            </a:r>
            <a:r>
              <a:rPr lang="cs-CZ" sz="1600" dirty="0">
                <a:latin typeface="Corbel" panose="020B0503020204020204" pitchFamily="34" charset="0"/>
              </a:rPr>
              <a:t>otevřeno r. 1970, arch. nálezy z celého </a:t>
            </a:r>
            <a:r>
              <a:rPr lang="cs-CZ" sz="1600" dirty="0" err="1">
                <a:latin typeface="Corbel" panose="020B0503020204020204" pitchFamily="34" charset="0"/>
              </a:rPr>
              <a:t>Epiru</a:t>
            </a:r>
            <a:r>
              <a:rPr lang="cs-CZ" sz="1600" dirty="0">
                <a:latin typeface="Corbel" panose="020B05030202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63381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A5455DE-315B-4B5F-9980-ED1F93B5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0" y="150551"/>
            <a:ext cx="4000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Πανεπιστήμιο Ιωαννίνων: Αδυνατεί να πληρώσει ΔΕΗ, πετρέλαιο και δημοτικά  τέλη">
            <a:extLst>
              <a:ext uri="{FF2B5EF4-FFF2-40B4-BE49-F238E27FC236}">
                <a16:creationId xmlns:a16="http://schemas.microsoft.com/office/drawing/2014/main" id="{3E2284E8-2E85-4941-88F5-2CAF6D53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809749"/>
            <a:ext cx="6552460" cy="48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ED36390-5C47-42B9-BD92-1DFFC7663D0A}"/>
              </a:ext>
            </a:extLst>
          </p:cNvPr>
          <p:cNvSpPr txBox="1"/>
          <p:nvPr/>
        </p:nvSpPr>
        <p:spPr>
          <a:xfrm>
            <a:off x="4468725" y="518485"/>
            <a:ext cx="420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latin typeface="Corbel" panose="020B0503020204020204" pitchFamily="34" charset="0"/>
              </a:rPr>
              <a:t>Janinská</a:t>
            </a:r>
            <a:r>
              <a:rPr lang="cs-CZ" sz="2400" dirty="0">
                <a:latin typeface="Corbel" panose="020B0503020204020204" pitchFamily="34" charset="0"/>
              </a:rPr>
              <a:t> univerzita</a:t>
            </a:r>
            <a:r>
              <a:rPr lang="cs-CZ" dirty="0">
                <a:latin typeface="Corbel" panose="020B0503020204020204" pitchFamily="34" charset="0"/>
              </a:rPr>
              <a:t>, založena r. 1970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E37D14-4353-4082-953B-9EA3B9B76368}"/>
              </a:ext>
            </a:extLst>
          </p:cNvPr>
          <p:cNvSpPr txBox="1"/>
          <p:nvPr/>
        </p:nvSpPr>
        <p:spPr>
          <a:xfrm flipH="1">
            <a:off x="364280" y="2055551"/>
            <a:ext cx="1862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vstup do kampusu</a:t>
            </a:r>
          </a:p>
        </p:txBody>
      </p:sp>
    </p:spTree>
    <p:extLst>
      <p:ext uri="{BB962C8B-B14F-4D97-AF65-F5344CB8AC3E}">
        <p14:creationId xmlns:p14="http://schemas.microsoft.com/office/powerpoint/2010/main" val="178822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oannina_Greece">
            <a:extLst>
              <a:ext uri="{FF2B5EF4-FFF2-40B4-BE49-F238E27FC236}">
                <a16:creationId xmlns:a16="http://schemas.microsoft.com/office/drawing/2014/main" id="{92462891-7D06-4BD8-A6EB-B8163A3F9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0" y="2865175"/>
            <a:ext cx="50482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9CCEF25-DBFA-4431-B9B5-EE49E9F5D34C}"/>
              </a:ext>
            </a:extLst>
          </p:cNvPr>
          <p:cNvSpPr txBox="1"/>
          <p:nvPr/>
        </p:nvSpPr>
        <p:spPr>
          <a:xfrm>
            <a:off x="239697" y="12199"/>
            <a:ext cx="8813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jezero </a:t>
            </a:r>
            <a:r>
              <a:rPr lang="cs-CZ" sz="2400" dirty="0" err="1">
                <a:latin typeface="Corbel" panose="020B0503020204020204" pitchFamily="34" charset="0"/>
              </a:rPr>
              <a:t>Pamvotida</a:t>
            </a:r>
            <a:r>
              <a:rPr lang="cs-CZ" sz="2400" dirty="0">
                <a:latin typeface="Corbel" panose="020B0503020204020204" pitchFamily="34" charset="0"/>
              </a:rPr>
              <a:t> </a:t>
            </a:r>
            <a:r>
              <a:rPr lang="el-GR" sz="2400" dirty="0">
                <a:latin typeface="Corbel" panose="020B0503020204020204" pitchFamily="34" charset="0"/>
              </a:rPr>
              <a:t>                    λίμνη Παμβώτιδα, λίμνη των Ιωαννίνων</a:t>
            </a:r>
            <a:endParaRPr lang="cs-CZ" sz="2400" dirty="0">
              <a:latin typeface="Corbel" panose="020B0503020204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75E4B2D-5BAF-417C-A501-804A14C2A926}"/>
              </a:ext>
            </a:extLst>
          </p:cNvPr>
          <p:cNvSpPr txBox="1"/>
          <p:nvPr/>
        </p:nvSpPr>
        <p:spPr>
          <a:xfrm>
            <a:off x="0" y="865566"/>
            <a:ext cx="5995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19,4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název: „ta, která všechny živí“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Natura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Corbel" panose="020B0503020204020204" pitchFamily="34" charset="0"/>
              </a:rPr>
              <a:t>P´produkce</a:t>
            </a:r>
            <a:r>
              <a:rPr lang="cs-CZ" sz="1600" dirty="0">
                <a:latin typeface="Corbel" panose="020B0503020204020204" pitchFamily="34" charset="0"/>
              </a:rPr>
              <a:t> kaviáru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Ostrůvek: 347 obyvatel, klášter Sv. </a:t>
            </a:r>
            <a:r>
              <a:rPr lang="cs-CZ" sz="1600" dirty="0" err="1">
                <a:latin typeface="Corbel" panose="020B0503020204020204" pitchFamily="34" charset="0"/>
              </a:rPr>
              <a:t>Panteleimona</a:t>
            </a:r>
            <a:r>
              <a:rPr lang="cs-CZ" sz="1600" dirty="0">
                <a:latin typeface="Corbel" panose="020B0503020204020204" pitchFamily="34" charset="0"/>
              </a:rPr>
              <a:t>,</a:t>
            </a:r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 r. 1822 zavražděn Ali paša </a:t>
            </a:r>
            <a:r>
              <a:rPr lang="cs-CZ" sz="1600" dirty="0" err="1">
                <a:latin typeface="Corbel" panose="020B0503020204020204" pitchFamily="34" charset="0"/>
              </a:rPr>
              <a:t>Janinský</a:t>
            </a:r>
            <a:endParaRPr lang="cs-CZ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řada dalších klášterů</a:t>
            </a:r>
            <a:endParaRPr lang="el-GR" sz="1600" dirty="0">
              <a:latin typeface="Corbel" panose="020B0503020204020204" pitchFamily="34" charset="0"/>
            </a:endParaRPr>
          </a:p>
        </p:txBody>
      </p:sp>
      <p:pic>
        <p:nvPicPr>
          <p:cNvPr id="1030" name="Picture 6" descr="Η Λίμνη Ιωαννίνων και το νησάκι της Κυράς Φροσύνης">
            <a:extLst>
              <a:ext uri="{FF2B5EF4-FFF2-40B4-BE49-F238E27FC236}">
                <a16:creationId xmlns:a16="http://schemas.microsoft.com/office/drawing/2014/main" id="{91F6095C-DC04-4538-AB99-D0C4626F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77" y="485554"/>
            <a:ext cx="4656523" cy="31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08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Το νησί στη λίμνη Παμβώτιδα #ΙΩΑΝΝΙΝΑΗΠΕΙΡΟΣ Το νησί στη λίμνη Παμβώτιδα |  Visiting greece, Greece travel, Greece">
            <a:extLst>
              <a:ext uri="{FF2B5EF4-FFF2-40B4-BE49-F238E27FC236}">
                <a16:creationId xmlns:a16="http://schemas.microsoft.com/office/drawing/2014/main" id="{3F920B36-4CD8-4B03-8DD0-F665171A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 r="-4" b="4007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A2A5295-C69B-4D94-A60A-B76462C5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17345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4AC011-1952-4E12-82DA-BA862CD35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r="34277" b="-2"/>
          <a:stretch/>
        </p:blipFill>
        <p:spPr bwMode="auto">
          <a:xfrm>
            <a:off x="4646529" y="321733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1069F47-2C65-49A7-9367-F4BC26113E61}"/>
              </a:ext>
            </a:extLst>
          </p:cNvPr>
          <p:cNvSpPr txBox="1"/>
          <p:nvPr/>
        </p:nvSpPr>
        <p:spPr>
          <a:xfrm>
            <a:off x="5264457" y="6468651"/>
            <a:ext cx="326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klášter sv. </a:t>
            </a:r>
            <a:r>
              <a:rPr lang="cs-CZ" sz="1400" dirty="0" err="1">
                <a:latin typeface="Corbel" panose="020B0503020204020204" pitchFamily="34" charset="0"/>
              </a:rPr>
              <a:t>Panteleimona</a:t>
            </a:r>
            <a:r>
              <a:rPr lang="cs-CZ" sz="1400" dirty="0">
                <a:latin typeface="Corbel" panose="020B0503020204020204" pitchFamily="34" charset="0"/>
              </a:rPr>
              <a:t>, založen v 16. st.</a:t>
            </a:r>
          </a:p>
        </p:txBody>
      </p:sp>
    </p:spTree>
    <p:extLst>
      <p:ext uri="{BB962C8B-B14F-4D97-AF65-F5344CB8AC3E}">
        <p14:creationId xmlns:p14="http://schemas.microsoft.com/office/powerpoint/2010/main" val="1271216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7FB3889-06A3-4E76-A4D1-8EDD96AF5C1E}"/>
              </a:ext>
            </a:extLst>
          </p:cNvPr>
          <p:cNvSpPr txBox="1"/>
          <p:nvPr/>
        </p:nvSpPr>
        <p:spPr>
          <a:xfrm>
            <a:off x="603682" y="140244"/>
            <a:ext cx="813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Arta</a:t>
            </a:r>
            <a:r>
              <a:rPr lang="cs-CZ" sz="2400" b="1" dirty="0">
                <a:latin typeface="Corbel" panose="020B0503020204020204" pitchFamily="34" charset="0"/>
              </a:rPr>
              <a:t>                                                                                                        </a:t>
            </a:r>
            <a:r>
              <a:rPr lang="el-GR" sz="2400" b="1" dirty="0">
                <a:latin typeface="Corbel" panose="020B0503020204020204" pitchFamily="34" charset="0"/>
              </a:rPr>
              <a:t>Άρτα</a:t>
            </a:r>
            <a:endParaRPr lang="cs-CZ" sz="2400" b="1" dirty="0">
              <a:latin typeface="Corbel" panose="020B0503020204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E7BED6-3FBD-43F3-A2E9-02B75D89E99B}"/>
              </a:ext>
            </a:extLst>
          </p:cNvPr>
          <p:cNvSpPr txBox="1"/>
          <p:nvPr/>
        </p:nvSpPr>
        <p:spPr>
          <a:xfrm>
            <a:off x="355107" y="710200"/>
            <a:ext cx="2753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druhé největší město </a:t>
            </a:r>
            <a:r>
              <a:rPr lang="cs-CZ" sz="1600" dirty="0" err="1">
                <a:latin typeface="Corbel" panose="020B0503020204020204" pitchFamily="34" charset="0"/>
              </a:rPr>
              <a:t>Epiru</a:t>
            </a:r>
            <a:endParaRPr lang="cs-CZ" sz="1600" dirty="0">
              <a:latin typeface="Corbel" panose="020B0503020204020204" pitchFamily="34" charset="0"/>
            </a:endParaRPr>
          </a:p>
          <a:p>
            <a:r>
              <a:rPr lang="cs-CZ" sz="1600" dirty="0">
                <a:latin typeface="Corbel" panose="020B0503020204020204" pitchFamily="34" charset="0"/>
              </a:rPr>
              <a:t>26 000 obyvatel</a:t>
            </a:r>
          </a:p>
          <a:p>
            <a:r>
              <a:rPr lang="cs-CZ" sz="1600" dirty="0">
                <a:latin typeface="Corbel" panose="020B0503020204020204" pitchFamily="34" charset="0"/>
              </a:rPr>
              <a:t>významné byzantské památky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DF00F79E-6CE2-4AB4-9E9B-DFE13E6F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04" y="1757778"/>
            <a:ext cx="6800295" cy="510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BE908C-8ECE-4C21-B873-221CED12DB65}"/>
              </a:ext>
            </a:extLst>
          </p:cNvPr>
          <p:cNvSpPr txBox="1"/>
          <p:nvPr/>
        </p:nvSpPr>
        <p:spPr>
          <a:xfrm>
            <a:off x="692459" y="4128117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centrum města</a:t>
            </a:r>
          </a:p>
        </p:txBody>
      </p:sp>
    </p:spTree>
    <p:extLst>
      <p:ext uri="{BB962C8B-B14F-4D97-AF65-F5344CB8AC3E}">
        <p14:creationId xmlns:p14="http://schemas.microsoft.com/office/powerpoint/2010/main" val="2312438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0BCBB93-F4D3-465C-892D-F051862C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710"/>
            <a:ext cx="9144000" cy="56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BE22623-2058-4E88-958C-5BFA35CC0B02}"/>
              </a:ext>
            </a:extLst>
          </p:cNvPr>
          <p:cNvSpPr txBox="1"/>
          <p:nvPr/>
        </p:nvSpPr>
        <p:spPr>
          <a:xfrm>
            <a:off x="-1" y="381740"/>
            <a:ext cx="4873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orbel" panose="020B0503020204020204" pitchFamily="34" charset="0"/>
              </a:rPr>
              <a:t>most u </a:t>
            </a:r>
            <a:r>
              <a:rPr lang="cs-CZ" sz="2400" b="1" dirty="0" err="1">
                <a:latin typeface="Corbel" panose="020B0503020204020204" pitchFamily="34" charset="0"/>
              </a:rPr>
              <a:t>Arty</a:t>
            </a:r>
            <a:r>
              <a:rPr lang="cs-CZ" sz="2400" b="1" dirty="0">
                <a:latin typeface="Corbel" panose="020B0503020204020204" pitchFamily="34" charset="0"/>
              </a:rPr>
              <a:t>, </a:t>
            </a:r>
            <a:r>
              <a:rPr lang="cs-CZ" sz="1600" dirty="0">
                <a:latin typeface="Corbel" panose="020B0503020204020204" pitchFamily="34" charset="0"/>
              </a:rPr>
              <a:t>17. st., balada, divadelní zpracování 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EA0E649A-9769-4DD3-9850-80436A4D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34" y="301841"/>
            <a:ext cx="3648721" cy="25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5A00AE-9A63-429A-9486-7DC36915339D}"/>
              </a:ext>
            </a:extLst>
          </p:cNvPr>
          <p:cNvSpPr txBox="1"/>
          <p:nvPr/>
        </p:nvSpPr>
        <p:spPr>
          <a:xfrm>
            <a:off x="6045692" y="301841"/>
            <a:ext cx="389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Lidové muzeum mostu u </a:t>
            </a:r>
            <a:r>
              <a:rPr lang="cs-CZ" sz="1600" dirty="0" err="1">
                <a:latin typeface="Corbel" panose="020B0503020204020204" pitchFamily="34" charset="0"/>
              </a:rPr>
              <a:t>Arty</a:t>
            </a:r>
            <a:endParaRPr lang="cs-CZ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00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3C219E0-0B52-4591-A32A-AA78D44BB018}"/>
              </a:ext>
            </a:extLst>
          </p:cNvPr>
          <p:cNvSpPr txBox="1"/>
          <p:nvPr/>
        </p:nvSpPr>
        <p:spPr>
          <a:xfrm>
            <a:off x="514905" y="408373"/>
            <a:ext cx="403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Igumenitsa</a:t>
            </a:r>
            <a:r>
              <a:rPr lang="cs-CZ" sz="2400" b="1" dirty="0">
                <a:latin typeface="Corbel" panose="020B0503020204020204" pitchFamily="34" charset="0"/>
              </a:rPr>
              <a:t>         </a:t>
            </a:r>
            <a:r>
              <a:rPr lang="el-GR" sz="2400" b="1" dirty="0">
                <a:latin typeface="Corbel" panose="020B0503020204020204" pitchFamily="34" charset="0"/>
              </a:rPr>
              <a:t>Ηγουμενίτσα</a:t>
            </a:r>
            <a:endParaRPr lang="cs-CZ" sz="2400" b="1" dirty="0">
              <a:latin typeface="Corbel" panose="020B0503020204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34C0506-2D5B-40D5-B70B-F679D40F727B}"/>
              </a:ext>
            </a:extLst>
          </p:cNvPr>
          <p:cNvSpPr txBox="1"/>
          <p:nvPr/>
        </p:nvSpPr>
        <p:spPr>
          <a:xfrm flipH="1">
            <a:off x="449396" y="870038"/>
            <a:ext cx="3741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malé přístavní město</a:t>
            </a:r>
            <a:r>
              <a:rPr lang="el-GR" sz="1600" dirty="0">
                <a:latin typeface="Corbel" panose="020B0503020204020204" pitchFamily="34" charset="0"/>
              </a:rPr>
              <a:t> </a:t>
            </a:r>
            <a:r>
              <a:rPr lang="cs-CZ" sz="1600" dirty="0">
                <a:latin typeface="Corbel" panose="020B0503020204020204" pitchFamily="34" charset="0"/>
              </a:rPr>
              <a:t>obklopené horami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založené r. 1908 Osmany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asi 17 000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největší přístav západního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druhý největší osobní přístav v Řecku, trajekty do |Itálie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B026DFB-A987-44BD-BE11-4E83F1DD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2974659"/>
            <a:ext cx="5623560" cy="31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Αποφεύγουν το λιμάνι της Ηγουμενίτσας | Η ΚΑΘΗΜΕΡΙΝΗ">
            <a:extLst>
              <a:ext uri="{FF2B5EF4-FFF2-40B4-BE49-F238E27FC236}">
                <a16:creationId xmlns:a16="http://schemas.microsoft.com/office/drawing/2014/main" id="{87DC5687-EB3A-4512-834B-E2267711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84" y="870038"/>
            <a:ext cx="4852416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89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F1FFD33-B05A-4E73-AFFE-2C3A30C8105D}"/>
              </a:ext>
            </a:extLst>
          </p:cNvPr>
          <p:cNvSpPr txBox="1"/>
          <p:nvPr/>
        </p:nvSpPr>
        <p:spPr>
          <a:xfrm>
            <a:off x="5649532" y="620722"/>
            <a:ext cx="2639061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24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80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742" y="620722"/>
            <a:ext cx="4931622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Ανάμεσα στα παραμυθένια κάστρα της Πρέβεζας">
            <a:extLst>
              <a:ext uri="{FF2B5EF4-FFF2-40B4-BE49-F238E27FC236}">
                <a16:creationId xmlns:a16="http://schemas.microsoft.com/office/drawing/2014/main" id="{CF3C0B25-871D-44EA-8F03-44CB0AFD3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r="21755" b="-1"/>
          <a:stretch/>
        </p:blipFill>
        <p:spPr bwMode="auto">
          <a:xfrm>
            <a:off x="583546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0648F44-6B5A-4572-BC96-54C78862F3BA}"/>
              </a:ext>
            </a:extLst>
          </p:cNvPr>
          <p:cNvSpPr txBox="1"/>
          <p:nvPr/>
        </p:nvSpPr>
        <p:spPr>
          <a:xfrm>
            <a:off x="5649532" y="1822448"/>
            <a:ext cx="2609564" cy="4085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latin typeface="Corbel" panose="020B0503020204020204" pitchFamily="34" charset="0"/>
              </a:rPr>
              <a:t> m</a:t>
            </a:r>
            <a:r>
              <a:rPr lang="en-US" sz="1600" dirty="0" err="1">
                <a:latin typeface="Corbel" panose="020B0503020204020204" pitchFamily="34" charset="0"/>
              </a:rPr>
              <a:t>ěsto</a:t>
            </a:r>
            <a:r>
              <a:rPr lang="en-US" sz="1600" dirty="0">
                <a:latin typeface="Corbel" panose="020B0503020204020204" pitchFamily="34" charset="0"/>
              </a:rPr>
              <a:t> s „</a:t>
            </a:r>
            <a:r>
              <a:rPr lang="en-US" sz="1600" dirty="0" err="1">
                <a:latin typeface="Corbel" panose="020B0503020204020204" pitchFamily="34" charset="0"/>
              </a:rPr>
              <a:t>ostrovním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charakterem</a:t>
            </a:r>
            <a:r>
              <a:rPr lang="en-US" sz="1600" dirty="0">
                <a:latin typeface="Corbel" panose="020B0503020204020204" pitchFamily="34" charset="0"/>
              </a:rPr>
              <a:t>“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latin typeface="Corbel" panose="020B0503020204020204" pitchFamily="34" charset="0"/>
              </a:rPr>
              <a:t>p</a:t>
            </a:r>
            <a:r>
              <a:rPr lang="en-US" sz="1600" dirty="0" err="1">
                <a:latin typeface="Corbel" panose="020B0503020204020204" pitchFamily="34" charset="0"/>
              </a:rPr>
              <a:t>ři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Ambrakijskím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zálivu</a:t>
            </a:r>
            <a:r>
              <a:rPr lang="en-US" sz="1600" dirty="0">
                <a:latin typeface="Corbel" panose="020B0503020204020204" pitchFamily="34" charset="0"/>
              </a:rPr>
              <a:t>, </a:t>
            </a:r>
            <a:r>
              <a:rPr lang="en-US" sz="1600" dirty="0" err="1">
                <a:latin typeface="Corbel" panose="020B0503020204020204" pitchFamily="34" charset="0"/>
              </a:rPr>
              <a:t>asi</a:t>
            </a:r>
            <a:r>
              <a:rPr lang="en-US" sz="1600" dirty="0">
                <a:latin typeface="Corbel" panose="020B0503020204020204" pitchFamily="34" charset="0"/>
              </a:rPr>
              <a:t> 13 000 </a:t>
            </a:r>
            <a:r>
              <a:rPr lang="en-US" sz="1600" dirty="0" err="1">
                <a:latin typeface="Corbel" panose="020B0503020204020204" pitchFamily="34" charset="0"/>
              </a:rPr>
              <a:t>obyvatel</a:t>
            </a:r>
            <a:endParaRPr lang="en-US" sz="1600" dirty="0"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latin typeface="Corbel" panose="020B0503020204020204" pitchFamily="34" charset="0"/>
              </a:rPr>
              <a:t>p</a:t>
            </a:r>
            <a:r>
              <a:rPr lang="en-US" sz="1600" dirty="0" err="1">
                <a:latin typeface="Corbel" panose="020B0503020204020204" pitchFamily="34" charset="0"/>
              </a:rPr>
              <a:t>rvní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zmínky</a:t>
            </a:r>
            <a:r>
              <a:rPr lang="en-US" sz="1600" dirty="0">
                <a:latin typeface="Corbel" panose="020B0503020204020204" pitchFamily="34" charset="0"/>
              </a:rPr>
              <a:t> z 13. </a:t>
            </a:r>
            <a:r>
              <a:rPr lang="en-US" sz="1600" dirty="0" err="1">
                <a:latin typeface="Corbel" panose="020B0503020204020204" pitchFamily="34" charset="0"/>
              </a:rPr>
              <a:t>st.</a:t>
            </a:r>
            <a:endParaRPr lang="en-US" sz="1600" dirty="0"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 err="1">
                <a:latin typeface="Corbel" panose="020B0503020204020204" pitchFamily="34" charset="0"/>
              </a:rPr>
              <a:t>Benátčané</a:t>
            </a:r>
            <a:r>
              <a:rPr lang="en-US" sz="1600" dirty="0">
                <a:latin typeface="Corbel" panose="020B0503020204020204" pitchFamily="34" charset="0"/>
              </a:rPr>
              <a:t> a </a:t>
            </a:r>
            <a:r>
              <a:rPr lang="en-US" sz="1600" dirty="0" err="1">
                <a:latin typeface="Corbel" panose="020B0503020204020204" pitchFamily="34" charset="0"/>
              </a:rPr>
              <a:t>Osmané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vybudovali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na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obranu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města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řadu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pevností</a:t>
            </a:r>
            <a:endParaRPr lang="en-US" sz="1600" dirty="0"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latin typeface="Corbel" panose="020B0503020204020204" pitchFamily="34" charset="0"/>
              </a:rPr>
              <a:t>z</a:t>
            </a:r>
            <a:r>
              <a:rPr lang="en-US" sz="1600" dirty="0" err="1">
                <a:latin typeface="Corbel" panose="020B0503020204020204" pitchFamily="34" charset="0"/>
              </a:rPr>
              <a:t>áliv</a:t>
            </a:r>
            <a:r>
              <a:rPr lang="en-US" sz="1600" dirty="0">
                <a:latin typeface="Corbel" panose="020B0503020204020204" pitchFamily="34" charset="0"/>
              </a:rPr>
              <a:t> – </a:t>
            </a:r>
            <a:r>
              <a:rPr lang="en-US" sz="1600" dirty="0" err="1">
                <a:latin typeface="Corbel" panose="020B0503020204020204" pitchFamily="34" charset="0"/>
              </a:rPr>
              <a:t>významné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err="1">
                <a:latin typeface="Corbel" panose="020B0503020204020204" pitchFamily="34" charset="0"/>
              </a:rPr>
              <a:t>biotopy</a:t>
            </a:r>
            <a:endParaRPr lang="en-US" sz="1600" dirty="0"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2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2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200" dirty="0">
              <a:solidFill>
                <a:schemeClr val="bg2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8EFE4C-0530-4722-8898-F0643D6176E1}"/>
              </a:ext>
            </a:extLst>
          </p:cNvPr>
          <p:cNvSpPr txBox="1"/>
          <p:nvPr/>
        </p:nvSpPr>
        <p:spPr>
          <a:xfrm>
            <a:off x="5802892" y="475636"/>
            <a:ext cx="3181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Corbel" panose="020B0503020204020204" pitchFamily="34" charset="0"/>
              </a:rPr>
              <a:t>Preveza</a:t>
            </a:r>
            <a:r>
              <a:rPr lang="cs-CZ" sz="2400" b="1" dirty="0">
                <a:latin typeface="Corbel" panose="020B0503020204020204" pitchFamily="34" charset="0"/>
              </a:rPr>
              <a:t> </a:t>
            </a:r>
            <a:r>
              <a:rPr lang="el-GR" sz="2400" b="1" dirty="0">
                <a:latin typeface="Corbel" panose="020B0503020204020204" pitchFamily="34" charset="0"/>
              </a:rPr>
              <a:t>           Πρέβεζα</a:t>
            </a:r>
            <a:endParaRPr lang="cs-CZ" sz="2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4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pict12l">
            <a:extLst>
              <a:ext uri="{FF2B5EF4-FFF2-40B4-BE49-F238E27FC236}">
                <a16:creationId xmlns:a16="http://schemas.microsoft.com/office/drawing/2014/main" id="{C0ED16BA-FA97-4D7F-82D2-5A3F6080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122238"/>
            <a:ext cx="5164138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FD7A38-A258-4AE5-8029-E77B40406D2B}"/>
              </a:ext>
            </a:extLst>
          </p:cNvPr>
          <p:cNvSpPr txBox="1"/>
          <p:nvPr/>
        </p:nvSpPr>
        <p:spPr>
          <a:xfrm>
            <a:off x="182880" y="499943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turismus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89C4C4-E01F-48C7-97E7-11255D1AE2A4}"/>
              </a:ext>
            </a:extLst>
          </p:cNvPr>
          <p:cNvSpPr txBox="1"/>
          <p:nvPr/>
        </p:nvSpPr>
        <p:spPr>
          <a:xfrm>
            <a:off x="182880" y="1013460"/>
            <a:ext cx="3548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pláže, památky</a:t>
            </a:r>
          </a:p>
          <a:p>
            <a:r>
              <a:rPr lang="cs-CZ" sz="1600" dirty="0">
                <a:latin typeface="Corbel" panose="020B0503020204020204" pitchFamily="34" charset="0"/>
              </a:rPr>
              <a:t>vodní sporty (jachting, surf, potápění…)</a:t>
            </a:r>
          </a:p>
        </p:txBody>
      </p:sp>
      <p:pic>
        <p:nvPicPr>
          <p:cNvPr id="27650" name="Picture 2" descr="ALONAKI (Beach) PREVEZA - GTP">
            <a:extLst>
              <a:ext uri="{FF2B5EF4-FFF2-40B4-BE49-F238E27FC236}">
                <a16:creationId xmlns:a16="http://schemas.microsoft.com/office/drawing/2014/main" id="{1EB691B1-D790-42D8-9647-AFE4E461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2651760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DA3180-E1B9-4F5F-99F1-BDCDC4C0957B}"/>
              </a:ext>
            </a:extLst>
          </p:cNvPr>
          <p:cNvSpPr txBox="1"/>
          <p:nvPr/>
        </p:nvSpPr>
        <p:spPr>
          <a:xfrm>
            <a:off x="327660" y="6050280"/>
            <a:ext cx="1080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pláž </a:t>
            </a:r>
            <a:r>
              <a:rPr lang="cs-CZ" sz="1400" dirty="0" err="1">
                <a:latin typeface="Corbel" panose="020B0503020204020204" pitchFamily="34" charset="0"/>
              </a:rPr>
              <a:t>Alonaki</a:t>
            </a:r>
            <a:endParaRPr lang="cs-CZ" sz="1400" dirty="0">
              <a:latin typeface="Corbel" panose="020B0503020204020204" pitchFamily="34" charset="0"/>
            </a:endParaRPr>
          </a:p>
        </p:txBody>
      </p:sp>
      <p:pic>
        <p:nvPicPr>
          <p:cNvPr id="27654" name="Picture 6" descr="preveza-limani | Must Boutique Hotel">
            <a:extLst>
              <a:ext uri="{FF2B5EF4-FFF2-40B4-BE49-F238E27FC236}">
                <a16:creationId xmlns:a16="http://schemas.microsoft.com/office/drawing/2014/main" id="{520B0E39-A304-4EDF-BD4A-1F01FFBDB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35" y="324386"/>
            <a:ext cx="4993005" cy="296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288799-4290-4100-87D3-190C26BAF4EE}"/>
              </a:ext>
            </a:extLst>
          </p:cNvPr>
          <p:cNvSpPr txBox="1"/>
          <p:nvPr/>
        </p:nvSpPr>
        <p:spPr>
          <a:xfrm>
            <a:off x="7719060" y="499943"/>
            <a:ext cx="1317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Corbel" panose="020B0503020204020204" pitchFamily="34" charset="0"/>
              </a:rPr>
              <a:t>Preveza</a:t>
            </a:r>
            <a:r>
              <a:rPr lang="cs-CZ" sz="1400" dirty="0">
                <a:latin typeface="Corbel" panose="020B0503020204020204" pitchFamily="34" charset="0"/>
              </a:rPr>
              <a:t> přístav</a:t>
            </a:r>
          </a:p>
        </p:txBody>
      </p:sp>
    </p:spTree>
    <p:extLst>
      <p:ext uri="{BB962C8B-B14F-4D97-AF65-F5344CB8AC3E}">
        <p14:creationId xmlns:p14="http://schemas.microsoft.com/office/powerpoint/2010/main" val="4211961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6585E9B-67EE-41B4-A22A-F99F82C02349}"/>
              </a:ext>
            </a:extLst>
          </p:cNvPr>
          <p:cNvSpPr txBox="1"/>
          <p:nvPr/>
        </p:nvSpPr>
        <p:spPr>
          <a:xfrm>
            <a:off x="68581" y="501762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Podmořský tunel </a:t>
            </a:r>
          </a:p>
          <a:p>
            <a:r>
              <a:rPr lang="cs-CZ" sz="1600" dirty="0">
                <a:latin typeface="Corbel" panose="020B0503020204020204" pitchFamily="34" charset="0"/>
              </a:rPr>
              <a:t>spojující </a:t>
            </a:r>
            <a:r>
              <a:rPr lang="cs-CZ" sz="1600" dirty="0" err="1">
                <a:latin typeface="Corbel" panose="020B0503020204020204" pitchFamily="34" charset="0"/>
              </a:rPr>
              <a:t>Prevezu</a:t>
            </a:r>
            <a:r>
              <a:rPr lang="cs-CZ" sz="1600" dirty="0">
                <a:latin typeface="Corbel" panose="020B0503020204020204" pitchFamily="34" charset="0"/>
              </a:rPr>
              <a:t> a </a:t>
            </a:r>
            <a:r>
              <a:rPr lang="cs-CZ" sz="1600" dirty="0" err="1">
                <a:latin typeface="Corbel" panose="020B0503020204020204" pitchFamily="34" charset="0"/>
              </a:rPr>
              <a:t>Aktion</a:t>
            </a:r>
            <a:endParaRPr lang="cs-CZ" sz="1600" dirty="0">
              <a:latin typeface="Corbel" panose="020B0503020204020204" pitchFamily="34" charset="0"/>
            </a:endParaRPr>
          </a:p>
          <a:p>
            <a:endParaRPr lang="el-GR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délka 910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otevřen 2002</a:t>
            </a:r>
          </a:p>
        </p:txBody>
      </p:sp>
      <p:pic>
        <p:nvPicPr>
          <p:cNvPr id="26626" name="Picture 2" descr="Υποθαλάσσια σήραγγα Πρέβεζας - Ακτίου - Βικιπαίδεια">
            <a:extLst>
              <a:ext uri="{FF2B5EF4-FFF2-40B4-BE49-F238E27FC236}">
                <a16:creationId xmlns:a16="http://schemas.microsoft.com/office/drawing/2014/main" id="{10A19392-619A-4FA1-94FF-360BC12F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1" y="2911876"/>
            <a:ext cx="5048520" cy="337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ΥΠΟΘΑΛΑΣΣΙΑ ΣΗΡΑΓΓΑ ΑΚΤΙΟΥ ΠΡΕΒΕΖΑΣ (AKTIO - PREVEZA UNDERSEA TUNNEL) -  YouTube">
            <a:extLst>
              <a:ext uri="{FF2B5EF4-FFF2-40B4-BE49-F238E27FC236}">
                <a16:creationId xmlns:a16="http://schemas.microsoft.com/office/drawing/2014/main" id="{8758194A-578D-4F51-BA7C-A681A820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60" y="479328"/>
            <a:ext cx="5628640" cy="31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31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6EC238F-1009-4C80-94B9-B629DDD5D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230" y="4473679"/>
            <a:ext cx="7164419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buClrTx/>
              <a:buSzTx/>
            </a:pPr>
            <a:r>
              <a:rPr lang="en-US" altLang="cs-CZ" sz="2800" b="1" dirty="0" err="1"/>
              <a:t>Nikopolis</a:t>
            </a:r>
            <a:r>
              <a:rPr lang="en-US" altLang="cs-CZ" sz="2800" b="1" dirty="0"/>
              <a:t>                                                                  </a:t>
            </a:r>
            <a:r>
              <a:rPr lang="en-US" altLang="cs-CZ" sz="2800" b="1" dirty="0" err="1"/>
              <a:t>Νικ</a:t>
            </a:r>
            <a:r>
              <a:rPr lang="cs-CZ" altLang="cs-CZ" sz="2800" b="1" dirty="0"/>
              <a:t>o</a:t>
            </a:r>
            <a:r>
              <a:rPr lang="en-US" altLang="cs-CZ" sz="2800" b="1" dirty="0"/>
              <a:t>π</a:t>
            </a:r>
            <a:r>
              <a:rPr lang="en-US" altLang="cs-CZ" sz="2800" b="1" dirty="0" err="1"/>
              <a:t>ολη</a:t>
            </a:r>
            <a:endParaRPr lang="en-US" altLang="cs-CZ" sz="2800" b="1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188" y="690851"/>
            <a:ext cx="7211752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1" name="Picture 20" descr="ANd9GcTs35cSSsxnQOMUqmINPN-OL33-Afv5GJWegCPC7vK1OaKKf3zUxg">
            <a:extLst>
              <a:ext uri="{FF2B5EF4-FFF2-40B4-BE49-F238E27FC236}">
                <a16:creationId xmlns:a16="http://schemas.microsoft.com/office/drawing/2014/main" id="{F404B3FF-AB3D-4791-A85D-6681AE9F2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" b="-2"/>
          <a:stretch/>
        </p:blipFill>
        <p:spPr bwMode="auto">
          <a:xfrm>
            <a:off x="626200" y="854087"/>
            <a:ext cx="6967728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5" descr="9k=">
            <a:extLst>
              <a:ext uri="{FF2B5EF4-FFF2-40B4-BE49-F238E27FC236}">
                <a16:creationId xmlns:a16="http://schemas.microsoft.com/office/drawing/2014/main" id="{650B9494-7F58-4F1A-A36E-0EB0291FB9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1444" name="AutoShape 7" descr="9k=">
            <a:extLst>
              <a:ext uri="{FF2B5EF4-FFF2-40B4-BE49-F238E27FC236}">
                <a16:creationId xmlns:a16="http://schemas.microsoft.com/office/drawing/2014/main" id="{AADAE652-D64F-429F-817F-DC182818A0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1445" name="AutoShape 9" descr="9k=">
            <a:extLst>
              <a:ext uri="{FF2B5EF4-FFF2-40B4-BE49-F238E27FC236}">
                <a16:creationId xmlns:a16="http://schemas.microsoft.com/office/drawing/2014/main" id="{410D3860-7597-4BF7-9497-E1A31EECFE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75786" name="Rectangle 10">
            <a:extLst>
              <a:ext uri="{FF2B5EF4-FFF2-40B4-BE49-F238E27FC236}">
                <a16:creationId xmlns:a16="http://schemas.microsoft.com/office/drawing/2014/main" id="{B567AFA9-0A7C-44B2-B33B-B10214586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89138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61447" name="AutoShape 12" descr="9k=">
            <a:extLst>
              <a:ext uri="{FF2B5EF4-FFF2-40B4-BE49-F238E27FC236}">
                <a16:creationId xmlns:a16="http://schemas.microsoft.com/office/drawing/2014/main" id="{7DBC28A4-FDD6-4DAD-8F4D-FA7BD2FC8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1448" name="AutoShape 14" descr="9k=">
            <a:extLst>
              <a:ext uri="{FF2B5EF4-FFF2-40B4-BE49-F238E27FC236}">
                <a16:creationId xmlns:a16="http://schemas.microsoft.com/office/drawing/2014/main" id="{150C9293-FEB2-44B3-AF1E-BA3F845143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61449" name="AutoShape 16" descr="9k=">
            <a:extLst>
              <a:ext uri="{FF2B5EF4-FFF2-40B4-BE49-F238E27FC236}">
                <a16:creationId xmlns:a16="http://schemas.microsoft.com/office/drawing/2014/main" id="{0C445174-EF3F-4155-877D-C32CB9D10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92F4F6-97D3-4704-AE90-5E7A8749BD22}"/>
              </a:ext>
            </a:extLst>
          </p:cNvPr>
          <p:cNvSpPr txBox="1"/>
          <p:nvPr/>
        </p:nvSpPr>
        <p:spPr>
          <a:xfrm>
            <a:off x="4168866" y="4792438"/>
            <a:ext cx="4859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město založené Augustem po vítězství v bitvě u </a:t>
            </a:r>
            <a:r>
              <a:rPr lang="cs-CZ" sz="1600" dirty="0" err="1">
                <a:latin typeface="Corbel" panose="020B0503020204020204" pitchFamily="34" charset="0"/>
              </a:rPr>
              <a:t>Aktia</a:t>
            </a:r>
            <a:r>
              <a:rPr lang="cs-CZ" sz="1600" dirty="0">
                <a:latin typeface="Corbel" panose="020B0503020204020204" pitchFamily="34" charset="0"/>
              </a:rPr>
              <a:t>, kdy porazil Marca Antonia a Kleopatru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největší archeologická lokalita z doby římské na území Řecka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významné centrum i v raně byzantském období, pozůstatky velkolepých křesťanských bazilik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 descr="G:\výuka\kk\topografie\8. hodina obrázky\13 AncNicopolis.gif">
            <a:extLst>
              <a:ext uri="{FF2B5EF4-FFF2-40B4-BE49-F238E27FC236}">
                <a16:creationId xmlns:a16="http://schemas.microsoft.com/office/drawing/2014/main" id="{1875A57A-5313-457C-9AE1-1768021A425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1900" y="2495550"/>
            <a:ext cx="6642100" cy="4362450"/>
          </a:xfrm>
        </p:spPr>
      </p:pic>
      <p:pic>
        <p:nvPicPr>
          <p:cNvPr id="5" name="Picture 2" descr="G:\výuka\kk\topografie\8. hodina obrázky\15 actium1.jpg">
            <a:extLst>
              <a:ext uri="{FF2B5EF4-FFF2-40B4-BE49-F238E27FC236}">
                <a16:creationId xmlns:a16="http://schemas.microsoft.com/office/drawing/2014/main" id="{17FB8DC1-A903-4806-A289-C89612E0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0"/>
            <a:ext cx="5840413" cy="37960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274516-FC06-4C3F-A271-1776986C8E8E}"/>
              </a:ext>
            </a:extLst>
          </p:cNvPr>
          <p:cNvSpPr txBox="1"/>
          <p:nvPr/>
        </p:nvSpPr>
        <p:spPr>
          <a:xfrm>
            <a:off x="6134470" y="461639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Ambrakijský</a:t>
            </a:r>
            <a:r>
              <a:rPr lang="cs-CZ" dirty="0"/>
              <a:t> záliv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G:\výuka\kk\topografie\8. hodina obrázky\16 actium.gif">
            <a:extLst>
              <a:ext uri="{FF2B5EF4-FFF2-40B4-BE49-F238E27FC236}">
                <a16:creationId xmlns:a16="http://schemas.microsoft.com/office/drawing/2014/main" id="{0DB8B460-D2B2-4DED-94B1-0673BB43BCC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5" y="1375700"/>
            <a:ext cx="5400675" cy="5400675"/>
          </a:xfrm>
        </p:spPr>
      </p:pic>
      <p:pic>
        <p:nvPicPr>
          <p:cNvPr id="4" name="Picture 2" descr="G:\výuka\kk\topografie\8. hodina obrázky\14 augustus_primaporta.JPG">
            <a:extLst>
              <a:ext uri="{FF2B5EF4-FFF2-40B4-BE49-F238E27FC236}">
                <a16:creationId xmlns:a16="http://schemas.microsoft.com/office/drawing/2014/main" id="{839ABF46-E01A-4332-926E-4C8AEE52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15" y="71021"/>
            <a:ext cx="3130989" cy="42937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4711A9-4E80-4AA5-A38D-3524EBCC06CD}"/>
              </a:ext>
            </a:extLst>
          </p:cNvPr>
          <p:cNvSpPr txBox="1"/>
          <p:nvPr/>
        </p:nvSpPr>
        <p:spPr>
          <a:xfrm>
            <a:off x="426128" y="4776186"/>
            <a:ext cx="218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orbel" panose="020B0503020204020204" pitchFamily="34" charset="0"/>
              </a:rPr>
              <a:t>Octavianus Augustus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294C7F8-4857-474D-85C2-65E818E4818F}"/>
              </a:ext>
            </a:extLst>
          </p:cNvPr>
          <p:cNvSpPr txBox="1"/>
          <p:nvPr/>
        </p:nvSpPr>
        <p:spPr>
          <a:xfrm>
            <a:off x="5850384" y="719091"/>
            <a:ext cx="2142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rbel" panose="020B0503020204020204" pitchFamily="34" charset="0"/>
              </a:rPr>
              <a:t>Bitva u </a:t>
            </a:r>
            <a:r>
              <a:rPr lang="cs-CZ" sz="1600" dirty="0" err="1">
                <a:latin typeface="Corbel" panose="020B0503020204020204" pitchFamily="34" charset="0"/>
              </a:rPr>
              <a:t>Aktia</a:t>
            </a:r>
            <a:r>
              <a:rPr lang="cs-CZ" sz="1600" dirty="0">
                <a:latin typeface="Corbel" panose="020B0503020204020204" pitchFamily="34" charset="0"/>
              </a:rPr>
              <a:t>, 31 př. n. l.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>
            <a:extLst>
              <a:ext uri="{FF2B5EF4-FFF2-40B4-BE49-F238E27FC236}">
                <a16:creationId xmlns:a16="http://schemas.microsoft.com/office/drawing/2014/main" id="{366229E2-5D41-4E8A-87AE-7F648E79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856048"/>
            <a:ext cx="74199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79C6F3-84C0-4F2E-85DF-31D2FC59D399}"/>
              </a:ext>
            </a:extLst>
          </p:cNvPr>
          <p:cNvSpPr txBox="1"/>
          <p:nvPr/>
        </p:nvSpPr>
        <p:spPr>
          <a:xfrm flipH="1">
            <a:off x="267392" y="369455"/>
            <a:ext cx="36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Nikopolis</a:t>
            </a:r>
            <a:r>
              <a:rPr lang="cs-CZ" dirty="0">
                <a:latin typeface="Corbel" panose="020B0503020204020204" pitchFamily="34" charset="0"/>
              </a:rPr>
              <a:t>, hradby z 6. st. n. l.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G:\výuka\kk\topografie\8. hodina obrázky\20 Nymphaion,_Nikopolis.jpg">
            <a:extLst>
              <a:ext uri="{FF2B5EF4-FFF2-40B4-BE49-F238E27FC236}">
                <a16:creationId xmlns:a16="http://schemas.microsoft.com/office/drawing/2014/main" id="{27872C0F-9F2E-4536-A383-ACED1B63580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467" y="1224684"/>
            <a:ext cx="7011987" cy="5257800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798C6A3-AFEA-47B2-A165-1BDDF5E7BF2E}"/>
              </a:ext>
            </a:extLst>
          </p:cNvPr>
          <p:cNvSpPr txBox="1"/>
          <p:nvPr/>
        </p:nvSpPr>
        <p:spPr>
          <a:xfrm>
            <a:off x="554182" y="314036"/>
            <a:ext cx="6514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Nikopolis</a:t>
            </a:r>
            <a:r>
              <a:rPr lang="cs-CZ" b="1" dirty="0">
                <a:latin typeface="Corbel" panose="020B0503020204020204" pitchFamily="34" charset="0"/>
              </a:rPr>
              <a:t>, </a:t>
            </a:r>
            <a:r>
              <a:rPr lang="cs-CZ" b="1" dirty="0" err="1">
                <a:latin typeface="Corbel" panose="020B0503020204020204" pitchFamily="34" charset="0"/>
              </a:rPr>
              <a:t>nymfaion</a:t>
            </a:r>
            <a:r>
              <a:rPr lang="cs-CZ" b="1" dirty="0">
                <a:latin typeface="Corbel" panose="020B0503020204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dvě budovy plnící funkci cisteren s vodou a také funkci okrasnou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typický prvek římských měst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do </a:t>
            </a:r>
            <a:r>
              <a:rPr lang="cs-CZ" dirty="0" err="1">
                <a:latin typeface="Corbel" panose="020B0503020204020204" pitchFamily="34" charset="0"/>
              </a:rPr>
              <a:t>Nikopole</a:t>
            </a:r>
            <a:r>
              <a:rPr lang="cs-CZ" dirty="0">
                <a:latin typeface="Corbel" panose="020B0503020204020204" pitchFamily="34" charset="0"/>
              </a:rPr>
              <a:t> přiváděna voda ze vzdálenosti asi 50 km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G:\výuka\kk\topografie\8. hodina obrázky\18 nymfaio.JPG">
            <a:extLst>
              <a:ext uri="{FF2B5EF4-FFF2-40B4-BE49-F238E27FC236}">
                <a16:creationId xmlns:a16="http://schemas.microsoft.com/office/drawing/2014/main" id="{808908B2-26F8-4AC5-B44B-5D1BBD7DF3F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1557338"/>
            <a:ext cx="9128125" cy="4006850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91F050E-E761-4DA7-92EB-B880DB5B6F48}"/>
              </a:ext>
            </a:extLst>
          </p:cNvPr>
          <p:cNvSpPr txBox="1"/>
          <p:nvPr/>
        </p:nvSpPr>
        <p:spPr>
          <a:xfrm>
            <a:off x="532660" y="559293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Nymfaion</a:t>
            </a:r>
            <a:r>
              <a:rPr lang="cs-CZ" dirty="0"/>
              <a:t>, nákres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G:\výuka\kk\topografie\8. hodina obrázky\26 odeion nicopolis.jpg">
            <a:extLst>
              <a:ext uri="{FF2B5EF4-FFF2-40B4-BE49-F238E27FC236}">
                <a16:creationId xmlns:a16="http://schemas.microsoft.com/office/drawing/2014/main" id="{BA512C18-D4FF-4E48-968B-2B5574DB26A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574" y="-71022"/>
            <a:ext cx="5794829" cy="3875997"/>
          </a:xfrm>
        </p:spPr>
      </p:pic>
      <p:pic>
        <p:nvPicPr>
          <p:cNvPr id="61444" name="Picture 3" descr="G:\výuka\kk\topografie\8. hodina obrázky\27 Nicopolis_odeum.jpg">
            <a:extLst>
              <a:ext uri="{FF2B5EF4-FFF2-40B4-BE49-F238E27FC236}">
                <a16:creationId xmlns:a16="http://schemas.microsoft.com/office/drawing/2014/main" id="{C11B8167-452A-4A8E-BF7C-CA3BE212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79913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37926F-A548-488A-B1F2-294DA511D2D2}"/>
              </a:ext>
            </a:extLst>
          </p:cNvPr>
          <p:cNvSpPr txBox="1"/>
          <p:nvPr/>
        </p:nvSpPr>
        <p:spPr>
          <a:xfrm>
            <a:off x="6043403" y="328474"/>
            <a:ext cx="2908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orbel" panose="020B0503020204020204" pitchFamily="34" charset="0"/>
              </a:rPr>
              <a:t>    </a:t>
            </a:r>
            <a:r>
              <a:rPr lang="cs-CZ" b="1" dirty="0" err="1">
                <a:latin typeface="Corbel" panose="020B0503020204020204" pitchFamily="34" charset="0"/>
              </a:rPr>
              <a:t>Nikopolis</a:t>
            </a:r>
            <a:r>
              <a:rPr lang="cs-CZ" b="1" dirty="0">
                <a:latin typeface="Corbel" panose="020B0503020204020204" pitchFamily="34" charset="0"/>
              </a:rPr>
              <a:t>, </a:t>
            </a:r>
            <a:r>
              <a:rPr lang="cs-CZ" b="1" dirty="0" err="1">
                <a:latin typeface="Corbel" panose="020B0503020204020204" pitchFamily="34" charset="0"/>
              </a:rPr>
              <a:t>odeion</a:t>
            </a:r>
            <a:endParaRPr lang="cs-CZ" b="1" dirty="0">
              <a:latin typeface="Corbel" panose="020B0503020204020204" pitchFamily="34" charset="0"/>
            </a:endParaRPr>
          </a:p>
          <a:p>
            <a:endParaRPr lang="cs-CZ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postaveno za Augusta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orbel" panose="020B0503020204020204" pitchFamily="34" charset="0"/>
              </a:rPr>
              <a:t>využíváno hlavně při oslavách boha Apollóna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G:\výuka\kk\topografie\8. hodina obrázky\25 Nikopolis-ad-Istrum_Odeon.jpg">
            <a:extLst>
              <a:ext uri="{FF2B5EF4-FFF2-40B4-BE49-F238E27FC236}">
                <a16:creationId xmlns:a16="http://schemas.microsoft.com/office/drawing/2014/main" id="{41D7CA8F-0DC9-4FB2-BC67-3FF9E3D457E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02" y="1081981"/>
            <a:ext cx="7947899" cy="5185654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52CA4A-6BA0-43F3-88B0-B3F939126AF7}"/>
              </a:ext>
            </a:extLst>
          </p:cNvPr>
          <p:cNvSpPr txBox="1"/>
          <p:nvPr/>
        </p:nvSpPr>
        <p:spPr>
          <a:xfrm>
            <a:off x="754602" y="310718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Odeion</a:t>
            </a:r>
            <a:r>
              <a:rPr lang="cs-CZ" dirty="0"/>
              <a:t>, rekonstrukce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08E5783-F401-454A-8207-A39EFFF37E78}"/>
              </a:ext>
            </a:extLst>
          </p:cNvPr>
          <p:cNvSpPr txBox="1"/>
          <p:nvPr/>
        </p:nvSpPr>
        <p:spPr>
          <a:xfrm>
            <a:off x="727969" y="568171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Historický vývoj - antika</a:t>
            </a:r>
          </a:p>
        </p:txBody>
      </p:sp>
      <p:pic>
        <p:nvPicPr>
          <p:cNvPr id="5" name="Obrázek 4" descr="Obsah obrázku mince, černá&#10;&#10;Popis byl vytvořen automaticky">
            <a:extLst>
              <a:ext uri="{FF2B5EF4-FFF2-40B4-BE49-F238E27FC236}">
                <a16:creationId xmlns:a16="http://schemas.microsoft.com/office/drawing/2014/main" id="{F2872FD3-ED76-44BB-A3C3-EE9A4BA91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77" y="651753"/>
            <a:ext cx="3287805" cy="37042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E5E367-2971-4F18-AACE-73E18464D17F}"/>
              </a:ext>
            </a:extLst>
          </p:cNvPr>
          <p:cNvSpPr txBox="1"/>
          <p:nvPr/>
        </p:nvSpPr>
        <p:spPr>
          <a:xfrm flipH="1">
            <a:off x="5892042" y="4464995"/>
            <a:ext cx="296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Ο</a:t>
            </a:r>
            <a:r>
              <a:rPr lang="cs-CZ" sz="1400" dirty="0" err="1"/>
              <a:t>lympiáda</a:t>
            </a:r>
            <a:r>
              <a:rPr lang="cs-CZ" sz="1400" dirty="0"/>
              <a:t>, zlatá mince, Muzeum v Soluni</a:t>
            </a:r>
          </a:p>
        </p:txBody>
      </p:sp>
      <p:graphicFrame>
        <p:nvGraphicFramePr>
          <p:cNvPr id="8" name="TextovéPole 2">
            <a:extLst>
              <a:ext uri="{FF2B5EF4-FFF2-40B4-BE49-F238E27FC236}">
                <a16:creationId xmlns:a16="http://schemas.microsoft.com/office/drawing/2014/main" id="{DD275135-0650-4FBB-B8A9-102324D028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614229"/>
              </p:ext>
            </p:extLst>
          </p:nvPr>
        </p:nvGraphicFramePr>
        <p:xfrm>
          <a:off x="470518" y="1535837"/>
          <a:ext cx="4646231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9339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>
            <a:extLst>
              <a:ext uri="{FF2B5EF4-FFF2-40B4-BE49-F238E27FC236}">
                <a16:creationId xmlns:a16="http://schemas.microsoft.com/office/drawing/2014/main" id="{F3FC53C6-1458-4B66-B67C-D1ECD96C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0" y="1100830"/>
            <a:ext cx="8598279" cy="563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B85C20-8512-4842-BBC9-9FBBFA5DE423}"/>
              </a:ext>
            </a:extLst>
          </p:cNvPr>
          <p:cNvSpPr txBox="1"/>
          <p:nvPr/>
        </p:nvSpPr>
        <p:spPr>
          <a:xfrm>
            <a:off x="497150" y="443883"/>
            <a:ext cx="320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Nikopolis</a:t>
            </a:r>
            <a:r>
              <a:rPr lang="cs-CZ" dirty="0">
                <a:latin typeface="Corbel" panose="020B0503020204020204" pitchFamily="34" charset="0"/>
              </a:rPr>
              <a:t>, </a:t>
            </a:r>
            <a:r>
              <a:rPr lang="cs-CZ" b="1" dirty="0">
                <a:latin typeface="Corbel" panose="020B0503020204020204" pitchFamily="34" charset="0"/>
              </a:rPr>
              <a:t>vila </a:t>
            </a:r>
            <a:r>
              <a:rPr lang="cs-CZ" b="1" dirty="0" err="1">
                <a:latin typeface="Corbel" panose="020B0503020204020204" pitchFamily="34" charset="0"/>
              </a:rPr>
              <a:t>Mania</a:t>
            </a:r>
            <a:r>
              <a:rPr lang="cs-CZ" b="1" dirty="0">
                <a:latin typeface="Corbel" panose="020B0503020204020204" pitchFamily="34" charset="0"/>
              </a:rPr>
              <a:t> Antonina</a:t>
            </a:r>
          </a:p>
          <a:p>
            <a:r>
              <a:rPr lang="cs-CZ" dirty="0">
                <a:latin typeface="Corbel" panose="020B0503020204020204" pitchFamily="34" charset="0"/>
              </a:rPr>
              <a:t>asi 2. st. n. l., přestavba ve 4. st.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57A962-BF61-412E-A4E7-89CF7FAFBB2C}"/>
              </a:ext>
            </a:extLst>
          </p:cNvPr>
          <p:cNvSpPr txBox="1"/>
          <p:nvPr/>
        </p:nvSpPr>
        <p:spPr>
          <a:xfrm>
            <a:off x="6409678" y="70133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orbel" panose="020B0503020204020204" pitchFamily="34" charset="0"/>
              </a:rPr>
              <a:t>lázně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5" descr="%CE%9C%CE%BF%CF%85%CF%83%CE%B5%CE%AF%CE%BF_%CE%A4%CE%B5%CF%87%CE%BD%CF%8E%CE%BD,_%CE%9C%CE%B1%CE%BA%CE%AD%CF%84%CE%B1_%CE%A1%CF%89%CE%BC%CE%B1%CF%8A%CE%BA%CE%AE%CF%82_%CE%95%CF%80%CE%B1%CF%85%CE%BB%CE%B7%CF%82_%CE%9C%CE%AC%CE%BD%CE%B9%CE%BF%CF%85_%CE%91%CE%BD%CF%84%CF%89%CE%BD%CE%AF%CE%BD%CE%BF%CF%85">
            <a:extLst>
              <a:ext uri="{FF2B5EF4-FFF2-40B4-BE49-F238E27FC236}">
                <a16:creationId xmlns:a16="http://schemas.microsoft.com/office/drawing/2014/main" id="{35DE6DDD-DFE4-4BC3-B2F9-D4215E2EE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r="5157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2A86D0F0-C7A7-4C6F-A87A-02CBFE9735C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dirty="0"/>
              <a:t>Vila </a:t>
            </a:r>
            <a:r>
              <a:rPr lang="cs-CZ" altLang="cs-CZ" dirty="0" err="1"/>
              <a:t>Mania</a:t>
            </a:r>
            <a:r>
              <a:rPr lang="cs-CZ" altLang="cs-CZ" dirty="0"/>
              <a:t> Antonina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8788086-7568-4122-80AE-DAFF3317D2BA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>
            <a:extLst>
              <a:ext uri="{FF2B5EF4-FFF2-40B4-BE49-F238E27FC236}">
                <a16:creationId xmlns:a16="http://schemas.microsoft.com/office/drawing/2014/main" id="{E9AB2A94-0067-487A-8ADF-95766039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841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>
            <a:extLst>
              <a:ext uri="{FF2B5EF4-FFF2-40B4-BE49-F238E27FC236}">
                <a16:creationId xmlns:a16="http://schemas.microsoft.com/office/drawing/2014/main" id="{C80E0686-EDAC-44EF-89D6-8F27C211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8860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D13B5742-E50A-4F61-A73E-437AF3FB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Nové archeologické muzeum Nikopole</a:t>
            </a:r>
          </a:p>
        </p:txBody>
      </p:sp>
      <p:pic>
        <p:nvPicPr>
          <p:cNvPr id="80899" name="Picture 5" descr="Αρχείο:Νέο Μουσείο Νικόπολης 02.JPG">
            <a:extLst>
              <a:ext uri="{FF2B5EF4-FFF2-40B4-BE49-F238E27FC236}">
                <a16:creationId xmlns:a16="http://schemas.microsoft.com/office/drawing/2014/main" id="{5CD38E15-58A6-461B-A304-1AA9B67E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713"/>
            <a:ext cx="91440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FC42EF-2CB0-47BA-9056-5C6243C5B322}"/>
              </a:ext>
            </a:extLst>
          </p:cNvPr>
          <p:cNvSpPr txBox="1"/>
          <p:nvPr/>
        </p:nvSpPr>
        <p:spPr>
          <a:xfrm>
            <a:off x="533400" y="79899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Nikopolis</a:t>
            </a:r>
            <a:r>
              <a:rPr lang="cs-CZ" dirty="0"/>
              <a:t>, </a:t>
            </a:r>
            <a:r>
              <a:rPr lang="cs-CZ" b="1" dirty="0"/>
              <a:t>Archeologické muzeum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C62B0422-4627-4FED-8B88-F156FD3997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207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Kultovní místa starověkého Řecka</a:t>
            </a:r>
          </a:p>
        </p:txBody>
      </p:sp>
      <p:pic>
        <p:nvPicPr>
          <p:cNvPr id="81923" name="Picture 5" descr="Αρχείο:Map greek sanctuaries-el.svg">
            <a:extLst>
              <a:ext uri="{FF2B5EF4-FFF2-40B4-BE49-F238E27FC236}">
                <a16:creationId xmlns:a16="http://schemas.microsoft.com/office/drawing/2014/main" id="{22E94245-A0B4-4B49-9ABA-FCD97A0F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43000"/>
            <a:ext cx="7153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4" descr="610px-Dodona_in_Epirus">
            <a:extLst>
              <a:ext uri="{FF2B5EF4-FFF2-40B4-BE49-F238E27FC236}">
                <a16:creationId xmlns:a16="http://schemas.microsoft.com/office/drawing/2014/main" id="{BC5725D4-7650-4559-9989-7B382AF0E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875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2" descr="G:\výuka\kk\topografie\8. hodina obrázky\41 dodona-oracular-sanctuary-map.jpg">
            <a:extLst>
              <a:ext uri="{FF2B5EF4-FFF2-40B4-BE49-F238E27FC236}">
                <a16:creationId xmlns:a16="http://schemas.microsoft.com/office/drawing/2014/main" id="{17B9CF5F-4F8B-4BA9-913B-1C9D2AE2F3E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199" y="1143293"/>
            <a:ext cx="7442200" cy="530383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E98738-6A5F-4F41-8E64-23DDEC927000}"/>
              </a:ext>
            </a:extLst>
          </p:cNvPr>
          <p:cNvSpPr txBox="1"/>
          <p:nvPr/>
        </p:nvSpPr>
        <p:spPr>
          <a:xfrm>
            <a:off x="266330" y="0"/>
            <a:ext cx="4009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Dódóna</a:t>
            </a:r>
            <a:r>
              <a:rPr lang="cs-CZ" sz="2400" b="1" dirty="0"/>
              <a:t>, </a:t>
            </a:r>
            <a:r>
              <a:rPr lang="cs-CZ" dirty="0"/>
              <a:t>plán kultovního okrsku</a:t>
            </a:r>
          </a:p>
          <a:p>
            <a:r>
              <a:rPr lang="cs-CZ" dirty="0"/>
              <a:t>Diova věštírna, šumění listí</a:t>
            </a:r>
          </a:p>
          <a:p>
            <a:r>
              <a:rPr lang="cs-CZ" dirty="0"/>
              <a:t>Asi 22 km jižně od </a:t>
            </a:r>
            <a:r>
              <a:rPr lang="cs-CZ" dirty="0" err="1"/>
              <a:t>Janniny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2" descr="G:\výuka\kk\topografie\8. hodina obrázky\44 dodona theatre.jpg">
            <a:extLst>
              <a:ext uri="{FF2B5EF4-FFF2-40B4-BE49-F238E27FC236}">
                <a16:creationId xmlns:a16="http://schemas.microsoft.com/office/drawing/2014/main" id="{B3457FCA-9B96-45BF-AA3B-E07D3A9C81D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7450" y="1582737"/>
            <a:ext cx="7056437" cy="52752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BC98FC-FA98-4007-A7B8-122242DA9BDB}"/>
              </a:ext>
            </a:extLst>
          </p:cNvPr>
          <p:cNvSpPr txBox="1"/>
          <p:nvPr/>
        </p:nvSpPr>
        <p:spPr>
          <a:xfrm>
            <a:off x="258216" y="226496"/>
            <a:ext cx="41961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Dódóna</a:t>
            </a:r>
            <a:r>
              <a:rPr lang="cs-CZ" b="1" dirty="0">
                <a:latin typeface="Corbel" panose="020B0503020204020204" pitchFamily="34" charset="0"/>
              </a:rPr>
              <a:t>, divadlo</a:t>
            </a:r>
          </a:p>
          <a:p>
            <a:endParaRPr lang="cs-CZ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3. st. př. n.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největší divadlo na území Řecka ve své době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orbel" panose="020B0503020204020204" pitchFamily="34" charset="0"/>
              </a:rPr>
              <a:t>asi 18 000 diváků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610px-Dodona_in_Epirus">
            <a:extLst>
              <a:ext uri="{FF2B5EF4-FFF2-40B4-BE49-F238E27FC236}">
                <a16:creationId xmlns:a16="http://schemas.microsoft.com/office/drawing/2014/main" id="{38936A31-07F0-4EF4-891E-75668061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8102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DC632D-8848-4FD6-9157-94E6A85EC7BC}"/>
              </a:ext>
            </a:extLst>
          </p:cNvPr>
          <p:cNvSpPr txBox="1"/>
          <p:nvPr/>
        </p:nvSpPr>
        <p:spPr>
          <a:xfrm>
            <a:off x="550416" y="514905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Nekromanteion</a:t>
            </a:r>
            <a:r>
              <a:rPr lang="cs-CZ" dirty="0">
                <a:latin typeface="Corbel" panose="020B0503020204020204" pitchFamily="34" charset="0"/>
              </a:rPr>
              <a:t> – věštírna mrtvých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89220CFE-A3C6-448E-A8C7-CEAED9325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A09998-4224-4AA3-B074-F35C8F7C0332}"/>
              </a:ext>
            </a:extLst>
          </p:cNvPr>
          <p:cNvSpPr txBox="1"/>
          <p:nvPr/>
        </p:nvSpPr>
        <p:spPr>
          <a:xfrm>
            <a:off x="3472775" y="-194733"/>
            <a:ext cx="4957648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cap="all" dirty="0" err="1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Historický</a:t>
            </a:r>
            <a:r>
              <a:rPr lang="en-US" sz="1600" b="1" cap="all" dirty="0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lang="en-US" sz="1600" b="1" cap="all" dirty="0" err="1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vývoj</a:t>
            </a:r>
            <a:r>
              <a:rPr lang="en-US" sz="1600" b="1" cap="all" dirty="0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 – </a:t>
            </a:r>
            <a:r>
              <a:rPr lang="en-US" sz="1600" b="1" cap="all" dirty="0" err="1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byzantské</a:t>
            </a:r>
            <a:r>
              <a:rPr lang="en-US" sz="1600" b="1" cap="all" dirty="0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 </a:t>
            </a:r>
            <a:r>
              <a:rPr lang="en-US" sz="1600" b="1" cap="all" dirty="0" err="1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období</a:t>
            </a:r>
            <a:r>
              <a:rPr lang="en-US" sz="1600" b="1" cap="all" dirty="0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, </a:t>
            </a:r>
            <a:r>
              <a:rPr lang="en-US" sz="1600" b="1" cap="all" dirty="0" err="1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turkokracie</a:t>
            </a:r>
            <a:r>
              <a:rPr lang="cs-CZ" sz="1600" b="1" cap="all" dirty="0">
                <a:ln w="3175" cmpd="sng">
                  <a:noFill/>
                </a:ln>
                <a:latin typeface="Corbel" panose="020B0503020204020204" pitchFamily="34" charset="0"/>
                <a:ea typeface="+mj-ea"/>
                <a:cs typeface="+mj-cs"/>
              </a:rPr>
              <a:t>, nová doba</a:t>
            </a:r>
            <a:endParaRPr lang="en-US" sz="1600" b="1" cap="all" dirty="0">
              <a:ln w="3175" cmpd="sng">
                <a:noFill/>
              </a:ln>
              <a:latin typeface="Corbel" panose="020B0503020204020204" pitchFamily="34" charset="0"/>
              <a:ea typeface="+mj-ea"/>
              <a:cs typeface="+mj-cs"/>
            </a:endParaRPr>
          </a:p>
        </p:txBody>
      </p:sp>
      <p:sp>
        <p:nvSpPr>
          <p:cNvPr id="101" name="Snip Diagonal Corner Rectangle 25">
            <a:extLst>
              <a:ext uri="{FF2B5EF4-FFF2-40B4-BE49-F238E27FC236}">
                <a16:creationId xmlns:a16="http://schemas.microsoft.com/office/drawing/2014/main" id="{2E91ED80-632C-4328-8E5C-0CAF33E77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00" y="620722"/>
            <a:ext cx="2753006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7B2AF6F-4969-43A0-8154-1E8D29E1B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23944" b="-1"/>
          <a:stretch/>
        </p:blipFill>
        <p:spPr bwMode="auto">
          <a:xfrm>
            <a:off x="600418" y="786117"/>
            <a:ext cx="2503170" cy="4956048"/>
          </a:xfrm>
          <a:custGeom>
            <a:avLst/>
            <a:gdLst/>
            <a:ahLst/>
            <a:cxnLst/>
            <a:rect l="l" t="t" r="r" b="b"/>
            <a:pathLst>
              <a:path w="3337560" h="4956048">
                <a:moveTo>
                  <a:pt x="384420" y="0"/>
                </a:moveTo>
                <a:lnTo>
                  <a:pt x="3337560" y="0"/>
                </a:lnTo>
                <a:lnTo>
                  <a:pt x="3337560" y="4571628"/>
                </a:lnTo>
                <a:lnTo>
                  <a:pt x="2953140" y="4956048"/>
                </a:lnTo>
                <a:lnTo>
                  <a:pt x="0" y="4956048"/>
                </a:lnTo>
                <a:lnTo>
                  <a:pt x="0" y="38442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TextovéPole 2">
            <a:extLst>
              <a:ext uri="{FF2B5EF4-FFF2-40B4-BE49-F238E27FC236}">
                <a16:creationId xmlns:a16="http://schemas.microsoft.com/office/drawing/2014/main" id="{DAA8AAF6-E074-4ABC-AE47-F3333B67DCB0}"/>
              </a:ext>
            </a:extLst>
          </p:cNvPr>
          <p:cNvSpPr txBox="1"/>
          <p:nvPr/>
        </p:nvSpPr>
        <p:spPr>
          <a:xfrm>
            <a:off x="3353423" y="2305455"/>
            <a:ext cx="5537657" cy="3185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395 n. l.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rozdělení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římské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říše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Epirus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spadá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do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Východořímské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říše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1204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dobytí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Konstantinopole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křižáky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samostatn</a:t>
            </a: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ý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Epirský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despotát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poté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opět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byzantská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řiše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poté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Osmané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úpadek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oblasti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něk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terá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města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a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přímořské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oblasti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(</a:t>
            </a: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P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reveza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Parga,…) do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kon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. 15.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st.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p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od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nadvládou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Benátčanů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17.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st.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rozkvět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obchodu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zakládání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nových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škol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pronikání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myšlenek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osvicenství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západu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k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on. 18.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st.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Ali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paša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janninský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v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oblasti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Epiru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Centrálního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Řecka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a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Albánie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vybudoval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téměř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samostatný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stát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&gt;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konflikt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se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sultánem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prohra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a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smrt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r. 1822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1881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Berlínský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kongres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&gt;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οblast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Arty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Řecku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po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balkánských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válkách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(1912 – 13)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zbytek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Epiru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Řecku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s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pory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o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Severní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Epirus, od r. 1924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patří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Albánii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2.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sv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. v. –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Italové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od r. 1943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Němci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1946 – 49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občanská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válka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nejtvrdší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boje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v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epirských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horách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i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ve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20.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st.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patřil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Epirus k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zaostalejším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oblastem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&gt;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emigrace</a:t>
            </a:r>
            <a:endParaRPr lang="en-US" sz="1600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2060"/>
                </a:solidFill>
                <a:latin typeface="Corbel" panose="020B0503020204020204" pitchFamily="34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d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konce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20.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st.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rozvoj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turismu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přímořské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ale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horské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oblasti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Metsovo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Corbel" panose="020B0503020204020204" pitchFamily="34" charset="0"/>
              </a:rPr>
              <a:t>Zagorochoria</a:t>
            </a:r>
            <a:r>
              <a:rPr lang="en-US" sz="1600" dirty="0">
                <a:solidFill>
                  <a:srgbClr val="002060"/>
                </a:solidFill>
                <a:latin typeface="Corbel" panose="020B0503020204020204" pitchFamily="34" charset="0"/>
              </a:rPr>
              <a:t>,…)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A271B6-83F2-4E87-A6AD-450F042D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A433C90-9936-4ABD-B763-2CD6C421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D1147B-1DF4-4FA0-9601-3AB638E3B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E30F5C-D28E-4B06-847C-1104626FC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1B65F81-D52E-422A-BA2A-0E3294D0C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992E9D3-9DB7-4C46-8AFB-E50194C89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306E4715-E4D4-4286-B0EB-6E37D2EFC0E5}"/>
              </a:ext>
            </a:extLst>
          </p:cNvPr>
          <p:cNvSpPr txBox="1"/>
          <p:nvPr/>
        </p:nvSpPr>
        <p:spPr>
          <a:xfrm>
            <a:off x="712909" y="5936898"/>
            <a:ext cx="2016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orbel" panose="020B0503020204020204" pitchFamily="34" charset="0"/>
              </a:rPr>
              <a:t>Ali paša </a:t>
            </a:r>
            <a:r>
              <a:rPr lang="cs-CZ" sz="1400" dirty="0" err="1">
                <a:latin typeface="Corbel" panose="020B0503020204020204" pitchFamily="34" charset="0"/>
              </a:rPr>
              <a:t>Janinský</a:t>
            </a:r>
            <a:r>
              <a:rPr lang="cs-CZ" sz="1400" dirty="0">
                <a:latin typeface="Corbel" panose="020B0503020204020204" pitchFamily="34" charset="0"/>
              </a:rPr>
              <a:t>,</a:t>
            </a:r>
          </a:p>
          <a:p>
            <a:r>
              <a:rPr lang="cs-CZ" sz="1400" dirty="0">
                <a:latin typeface="Corbel" panose="020B0503020204020204" pitchFamily="34" charset="0"/>
              </a:rPr>
              <a:t>rytina, Louis </a:t>
            </a:r>
            <a:r>
              <a:rPr lang="cs-CZ" sz="1400" dirty="0" err="1">
                <a:latin typeface="Corbel" panose="020B0503020204020204" pitchFamily="34" charset="0"/>
              </a:rPr>
              <a:t>Dupré</a:t>
            </a:r>
            <a:r>
              <a:rPr lang="cs-CZ" sz="1400" dirty="0">
                <a:latin typeface="Corbel" panose="020B0503020204020204" pitchFamily="34" charset="0"/>
              </a:rPr>
              <a:t>, 1825</a:t>
            </a:r>
          </a:p>
          <a:p>
            <a:r>
              <a:rPr lang="cs-CZ" sz="1400" dirty="0">
                <a:latin typeface="Corbel" panose="020B0503020204020204" pitchFamily="34" charset="0"/>
              </a:rPr>
              <a:t>Řecký parlament</a:t>
            </a:r>
          </a:p>
        </p:txBody>
      </p:sp>
    </p:spTree>
    <p:extLst>
      <p:ext uri="{BB962C8B-B14F-4D97-AF65-F5344CB8AC3E}">
        <p14:creationId xmlns:p14="http://schemas.microsoft.com/office/powerpoint/2010/main" val="521949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7" descr="File:Acheron 03.jpg">
            <a:extLst>
              <a:ext uri="{FF2B5EF4-FFF2-40B4-BE49-F238E27FC236}">
                <a16:creationId xmlns:a16="http://schemas.microsoft.com/office/drawing/2014/main" id="{9C083B32-1B42-486B-B4D3-2BC5549E1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803E175-2542-4639-9AC8-FD823681CED8}"/>
              </a:ext>
            </a:extLst>
          </p:cNvPr>
          <p:cNvSpPr/>
          <p:nvPr/>
        </p:nvSpPr>
        <p:spPr>
          <a:xfrm>
            <a:off x="1716489" y="1293473"/>
            <a:ext cx="6119812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Jakmile však tvá loď už přepluje </a:t>
            </a:r>
            <a:r>
              <a:rPr lang="cs-CZ" sz="2000" i="1" dirty="0" err="1">
                <a:latin typeface="+mj-lt"/>
                <a:cs typeface="Arial" charset="0"/>
              </a:rPr>
              <a:t>Ókean</a:t>
            </a:r>
            <a:r>
              <a:rPr lang="cs-CZ" sz="2000" i="1" dirty="0">
                <a:latin typeface="+mj-lt"/>
                <a:cs typeface="Arial" charset="0"/>
              </a:rPr>
              <a:t> proudný,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najdeš tam pobřeží nízké i s hájem Persefoniným,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z vrb, jež ztrácejí plody, a z vysokých topolů černých.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Tam tedy v </a:t>
            </a:r>
            <a:r>
              <a:rPr lang="cs-CZ" sz="2000" i="1" dirty="0" err="1">
                <a:latin typeface="+mj-lt"/>
                <a:cs typeface="Arial" charset="0"/>
              </a:rPr>
              <a:t>Ókeanu</a:t>
            </a:r>
            <a:r>
              <a:rPr lang="cs-CZ" sz="2000" i="1" dirty="0">
                <a:latin typeface="+mj-lt"/>
                <a:cs typeface="Arial" charset="0"/>
              </a:rPr>
              <a:t> hleď </a:t>
            </a:r>
            <a:r>
              <a:rPr lang="cs-CZ" sz="2000" i="1" dirty="0" err="1">
                <a:latin typeface="+mj-lt"/>
                <a:cs typeface="Arial" charset="0"/>
              </a:rPr>
              <a:t>přistati</a:t>
            </a:r>
            <a:r>
              <a:rPr lang="cs-CZ" sz="2000" i="1" dirty="0">
                <a:latin typeface="+mj-lt"/>
                <a:cs typeface="Arial" charset="0"/>
              </a:rPr>
              <a:t>, </a:t>
            </a:r>
            <a:r>
              <a:rPr lang="cs-CZ" sz="2000" i="1" dirty="0" err="1">
                <a:latin typeface="+mj-lt"/>
                <a:cs typeface="Arial" charset="0"/>
              </a:rPr>
              <a:t>hlubokovírném</a:t>
            </a:r>
            <a:r>
              <a:rPr lang="cs-CZ" sz="2000" i="1" dirty="0">
                <a:latin typeface="+mj-lt"/>
                <a:cs typeface="Arial" charset="0"/>
              </a:rPr>
              <a:t>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sám pak v Hádovo sídlo se ubírej, zatuchlé, dusné,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v místě, kde s </a:t>
            </a:r>
            <a:r>
              <a:rPr lang="cs-CZ" sz="2000" i="1" dirty="0" err="1">
                <a:latin typeface="+mj-lt"/>
                <a:cs typeface="Arial" charset="0"/>
              </a:rPr>
              <a:t>Acherontem</a:t>
            </a:r>
            <a:r>
              <a:rPr lang="cs-CZ" sz="2000" i="1" dirty="0">
                <a:latin typeface="+mj-lt"/>
                <a:cs typeface="Arial" charset="0"/>
              </a:rPr>
              <a:t> se stéká </a:t>
            </a:r>
            <a:r>
              <a:rPr lang="cs-CZ" sz="2000" i="1" dirty="0" err="1">
                <a:latin typeface="+mj-lt"/>
                <a:cs typeface="Arial" charset="0"/>
              </a:rPr>
              <a:t>Pyriflegethón</a:t>
            </a:r>
            <a:r>
              <a:rPr lang="cs-CZ" sz="2000" i="1" dirty="0">
                <a:latin typeface="+mj-lt"/>
                <a:cs typeface="Arial" charset="0"/>
              </a:rPr>
              <a:t>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jakož i </a:t>
            </a:r>
            <a:r>
              <a:rPr lang="cs-CZ" sz="2000" i="1" dirty="0" err="1">
                <a:latin typeface="+mj-lt"/>
                <a:cs typeface="Arial" charset="0"/>
              </a:rPr>
              <a:t>Kókýtu</a:t>
            </a:r>
            <a:r>
              <a:rPr lang="cs-CZ" sz="2000" i="1" dirty="0">
                <a:latin typeface="+mj-lt"/>
                <a:cs typeface="Arial" charset="0"/>
              </a:rPr>
              <a:t> proud, jenž vytéká ze styžské vody,</a:t>
            </a:r>
          </a:p>
          <a:p>
            <a:pPr>
              <a:defRPr/>
            </a:pPr>
            <a:r>
              <a:rPr lang="cs-CZ" sz="2000" i="1" dirty="0">
                <a:latin typeface="+mj-lt"/>
                <a:cs typeface="Arial" charset="0"/>
              </a:rPr>
              <a:t>a kde je skála a stok dvou proudů hlučících mocně.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7DF1A-1AEB-4530-82D2-02C34189C8DF}"/>
              </a:ext>
            </a:extLst>
          </p:cNvPr>
          <p:cNvSpPr txBox="1"/>
          <p:nvPr/>
        </p:nvSpPr>
        <p:spPr>
          <a:xfrm>
            <a:off x="355107" y="35510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Homér, </a:t>
            </a:r>
            <a:r>
              <a:rPr lang="cs-CZ" sz="2400" b="1" dirty="0" err="1"/>
              <a:t>Odysseia</a:t>
            </a:r>
            <a:endParaRPr lang="cs-CZ" sz="24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7" descr="nekromanteio">
            <a:extLst>
              <a:ext uri="{FF2B5EF4-FFF2-40B4-BE49-F238E27FC236}">
                <a16:creationId xmlns:a16="http://schemas.microsoft.com/office/drawing/2014/main" id="{C68D2980-F3DF-40F6-9E76-D4560BACCC2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3772" y="1713391"/>
            <a:ext cx="6187483" cy="5050978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E1BECE-517C-473D-94B9-B134C2D1902B}"/>
              </a:ext>
            </a:extLst>
          </p:cNvPr>
          <p:cNvSpPr txBox="1"/>
          <p:nvPr/>
        </p:nvSpPr>
        <p:spPr>
          <a:xfrm>
            <a:off x="62745" y="0"/>
            <a:ext cx="43558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Corbel" panose="020B0503020204020204" pitchFamily="34" charset="0"/>
              </a:rPr>
              <a:t>Nekromanteion</a:t>
            </a:r>
            <a:endParaRPr lang="cs-CZ" b="1" dirty="0">
              <a:latin typeface="Corbel" panose="020B0503020204020204" pitchFamily="34" charset="0"/>
            </a:endParaRPr>
          </a:p>
          <a:p>
            <a:endParaRPr lang="cs-CZ" b="1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orbel" panose="020B0503020204020204" pitchFamily="34" charset="0"/>
              </a:rPr>
              <a:t>jezero </a:t>
            </a:r>
            <a:r>
              <a:rPr lang="cs-CZ" sz="1600" b="1" dirty="0" err="1">
                <a:latin typeface="Corbel" panose="020B0503020204020204" pitchFamily="34" charset="0"/>
              </a:rPr>
              <a:t>Acherusia</a:t>
            </a:r>
            <a:r>
              <a:rPr lang="cs-CZ" sz="1600" b="1" dirty="0">
                <a:latin typeface="Corbel" panose="020B0503020204020204" pitchFamily="34" charset="0"/>
              </a:rPr>
              <a:t> (vysušeno v 60. l. 20. st.)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Corbel" panose="020B0503020204020204" pitchFamily="34" charset="0"/>
              </a:rPr>
              <a:t>Acherón</a:t>
            </a:r>
            <a:r>
              <a:rPr lang="cs-CZ" sz="1600" b="1" dirty="0">
                <a:latin typeface="Corbel" panose="020B0503020204020204" pitchFamily="34" charset="0"/>
              </a:rPr>
              <a:t> – duše mrtvých, vstup do podsvětí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latin typeface="Corbel" panose="020B0503020204020204" pitchFamily="34" charset="0"/>
              </a:rPr>
              <a:t>nekromanteion</a:t>
            </a:r>
            <a:r>
              <a:rPr lang="cs-CZ" sz="1600" b="1" dirty="0">
                <a:latin typeface="Corbel" panose="020B0503020204020204" pitchFamily="34" charset="0"/>
              </a:rPr>
              <a:t> – kontakt s dušemi mrtvých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orbel" panose="020B0503020204020204" pitchFamily="34" charset="0"/>
              </a:rPr>
              <a:t>kultovní místo již v době mykénské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orbel" panose="020B0503020204020204" pitchFamily="34" charset="0"/>
              </a:rPr>
              <a:t>První doložená stavba - 4. st. př. n. 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orbel" panose="020B0503020204020204" pitchFamily="34" charset="0"/>
              </a:rPr>
              <a:t>centrální dvůr a další místnosti 3. st. Př. N. l.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A59DE1-C70B-4B27-B2E9-7A071D839721}"/>
              </a:ext>
            </a:extLst>
          </p:cNvPr>
          <p:cNvSpPr txBox="1"/>
          <p:nvPr/>
        </p:nvSpPr>
        <p:spPr>
          <a:xfrm>
            <a:off x="437303" y="4734343"/>
            <a:ext cx="3606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Corbel" panose="020B0503020204020204" pitchFamily="34" charset="0"/>
              </a:rPr>
              <a:t>několikadenní příprava (dieta, byliny) </a:t>
            </a:r>
            <a:r>
              <a:rPr lang="el-GR" sz="1600" b="1" dirty="0">
                <a:latin typeface="Corbel" panose="020B0503020204020204" pitchFamily="34" charset="0"/>
              </a:rPr>
              <a:t>&gt; </a:t>
            </a:r>
            <a:r>
              <a:rPr lang="cs-CZ" sz="1600" b="1" dirty="0">
                <a:latin typeface="Corbel" panose="020B0503020204020204" pitchFamily="34" charset="0"/>
              </a:rPr>
              <a:t>labyrint, cesta do podzemní místnosti </a:t>
            </a:r>
            <a:r>
              <a:rPr lang="el-GR" sz="1600" b="1" dirty="0">
                <a:latin typeface="Corbel" panose="020B0503020204020204" pitchFamily="34" charset="0"/>
              </a:rPr>
              <a:t>&gt; </a:t>
            </a:r>
            <a:r>
              <a:rPr lang="cs-CZ" sz="1600" b="1" dirty="0">
                <a:latin typeface="Corbel" panose="020B0503020204020204" pitchFamily="34" charset="0"/>
              </a:rPr>
              <a:t>kontakt s mrtvým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2AFDD79-50F7-4920-9B59-8678DA5F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Plán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EF17EF6-1FF2-4281-BA33-1EEE99826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221942"/>
            <a:ext cx="6554867" cy="4079128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93188" name="Picture 4" descr="Nekromanteion_Plan">
            <a:extLst>
              <a:ext uri="{FF2B5EF4-FFF2-40B4-BE49-F238E27FC236}">
                <a16:creationId xmlns:a16="http://schemas.microsoft.com/office/drawing/2014/main" id="{44D039EE-C750-40BD-BC77-3E0A7111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35938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5" descr="nkrom">
            <a:extLst>
              <a:ext uri="{FF2B5EF4-FFF2-40B4-BE49-F238E27FC236}">
                <a16:creationId xmlns:a16="http://schemas.microsoft.com/office/drawing/2014/main" id="{9E152D29-C529-4559-83AD-702C1C3252B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410" y="126815"/>
            <a:ext cx="4859338" cy="3644900"/>
          </a:xfrm>
        </p:spPr>
      </p:pic>
      <p:pic>
        <p:nvPicPr>
          <p:cNvPr id="95235" name="Picture 4" descr="nekroext500">
            <a:extLst>
              <a:ext uri="{FF2B5EF4-FFF2-40B4-BE49-F238E27FC236}">
                <a16:creationId xmlns:a16="http://schemas.microsoft.com/office/drawing/2014/main" id="{267DF3E1-793A-40BC-86F3-D2A5980D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3103563"/>
            <a:ext cx="5472112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A2F503-D2B2-4B26-BB0E-18141A088C74}"/>
              </a:ext>
            </a:extLst>
          </p:cNvPr>
          <p:cNvSpPr txBox="1"/>
          <p:nvPr/>
        </p:nvSpPr>
        <p:spPr>
          <a:xfrm>
            <a:off x="381739" y="3852909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Podzemní místnost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B4024DC-14AB-4C91-AB93-BF88B6E5698A}"/>
              </a:ext>
            </a:extLst>
          </p:cNvPr>
          <p:cNvSpPr txBox="1"/>
          <p:nvPr/>
        </p:nvSpPr>
        <p:spPr>
          <a:xfrm>
            <a:off x="992283" y="5253805"/>
            <a:ext cx="747522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Pindos                                                                                    Π</a:t>
            </a:r>
            <a:r>
              <a:rPr lang="cs-CZ" sz="3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νδος</a:t>
            </a:r>
            <a:endParaRPr lang="en-US" sz="36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ΠΟΔήΛΑΤΟ: Οροσειρά της Πίνδου">
            <a:extLst>
              <a:ext uri="{FF2B5EF4-FFF2-40B4-BE49-F238E27FC236}">
                <a16:creationId xmlns:a16="http://schemas.microsoft.com/office/drawing/2014/main" id="{03BDBA2E-E7F4-45D5-AA51-BFA659F1F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b="23028"/>
          <a:stretch/>
        </p:blipFill>
        <p:spPr bwMode="auto">
          <a:xfrm>
            <a:off x="0" y="146368"/>
            <a:ext cx="5456885" cy="36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Πίνδος - Βικιπαίδεια">
            <a:extLst>
              <a:ext uri="{FF2B5EF4-FFF2-40B4-BE49-F238E27FC236}">
                <a16:creationId xmlns:a16="http://schemas.microsoft.com/office/drawing/2014/main" id="{04BFAC33-915E-4990-B2B7-39EDE97ED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r="16417" b="2"/>
          <a:stretch/>
        </p:blipFill>
        <p:spPr bwMode="auto">
          <a:xfrm>
            <a:off x="5024138" y="909848"/>
            <a:ext cx="4119862" cy="45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2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6803A3-E85B-4933-9CF5-C7D92673C85B}"/>
              </a:ext>
            </a:extLst>
          </p:cNvPr>
          <p:cNvSpPr txBox="1"/>
          <p:nvPr/>
        </p:nvSpPr>
        <p:spPr>
          <a:xfrm>
            <a:off x="857252" y="205877"/>
            <a:ext cx="5019795" cy="6292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dirty="0">
                <a:solidFill>
                  <a:schemeClr val="accent1"/>
                </a:solidFill>
                <a:latin typeface="Corbel" panose="020B0503020204020204" pitchFamily="34" charset="0"/>
              </a:rPr>
              <a:t>Pindos</a:t>
            </a:r>
            <a:r>
              <a:rPr lang="el-GR" sz="2800" dirty="0">
                <a:solidFill>
                  <a:schemeClr val="accent1"/>
                </a:solidFill>
                <a:latin typeface="Corbel" panose="020B0503020204020204" pitchFamily="34" charset="0"/>
              </a:rPr>
              <a:t>                                       Πίνδος</a:t>
            </a:r>
            <a:endParaRPr lang="cs-CZ" sz="28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8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n</a:t>
            </a:r>
            <a:r>
              <a:rPr lang="en-US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ejvětší</a:t>
            </a:r>
            <a:r>
              <a:rPr lang="en-US" sz="16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pohoří</a:t>
            </a:r>
            <a:r>
              <a:rPr lang="en-US" sz="16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Řecka</a:t>
            </a:r>
            <a:r>
              <a:rPr lang="el-GR" sz="1600" dirty="0">
                <a:solidFill>
                  <a:schemeClr val="accent1"/>
                </a:solidFill>
                <a:latin typeface="Corbel" panose="020B0503020204020204" pitchFamily="34" charset="0"/>
              </a:rPr>
              <a:t>, 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pokračování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Hellenid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severozápad země, délka 160 km,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krak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Grevena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,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Ioannena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,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Trikala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, dělí se na Severní a Jižní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Pindos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za pokračování pohoří jsou považovány i pohoří Centrálního Řecka: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Gkiona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,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Parnassos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 ad.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sever: albánské pohoří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Korytsas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, jih: Korintský záliv, celková délka tedy 230 km a největší šířka 70 km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kaňony a řekami rozděleno na více menších pohoří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nejvyšší hora –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Smolikas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 (2637 m, 2. nejvyšší hora Řecka po Olympu)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vzácná fauna a flóra</a:t>
            </a:r>
            <a:endParaRPr lang="el-GR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národní parky: Národní park 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Pindosu</a:t>
            </a:r>
            <a:r>
              <a:rPr lang="cs-CZ" sz="1600" dirty="0">
                <a:solidFill>
                  <a:schemeClr val="accent1"/>
                </a:solidFill>
                <a:latin typeface="Corbel" panose="020B0503020204020204" pitchFamily="34" charset="0"/>
              </a:rPr>
              <a:t> a Národní park Viku-</a:t>
            </a:r>
            <a:r>
              <a:rPr lang="cs-CZ" sz="1600" dirty="0" err="1">
                <a:solidFill>
                  <a:schemeClr val="accent1"/>
                </a:solidFill>
                <a:latin typeface="Corbel" panose="020B0503020204020204" pitchFamily="34" charset="0"/>
              </a:rPr>
              <a:t>Aou</a:t>
            </a:r>
            <a:endParaRPr lang="en-US" sz="16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pic>
        <p:nvPicPr>
          <p:cNvPr id="2052" name="Picture 4" descr="Η Πίνδος στα πέντε καλύτερα μέρη στην Ευρώπη για να συναντήσετε άγρια ζώα |  Green Agenda">
            <a:extLst>
              <a:ext uri="{FF2B5EF4-FFF2-40B4-BE49-F238E27FC236}">
                <a16:creationId xmlns:a16="http://schemas.microsoft.com/office/drawing/2014/main" id="{ED3011A1-C8C7-4849-8889-18BF56D08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r="16296" b="3"/>
          <a:stretch/>
        </p:blipFill>
        <p:spPr bwMode="auto">
          <a:xfrm>
            <a:off x="6231707" y="3870960"/>
            <a:ext cx="2735128" cy="27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Όρος Λάκμος, Νότια Πίνδος - Mount Lakmos, South Pindos Photo from Anilio in  Ioannina | Greece.com">
            <a:extLst>
              <a:ext uri="{FF2B5EF4-FFF2-40B4-BE49-F238E27FC236}">
                <a16:creationId xmlns:a16="http://schemas.microsoft.com/office/drawing/2014/main" id="{EF0AE21F-B304-4699-84F1-CA1A28B5B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r="19299" b="-1"/>
          <a:stretch/>
        </p:blipFill>
        <p:spPr bwMode="auto">
          <a:xfrm>
            <a:off x="6231707" y="205876"/>
            <a:ext cx="2735128" cy="36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3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96A1BD3-B010-40A7-8118-F465A2EA9B47}"/>
              </a:ext>
            </a:extLst>
          </p:cNvPr>
          <p:cNvSpPr txBox="1"/>
          <p:nvPr/>
        </p:nvSpPr>
        <p:spPr>
          <a:xfrm>
            <a:off x="965564" y="157837"/>
            <a:ext cx="7305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Národní park </a:t>
            </a:r>
            <a:r>
              <a:rPr lang="cs-CZ" sz="2400" b="1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Pindos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- </a:t>
            </a:r>
            <a:r>
              <a:rPr lang="cs-CZ" sz="2400" b="1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Valia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sz="2400" b="1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Kalda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(</a:t>
            </a:r>
            <a:r>
              <a:rPr lang="cs-CZ" sz="24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vlašsky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„teplé údolí“)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8EE1E9-696E-4802-BE31-FDE92E9B5359}"/>
              </a:ext>
            </a:extLst>
          </p:cNvPr>
          <p:cNvSpPr txBox="1"/>
          <p:nvPr/>
        </p:nvSpPr>
        <p:spPr>
          <a:xfrm>
            <a:off x="250503" y="777704"/>
            <a:ext cx="8374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zahrnuje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údolé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Valia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Kalda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a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Arkudorema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(Medvědí potok) a hory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Lyngos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a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Mavrovuni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(Černá hora)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strže, prudké vodní toky, husté lesy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patří k posledním biotopům hnědého medvěda,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zimoviště mnoha vzácných druhů zvířat</a:t>
            </a:r>
            <a:r>
              <a:rPr lang="el-GR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endParaRPr lang="cs-CZ" sz="1600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(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The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Guardian zařadil </a:t>
            </a:r>
            <a:r>
              <a:rPr lang="cs-CZ" sz="1600" dirty="0" err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Pindos</a:t>
            </a:r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mezi 5 nejlepších </a:t>
            </a:r>
          </a:p>
          <a:p>
            <a:r>
              <a:rPr lang="cs-CZ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        míst v Evropě pro setkání s divokými zvířaty</a:t>
            </a:r>
          </a:p>
        </p:txBody>
      </p:sp>
      <p:pic>
        <p:nvPicPr>
          <p:cNvPr id="4102" name="Picture 6" descr="ROMIANEWS: Βάλια Κάλντα, η ζεστή κοιλάδα της Ηπείρου. Απολαύστε τα video">
            <a:extLst>
              <a:ext uri="{FF2B5EF4-FFF2-40B4-BE49-F238E27FC236}">
                <a16:creationId xmlns:a16="http://schemas.microsoft.com/office/drawing/2014/main" id="{7DE661AE-40D2-4C14-9846-F48F6D48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55" y="1128276"/>
            <a:ext cx="4033242" cy="30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1DB1F3-46C7-404C-A9A2-6C06B546AA3A}"/>
              </a:ext>
            </a:extLst>
          </p:cNvPr>
          <p:cNvSpPr txBox="1"/>
          <p:nvPr/>
        </p:nvSpPr>
        <p:spPr>
          <a:xfrm>
            <a:off x="5811554" y="6161960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accent6"/>
                </a:solidFill>
              </a:rPr>
              <a:t>Arkudorema</a:t>
            </a:r>
            <a:endParaRPr lang="cs-CZ" sz="1400" dirty="0">
              <a:solidFill>
                <a:schemeClr val="accent6"/>
              </a:solidFill>
            </a:endParaRPr>
          </a:p>
        </p:txBody>
      </p:sp>
      <p:pic>
        <p:nvPicPr>
          <p:cNvPr id="16" name="Picture 4" descr="Βάλια Κάλντα - Αρκουδόρεμα, 1/7/2012 - YouTube">
            <a:extLst>
              <a:ext uri="{FF2B5EF4-FFF2-40B4-BE49-F238E27FC236}">
                <a16:creationId xmlns:a16="http://schemas.microsoft.com/office/drawing/2014/main" id="{DF470EE6-0A20-42D4-9DD0-7B3D6046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7" y="3429002"/>
            <a:ext cx="5686999" cy="3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F1D8A7-5A1C-4BFE-9037-985F871F4729}"/>
              </a:ext>
            </a:extLst>
          </p:cNvPr>
          <p:cNvSpPr txBox="1"/>
          <p:nvPr/>
        </p:nvSpPr>
        <p:spPr>
          <a:xfrm>
            <a:off x="8279976" y="843378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671435488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1736</Words>
  <Application>Microsoft Office PowerPoint</Application>
  <PresentationFormat>Předvádění na obrazovce (4:3)</PresentationFormat>
  <Paragraphs>254</Paragraphs>
  <Slides>64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2" baseType="lpstr">
      <vt:lpstr>Arial</vt:lpstr>
      <vt:lpstr>Calibri</vt:lpstr>
      <vt:lpstr>Century Gothic</vt:lpstr>
      <vt:lpstr>Corbel</vt:lpstr>
      <vt:lpstr>Tahoma</vt:lpstr>
      <vt:lpstr>Wingdings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Nikopolis                                                                  Νικoπολη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Vila Mania Antonina</vt:lpstr>
      <vt:lpstr>Prezentace aplikace PowerPoint</vt:lpstr>
      <vt:lpstr>Prezentace aplikace PowerPoint</vt:lpstr>
      <vt:lpstr>Nové archeologické muzeum Nikopole</vt:lpstr>
      <vt:lpstr>Kultovní místa starověkého Řecka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Plán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Simone Sumelidu</dc:creator>
  <cp:lastModifiedBy>Sumelidu Vanda</cp:lastModifiedBy>
  <cp:revision>2</cp:revision>
  <dcterms:created xsi:type="dcterms:W3CDTF">2021-08-11T09:19:31Z</dcterms:created>
  <dcterms:modified xsi:type="dcterms:W3CDTF">2022-05-18T10:50:23Z</dcterms:modified>
</cp:coreProperties>
</file>