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45"/>
  </p:notesMasterIdLst>
  <p:handoutMasterIdLst>
    <p:handoutMasterId r:id="rId46"/>
  </p:handoutMasterIdLst>
  <p:sldIdLst>
    <p:sldId id="473" r:id="rId5"/>
    <p:sldId id="472" r:id="rId6"/>
    <p:sldId id="387" r:id="rId7"/>
    <p:sldId id="288" r:id="rId8"/>
    <p:sldId id="313" r:id="rId9"/>
    <p:sldId id="314" r:id="rId10"/>
    <p:sldId id="292" r:id="rId11"/>
    <p:sldId id="445" r:id="rId12"/>
    <p:sldId id="447" r:id="rId13"/>
    <p:sldId id="476" r:id="rId14"/>
    <p:sldId id="312" r:id="rId15"/>
    <p:sldId id="446" r:id="rId16"/>
    <p:sldId id="475" r:id="rId17"/>
    <p:sldId id="329" r:id="rId18"/>
    <p:sldId id="328" r:id="rId19"/>
    <p:sldId id="454" r:id="rId20"/>
    <p:sldId id="477" r:id="rId21"/>
    <p:sldId id="456" r:id="rId22"/>
    <p:sldId id="457" r:id="rId23"/>
    <p:sldId id="474" r:id="rId24"/>
    <p:sldId id="265" r:id="rId25"/>
    <p:sldId id="266" r:id="rId26"/>
    <p:sldId id="268" r:id="rId27"/>
    <p:sldId id="271" r:id="rId28"/>
    <p:sldId id="279" r:id="rId29"/>
    <p:sldId id="478" r:id="rId30"/>
    <p:sldId id="330" r:id="rId31"/>
    <p:sldId id="479" r:id="rId32"/>
    <p:sldId id="480" r:id="rId33"/>
    <p:sldId id="400" r:id="rId34"/>
    <p:sldId id="458" r:id="rId35"/>
    <p:sldId id="432" r:id="rId36"/>
    <p:sldId id="339" r:id="rId37"/>
    <p:sldId id="441" r:id="rId38"/>
    <p:sldId id="461" r:id="rId39"/>
    <p:sldId id="460" r:id="rId40"/>
    <p:sldId id="465" r:id="rId41"/>
    <p:sldId id="462" r:id="rId42"/>
    <p:sldId id="463" r:id="rId43"/>
    <p:sldId id="464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e Votavová Sumelidisová" initials="NVS" lastIdx="1" clrIdx="0">
    <p:extLst>
      <p:ext uri="{19B8F6BF-5375-455C-9EA6-DF929625EA0E}">
        <p15:presenceInfo xmlns:p15="http://schemas.microsoft.com/office/powerpoint/2012/main" userId="Nicole Votavová Sumelidis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5AC8AF"/>
    <a:srgbClr val="4BC8FF"/>
    <a:srgbClr val="91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F9313D-8D12-45FF-8363-FC1E9A7D107B}" v="78" dt="2021-10-07T22:09:07.8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5768" autoAdjust="0"/>
  </p:normalViewPr>
  <p:slideViewPr>
    <p:cSldViewPr snapToGrid="0">
      <p:cViewPr varScale="1">
        <p:scale>
          <a:sx n="114" d="100"/>
          <a:sy n="114" d="100"/>
        </p:scale>
        <p:origin x="798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03T23:21:06.090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500" y="414001"/>
            <a:ext cx="1160207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0958" y="6048000"/>
            <a:ext cx="650506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0958" y="6048000"/>
            <a:ext cx="650506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500" y="414001"/>
            <a:ext cx="1160207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- inverz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500" y="414001"/>
            <a:ext cx="1160206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 (alternativní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500" y="414001"/>
            <a:ext cx="1160206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0958" y="6048000"/>
            <a:ext cx="649064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685800" rtl="0" eaLnBrk="1" fontAlgn="base" latinLnBrk="0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2154" y="2021801"/>
            <a:ext cx="3079691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17" y="2298934"/>
            <a:ext cx="6543765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0958" y="6048000"/>
            <a:ext cx="650506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0958" y="6048000"/>
            <a:ext cx="650506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0958" y="6048000"/>
            <a:ext cx="650506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0958" y="6048000"/>
            <a:ext cx="650506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0958" y="6048000"/>
            <a:ext cx="650506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0958" y="6048000"/>
            <a:ext cx="650506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0958" y="6048000"/>
            <a:ext cx="650506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0958" y="6048000"/>
            <a:ext cx="650506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6858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www.youtube.com/watch?v=1trz-4erpqQ" TargetMode="Externa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cAhBZ9nxSI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009D45B-F10A-47EB-ABF9-CDF6D9CE36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4527A5D2-9B6B-4A64-900F-6C0429714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1500" y="6360603"/>
            <a:ext cx="4072500" cy="497397"/>
          </a:xfrm>
          <a:solidFill>
            <a:srgbClr val="0000DC"/>
          </a:solidFill>
        </p:spPr>
        <p:txBody>
          <a:bodyPr/>
          <a:lstStyle/>
          <a:p>
            <a:pPr algn="ctr"/>
            <a:r>
              <a:rPr lang="cs-CZ" sz="1400" dirty="0">
                <a:solidFill>
                  <a:schemeClr val="bg1"/>
                </a:solidFill>
              </a:rPr>
              <a:t>Nicole Votavová </a:t>
            </a:r>
            <a:r>
              <a:rPr lang="cs-CZ" sz="1400" dirty="0" err="1">
                <a:solidFill>
                  <a:schemeClr val="bg1"/>
                </a:solidFill>
              </a:rPr>
              <a:t>Sumelidu</a:t>
            </a:r>
            <a:endParaRPr lang="cs-CZ" sz="1400" dirty="0">
              <a:solidFill>
                <a:schemeClr val="bg1"/>
              </a:solidFill>
            </a:endParaRPr>
          </a:p>
          <a:p>
            <a:pPr algn="ctr"/>
            <a:r>
              <a:rPr lang="cs-CZ" sz="1400" dirty="0">
                <a:solidFill>
                  <a:schemeClr val="bg1"/>
                </a:solidFill>
              </a:rPr>
              <a:t>Ústav klasických studií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8CAB749-03A5-4222-86DC-C4468F1D4E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14" name="Nadpis 13">
            <a:extLst>
              <a:ext uri="{FF2B5EF4-FFF2-40B4-BE49-F238E27FC236}">
                <a16:creationId xmlns:a16="http://schemas.microsoft.com/office/drawing/2014/main" id="{68520ACF-7661-4F15-866B-2F6DD4043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662" y="772358"/>
            <a:ext cx="6664043" cy="1350640"/>
          </a:xfrm>
        </p:spPr>
        <p:txBody>
          <a:bodyPr/>
          <a:lstStyle/>
          <a:p>
            <a:r>
              <a:rPr lang="cs-CZ" sz="40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Řecko: co o něm víme</a:t>
            </a:r>
            <a:br>
              <a:rPr lang="el-GR" sz="40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cs-CZ" sz="40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Balkán, Řecko – hory a pohoří</a:t>
            </a:r>
          </a:p>
        </p:txBody>
      </p:sp>
    </p:spTree>
    <p:extLst>
      <p:ext uri="{BB962C8B-B14F-4D97-AF65-F5344CB8AC3E}">
        <p14:creationId xmlns:p14="http://schemas.microsoft.com/office/powerpoint/2010/main" val="1433258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9505B3AD-B3E8-44EE-8430-7894F03E1C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9F739DC-0303-4745-A11C-47298CA0F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10</a:t>
            </a:fld>
            <a:endParaRPr lang="cs-CZ" altLang="cs-CZ"/>
          </a:p>
        </p:txBody>
      </p:sp>
      <p:pic>
        <p:nvPicPr>
          <p:cNvPr id="3" name="Obrázek 2" descr="Obsah obrázku mapa&#10;&#10;Popis byl vytvořen automaticky">
            <a:extLst>
              <a:ext uri="{FF2B5EF4-FFF2-40B4-BE49-F238E27FC236}">
                <a16:creationId xmlns:a16="http://schemas.microsoft.com/office/drawing/2014/main" id="{322C4942-CB08-4A37-94CD-BA9BDD1C3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56" y="265236"/>
            <a:ext cx="6664626" cy="6214764"/>
          </a:xfrm>
          <a:prstGeom prst="rect">
            <a:avLst/>
          </a:prstGeom>
          <a:noFill/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5CC0CAC-8FAD-4DF8-B346-CF61F1F14292}"/>
              </a:ext>
            </a:extLst>
          </p:cNvPr>
          <p:cNvSpPr txBox="1"/>
          <p:nvPr/>
        </p:nvSpPr>
        <p:spPr>
          <a:xfrm>
            <a:off x="6937925" y="834699"/>
            <a:ext cx="1619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dirty="0">
                <a:latin typeface="+mn-lt"/>
              </a:rPr>
              <a:t>Οροσειρά Πίνδου</a:t>
            </a:r>
          </a:p>
          <a:p>
            <a:pPr algn="ctr"/>
            <a:r>
              <a:rPr lang="cs-CZ" sz="1400" dirty="0">
                <a:latin typeface="+mn-lt"/>
              </a:rPr>
              <a:t>pohoří </a:t>
            </a:r>
            <a:r>
              <a:rPr lang="cs-CZ" sz="1400" dirty="0" err="1">
                <a:latin typeface="+mn-lt"/>
              </a:rPr>
              <a:t>Pindos</a:t>
            </a:r>
            <a:endParaRPr lang="cs-CZ" sz="1400" dirty="0">
              <a:latin typeface="+mn-l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6D769BF-0927-4631-9124-208C015531ED}"/>
              </a:ext>
            </a:extLst>
          </p:cNvPr>
          <p:cNvSpPr txBox="1"/>
          <p:nvPr/>
        </p:nvSpPr>
        <p:spPr>
          <a:xfrm>
            <a:off x="2163315" y="1620154"/>
            <a:ext cx="97847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1400" b="1" dirty="0">
                <a:latin typeface="+mn-lt"/>
              </a:rPr>
              <a:t>Όλυμπος</a:t>
            </a:r>
          </a:p>
          <a:p>
            <a:pPr algn="l"/>
            <a:endParaRPr lang="cs-CZ" sz="1200" dirty="0">
              <a:latin typeface="+mn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438F4FE-7505-454F-9BED-9EF87225F192}"/>
              </a:ext>
            </a:extLst>
          </p:cNvPr>
          <p:cNvSpPr txBox="1"/>
          <p:nvPr/>
        </p:nvSpPr>
        <p:spPr>
          <a:xfrm rot="3394938">
            <a:off x="2702761" y="2187177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1400" b="1" dirty="0">
                <a:latin typeface="+mn-lt"/>
              </a:rPr>
              <a:t>Πήλιο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A97A75D-1D0E-4C36-A3D5-D31033DA8FB1}"/>
              </a:ext>
            </a:extLst>
          </p:cNvPr>
          <p:cNvSpPr txBox="1"/>
          <p:nvPr/>
        </p:nvSpPr>
        <p:spPr>
          <a:xfrm>
            <a:off x="2379595" y="2901434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1200" b="1" dirty="0">
                <a:latin typeface="+mn-lt"/>
              </a:rPr>
              <a:t>Παρνα</a:t>
            </a:r>
            <a:endParaRPr lang="cs-CZ" sz="1200" b="1" dirty="0">
              <a:latin typeface="+mn-lt"/>
            </a:endParaRPr>
          </a:p>
          <a:p>
            <a:pPr algn="l"/>
            <a:r>
              <a:rPr lang="el-GR" sz="1200" b="1" dirty="0">
                <a:latin typeface="+mn-lt"/>
              </a:rPr>
              <a:t>σσός</a:t>
            </a:r>
            <a:endParaRPr lang="cs-CZ" sz="1200" b="1" dirty="0" err="1">
              <a:latin typeface="+mn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3533F4A-1AA9-4418-B6AB-777D48173DCB}"/>
              </a:ext>
            </a:extLst>
          </p:cNvPr>
          <p:cNvSpPr txBox="1"/>
          <p:nvPr/>
        </p:nvSpPr>
        <p:spPr>
          <a:xfrm rot="4250112">
            <a:off x="2019745" y="4259848"/>
            <a:ext cx="963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latin typeface="+mn-lt"/>
              </a:rPr>
              <a:t>T</a:t>
            </a:r>
            <a:r>
              <a:rPr lang="el-GR" sz="1400" b="1" dirty="0">
                <a:latin typeface="+mn-lt"/>
              </a:rPr>
              <a:t>α</a:t>
            </a:r>
            <a:r>
              <a:rPr lang="el-GR" sz="1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ΰ</a:t>
            </a:r>
            <a:r>
              <a:rPr lang="el-GR" sz="1400" b="1" dirty="0">
                <a:latin typeface="+mn-lt"/>
              </a:rPr>
              <a:t>γετος</a:t>
            </a:r>
            <a:endParaRPr lang="cs-CZ" sz="1400" b="1" dirty="0" err="1">
              <a:latin typeface="+mn-lt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D35217C-1463-48C6-8986-0902C487B90A}"/>
              </a:ext>
            </a:extLst>
          </p:cNvPr>
          <p:cNvSpPr txBox="1"/>
          <p:nvPr/>
        </p:nvSpPr>
        <p:spPr>
          <a:xfrm>
            <a:off x="7275272" y="99466"/>
            <a:ext cx="1788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dirty="0">
                <a:latin typeface="+mn-lt"/>
              </a:rPr>
              <a:t>Οροσειρά Ροδόπης</a:t>
            </a:r>
          </a:p>
          <a:p>
            <a:pPr algn="ctr"/>
            <a:r>
              <a:rPr lang="cs-CZ" sz="1400" dirty="0">
                <a:latin typeface="+mn-lt"/>
              </a:rPr>
              <a:t>pohoří Rodopy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207C3DA-3F17-452F-AFD2-67C69C9F2840}"/>
              </a:ext>
            </a:extLst>
          </p:cNvPr>
          <p:cNvSpPr txBox="1"/>
          <p:nvPr/>
        </p:nvSpPr>
        <p:spPr>
          <a:xfrm>
            <a:off x="2705667" y="5704780"/>
            <a:ext cx="1164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1400" b="1" dirty="0">
                <a:latin typeface="+mn-lt"/>
              </a:rPr>
              <a:t>Λευκά Όροι</a:t>
            </a:r>
            <a:endParaRPr lang="cs-CZ" sz="1400" b="1" dirty="0">
              <a:latin typeface="+mn-lt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B8DF882-7695-4CB1-9FA0-B661563E8C1F}"/>
              </a:ext>
            </a:extLst>
          </p:cNvPr>
          <p:cNvSpPr txBox="1"/>
          <p:nvPr/>
        </p:nvSpPr>
        <p:spPr>
          <a:xfrm>
            <a:off x="4084366" y="5878798"/>
            <a:ext cx="487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1400" b="1" dirty="0">
                <a:latin typeface="+mn-lt"/>
              </a:rPr>
              <a:t>Ίδη</a:t>
            </a:r>
            <a:endParaRPr lang="cs-CZ" sz="1400" b="1" dirty="0" err="1">
              <a:latin typeface="+mn-lt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B33B598-309A-4005-B0D9-7907786652E0}"/>
              </a:ext>
            </a:extLst>
          </p:cNvPr>
          <p:cNvSpPr txBox="1"/>
          <p:nvPr/>
        </p:nvSpPr>
        <p:spPr>
          <a:xfrm>
            <a:off x="4508665" y="5930288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1200" b="1" dirty="0">
                <a:latin typeface="+mn-lt"/>
              </a:rPr>
              <a:t>Δίκτη</a:t>
            </a:r>
            <a:endParaRPr lang="cs-CZ" sz="1200" b="1" dirty="0" err="1">
              <a:latin typeface="+mn-lt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44F18DF-262C-4277-B881-9502BFCA6666}"/>
              </a:ext>
            </a:extLst>
          </p:cNvPr>
          <p:cNvSpPr txBox="1"/>
          <p:nvPr/>
        </p:nvSpPr>
        <p:spPr>
          <a:xfrm flipH="1">
            <a:off x="7477088" y="1589574"/>
            <a:ext cx="182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>
                <a:latin typeface="+mn-lt"/>
              </a:rPr>
              <a:t>Όλυμπος </a:t>
            </a:r>
            <a:endParaRPr lang="cs-CZ" sz="1400" dirty="0">
              <a:latin typeface="+mn-lt"/>
            </a:endParaRPr>
          </a:p>
          <a:p>
            <a:pPr algn="ctr"/>
            <a:r>
              <a:rPr lang="cs-CZ" sz="1400" dirty="0">
                <a:latin typeface="+mn-lt"/>
              </a:rPr>
              <a:t>Olymp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9B62E3BE-8BD7-47A3-AC47-FCFE531838C4}"/>
              </a:ext>
            </a:extLst>
          </p:cNvPr>
          <p:cNvSpPr txBox="1"/>
          <p:nvPr/>
        </p:nvSpPr>
        <p:spPr>
          <a:xfrm>
            <a:off x="7104477" y="1778809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dirty="0">
                <a:latin typeface="+mn-lt"/>
              </a:rPr>
              <a:t>Πήλιο</a:t>
            </a:r>
          </a:p>
          <a:p>
            <a:pPr algn="ctr"/>
            <a:r>
              <a:rPr lang="cs-CZ" sz="1400" dirty="0" err="1">
                <a:latin typeface="+mn-lt"/>
              </a:rPr>
              <a:t>Pilio</a:t>
            </a:r>
            <a:endParaRPr lang="cs-CZ" sz="1400" dirty="0">
              <a:latin typeface="+mn-lt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B16C5A5B-0CBF-4ABD-9A84-6ED4E4EE4EAB}"/>
              </a:ext>
            </a:extLst>
          </p:cNvPr>
          <p:cNvSpPr txBox="1"/>
          <p:nvPr/>
        </p:nvSpPr>
        <p:spPr>
          <a:xfrm>
            <a:off x="7810995" y="2448781"/>
            <a:ext cx="1122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dirty="0">
                <a:latin typeface="+mn-lt"/>
              </a:rPr>
              <a:t>Παρνασσός</a:t>
            </a:r>
          </a:p>
          <a:p>
            <a:pPr algn="ctr"/>
            <a:r>
              <a:rPr lang="cs-CZ" sz="1400" dirty="0" err="1">
                <a:latin typeface="+mn-lt"/>
              </a:rPr>
              <a:t>Parnassos</a:t>
            </a:r>
            <a:endParaRPr lang="cs-CZ" sz="1400" dirty="0">
              <a:latin typeface="+mn-lt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941B5933-9EA6-44B7-9450-F05175DEFD83}"/>
              </a:ext>
            </a:extLst>
          </p:cNvPr>
          <p:cNvSpPr txBox="1"/>
          <p:nvPr/>
        </p:nvSpPr>
        <p:spPr>
          <a:xfrm>
            <a:off x="7125408" y="3170869"/>
            <a:ext cx="9013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dirty="0">
                <a:latin typeface="+mn-lt"/>
              </a:rPr>
              <a:t>Τα</a:t>
            </a:r>
            <a:r>
              <a:rPr lang="el-GR" sz="1400" b="0" i="0" dirty="0">
                <a:solidFill>
                  <a:srgbClr val="000000"/>
                </a:solidFill>
                <a:effectLst/>
                <a:latin typeface="Linux Libertine"/>
              </a:rPr>
              <a:t>ΰ</a:t>
            </a:r>
            <a:r>
              <a:rPr lang="el-GR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el-GR" sz="1400" dirty="0">
                <a:latin typeface="+mn-lt"/>
              </a:rPr>
              <a:t>ετος</a:t>
            </a:r>
            <a:endParaRPr lang="cs-CZ" sz="1400" dirty="0">
              <a:latin typeface="+mn-lt"/>
            </a:endParaRPr>
          </a:p>
          <a:p>
            <a:pPr algn="ctr"/>
            <a:r>
              <a:rPr lang="cs-CZ" sz="1400" dirty="0" err="1">
                <a:latin typeface="+mn-lt"/>
              </a:rPr>
              <a:t>Taygetos</a:t>
            </a:r>
            <a:endParaRPr lang="el-GR" sz="1400" dirty="0">
              <a:latin typeface="+mn-lt"/>
            </a:endParaRPr>
          </a:p>
          <a:p>
            <a:pPr algn="l"/>
            <a:endParaRPr lang="cs-CZ" sz="2800" dirty="0" err="1">
              <a:latin typeface="+mn-lt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B76EB9F8-C6F2-4879-B1CF-8EC920141E6B}"/>
              </a:ext>
            </a:extLst>
          </p:cNvPr>
          <p:cNvSpPr txBox="1"/>
          <p:nvPr/>
        </p:nvSpPr>
        <p:spPr>
          <a:xfrm>
            <a:off x="7180892" y="3919247"/>
            <a:ext cx="1786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dirty="0">
                <a:latin typeface="+mn-lt"/>
              </a:rPr>
              <a:t>Λευκά Όροι</a:t>
            </a:r>
          </a:p>
          <a:p>
            <a:pPr algn="ctr"/>
            <a:r>
              <a:rPr lang="cs-CZ" sz="1400" dirty="0" err="1">
                <a:latin typeface="+mn-lt"/>
              </a:rPr>
              <a:t>Lefka</a:t>
            </a:r>
            <a:r>
              <a:rPr lang="cs-CZ" sz="1400" dirty="0">
                <a:latin typeface="+mn-lt"/>
              </a:rPr>
              <a:t> Ori (Bílé hory)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D5C3742-8235-4093-BD4C-48285201A3AD}"/>
              </a:ext>
            </a:extLst>
          </p:cNvPr>
          <p:cNvSpPr txBox="1"/>
          <p:nvPr/>
        </p:nvSpPr>
        <p:spPr>
          <a:xfrm>
            <a:off x="7254516" y="4624534"/>
            <a:ext cx="45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dirty="0">
                <a:latin typeface="+mn-lt"/>
              </a:rPr>
              <a:t>Ίδη</a:t>
            </a:r>
          </a:p>
          <a:p>
            <a:pPr algn="ctr"/>
            <a:r>
              <a:rPr lang="cs-CZ" sz="1400" dirty="0" err="1">
                <a:latin typeface="+mn-lt"/>
              </a:rPr>
              <a:t>Idi</a:t>
            </a:r>
            <a:endParaRPr lang="cs-CZ" sz="1400" dirty="0">
              <a:latin typeface="+mn-lt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C8BCA200-4D6D-46C3-9BA3-E87E424E5152}"/>
              </a:ext>
            </a:extLst>
          </p:cNvPr>
          <p:cNvSpPr txBox="1"/>
          <p:nvPr/>
        </p:nvSpPr>
        <p:spPr>
          <a:xfrm>
            <a:off x="8169427" y="4919323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dirty="0">
                <a:latin typeface="+mn-lt"/>
              </a:rPr>
              <a:t>Δίκτη</a:t>
            </a:r>
          </a:p>
          <a:p>
            <a:pPr algn="ctr"/>
            <a:r>
              <a:rPr lang="cs-CZ" sz="1400" dirty="0" err="1">
                <a:latin typeface="+mn-lt"/>
              </a:rPr>
              <a:t>Dikti</a:t>
            </a:r>
            <a:endParaRPr lang="cs-CZ" sz="1400" dirty="0">
              <a:latin typeface="+mn-lt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556AF161-C061-4651-8489-C9206C797426}"/>
              </a:ext>
            </a:extLst>
          </p:cNvPr>
          <p:cNvSpPr txBox="1"/>
          <p:nvPr/>
        </p:nvSpPr>
        <p:spPr>
          <a:xfrm>
            <a:off x="223413" y="-27077"/>
            <a:ext cx="1965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největší řecká pohoří</a:t>
            </a:r>
          </a:p>
        </p:txBody>
      </p:sp>
    </p:spTree>
    <p:extLst>
      <p:ext uri="{BB962C8B-B14F-4D97-AF65-F5344CB8AC3E}">
        <p14:creationId xmlns:p14="http://schemas.microsoft.com/office/powerpoint/2010/main" val="1249421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strom, exteriér, příroda, rokle&#10;&#10;Popis byl vytvořen automaticky">
            <a:extLst>
              <a:ext uri="{FF2B5EF4-FFF2-40B4-BE49-F238E27FC236}">
                <a16:creationId xmlns:a16="http://schemas.microsoft.com/office/drawing/2014/main" id="{067788CB-1471-4B8E-A625-A05CAA2EAA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2" r="5" b="5"/>
          <a:stretch/>
        </p:blipFill>
        <p:spPr>
          <a:xfrm>
            <a:off x="457200" y="983550"/>
            <a:ext cx="3773869" cy="567368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BDE53C7-375F-4351-A4C4-CA7EC07AB770}"/>
              </a:ext>
            </a:extLst>
          </p:cNvPr>
          <p:cNvSpPr txBox="1"/>
          <p:nvPr/>
        </p:nvSpPr>
        <p:spPr>
          <a:xfrm>
            <a:off x="753250" y="115100"/>
            <a:ext cx="26715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hora </a:t>
            </a:r>
            <a:r>
              <a:rPr 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Frakto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nejvyšší vrchol pohoří Rodopy</a:t>
            </a:r>
          </a:p>
          <a:p>
            <a:r>
              <a:rPr lang="cs-CZ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Delimboska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1953 m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B18C0BE-BFE6-4847-A27D-ED1C99AA30BB}"/>
              </a:ext>
            </a:extLst>
          </p:cNvPr>
          <p:cNvSpPr txBox="1"/>
          <p:nvPr/>
        </p:nvSpPr>
        <p:spPr>
          <a:xfrm>
            <a:off x="4375330" y="1757560"/>
            <a:ext cx="27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E77965B-4170-4548-BF91-CDE9347898A0}"/>
              </a:ext>
            </a:extLst>
          </p:cNvPr>
          <p:cNvSpPr txBox="1"/>
          <p:nvPr/>
        </p:nvSpPr>
        <p:spPr>
          <a:xfrm>
            <a:off x="6305550" y="115100"/>
            <a:ext cx="1157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Rodopy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Obrázek 13" descr="Obsah obrázku strom, hora, exteriér, obloha&#10;&#10;Popis byl vytvořen automaticky">
            <a:extLst>
              <a:ext uri="{FF2B5EF4-FFF2-40B4-BE49-F238E27FC236}">
                <a16:creationId xmlns:a16="http://schemas.microsoft.com/office/drawing/2014/main" id="{B0C8890F-AAC4-4B51-A0F4-E9AA8F580E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8" r="6872" b="-1"/>
          <a:stretch/>
        </p:blipFill>
        <p:spPr>
          <a:xfrm>
            <a:off x="4572000" y="1542300"/>
            <a:ext cx="4339051" cy="41346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DABD8BF0-91EC-43DB-833E-E0805EBCED7B}"/>
              </a:ext>
            </a:extLst>
          </p:cNvPr>
          <p:cNvSpPr txBox="1"/>
          <p:nvPr/>
        </p:nvSpPr>
        <p:spPr>
          <a:xfrm>
            <a:off x="6033639" y="5972175"/>
            <a:ext cx="11599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řeka </a:t>
            </a:r>
            <a:r>
              <a:rPr 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Nestos</a:t>
            </a: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8CB51BB-A9BC-45D5-AF74-ACCE60FB3C63}"/>
              </a:ext>
            </a:extLst>
          </p:cNvPr>
          <p:cNvSpPr txBox="1"/>
          <p:nvPr/>
        </p:nvSpPr>
        <p:spPr>
          <a:xfrm>
            <a:off x="3589569" y="675773"/>
            <a:ext cx="1922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řeky, říčky, vodopády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ooter Placeholder 1">
            <a:extLst>
              <a:ext uri="{FF2B5EF4-FFF2-40B4-BE49-F238E27FC236}">
                <a16:creationId xmlns:a16="http://schemas.microsoft.com/office/drawing/2014/main" id="{A62EE1D1-AB33-4F6C-8F64-5A884B47EB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75" name="Slide Number Placeholder 2">
            <a:extLst>
              <a:ext uri="{FF2B5EF4-FFF2-40B4-BE49-F238E27FC236}">
                <a16:creationId xmlns:a16="http://schemas.microsoft.com/office/drawing/2014/main" id="{D7CE2F02-67F0-428D-AD99-4FB4B4FF25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12</a:t>
            </a:fld>
            <a:endParaRPr lang="cs-CZ" altLang="cs-CZ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644307EA-C8B5-4F08-8BDC-73E686634C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pPr algn="ctr" eaLnBrk="1" hangingPunct="1">
              <a:defRPr/>
            </a:pP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Rodopy</a:t>
            </a:r>
            <a:r>
              <a:rPr lang="cs-CZ" altLang="cs-CZ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řada opuštěných tradičních vesnic (odliv obyvatelstva zejména od 2. sv. války)</a:t>
            </a:r>
          </a:p>
        </p:txBody>
      </p:sp>
      <p:pic>
        <p:nvPicPr>
          <p:cNvPr id="17413" name="Picture 11" descr="2ecb6fe2f34b4f81">
            <a:extLst>
              <a:ext uri="{FF2B5EF4-FFF2-40B4-BE49-F238E27FC236}">
                <a16:creationId xmlns:a16="http://schemas.microsoft.com/office/drawing/2014/main" id="{02202A25-E56B-4BD1-9B5D-DD5F410DD5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9" r="18986" b="1"/>
          <a:stretch/>
        </p:blipFill>
        <p:spPr bwMode="auto">
          <a:xfrm>
            <a:off x="540000" y="1701505"/>
            <a:ext cx="3914999" cy="41399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9" descr="ANd9GcS2z6Wy43M67GykRhGKuKqyXtvghyF5rD6RzxAT9oVYJFWAAefB">
            <a:extLst>
              <a:ext uri="{FF2B5EF4-FFF2-40B4-BE49-F238E27FC236}">
                <a16:creationId xmlns:a16="http://schemas.microsoft.com/office/drawing/2014/main" id="{AF2B25CB-0FD7-4E6E-92D0-3BAAA9737F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3" r="28277"/>
          <a:stretch/>
        </p:blipFill>
        <p:spPr bwMode="auto">
          <a:xfrm>
            <a:off x="4688460" y="1701505"/>
            <a:ext cx="3914999" cy="41399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379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5415B57-2EAD-4AEA-8179-4A96D9DB51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14C4B96-9A5F-42F7-B015-F5A619962E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pic>
        <p:nvPicPr>
          <p:cNvPr id="6" name="Obrázek 5" descr="Obsah obrázku exteriér, voda, strom, raft&#10;&#10;Popis byl vytvořen automaticky">
            <a:extLst>
              <a:ext uri="{FF2B5EF4-FFF2-40B4-BE49-F238E27FC236}">
                <a16:creationId xmlns:a16="http://schemas.microsoft.com/office/drawing/2014/main" id="{2CDAB1C0-5051-4445-8791-14609D74C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212" y="102288"/>
            <a:ext cx="4711288" cy="3153792"/>
          </a:xfrm>
          <a:prstGeom prst="rect">
            <a:avLst/>
          </a:prstGeom>
        </p:spPr>
      </p:pic>
      <p:pic>
        <p:nvPicPr>
          <p:cNvPr id="8" name="Obrázek 7" descr="Obsah obrázku sníh, exteriér, lyžování, lidé&#10;&#10;Popis byl vytvořen automaticky">
            <a:extLst>
              <a:ext uri="{FF2B5EF4-FFF2-40B4-BE49-F238E27FC236}">
                <a16:creationId xmlns:a16="http://schemas.microsoft.com/office/drawing/2014/main" id="{92D2344D-8F3C-4BED-B5A6-5C17D24D5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0" y="2987257"/>
            <a:ext cx="5585146" cy="376845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67DB6BB-BEC6-4BA2-953F-D4D7DEA70E61}"/>
              </a:ext>
            </a:extLst>
          </p:cNvPr>
          <p:cNvSpPr txBox="1"/>
          <p:nvPr/>
        </p:nvSpPr>
        <p:spPr>
          <a:xfrm>
            <a:off x="310500" y="596072"/>
            <a:ext cx="36386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Rodopy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– turismus (zejména řečtí turisté)</a:t>
            </a:r>
          </a:p>
          <a:p>
            <a:pPr algn="l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rafting (</a:t>
            </a:r>
            <a:r>
              <a:rPr 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Nestos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), pěší turistika, </a:t>
            </a:r>
          </a:p>
          <a:p>
            <a:pPr algn="l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horolezectví i lyžování</a:t>
            </a:r>
          </a:p>
        </p:txBody>
      </p:sp>
    </p:spTree>
    <p:extLst>
      <p:ext uri="{BB962C8B-B14F-4D97-AF65-F5344CB8AC3E}">
        <p14:creationId xmlns:p14="http://schemas.microsoft.com/office/powerpoint/2010/main" val="766815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5" descr="OlympusOros">
            <a:extLst>
              <a:ext uri="{FF2B5EF4-FFF2-40B4-BE49-F238E27FC236}">
                <a16:creationId xmlns:a16="http://schemas.microsoft.com/office/drawing/2014/main" id="{8C6AEA04-B8A2-471E-89C9-08120DB2A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49" y="1435100"/>
            <a:ext cx="8165708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FC8975B-2136-4197-A4DD-6801AF7C2594}"/>
              </a:ext>
            </a:extLst>
          </p:cNvPr>
          <p:cNvSpPr txBox="1"/>
          <p:nvPr/>
        </p:nvSpPr>
        <p:spPr>
          <a:xfrm>
            <a:off x="239698" y="0"/>
            <a:ext cx="8726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altLang="cs-CZ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Olymp</a:t>
            </a:r>
            <a:r>
              <a:rPr lang="cs-CZ" altLang="cs-CZ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 hranicích Makedonie a Thesálie, nejvyšší vrchol Řecka </a:t>
            </a:r>
            <a:r>
              <a:rPr lang="cs-CZ" altLang="cs-CZ" sz="1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Mytikas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2917 m, </a:t>
            </a:r>
          </a:p>
          <a:p>
            <a:pPr algn="l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sídlo olympských bohů, častý cíl turistů – jednodenní i vícedenní výstupy, </a:t>
            </a:r>
            <a:r>
              <a:rPr lang="cs-CZ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 r. 1938 je Olymp národním parkem               pravidla pro návštěvníky, např. chodit jen po vyznačených cestách, a to jen od východu do západu slunce.</a:t>
            </a: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Šipka: doprava 2">
            <a:extLst>
              <a:ext uri="{FF2B5EF4-FFF2-40B4-BE49-F238E27FC236}">
                <a16:creationId xmlns:a16="http://schemas.microsoft.com/office/drawing/2014/main" id="{D185A84A-5A3F-4190-BA4E-7770A25E0C9F}"/>
              </a:ext>
            </a:extLst>
          </p:cNvPr>
          <p:cNvSpPr/>
          <p:nvPr/>
        </p:nvSpPr>
        <p:spPr bwMode="auto">
          <a:xfrm>
            <a:off x="1122139" y="905460"/>
            <a:ext cx="330337" cy="1331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6B64AC83-0929-4046-B31B-83B455AE3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1247" y="349250"/>
            <a:ext cx="8064900" cy="451576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Stefani – „Diův trůn“</a:t>
            </a:r>
          </a:p>
        </p:txBody>
      </p:sp>
      <p:pic>
        <p:nvPicPr>
          <p:cNvPr id="65539" name="Picture 7" descr="P1020785">
            <a:extLst>
              <a:ext uri="{FF2B5EF4-FFF2-40B4-BE49-F238E27FC236}">
                <a16:creationId xmlns:a16="http://schemas.microsoft.com/office/drawing/2014/main" id="{66788F55-76F5-4002-9795-EF1863F30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47" y="1171576"/>
            <a:ext cx="7114941" cy="533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72F591-D5A8-45F0-8B2B-321E8DC127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-595347" y="7446941"/>
            <a:ext cx="3277241" cy="105295"/>
          </a:xfrm>
        </p:spPr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849282E-499A-42CC-8345-856282A8AC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D60B44C-98AB-4B09-9EB5-1D06CA883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0" y="23138"/>
            <a:ext cx="66675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D1FB0A7C-0D97-4017-937E-B100C2B4A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2967712"/>
            <a:ext cx="51562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>
            <a:extLst>
              <a:ext uri="{FF2B5EF4-FFF2-40B4-BE49-F238E27FC236}">
                <a16:creationId xmlns:a16="http://schemas.microsoft.com/office/drawing/2014/main" id="{C1BF7993-AC57-42B4-9AAA-D7D018166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9828"/>
            <a:ext cx="4572000" cy="257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44BE7A3-8655-4114-B423-00E525FB144D}"/>
              </a:ext>
            </a:extLst>
          </p:cNvPr>
          <p:cNvSpPr txBox="1"/>
          <p:nvPr/>
        </p:nvSpPr>
        <p:spPr>
          <a:xfrm>
            <a:off x="6831300" y="489474"/>
            <a:ext cx="1576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výstup na Olymp</a:t>
            </a:r>
          </a:p>
        </p:txBody>
      </p:sp>
    </p:spTree>
    <p:extLst>
      <p:ext uri="{BB962C8B-B14F-4D97-AF65-F5344CB8AC3E}">
        <p14:creationId xmlns:p14="http://schemas.microsoft.com/office/powerpoint/2010/main" val="214517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0539E9C-93F7-4BC5-8466-891F7AE444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4335F3-7A58-4FBE-B3CE-00DD36A66D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2BAE380-BFD6-4DF0-B6C0-2614312D2D35}"/>
              </a:ext>
            </a:extLst>
          </p:cNvPr>
          <p:cNvSpPr txBox="1"/>
          <p:nvPr/>
        </p:nvSpPr>
        <p:spPr>
          <a:xfrm>
            <a:off x="204186" y="105507"/>
            <a:ext cx="87591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Pohoří </a:t>
            </a:r>
            <a:r>
              <a:rPr lang="cs-CZ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Pindos</a:t>
            </a:r>
            <a:r>
              <a:rPr lang="cs-CZ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– </a:t>
            </a:r>
            <a:r>
              <a:rPr lang="cs-CZ" sz="2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páteř Řecka</a:t>
            </a: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od hranic s Albánií po pohoří </a:t>
            </a:r>
            <a:r>
              <a:rPr lang="cs-CZ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Parnassos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(</a:t>
            </a:r>
            <a:r>
              <a:rPr lang="cs-CZ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Epirus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), které je někdy považováno za součást pohoří </a:t>
            </a:r>
            <a:r>
              <a:rPr lang="cs-CZ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Pindos</a:t>
            </a: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Délka 230 km (pokud počítáme i </a:t>
            </a:r>
            <a:r>
              <a:rPr lang="cs-CZ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Parnassos</a:t>
            </a: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šířka 70 km. Pohoří </a:t>
            </a:r>
            <a:r>
              <a:rPr lang="cs-CZ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Pindos</a:t>
            </a: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zahrnuje řadu menších pohoří a hor, oddělených od sebe řadou </a:t>
            </a:r>
            <a:r>
              <a:rPr lang="cs-CZ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kaňonů, údolí, řek</a:t>
            </a: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2000" dirty="0"/>
          </a:p>
        </p:txBody>
      </p:sp>
      <p:pic>
        <p:nvPicPr>
          <p:cNvPr id="1028" name="Picture 4" descr="Aoos River — Stock fotografie">
            <a:extLst>
              <a:ext uri="{FF2B5EF4-FFF2-40B4-BE49-F238E27FC236}">
                <a16:creationId xmlns:a16="http://schemas.microsoft.com/office/drawing/2014/main" id="{E8ECCEBB-B1C4-4F83-AFAB-0C0352315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00" y="1466295"/>
            <a:ext cx="8087557" cy="539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6D5A64C-B7E0-4C47-93C5-B0E3FB600AB6}"/>
              </a:ext>
            </a:extLst>
          </p:cNvPr>
          <p:cNvSpPr txBox="1"/>
          <p:nvPr/>
        </p:nvSpPr>
        <p:spPr>
          <a:xfrm>
            <a:off x="692458" y="1544715"/>
            <a:ext cx="1043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b="1" dirty="0">
                <a:solidFill>
                  <a:schemeClr val="bg1"/>
                </a:solidFill>
                <a:latin typeface="+mn-lt"/>
              </a:rPr>
              <a:t>řeka </a:t>
            </a:r>
            <a:r>
              <a:rPr lang="cs-CZ" sz="1400" b="1" dirty="0" err="1">
                <a:solidFill>
                  <a:schemeClr val="bg1"/>
                </a:solidFill>
                <a:latin typeface="+mn-lt"/>
              </a:rPr>
              <a:t>Aoos</a:t>
            </a:r>
            <a:endParaRPr lang="cs-CZ" sz="1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7575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D3306DD-9E27-4890-BC2E-945AD96A46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686E90E-ABBC-4D8F-A688-859B233E6C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pic>
        <p:nvPicPr>
          <p:cNvPr id="28674" name="Picture 2" descr="Ο Εμφύλιος στο Γράμμο">
            <a:extLst>
              <a:ext uri="{FF2B5EF4-FFF2-40B4-BE49-F238E27FC236}">
                <a16:creationId xmlns:a16="http://schemas.microsoft.com/office/drawing/2014/main" id="{4ED01AD0-DB86-4D83-A0A3-2D3990EA2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38" y="180976"/>
            <a:ext cx="5171737" cy="344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Το επίμονο παρελθόν του εμφυλίου πολέμου | Η ΚΑΘΗΜΕΡΙΝΗ">
            <a:extLst>
              <a:ext uri="{FF2B5EF4-FFF2-40B4-BE49-F238E27FC236}">
                <a16:creationId xmlns:a16="http://schemas.microsoft.com/office/drawing/2014/main" id="{2D06A34E-7FF2-4096-860A-537F59DB6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338" y="2629110"/>
            <a:ext cx="6476662" cy="404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B02CA4D-DE6C-4109-A89B-41F5A2F6B62A}"/>
              </a:ext>
            </a:extLst>
          </p:cNvPr>
          <p:cNvSpPr txBox="1"/>
          <p:nvPr/>
        </p:nvSpPr>
        <p:spPr>
          <a:xfrm>
            <a:off x="5492038" y="558975"/>
            <a:ext cx="3538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Pindos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, pohoří </a:t>
            </a:r>
            <a:r>
              <a:rPr lang="cs-CZ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Grammos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, zde probíhaly </a:t>
            </a:r>
          </a:p>
          <a:p>
            <a:pPr algn="l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poslední boje občanské války 1946-1949</a:t>
            </a:r>
          </a:p>
        </p:txBody>
      </p:sp>
      <p:pic>
        <p:nvPicPr>
          <p:cNvPr id="2050" name="Picture 2" descr="Grammos Oros Mountain Information">
            <a:extLst>
              <a:ext uri="{FF2B5EF4-FFF2-40B4-BE49-F238E27FC236}">
                <a16:creationId xmlns:a16="http://schemas.microsoft.com/office/drawing/2014/main" id="{B96887EE-1016-41E2-9A7D-40FAB1F7B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06" y="4929293"/>
            <a:ext cx="3062796" cy="189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881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C8ED5DB-72D8-4ECB-A315-5F31C0B1D2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745DEF-6D04-4AF3-BA2A-22EE31747F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pic>
        <p:nvPicPr>
          <p:cNvPr id="29698" name="Picture 2" descr="Το Πάρκο Εθνικής Συμφιλίωσης στον Γράμμο από ψηλά - OlaDeka">
            <a:extLst>
              <a:ext uri="{FF2B5EF4-FFF2-40B4-BE49-F238E27FC236}">
                <a16:creationId xmlns:a16="http://schemas.microsoft.com/office/drawing/2014/main" id="{5D2C4203-EDCB-468B-BACA-2E11C9586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6" y="400110"/>
            <a:ext cx="7778438" cy="43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8C56A01-79A3-467F-A0F1-4FE7BF1437AA}"/>
              </a:ext>
            </a:extLst>
          </p:cNvPr>
          <p:cNvSpPr txBox="1"/>
          <p:nvPr/>
        </p:nvSpPr>
        <p:spPr>
          <a:xfrm>
            <a:off x="5280044" y="52468"/>
            <a:ext cx="3043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Grammos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, Park národního smíření</a:t>
            </a:r>
          </a:p>
        </p:txBody>
      </p:sp>
      <p:pic>
        <p:nvPicPr>
          <p:cNvPr id="29700" name="Picture 4" descr="Πάρκο Εθνικής Συμφιλίωσης Ραϋμόνδος Αλβανός">
            <a:extLst>
              <a:ext uri="{FF2B5EF4-FFF2-40B4-BE49-F238E27FC236}">
                <a16:creationId xmlns:a16="http://schemas.microsoft.com/office/drawing/2014/main" id="{47C0B558-D3DE-4964-A028-D19018EDF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3660682"/>
            <a:ext cx="4810125" cy="319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AC97B87-929F-4223-8FC6-090DA7ABC4F7}"/>
              </a:ext>
            </a:extLst>
          </p:cNvPr>
          <p:cNvSpPr txBox="1"/>
          <p:nvPr/>
        </p:nvSpPr>
        <p:spPr>
          <a:xfrm>
            <a:off x="1942246" y="6234177"/>
            <a:ext cx="2245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>
                <a:latin typeface="+mn-lt"/>
              </a:rPr>
              <a:t>historik Raymond Alvanos</a:t>
            </a:r>
            <a:endParaRPr lang="cs-CZ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7690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3499B13-5F36-446D-B0C6-271363D2E7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2B7CBB-3A0F-455E-AB48-8FDF0662FC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2</a:t>
            </a:fld>
            <a:endParaRPr lang="cs-CZ" altLang="cs-CZ"/>
          </a:p>
        </p:txBody>
      </p:sp>
      <p:pic>
        <p:nvPicPr>
          <p:cNvPr id="8" name="Zástupný obsah 7" descr="Obsah obrázku mapa&#10;&#10;Popis byl vytvořen automaticky">
            <a:extLst>
              <a:ext uri="{FF2B5EF4-FFF2-40B4-BE49-F238E27FC236}">
                <a16:creationId xmlns:a16="http://schemas.microsoft.com/office/drawing/2014/main" id="{6C4565F1-892E-466B-A9AE-6955D3DB13C5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942" y="0"/>
            <a:ext cx="8002963" cy="6795850"/>
          </a:xfrm>
        </p:spPr>
      </p:pic>
      <p:sp>
        <p:nvSpPr>
          <p:cNvPr id="14" name="Slza 13">
            <a:extLst>
              <a:ext uri="{FF2B5EF4-FFF2-40B4-BE49-F238E27FC236}">
                <a16:creationId xmlns:a16="http://schemas.microsoft.com/office/drawing/2014/main" id="{D2486359-0032-4D76-8AB4-2AD50D7594E6}"/>
              </a:ext>
            </a:extLst>
          </p:cNvPr>
          <p:cNvSpPr/>
          <p:nvPr/>
        </p:nvSpPr>
        <p:spPr>
          <a:xfrm rot="8100000">
            <a:off x="10451483" y="1157078"/>
            <a:ext cx="169847" cy="186535"/>
          </a:xfrm>
          <a:prstGeom prst="teardrop">
            <a:avLst>
              <a:gd name="adj" fmla="val 20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EA95E4B-8733-42F3-AB81-3243B87930DE}"/>
              </a:ext>
            </a:extLst>
          </p:cNvPr>
          <p:cNvSpPr txBox="1"/>
          <p:nvPr/>
        </p:nvSpPr>
        <p:spPr>
          <a:xfrm>
            <a:off x="0" y="203276"/>
            <a:ext cx="2348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Řecko – kde jme byli</a:t>
            </a:r>
          </a:p>
        </p:txBody>
      </p:sp>
      <p:sp>
        <p:nvSpPr>
          <p:cNvPr id="7" name="Slza 6">
            <a:extLst>
              <a:ext uri="{FF2B5EF4-FFF2-40B4-BE49-F238E27FC236}">
                <a16:creationId xmlns:a16="http://schemas.microsoft.com/office/drawing/2014/main" id="{4EFE3BA4-8A7D-7F0F-C12D-A94924705A85}"/>
              </a:ext>
            </a:extLst>
          </p:cNvPr>
          <p:cNvSpPr/>
          <p:nvPr/>
        </p:nvSpPr>
        <p:spPr>
          <a:xfrm rot="8100000">
            <a:off x="10451483" y="1641985"/>
            <a:ext cx="169847" cy="186535"/>
          </a:xfrm>
          <a:prstGeom prst="teardrop">
            <a:avLst>
              <a:gd name="adj" fmla="val 20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Slza 18">
            <a:extLst>
              <a:ext uri="{FF2B5EF4-FFF2-40B4-BE49-F238E27FC236}">
                <a16:creationId xmlns:a16="http://schemas.microsoft.com/office/drawing/2014/main" id="{940CE716-55A4-C817-B49F-90539D6427A8}"/>
              </a:ext>
            </a:extLst>
          </p:cNvPr>
          <p:cNvSpPr/>
          <p:nvPr/>
        </p:nvSpPr>
        <p:spPr>
          <a:xfrm rot="8100000">
            <a:off x="10565922" y="2126891"/>
            <a:ext cx="169847" cy="186535"/>
          </a:xfrm>
          <a:prstGeom prst="teardrop">
            <a:avLst>
              <a:gd name="adj" fmla="val 20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Slza 19">
            <a:extLst>
              <a:ext uri="{FF2B5EF4-FFF2-40B4-BE49-F238E27FC236}">
                <a16:creationId xmlns:a16="http://schemas.microsoft.com/office/drawing/2014/main" id="{D5226317-2520-0566-3385-8577AA2B3297}"/>
              </a:ext>
            </a:extLst>
          </p:cNvPr>
          <p:cNvSpPr/>
          <p:nvPr/>
        </p:nvSpPr>
        <p:spPr>
          <a:xfrm rot="8100000">
            <a:off x="10066423" y="1157077"/>
            <a:ext cx="169847" cy="186535"/>
          </a:xfrm>
          <a:prstGeom prst="teardrop">
            <a:avLst>
              <a:gd name="adj" fmla="val 20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Slza 20">
            <a:extLst>
              <a:ext uri="{FF2B5EF4-FFF2-40B4-BE49-F238E27FC236}">
                <a16:creationId xmlns:a16="http://schemas.microsoft.com/office/drawing/2014/main" id="{808F7D02-6A8F-C3D7-80C0-9297D6FBDB52}"/>
              </a:ext>
            </a:extLst>
          </p:cNvPr>
          <p:cNvSpPr/>
          <p:nvPr/>
        </p:nvSpPr>
        <p:spPr>
          <a:xfrm rot="8100000">
            <a:off x="10151923" y="1767985"/>
            <a:ext cx="169847" cy="186535"/>
          </a:xfrm>
          <a:prstGeom prst="teardrop">
            <a:avLst>
              <a:gd name="adj" fmla="val 20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Slza 21">
            <a:extLst>
              <a:ext uri="{FF2B5EF4-FFF2-40B4-BE49-F238E27FC236}">
                <a16:creationId xmlns:a16="http://schemas.microsoft.com/office/drawing/2014/main" id="{05B2916B-EB33-02A5-4079-F12052EBAF25}"/>
              </a:ext>
            </a:extLst>
          </p:cNvPr>
          <p:cNvSpPr/>
          <p:nvPr/>
        </p:nvSpPr>
        <p:spPr>
          <a:xfrm rot="8100000">
            <a:off x="10066423" y="2252891"/>
            <a:ext cx="169847" cy="186535"/>
          </a:xfrm>
          <a:prstGeom prst="teardrop">
            <a:avLst>
              <a:gd name="adj" fmla="val 20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Slza 22">
            <a:extLst>
              <a:ext uri="{FF2B5EF4-FFF2-40B4-BE49-F238E27FC236}">
                <a16:creationId xmlns:a16="http://schemas.microsoft.com/office/drawing/2014/main" id="{4EE3B617-4914-4CBC-A2E2-430BEB0D1F80}"/>
              </a:ext>
            </a:extLst>
          </p:cNvPr>
          <p:cNvSpPr/>
          <p:nvPr/>
        </p:nvSpPr>
        <p:spPr>
          <a:xfrm rot="8100000">
            <a:off x="10325482" y="2504892"/>
            <a:ext cx="169847" cy="186535"/>
          </a:xfrm>
          <a:prstGeom prst="teardrop">
            <a:avLst>
              <a:gd name="adj" fmla="val 20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Slza 23">
            <a:extLst>
              <a:ext uri="{FF2B5EF4-FFF2-40B4-BE49-F238E27FC236}">
                <a16:creationId xmlns:a16="http://schemas.microsoft.com/office/drawing/2014/main" id="{F862AA06-DE20-889D-AC59-9935F84A2952}"/>
              </a:ext>
            </a:extLst>
          </p:cNvPr>
          <p:cNvSpPr/>
          <p:nvPr/>
        </p:nvSpPr>
        <p:spPr>
          <a:xfrm rot="8100000">
            <a:off x="10703484" y="2630892"/>
            <a:ext cx="169847" cy="186535"/>
          </a:xfrm>
          <a:prstGeom prst="teardrop">
            <a:avLst>
              <a:gd name="adj" fmla="val 20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Slza 24">
            <a:extLst>
              <a:ext uri="{FF2B5EF4-FFF2-40B4-BE49-F238E27FC236}">
                <a16:creationId xmlns:a16="http://schemas.microsoft.com/office/drawing/2014/main" id="{585A46BF-CC0C-5AC6-6257-F1E7C0A837EB}"/>
              </a:ext>
            </a:extLst>
          </p:cNvPr>
          <p:cNvSpPr/>
          <p:nvPr/>
        </p:nvSpPr>
        <p:spPr>
          <a:xfrm rot="8100000">
            <a:off x="10025922" y="2863798"/>
            <a:ext cx="169847" cy="186535"/>
          </a:xfrm>
          <a:prstGeom prst="teardrop">
            <a:avLst>
              <a:gd name="adj" fmla="val 20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Slza 25">
            <a:extLst>
              <a:ext uri="{FF2B5EF4-FFF2-40B4-BE49-F238E27FC236}">
                <a16:creationId xmlns:a16="http://schemas.microsoft.com/office/drawing/2014/main" id="{350AC796-53D3-3A02-6599-BB0067385132}"/>
              </a:ext>
            </a:extLst>
          </p:cNvPr>
          <p:cNvSpPr/>
          <p:nvPr/>
        </p:nvSpPr>
        <p:spPr>
          <a:xfrm rot="8100000">
            <a:off x="10325483" y="2970703"/>
            <a:ext cx="169847" cy="186535"/>
          </a:xfrm>
          <a:prstGeom prst="teardrop">
            <a:avLst>
              <a:gd name="adj" fmla="val 20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Slza 26">
            <a:extLst>
              <a:ext uri="{FF2B5EF4-FFF2-40B4-BE49-F238E27FC236}">
                <a16:creationId xmlns:a16="http://schemas.microsoft.com/office/drawing/2014/main" id="{9EB5C8A3-9B0C-48BD-430A-C6AD33A14F15}"/>
              </a:ext>
            </a:extLst>
          </p:cNvPr>
          <p:cNvSpPr/>
          <p:nvPr/>
        </p:nvSpPr>
        <p:spPr>
          <a:xfrm rot="8100000">
            <a:off x="10625043" y="3134892"/>
            <a:ext cx="169847" cy="186535"/>
          </a:xfrm>
          <a:prstGeom prst="teardrop">
            <a:avLst>
              <a:gd name="adj" fmla="val 20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Slza 27">
            <a:extLst>
              <a:ext uri="{FF2B5EF4-FFF2-40B4-BE49-F238E27FC236}">
                <a16:creationId xmlns:a16="http://schemas.microsoft.com/office/drawing/2014/main" id="{696DF790-CFF1-0F20-B0F6-614357FBA90A}"/>
              </a:ext>
            </a:extLst>
          </p:cNvPr>
          <p:cNvSpPr/>
          <p:nvPr/>
        </p:nvSpPr>
        <p:spPr>
          <a:xfrm rot="8100000">
            <a:off x="10751043" y="1283077"/>
            <a:ext cx="169847" cy="186535"/>
          </a:xfrm>
          <a:prstGeom prst="teardrop">
            <a:avLst>
              <a:gd name="adj" fmla="val 20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Slza 28">
            <a:extLst>
              <a:ext uri="{FF2B5EF4-FFF2-40B4-BE49-F238E27FC236}">
                <a16:creationId xmlns:a16="http://schemas.microsoft.com/office/drawing/2014/main" id="{7D1C52CC-7F57-98AE-66B1-6091A1AB46A8}"/>
              </a:ext>
            </a:extLst>
          </p:cNvPr>
          <p:cNvSpPr/>
          <p:nvPr/>
        </p:nvSpPr>
        <p:spPr>
          <a:xfrm rot="8100000">
            <a:off x="10877043" y="1874889"/>
            <a:ext cx="169847" cy="186535"/>
          </a:xfrm>
          <a:prstGeom prst="teardrop">
            <a:avLst>
              <a:gd name="adj" fmla="val 20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Slza 29">
            <a:extLst>
              <a:ext uri="{FF2B5EF4-FFF2-40B4-BE49-F238E27FC236}">
                <a16:creationId xmlns:a16="http://schemas.microsoft.com/office/drawing/2014/main" id="{6CF07568-D925-77B2-1485-611A64411135}"/>
              </a:ext>
            </a:extLst>
          </p:cNvPr>
          <p:cNvSpPr/>
          <p:nvPr/>
        </p:nvSpPr>
        <p:spPr>
          <a:xfrm rot="8100000">
            <a:off x="10151922" y="3430658"/>
            <a:ext cx="169847" cy="186535"/>
          </a:xfrm>
          <a:prstGeom prst="teardrop">
            <a:avLst>
              <a:gd name="adj" fmla="val 20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386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1C96702-8209-4CAF-8715-906D5AB111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CC8979C-2989-4F55-AC76-F4046C88BD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37F1CB2-23D5-420D-9224-E2A8CB8B5C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872" y="152575"/>
            <a:ext cx="8064500" cy="450850"/>
          </a:xfrm>
        </p:spPr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Dračí jezero (</a:t>
            </a:r>
            <a:r>
              <a:rPr lang="cs-CZ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Smolikas</a:t>
            </a:r>
            <a:r>
              <a:rPr lang="cs-CZ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2200 m)</a:t>
            </a:r>
            <a:br>
              <a:rPr lang="el-GR" sz="2000" dirty="0">
                <a:solidFill>
                  <a:schemeClr val="tx1"/>
                </a:solidFill>
              </a:rPr>
            </a:b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1600" b="0" dirty="0">
                <a:solidFill>
                  <a:schemeClr val="tx1"/>
                </a:solidFill>
              </a:rPr>
              <a:t>N</a:t>
            </a:r>
            <a:r>
              <a:rPr lang="cs-CZ" sz="16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ejvyšším vrcholem </a:t>
            </a:r>
            <a:r>
              <a:rPr lang="cs-CZ" sz="1600" b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Pindosu</a:t>
            </a:r>
            <a:r>
              <a:rPr lang="cs-CZ" sz="16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druhým nejvyšším v Řecku je </a:t>
            </a:r>
            <a:r>
              <a:rPr lang="cs-CZ" sz="1600" b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Smolikas</a:t>
            </a:r>
            <a:r>
              <a:rPr lang="cs-CZ" sz="16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(nazývá se tak i celá hora). </a:t>
            </a:r>
            <a:br>
              <a:rPr lang="cs-CZ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600" b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Drakolimni</a:t>
            </a:r>
            <a:r>
              <a:rPr lang="cs-CZ" sz="16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 rámci Řecka se nachází několik „alpských“ jezer, jedno právě na </a:t>
            </a:r>
            <a:r>
              <a:rPr lang="cs-CZ" sz="1600" b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Smolikasu</a:t>
            </a:r>
            <a:r>
              <a:rPr lang="cs-CZ" sz="16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(podle pověstí zde žili draci).</a:t>
            </a:r>
            <a:br>
              <a:rPr lang="cs-CZ" sz="1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sz="1400" b="0" dirty="0">
              <a:solidFill>
                <a:schemeClr val="tx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1D2C034-690D-4D64-8440-4C35C5167A3F}"/>
              </a:ext>
            </a:extLst>
          </p:cNvPr>
          <p:cNvSpPr txBox="1"/>
          <p:nvPr/>
        </p:nvSpPr>
        <p:spPr>
          <a:xfrm>
            <a:off x="181992" y="5920223"/>
            <a:ext cx="74794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000" indent="0">
              <a:buNone/>
            </a:pPr>
            <a:r>
              <a:rPr lang="cs-CZ" sz="1400" dirty="0">
                <a:hlinkClick r:id="rId2"/>
              </a:rPr>
              <a:t>https://www.youtube.com/watch?v=1trz-4erpqQ</a:t>
            </a:r>
            <a:endParaRPr lang="cs-CZ" sz="1400" dirty="0"/>
          </a:p>
        </p:txBody>
      </p:sp>
      <p:pic>
        <p:nvPicPr>
          <p:cNvPr id="3074" name="Picture 2" descr="Δρακόλιμνη Σμόλικα (2200μ) :: Δήμος Κόνιτσας ::">
            <a:extLst>
              <a:ext uri="{FF2B5EF4-FFF2-40B4-BE49-F238E27FC236}">
                <a16:creationId xmlns:a16="http://schemas.microsoft.com/office/drawing/2014/main" id="{ADF66358-49F9-4C9F-B64E-B4C7069FD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5423"/>
            <a:ext cx="9144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785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de Number Placeholder 1">
            <a:extLst>
              <a:ext uri="{FF2B5EF4-FFF2-40B4-BE49-F238E27FC236}">
                <a16:creationId xmlns:a16="http://schemas.microsoft.com/office/drawing/2014/main" id="{7FA3960A-84C8-4AB7-BFE3-BBC3D005B6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21</a:t>
            </a:fld>
            <a:endParaRPr lang="cs-CZ" altLang="cs-CZ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D6494826-7EF9-4749-B09B-D84EB72FFD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39" y="141952"/>
            <a:ext cx="1826573" cy="377392"/>
          </a:xfrm>
        </p:spPr>
        <p:txBody>
          <a:bodyPr anchor="t">
            <a:normAutofit fontScale="90000"/>
          </a:bodyPr>
          <a:lstStyle/>
          <a:p>
            <a:pPr eaLnBrk="1" hangingPunct="1">
              <a:defRPr/>
            </a:pPr>
            <a:r>
              <a:rPr lang="cs-CZ" altLang="cs-CZ" dirty="0"/>
              <a:t> </a:t>
            </a:r>
            <a:endParaRPr lang="cs-CZ" altLang="cs-CZ" sz="2000" dirty="0">
              <a:solidFill>
                <a:schemeClr val="tx1"/>
              </a:solidFill>
            </a:endParaRPr>
          </a:p>
        </p:txBody>
      </p:sp>
      <p:sp>
        <p:nvSpPr>
          <p:cNvPr id="137" name="Subtitle 3">
            <a:extLst>
              <a:ext uri="{FF2B5EF4-FFF2-40B4-BE49-F238E27FC236}">
                <a16:creationId xmlns:a16="http://schemas.microsoft.com/office/drawing/2014/main" id="{2630764D-998D-477E-A28E-0B479E2D23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6" y="4116403"/>
            <a:ext cx="3934889" cy="6984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9" name="Footer Placeholder 5">
            <a:extLst>
              <a:ext uri="{FF2B5EF4-FFF2-40B4-BE49-F238E27FC236}">
                <a16:creationId xmlns:a16="http://schemas.microsoft.com/office/drawing/2014/main" id="{3C1CA7F7-D954-4F03-9B3E-569600399E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0" y="1096594"/>
            <a:ext cx="8572500" cy="5715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DCDDC82-2558-46D6-8D1A-001935BBEB3B}"/>
              </a:ext>
            </a:extLst>
          </p:cNvPr>
          <p:cNvSpPr txBox="1"/>
          <p:nvPr/>
        </p:nvSpPr>
        <p:spPr>
          <a:xfrm>
            <a:off x="540000" y="1250723"/>
            <a:ext cx="143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altLang="cs-CZ" sz="1600" b="1" dirty="0">
                <a:solidFill>
                  <a:schemeClr val="tx1"/>
                </a:solidFill>
              </a:rPr>
              <a:t>kaňon </a:t>
            </a:r>
            <a:r>
              <a:rPr lang="cs-CZ" altLang="cs-CZ" sz="1600" b="1" dirty="0" err="1">
                <a:solidFill>
                  <a:schemeClr val="tx1"/>
                </a:solidFill>
              </a:rPr>
              <a:t>Vikos</a:t>
            </a:r>
            <a:endParaRPr lang="cs-CZ" sz="1600" b="1" dirty="0">
              <a:latin typeface="+mn-lt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4C91A9C-9901-4425-B2D2-C3BB72CB45A8}"/>
              </a:ext>
            </a:extLst>
          </p:cNvPr>
          <p:cNvSpPr txBox="1"/>
          <p:nvPr/>
        </p:nvSpPr>
        <p:spPr>
          <a:xfrm>
            <a:off x="389327" y="223476"/>
            <a:ext cx="8123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 rámci </a:t>
            </a:r>
            <a:r>
              <a:rPr lang="cs-CZ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Pindosu</a:t>
            </a:r>
            <a:r>
              <a:rPr lang="cs-CZ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najdeme </a:t>
            </a:r>
            <a:r>
              <a:rPr lang="cs-CZ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národní parky,</a:t>
            </a:r>
            <a:r>
              <a:rPr lang="cs-CZ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 chráněných území </a:t>
            </a:r>
            <a:r>
              <a:rPr lang="cs-CZ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Natura 2000</a:t>
            </a:r>
            <a:r>
              <a:rPr lang="cs-CZ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kaňony – </a:t>
            </a:r>
            <a:r>
              <a:rPr lang="cs-CZ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známý je zejména</a:t>
            </a:r>
            <a:r>
              <a:rPr lang="cs-CZ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kaňon </a:t>
            </a:r>
            <a:r>
              <a:rPr lang="cs-CZ" sz="16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Vikos</a:t>
            </a:r>
            <a:r>
              <a:rPr lang="cs-CZ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jedná se o nejužší a nejhlubší kaňon světa, jeho hloubka je 1000 m, délka 12 km.</a:t>
            </a:r>
            <a:endParaRPr lang="cs-CZ" sz="1600" dirty="0"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D6644373-E6C0-485F-B79E-D9D447E361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kaňon </a:t>
            </a: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Vikos</a:t>
            </a:r>
            <a:endParaRPr lang="cs-CZ" altLang="cs-CZ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0179" name="Picture 5" descr="530px-Vikos-gorge">
            <a:extLst>
              <a:ext uri="{FF2B5EF4-FFF2-40B4-BE49-F238E27FC236}">
                <a16:creationId xmlns:a16="http://schemas.microsoft.com/office/drawing/2014/main" id="{961E994D-DDCF-487F-AB85-BEE5162E5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06" y="2276476"/>
            <a:ext cx="9167605" cy="345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81F06A9A-4FB6-4884-9AF9-06A7E94BDF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Zagori</a:t>
            </a:r>
            <a:endParaRPr lang="cs-CZ" altLang="cs-CZ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03" name="Picture 5" descr="Greece Zagori labeled.gif">
            <a:extLst>
              <a:ext uri="{FF2B5EF4-FFF2-40B4-BE49-F238E27FC236}">
                <a16:creationId xmlns:a16="http://schemas.microsoft.com/office/drawing/2014/main" id="{BFF4594C-9B59-4483-965E-CC8504FC2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296" y="599558"/>
            <a:ext cx="5674178" cy="589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3048410-7428-46B6-BD75-B229A2B11166}"/>
              </a:ext>
            </a:extLst>
          </p:cNvPr>
          <p:cNvSpPr txBox="1"/>
          <p:nvPr/>
        </p:nvSpPr>
        <p:spPr>
          <a:xfrm>
            <a:off x="390618" y="1292018"/>
            <a:ext cx="279646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Kromě vysokých hor, nádherné přírody najdeme v pohoří </a:t>
            </a:r>
            <a:r>
              <a:rPr lang="cs-CZ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Pindos</a:t>
            </a:r>
            <a:r>
              <a:rPr lang="cs-CZ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cs-CZ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řau</a:t>
            </a:r>
            <a:r>
              <a:rPr lang="cs-CZ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tradičních </a:t>
            </a:r>
            <a:r>
              <a:rPr lang="cs-CZ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horských vesnic</a:t>
            </a:r>
            <a:r>
              <a:rPr lang="cs-CZ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zbytky byzantských a </a:t>
            </a:r>
            <a:r>
              <a:rPr lang="cs-CZ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pobyzantských</a:t>
            </a:r>
            <a:r>
              <a:rPr lang="cs-CZ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památek, mnoho nádherných kamenných mostů.  Tradiční horské vesnice se nacházejí zejména v oblasti zvané </a:t>
            </a:r>
            <a:r>
              <a:rPr lang="cs-CZ" sz="16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Zagori</a:t>
            </a:r>
            <a:r>
              <a:rPr lang="cs-CZ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(zahrnuje i kaňon </a:t>
            </a:r>
            <a:r>
              <a:rPr lang="cs-CZ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Vikos</a:t>
            </a:r>
            <a:r>
              <a:rPr lang="cs-CZ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Jedná se o asi </a:t>
            </a:r>
            <a:r>
              <a:rPr lang="cs-CZ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 vesniček</a:t>
            </a:r>
            <a:r>
              <a:rPr lang="cs-CZ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Zagorochoria</a:t>
            </a:r>
            <a:r>
              <a:rPr lang="cs-CZ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v současnosti z velké části opuštěných.</a:t>
            </a:r>
            <a:endParaRPr lang="cs-C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cs-CZ" sz="2800" dirty="0" err="1"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6" descr="zagoroxoria600_149518_0N0426">
            <a:extLst>
              <a:ext uri="{FF2B5EF4-FFF2-40B4-BE49-F238E27FC236}">
                <a16:creationId xmlns:a16="http://schemas.microsoft.com/office/drawing/2014/main" id="{A70685A2-44A2-4684-B0A6-623DCB0EC0BD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4000500"/>
            <a:ext cx="5715000" cy="285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1" name="Picture 5" descr="zagoroxoria-GAL-2_149510_5q9329">
            <a:extLst>
              <a:ext uri="{FF2B5EF4-FFF2-40B4-BE49-F238E27FC236}">
                <a16:creationId xmlns:a16="http://schemas.microsoft.com/office/drawing/2014/main" id="{AB04AE9D-1C7B-4FFB-A631-2EE420591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57150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7273B19-F408-4B07-BC09-5C396118C2CE}"/>
              </a:ext>
            </a:extLst>
          </p:cNvPr>
          <p:cNvSpPr txBox="1"/>
          <p:nvPr/>
        </p:nvSpPr>
        <p:spPr>
          <a:xfrm>
            <a:off x="865573" y="43055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Zagorochoria</a:t>
            </a:r>
            <a:endParaRPr 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EB278899-DB27-4E04-A9D3-617A93E817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71535"/>
            <a:ext cx="8064900" cy="451576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údolí řeky </a:t>
            </a: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Acherón</a:t>
            </a:r>
            <a:endParaRPr lang="cs-CZ" altLang="cs-CZ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4275" name="Picture 5" descr="250px-Acheron_River_Canyon_%281997%29">
            <a:extLst>
              <a:ext uri="{FF2B5EF4-FFF2-40B4-BE49-F238E27FC236}">
                <a16:creationId xmlns:a16="http://schemas.microsoft.com/office/drawing/2014/main" id="{87EEEC9C-37FC-4A4B-B380-13ACA7C2C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23111"/>
            <a:ext cx="3631774" cy="555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6" descr="250px-Acheron_River_Canyon_First_Cross_4">
            <a:extLst>
              <a:ext uri="{FF2B5EF4-FFF2-40B4-BE49-F238E27FC236}">
                <a16:creationId xmlns:a16="http://schemas.microsoft.com/office/drawing/2014/main" id="{689ED3C5-DCB4-4DE4-B7BE-A601488B8099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3213100"/>
            <a:ext cx="4541837" cy="2979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4FC62AF-B1E1-4D7B-B675-AD60B6DEADEE}"/>
              </a:ext>
            </a:extLst>
          </p:cNvPr>
          <p:cNvSpPr txBox="1"/>
          <p:nvPr/>
        </p:nvSpPr>
        <p:spPr>
          <a:xfrm>
            <a:off x="4713811" y="1250567"/>
            <a:ext cx="4034901" cy="1491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 celou oblast 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Pindosu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jsou typické </a:t>
            </a:r>
            <a:r>
              <a:rPr lang="cs-CZ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jeskynní systémy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ponorné řeky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proto nepřekvapí, že sem starověcí Řekové umístili řeku, přes kterou převozník Charón</a:t>
            </a:r>
            <a:r>
              <a:rPr lang="cs-CZ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převážel duše mrtvých do Hádu </a:t>
            </a:r>
            <a:r>
              <a:rPr lang="cs-CZ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Acherón</a:t>
            </a:r>
            <a:r>
              <a:rPr lang="cs-CZ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9505B3AD-B3E8-44EE-8430-7894F03E1C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9F739DC-0303-4745-A11C-47298CA0F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26</a:t>
            </a:fld>
            <a:endParaRPr lang="cs-CZ" altLang="cs-CZ"/>
          </a:p>
        </p:txBody>
      </p:sp>
      <p:pic>
        <p:nvPicPr>
          <p:cNvPr id="3" name="Obrázek 2" descr="Obsah obrázku mapa&#10;&#10;Popis byl vytvořen automaticky">
            <a:extLst>
              <a:ext uri="{FF2B5EF4-FFF2-40B4-BE49-F238E27FC236}">
                <a16:creationId xmlns:a16="http://schemas.microsoft.com/office/drawing/2014/main" id="{322C4942-CB08-4A37-94CD-BA9BDD1C3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46" y="451667"/>
            <a:ext cx="6664626" cy="6214764"/>
          </a:xfrm>
          <a:prstGeom prst="rect">
            <a:avLst/>
          </a:prstGeom>
          <a:noFill/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5CC0CAC-8FAD-4DF8-B346-CF61F1F14292}"/>
              </a:ext>
            </a:extLst>
          </p:cNvPr>
          <p:cNvSpPr txBox="1"/>
          <p:nvPr/>
        </p:nvSpPr>
        <p:spPr>
          <a:xfrm>
            <a:off x="6937925" y="834699"/>
            <a:ext cx="1619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dirty="0">
                <a:latin typeface="+mn-lt"/>
              </a:rPr>
              <a:t>Οροσειρά Πίνδου</a:t>
            </a:r>
          </a:p>
          <a:p>
            <a:pPr algn="ctr"/>
            <a:r>
              <a:rPr lang="cs-CZ" sz="1400" dirty="0">
                <a:latin typeface="+mn-lt"/>
              </a:rPr>
              <a:t>pohoří </a:t>
            </a:r>
            <a:r>
              <a:rPr lang="cs-CZ" sz="1400" dirty="0" err="1">
                <a:latin typeface="+mn-lt"/>
              </a:rPr>
              <a:t>Pindos</a:t>
            </a:r>
            <a:endParaRPr lang="cs-CZ" sz="1400" dirty="0">
              <a:latin typeface="+mn-l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6D769BF-0927-4631-9124-208C015531ED}"/>
              </a:ext>
            </a:extLst>
          </p:cNvPr>
          <p:cNvSpPr txBox="1"/>
          <p:nvPr/>
        </p:nvSpPr>
        <p:spPr>
          <a:xfrm>
            <a:off x="2163315" y="1620154"/>
            <a:ext cx="97847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1400" b="1" dirty="0">
                <a:latin typeface="+mn-lt"/>
              </a:rPr>
              <a:t>Όλυμπος</a:t>
            </a:r>
          </a:p>
          <a:p>
            <a:pPr algn="l"/>
            <a:endParaRPr lang="cs-CZ" sz="1200" dirty="0">
              <a:latin typeface="+mn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438F4FE-7505-454F-9BED-9EF87225F192}"/>
              </a:ext>
            </a:extLst>
          </p:cNvPr>
          <p:cNvSpPr txBox="1"/>
          <p:nvPr/>
        </p:nvSpPr>
        <p:spPr>
          <a:xfrm rot="3394938">
            <a:off x="2702761" y="2187177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1400" b="1" dirty="0">
                <a:latin typeface="+mn-lt"/>
              </a:rPr>
              <a:t>Πήλιο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A97A75D-1D0E-4C36-A3D5-D31033DA8FB1}"/>
              </a:ext>
            </a:extLst>
          </p:cNvPr>
          <p:cNvSpPr txBox="1"/>
          <p:nvPr/>
        </p:nvSpPr>
        <p:spPr>
          <a:xfrm>
            <a:off x="2379595" y="2901434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1200" b="1" dirty="0">
                <a:latin typeface="+mn-lt"/>
              </a:rPr>
              <a:t>Παρνα</a:t>
            </a:r>
            <a:endParaRPr lang="cs-CZ" sz="1200" b="1" dirty="0">
              <a:latin typeface="+mn-lt"/>
            </a:endParaRPr>
          </a:p>
          <a:p>
            <a:pPr algn="l"/>
            <a:r>
              <a:rPr lang="el-GR" sz="1200" b="1" dirty="0">
                <a:latin typeface="+mn-lt"/>
              </a:rPr>
              <a:t>σσός</a:t>
            </a:r>
            <a:endParaRPr lang="cs-CZ" sz="1200" b="1" dirty="0" err="1">
              <a:latin typeface="+mn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3533F4A-1AA9-4418-B6AB-777D48173DCB}"/>
              </a:ext>
            </a:extLst>
          </p:cNvPr>
          <p:cNvSpPr txBox="1"/>
          <p:nvPr/>
        </p:nvSpPr>
        <p:spPr>
          <a:xfrm rot="4250112">
            <a:off x="2019745" y="4259848"/>
            <a:ext cx="963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latin typeface="+mn-lt"/>
              </a:rPr>
              <a:t>T</a:t>
            </a:r>
            <a:r>
              <a:rPr lang="el-GR" sz="1400" b="1" dirty="0">
                <a:latin typeface="+mn-lt"/>
              </a:rPr>
              <a:t>α</a:t>
            </a:r>
            <a:r>
              <a:rPr lang="el-GR" sz="1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ΰ</a:t>
            </a:r>
            <a:r>
              <a:rPr lang="el-GR" sz="1400" b="1" dirty="0">
                <a:latin typeface="+mn-lt"/>
              </a:rPr>
              <a:t>γετος</a:t>
            </a:r>
            <a:endParaRPr lang="cs-CZ" sz="1400" b="1" dirty="0" err="1">
              <a:latin typeface="+mn-lt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D35217C-1463-48C6-8986-0902C487B90A}"/>
              </a:ext>
            </a:extLst>
          </p:cNvPr>
          <p:cNvSpPr txBox="1"/>
          <p:nvPr/>
        </p:nvSpPr>
        <p:spPr>
          <a:xfrm>
            <a:off x="7275272" y="99466"/>
            <a:ext cx="1788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dirty="0">
                <a:latin typeface="+mn-lt"/>
              </a:rPr>
              <a:t>Οροσειρά Ροδόπης</a:t>
            </a:r>
          </a:p>
          <a:p>
            <a:pPr algn="ctr"/>
            <a:r>
              <a:rPr lang="cs-CZ" sz="1400" dirty="0">
                <a:latin typeface="+mn-lt"/>
              </a:rPr>
              <a:t>pohoří Rodopy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207C3DA-3F17-452F-AFD2-67C69C9F2840}"/>
              </a:ext>
            </a:extLst>
          </p:cNvPr>
          <p:cNvSpPr txBox="1"/>
          <p:nvPr/>
        </p:nvSpPr>
        <p:spPr>
          <a:xfrm>
            <a:off x="2705667" y="5704780"/>
            <a:ext cx="1164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1400" b="1" dirty="0">
                <a:latin typeface="+mn-lt"/>
              </a:rPr>
              <a:t>Λευκά Όροι</a:t>
            </a:r>
            <a:endParaRPr lang="cs-CZ" sz="1400" b="1" dirty="0">
              <a:latin typeface="+mn-lt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B8DF882-7695-4CB1-9FA0-B661563E8C1F}"/>
              </a:ext>
            </a:extLst>
          </p:cNvPr>
          <p:cNvSpPr txBox="1"/>
          <p:nvPr/>
        </p:nvSpPr>
        <p:spPr>
          <a:xfrm>
            <a:off x="4084366" y="5878798"/>
            <a:ext cx="487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1400" b="1" dirty="0">
                <a:latin typeface="+mn-lt"/>
              </a:rPr>
              <a:t>Ίδη</a:t>
            </a:r>
            <a:endParaRPr lang="cs-CZ" sz="1400" b="1" dirty="0" err="1">
              <a:latin typeface="+mn-lt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B33B598-309A-4005-B0D9-7907786652E0}"/>
              </a:ext>
            </a:extLst>
          </p:cNvPr>
          <p:cNvSpPr txBox="1"/>
          <p:nvPr/>
        </p:nvSpPr>
        <p:spPr>
          <a:xfrm>
            <a:off x="4508665" y="5930288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1200" b="1" dirty="0">
                <a:latin typeface="+mn-lt"/>
              </a:rPr>
              <a:t>Δίκτη</a:t>
            </a:r>
            <a:endParaRPr lang="cs-CZ" sz="1200" b="1" dirty="0" err="1">
              <a:latin typeface="+mn-lt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44F18DF-262C-4277-B881-9502BFCA6666}"/>
              </a:ext>
            </a:extLst>
          </p:cNvPr>
          <p:cNvSpPr txBox="1"/>
          <p:nvPr/>
        </p:nvSpPr>
        <p:spPr>
          <a:xfrm flipH="1">
            <a:off x="7477088" y="1589574"/>
            <a:ext cx="182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>
                <a:latin typeface="+mn-lt"/>
              </a:rPr>
              <a:t>Όλυμπος </a:t>
            </a:r>
            <a:endParaRPr lang="cs-CZ" sz="1400" dirty="0">
              <a:latin typeface="+mn-lt"/>
            </a:endParaRPr>
          </a:p>
          <a:p>
            <a:pPr algn="ctr"/>
            <a:r>
              <a:rPr lang="cs-CZ" sz="1400" dirty="0">
                <a:latin typeface="+mn-lt"/>
              </a:rPr>
              <a:t>Olymp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9B62E3BE-8BD7-47A3-AC47-FCFE531838C4}"/>
              </a:ext>
            </a:extLst>
          </p:cNvPr>
          <p:cNvSpPr txBox="1"/>
          <p:nvPr/>
        </p:nvSpPr>
        <p:spPr>
          <a:xfrm>
            <a:off x="7104477" y="1778809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dirty="0">
                <a:latin typeface="+mn-lt"/>
              </a:rPr>
              <a:t>Πήλιο</a:t>
            </a:r>
          </a:p>
          <a:p>
            <a:pPr algn="ctr"/>
            <a:r>
              <a:rPr lang="cs-CZ" sz="1400" dirty="0" err="1">
                <a:latin typeface="+mn-lt"/>
              </a:rPr>
              <a:t>Pilio</a:t>
            </a:r>
            <a:endParaRPr lang="cs-CZ" sz="1400" dirty="0">
              <a:latin typeface="+mn-lt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B16C5A5B-0CBF-4ABD-9A84-6ED4E4EE4EAB}"/>
              </a:ext>
            </a:extLst>
          </p:cNvPr>
          <p:cNvSpPr txBox="1"/>
          <p:nvPr/>
        </p:nvSpPr>
        <p:spPr>
          <a:xfrm>
            <a:off x="7810995" y="2448781"/>
            <a:ext cx="1122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dirty="0">
                <a:latin typeface="+mn-lt"/>
              </a:rPr>
              <a:t>Παρνασσός</a:t>
            </a:r>
          </a:p>
          <a:p>
            <a:pPr algn="ctr"/>
            <a:r>
              <a:rPr lang="cs-CZ" sz="1400" dirty="0" err="1">
                <a:latin typeface="+mn-lt"/>
              </a:rPr>
              <a:t>Parnassos</a:t>
            </a:r>
            <a:endParaRPr lang="cs-CZ" sz="1400" dirty="0">
              <a:latin typeface="+mn-lt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941B5933-9EA6-44B7-9450-F05175DEFD83}"/>
              </a:ext>
            </a:extLst>
          </p:cNvPr>
          <p:cNvSpPr txBox="1"/>
          <p:nvPr/>
        </p:nvSpPr>
        <p:spPr>
          <a:xfrm>
            <a:off x="7125408" y="3170869"/>
            <a:ext cx="9013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dirty="0">
                <a:latin typeface="+mn-lt"/>
              </a:rPr>
              <a:t>Τα</a:t>
            </a:r>
            <a:r>
              <a:rPr lang="el-GR" sz="1400" b="0" i="0" dirty="0">
                <a:solidFill>
                  <a:srgbClr val="000000"/>
                </a:solidFill>
                <a:effectLst/>
                <a:latin typeface="Linux Libertine"/>
              </a:rPr>
              <a:t>ΰ</a:t>
            </a:r>
            <a:r>
              <a:rPr lang="el-GR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el-GR" sz="1400" dirty="0">
                <a:latin typeface="+mn-lt"/>
              </a:rPr>
              <a:t>ετος</a:t>
            </a:r>
            <a:endParaRPr lang="cs-CZ" sz="1400" dirty="0">
              <a:latin typeface="+mn-lt"/>
            </a:endParaRPr>
          </a:p>
          <a:p>
            <a:pPr algn="ctr"/>
            <a:r>
              <a:rPr lang="cs-CZ" sz="1400" dirty="0" err="1">
                <a:latin typeface="+mn-lt"/>
              </a:rPr>
              <a:t>Taygetos</a:t>
            </a:r>
            <a:endParaRPr lang="el-GR" sz="1400" dirty="0">
              <a:latin typeface="+mn-lt"/>
            </a:endParaRPr>
          </a:p>
          <a:p>
            <a:pPr algn="l"/>
            <a:endParaRPr lang="cs-CZ" sz="2800" dirty="0" err="1">
              <a:latin typeface="+mn-lt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B76EB9F8-C6F2-4879-B1CF-8EC920141E6B}"/>
              </a:ext>
            </a:extLst>
          </p:cNvPr>
          <p:cNvSpPr txBox="1"/>
          <p:nvPr/>
        </p:nvSpPr>
        <p:spPr>
          <a:xfrm>
            <a:off x="7180892" y="3919247"/>
            <a:ext cx="1786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dirty="0">
                <a:latin typeface="+mn-lt"/>
              </a:rPr>
              <a:t>Λευκά Όροι</a:t>
            </a:r>
          </a:p>
          <a:p>
            <a:pPr algn="ctr"/>
            <a:r>
              <a:rPr lang="cs-CZ" sz="1400" dirty="0" err="1">
                <a:latin typeface="+mn-lt"/>
              </a:rPr>
              <a:t>Lefka</a:t>
            </a:r>
            <a:r>
              <a:rPr lang="cs-CZ" sz="1400" dirty="0">
                <a:latin typeface="+mn-lt"/>
              </a:rPr>
              <a:t> Ori (Bílé hory)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D5C3742-8235-4093-BD4C-48285201A3AD}"/>
              </a:ext>
            </a:extLst>
          </p:cNvPr>
          <p:cNvSpPr txBox="1"/>
          <p:nvPr/>
        </p:nvSpPr>
        <p:spPr>
          <a:xfrm>
            <a:off x="7254516" y="4624534"/>
            <a:ext cx="45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dirty="0">
                <a:latin typeface="+mn-lt"/>
              </a:rPr>
              <a:t>Ίδη</a:t>
            </a:r>
          </a:p>
          <a:p>
            <a:pPr algn="ctr"/>
            <a:r>
              <a:rPr lang="cs-CZ" sz="1400" dirty="0" err="1">
                <a:latin typeface="+mn-lt"/>
              </a:rPr>
              <a:t>Idi</a:t>
            </a:r>
            <a:endParaRPr lang="cs-CZ" sz="1400" dirty="0">
              <a:latin typeface="+mn-lt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C8BCA200-4D6D-46C3-9BA3-E87E424E5152}"/>
              </a:ext>
            </a:extLst>
          </p:cNvPr>
          <p:cNvSpPr txBox="1"/>
          <p:nvPr/>
        </p:nvSpPr>
        <p:spPr>
          <a:xfrm>
            <a:off x="8169427" y="4919323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dirty="0">
                <a:latin typeface="+mn-lt"/>
              </a:rPr>
              <a:t>Δίκτη</a:t>
            </a:r>
          </a:p>
          <a:p>
            <a:pPr algn="ctr"/>
            <a:r>
              <a:rPr lang="cs-CZ" sz="1400" dirty="0" err="1">
                <a:latin typeface="+mn-lt"/>
              </a:rPr>
              <a:t>Dikti</a:t>
            </a:r>
            <a:endParaRPr lang="cs-CZ" sz="1400" dirty="0">
              <a:latin typeface="+mn-lt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556AF161-C061-4651-8489-C9206C797426}"/>
              </a:ext>
            </a:extLst>
          </p:cNvPr>
          <p:cNvSpPr txBox="1"/>
          <p:nvPr/>
        </p:nvSpPr>
        <p:spPr>
          <a:xfrm>
            <a:off x="223413" y="-27077"/>
            <a:ext cx="2238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600" b="1" dirty="0">
                <a:latin typeface="+mn-lt"/>
              </a:rPr>
              <a:t>největší řecká pohoří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932D2B6-761F-4F19-8153-195671213532}"/>
              </a:ext>
            </a:extLst>
          </p:cNvPr>
          <p:cNvSpPr txBox="1"/>
          <p:nvPr/>
        </p:nvSpPr>
        <p:spPr>
          <a:xfrm>
            <a:off x="4957279" y="9035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b="1" dirty="0" err="1">
                <a:latin typeface="+mn-lt"/>
              </a:rPr>
              <a:t>Pilio</a:t>
            </a:r>
            <a:endParaRPr lang="cs-CZ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719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5" descr="Αρχείο:Pilion with monastery pau.JPG">
            <a:extLst>
              <a:ext uri="{FF2B5EF4-FFF2-40B4-BE49-F238E27FC236}">
                <a16:creationId xmlns:a16="http://schemas.microsoft.com/office/drawing/2014/main" id="{703B7DDB-BA3D-48D0-BC52-0456F1CF2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45" y="1080856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5D83EB-C414-406B-9924-DB22CC088036}"/>
              </a:ext>
            </a:extLst>
          </p:cNvPr>
          <p:cNvSpPr txBox="1"/>
          <p:nvPr/>
        </p:nvSpPr>
        <p:spPr>
          <a:xfrm>
            <a:off x="456645" y="111360"/>
            <a:ext cx="76200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Pohoří </a:t>
            </a:r>
            <a:r>
              <a:rPr lang="cs-CZ" alt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Pilio</a:t>
            </a:r>
            <a:endParaRPr lang="cs-CZ" alt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cs-CZ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esálie, snoubí krásné hory i moře, tradiční vesnická architektura, častý cíl zejména řeckých turistů. </a:t>
            </a:r>
            <a:r>
              <a:rPr lang="el-G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Νε</a:t>
            </a:r>
            <a:r>
              <a:rPr lang="cs-CZ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jvyšší</a:t>
            </a:r>
            <a:r>
              <a:rPr lang="cs-CZ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vrchol </a:t>
            </a:r>
            <a:r>
              <a:rPr lang="cs-CZ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Purianos</a:t>
            </a:r>
            <a:r>
              <a:rPr lang="cs-CZ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Stavros 1624 m.</a:t>
            </a:r>
            <a:endParaRPr lang="cs-C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C45EEB6-9DA4-5DDC-0BE5-B45FFC91C4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B61A514-176C-212C-D50B-6FC1C95320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28</a:t>
            </a:fld>
            <a:endParaRPr lang="cs-CZ" altLang="cs-CZ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D21CA9DE-99E9-A86D-2546-5B476D745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Obrázek 4" descr="Obsah obrázku hora, dům, staré, obec&#10;&#10;Popis byl vytvořen automaticky">
            <a:extLst>
              <a:ext uri="{FF2B5EF4-FFF2-40B4-BE49-F238E27FC236}">
                <a16:creationId xmlns:a16="http://schemas.microsoft.com/office/drawing/2014/main" id="{94F24D0D-DA78-A85D-4EBD-8EED3363B4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8" r="15701" b="3"/>
          <a:stretch/>
        </p:blipFill>
        <p:spPr>
          <a:xfrm>
            <a:off x="540000" y="1701505"/>
            <a:ext cx="3914999" cy="4139998"/>
          </a:xfrm>
          <a:prstGeom prst="rect">
            <a:avLst/>
          </a:prstGeom>
          <a:noFill/>
        </p:spPr>
      </p:pic>
      <p:pic>
        <p:nvPicPr>
          <p:cNvPr id="7" name="Obrázek 6" descr="Obsah obrázku příroda, skála&#10;&#10;Popis byl vytvořen automaticky">
            <a:extLst>
              <a:ext uri="{FF2B5EF4-FFF2-40B4-BE49-F238E27FC236}">
                <a16:creationId xmlns:a16="http://schemas.microsoft.com/office/drawing/2014/main" id="{1C93EC96-1F74-7616-2E7A-317D9A3E4F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7" r="13012" b="3"/>
          <a:stretch/>
        </p:blipFill>
        <p:spPr>
          <a:xfrm>
            <a:off x="4688460" y="1701505"/>
            <a:ext cx="3914999" cy="413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9635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C45EEB6-9DA4-5DDC-0BE5-B45FFC91C4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B61A514-176C-212C-D50B-6FC1C95320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29</a:t>
            </a:fld>
            <a:endParaRPr lang="cs-CZ" altLang="cs-CZ"/>
          </a:p>
        </p:txBody>
      </p:sp>
      <p:pic>
        <p:nvPicPr>
          <p:cNvPr id="6" name="Obrázek 5" descr="Obsah obrázku tráva, exteriér, cestování, motor&#10;&#10;Popis byl vytvořen automaticky">
            <a:extLst>
              <a:ext uri="{FF2B5EF4-FFF2-40B4-BE49-F238E27FC236}">
                <a16:creationId xmlns:a16="http://schemas.microsoft.com/office/drawing/2014/main" id="{E6D5248D-CD94-FFE3-3EA5-2969877120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7" r="-1" b="2262"/>
          <a:stretch/>
        </p:blipFill>
        <p:spPr>
          <a:xfrm>
            <a:off x="310500" y="226929"/>
            <a:ext cx="8686261" cy="5535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658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>
            <a:extLst>
              <a:ext uri="{FF2B5EF4-FFF2-40B4-BE49-F238E27FC236}">
                <a16:creationId xmlns:a16="http://schemas.microsoft.com/office/drawing/2014/main" id="{43B2CB8E-0973-4099-8C55-9DE6C5565C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772" y="317473"/>
            <a:ext cx="3244769" cy="2636045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Balkánský poloostrov – </a:t>
            </a:r>
            <a:r>
              <a:rPr lang="cs-CZ" altLang="cs-CZ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geografické hledisko</a:t>
            </a:r>
            <a:b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Balkán – </a:t>
            </a:r>
            <a:r>
              <a:rPr lang="cs-CZ" altLang="cs-CZ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historický a geografický název regionu, hranice: dolní tok Dunaje a řeka Sáva</a:t>
            </a:r>
            <a:br>
              <a:rPr lang="cs-CZ" altLang="cs-CZ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alt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alt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Βαλκάνια</a:t>
            </a:r>
            <a:b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alt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Βαλκανική χερσόνησος</a:t>
            </a:r>
            <a:b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l-GR" altLang="cs-CZ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ερσόνησος</a:t>
            </a:r>
            <a:r>
              <a:rPr lang="el-GR" alt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τ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l-GR" alt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 Αίμου</a:t>
            </a:r>
            <a:endParaRPr lang="cs-CZ" altLang="cs-CZ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1" name="Picture 5" descr="EUG_GN_Balkan2">
            <a:extLst>
              <a:ext uri="{FF2B5EF4-FFF2-40B4-BE49-F238E27FC236}">
                <a16:creationId xmlns:a16="http://schemas.microsoft.com/office/drawing/2014/main" id="{EAF9E10D-B7E0-4F07-AB82-C2EF52C97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494" y="158082"/>
            <a:ext cx="5642506" cy="572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Mapa povodí řeky">
            <a:extLst>
              <a:ext uri="{FF2B5EF4-FFF2-40B4-BE49-F238E27FC236}">
                <a16:creationId xmlns:a16="http://schemas.microsoft.com/office/drawing/2014/main" id="{41B9F17E-8DFD-495B-AE0C-304811A10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1577"/>
            <a:ext cx="302895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>
            <a:extLst>
              <a:ext uri="{FF2B5EF4-FFF2-40B4-BE49-F238E27FC236}">
                <a16:creationId xmlns:a16="http://schemas.microsoft.com/office/drawing/2014/main" id="{91129619-9E90-44A0-B66C-C10A21F497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715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2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Pilio</a:t>
            </a:r>
            <a:r>
              <a:rPr lang="cs-CZ" altLang="cs-CZ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altLang="cs-CZ" sz="16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zde podle antických mýtů žili Kentaurové, napůl lidé a napůl koně</a:t>
            </a:r>
            <a:br>
              <a:rPr lang="cs-CZ" altLang="cs-CZ" sz="1400" b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cs-CZ" altLang="cs-CZ" sz="1400" b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8611" name="Picture 5" descr="Cheiron (10K)">
            <a:extLst>
              <a:ext uri="{FF2B5EF4-FFF2-40B4-BE49-F238E27FC236}">
                <a16:creationId xmlns:a16="http://schemas.microsoft.com/office/drawing/2014/main" id="{F81F9A27-A3AD-478C-BCD1-641F1C436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72" y="1133127"/>
            <a:ext cx="5965533" cy="55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7F2BA76-BEA9-4D58-8B3B-5263C15F965D}"/>
              </a:ext>
            </a:extLst>
          </p:cNvPr>
          <p:cNvSpPr txBox="1"/>
          <p:nvPr/>
        </p:nvSpPr>
        <p:spPr>
          <a:xfrm>
            <a:off x="6613864" y="160685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cs-CZ" sz="2800" dirty="0" err="1">
              <a:latin typeface="+mn-lt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6F4908D-E961-4510-8FFD-0C39183E57B8}"/>
              </a:ext>
            </a:extLst>
          </p:cNvPr>
          <p:cNvSpPr txBox="1"/>
          <p:nvPr/>
        </p:nvSpPr>
        <p:spPr>
          <a:xfrm>
            <a:off x="6310454" y="1714579"/>
            <a:ext cx="4752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altLang="cs-CZ" sz="16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Kentauromachie</a:t>
            </a:r>
            <a:endParaRPr lang="cs-CZ" altLang="cs-CZ" sz="1600" b="1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cs-CZ" altLang="cs-CZ" sz="16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souboj Kentaurů a </a:t>
            </a:r>
            <a:r>
              <a:rPr lang="cs-CZ" altLang="cs-CZ" sz="1600" b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Lapithů</a:t>
            </a:r>
            <a:r>
              <a:rPr lang="cs-CZ" altLang="cs-CZ" sz="16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l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Parthenón, metopa z jižní strany,</a:t>
            </a:r>
          </a:p>
          <a:p>
            <a:pPr algn="l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5. st. př. n. l.</a:t>
            </a:r>
          </a:p>
          <a:p>
            <a:pPr algn="l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Britské muzeum, Londýn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D6CAC04-4144-456E-A75E-03402AB3DC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r>
              <a:rPr lang="cs-CZ" altLang="cs-CZ" kern="1200">
                <a:latin typeface="+mj-lt"/>
                <a:ea typeface="+mn-ea"/>
                <a:cs typeface="+mn-cs"/>
              </a:rPr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28538F9-3AFD-488B-B2CE-B4268E6D7B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b="0" kern="1200">
                <a:latin typeface="+mj-lt"/>
                <a:ea typeface="+mn-ea"/>
                <a:cs typeface="+mn-cs"/>
              </a:rPr>
              <a:pPr>
                <a:spcAft>
                  <a:spcPts val="600"/>
                </a:spcAft>
              </a:pPr>
              <a:t>31</a:t>
            </a:fld>
            <a:endParaRPr lang="cs-CZ" altLang="cs-CZ" b="0" kern="1200">
              <a:latin typeface="+mj-lt"/>
              <a:ea typeface="+mn-ea"/>
              <a:cs typeface="+mn-c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9370F9B-E90C-41FC-9DE0-F0B30FA406C4}"/>
              </a:ext>
            </a:extLst>
          </p:cNvPr>
          <p:cNvSpPr txBox="1"/>
          <p:nvPr/>
        </p:nvSpPr>
        <p:spPr>
          <a:xfrm>
            <a:off x="499500" y="355713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cs-CZ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Pohoří </a:t>
            </a:r>
            <a:r>
              <a:rPr lang="cs-CZ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Parnassos</a:t>
            </a:r>
            <a:r>
              <a:rPr lang="cs-CZ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Centrální Řecko, nejvyšší vrchol </a:t>
            </a:r>
            <a:r>
              <a:rPr lang="cs-CZ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Liakura</a:t>
            </a:r>
            <a:r>
              <a:rPr lang="cs-CZ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2477m.  Ve starověku zasvěceno Apollónovi a Múzám, na úpatí se nachází nejznámější antická věštírna Delfy.</a:t>
            </a:r>
            <a:endParaRPr lang="cs-CZ" sz="16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Parnassos Delphi Hotel: Central Greece, Delphi, Greece">
            <a:extLst>
              <a:ext uri="{FF2B5EF4-FFF2-40B4-BE49-F238E27FC236}">
                <a16:creationId xmlns:a16="http://schemas.microsoft.com/office/drawing/2014/main" id="{7E89A5A1-D7FD-4899-B97F-D5F40E9B9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" r="11015" b="-1"/>
          <a:stretch/>
        </p:blipFill>
        <p:spPr bwMode="auto">
          <a:xfrm>
            <a:off x="540000" y="1692002"/>
            <a:ext cx="8064900" cy="413999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65D3B46-C4DB-4355-BC4A-C59FD9680E95}"/>
              </a:ext>
            </a:extLst>
          </p:cNvPr>
          <p:cNvSpPr txBox="1"/>
          <p:nvPr/>
        </p:nvSpPr>
        <p:spPr>
          <a:xfrm>
            <a:off x="2286000" y="5907167"/>
            <a:ext cx="4572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Delfy, </a:t>
            </a:r>
            <a:r>
              <a:rPr lang="cs-CZ" sz="1600" dirty="0" err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tholos</a:t>
            </a:r>
            <a:r>
              <a:rPr lang="cs-CZ" sz="1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(chrám s kruhovým půdorysem), </a:t>
            </a:r>
          </a:p>
          <a:p>
            <a:r>
              <a:rPr lang="cs-CZ" sz="1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4. st. př. n. l.</a:t>
            </a: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319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ooter Placeholder 1">
            <a:extLst>
              <a:ext uri="{FF2B5EF4-FFF2-40B4-BE49-F238E27FC236}">
                <a16:creationId xmlns:a16="http://schemas.microsoft.com/office/drawing/2014/main" id="{155B7081-0908-43CD-A720-A03E87CDAC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74" name="Slide Number Placeholder 2">
            <a:extLst>
              <a:ext uri="{FF2B5EF4-FFF2-40B4-BE49-F238E27FC236}">
                <a16:creationId xmlns:a16="http://schemas.microsoft.com/office/drawing/2014/main" id="{720B6535-4938-48D2-B88B-8CE6109604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32</a:t>
            </a:fld>
            <a:endParaRPr lang="cs-CZ" altLang="cs-CZ"/>
          </a:p>
        </p:txBody>
      </p:sp>
      <p:pic>
        <p:nvPicPr>
          <p:cNvPr id="80899" name="Picture 2" descr="Ac.delphi1.jpg">
            <a:extLst>
              <a:ext uri="{FF2B5EF4-FFF2-40B4-BE49-F238E27FC236}">
                <a16:creationId xmlns:a16="http://schemas.microsoft.com/office/drawing/2014/main" id="{517FBBDF-DD6D-428A-B623-2E4E5B8624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5" r="-1" b="-1"/>
          <a:stretch/>
        </p:blipFill>
        <p:spPr bwMode="auto">
          <a:xfrm>
            <a:off x="768600" y="1591277"/>
            <a:ext cx="8064900" cy="5139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EBFDCCF-45C6-4C50-944B-917C254A82FA}"/>
              </a:ext>
            </a:extLst>
          </p:cNvPr>
          <p:cNvSpPr txBox="1"/>
          <p:nvPr/>
        </p:nvSpPr>
        <p:spPr>
          <a:xfrm>
            <a:off x="404301" y="126873"/>
            <a:ext cx="7729232" cy="1208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Delfy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– dokonalá ukázka schopností antických architektů – propojení krajiny a architektury</a:t>
            </a:r>
          </a:p>
          <a:p>
            <a:pPr algn="l">
              <a:lnSpc>
                <a:spcPct val="150000"/>
              </a:lnSpc>
            </a:pPr>
            <a:r>
              <a:rPr lang="cs-CZ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Apollónův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chrám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, 4. st. př. n. l., zde Pýthie věštila</a:t>
            </a:r>
          </a:p>
          <a:p>
            <a:pPr algn="l">
              <a:lnSpc>
                <a:spcPct val="150000"/>
              </a:lnSpc>
            </a:pP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divadlo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, 2. st. př. n. l.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FF2CD7CC-5E54-4399-A805-427B500280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45561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1600" dirty="0" err="1">
                <a:solidFill>
                  <a:schemeClr val="tx1"/>
                </a:solidFill>
              </a:rPr>
              <a:t>Parnassos</a:t>
            </a:r>
            <a:r>
              <a:rPr lang="cs-CZ" altLang="cs-CZ" sz="1600" dirty="0">
                <a:solidFill>
                  <a:schemeClr val="tx1"/>
                </a:solidFill>
              </a:rPr>
              <a:t> – </a:t>
            </a:r>
            <a:r>
              <a:rPr lang="cs-CZ" altLang="cs-CZ" sz="1600" b="0" dirty="0">
                <a:solidFill>
                  <a:schemeClr val="tx1"/>
                </a:solidFill>
              </a:rPr>
              <a:t>lyžařské centrum</a:t>
            </a:r>
          </a:p>
        </p:txBody>
      </p:sp>
      <p:sp>
        <p:nvSpPr>
          <p:cNvPr id="79875" name="AutoShape 5" descr="Z">
            <a:extLst>
              <a:ext uri="{FF2B5EF4-FFF2-40B4-BE49-F238E27FC236}">
                <a16:creationId xmlns:a16="http://schemas.microsoft.com/office/drawing/2014/main" id="{A3847264-B57E-4F8C-B88A-9ED09DFAA4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79876" name="AutoShape 7" descr="Z">
            <a:extLst>
              <a:ext uri="{FF2B5EF4-FFF2-40B4-BE49-F238E27FC236}">
                <a16:creationId xmlns:a16="http://schemas.microsoft.com/office/drawing/2014/main" id="{CF921632-4F51-44F7-BB8C-D8DD607247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79877" name="AutoShape 9" descr="Z">
            <a:extLst>
              <a:ext uri="{FF2B5EF4-FFF2-40B4-BE49-F238E27FC236}">
                <a16:creationId xmlns:a16="http://schemas.microsoft.com/office/drawing/2014/main" id="{34E1312A-703B-41A9-9C9E-4C3052D6C5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79878" name="Picture 11" descr="ANd9GcR47Fi1JS6z0xqwhdJxx_-lSpoDuoXDRL14Gzy7RdBsU8-xqMQ4">
            <a:extLst>
              <a:ext uri="{FF2B5EF4-FFF2-40B4-BE49-F238E27FC236}">
                <a16:creationId xmlns:a16="http://schemas.microsoft.com/office/drawing/2014/main" id="{6302F1AD-89DC-4537-9A2F-5E14BB0DE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892175"/>
            <a:ext cx="6070600" cy="402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9" name="Picture 13" descr="ANd9GcRDsi1v2QamlEaxbmKA1Cu35dXvo354UfQCqNJaZfcMD6DLvHGYrQ">
            <a:extLst>
              <a:ext uri="{FF2B5EF4-FFF2-40B4-BE49-F238E27FC236}">
                <a16:creationId xmlns:a16="http://schemas.microsoft.com/office/drawing/2014/main" id="{0C8FA704-9A86-4E24-BA97-A46663380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3827462"/>
            <a:ext cx="4060825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0" name="AutoShape 10" descr="data:image/jpeg;base64,/9j/4AAQSkZJRgABAQAAAQABAAD/2wCEAAkGBhMSEBUUEhQVFRQVFhYXGBYUFxYXFBcVFxUVFhgUGBcYHSYeGBojGhQUHy8gJCcpLCwsFR4xNTAqNScrLCkBCQoKDgwOGg8PGi0kHB0sLCwsKSwsLCwpLCkpKSwpLCkpLCwpKSwpKSksKSwpLCwpLCwpLCksLCwpKSwpKSwsLP/AABEIAMIBAwMBIgACEQEDEQH/xAAcAAABBQEBAQAAAAAAAAAAAAAEAAIDBQYBBwj/xABJEAACAQIEAwUFBAcECQQDAQABAhEAAwQSITEFQVEGImFxgRMykaGxQlLB8BQVI3KS0eGCg6KyBzNDYmOTwuLxU6PS0yVzsyT/xAAZAQEBAQEBAQAAAAAAAAAAAAAAAQIDBAX/xAAlEQEBAAIBAwQCAwEAAAAAAAAAAQIRIQMxQRITIlEE8GGh0WL/2gAMAwEAAhEDEQA/ANw9QOaIuLQzivW4o2amFq61RmiOFqaWpGmGqh2alnpk1yaCYPS9pUU10UEwenK9Q10NVBaPU9p6BRqnR6qLK21GYd9aq7VyjkaNTpUqxZ3LmnjUJM1E7TXRpWWzXFRzT2ao2rUQ6mk1zPTGuVUdLUzNTWeo89ajIgGuOhFNtGis0irvSa2DLUwvUjWOlR+yNdZpzuzTcpuenBOtMdYrSHJrU2IYLbJPKD8CDUVpKbxDWxcH/Df/ACmsZct4jTSofDXs6K33lVviAfxpVzjad7FDXMPVriLcGhnSuO21S9qoXSrK5Yoe5YoivZajIoxrNRNZoBopRU5s1z2NEQxSqb2VcZKojroruWlFA5aIShxUqNQG2jU2KxKractsFM8+Ubc6DW5QfH+9hL41n2bERvK94D5VL2Wd13w3iIZxbeVuC2jsp6tuBrrBGsdRVjdIrzXsVxhnxQa8Mz3LQC3NsoAmCogagAT4Dxrf+1rGN3G7wkJphNN9pXGaukZJjULtTnuQKHd6rLrXKYXphppatIIt3aJt3qrg1FWVOlVE5eue2rq2M3hTDhDXSXFnVRvck0he1pty0RvTAK3wxyMQ1Dih3HH+630NMV451280qfI/SsablCdmMUGwlkncLl/hJX8KVef4Tjz2lyA+6W/zE/jXK8nuWLcbt7ZibMmoxYFHsAetRvbjrSV2V1yxQ726sbyUI9utAX2AqN8MKMW3Nce1FVFacPTHs0e1umm1URXm3Ub26sjYqN7FBWG3TclHNYrgw9AFkpwWjPYU02aAeKcVBBB2II+I1+U13EKQrFRJAJA6kAkCsf2i4ib9u2bTFXUtmQTo2xhucAN8axlnI1MdqjD8NYOgsv8AtWY5DOxkwxmek/HSvULJIUAmSAJPUxqfjXmXBMZbS+j3GzZSNJlxAIBKjoYPpXoGH4radcyOrCQJB+0dgeh1rHS7NZrE3Kja9UDXKha5XdzEs80yajtPTneqjrNXKiNykHqomRJNWti3AoLDXFoxbwNNrD82tJnqE3aa12qbduPO9BuddKmJml7KuuN055TaAUNxTFG3Zdxuon5ijsK8tcU/ZYD0NtD+Jqu7VXItgSFDi6pJ/wD1MwEdSVA9al6nC44cvKb2JGZvM/WlRNs4XX2igvmaSQ8nvGNj0ilXgei19JJZAHWkwNNBjenZpozENxRUL2Zokims1blUEcPUd21R0Uwit7NKw4c1z2NWLLURtVTQE2qb7Kj/AGVcABoaAeyrvsKLcClmqWVOARtVE6gb6CinFYD/AEkYjEWypU/sGAGnJwSWnxIiPI1jK6m1k2P7b3v/APLFu7kZmGVlMzG4MctfpWAu8QksynYw7ZYLMR0kgDTl1oIY425ZW56qTz8uvjSGJZ85M5bmonUg7SBuf6V58ru7dJxA9wbshGckHUASOhjU6delT2MTdRiLbQrumgOuZT3D4wToDUERyJ+Qn13qO08EMueQZGgAmNCYblVHsyzlE7wJ841+dMNUPY/ENldDqAFYHoWmVjppNXzGvVjdzbjZqkGiuNdqNjTCa0yeXpweoJpwqoMtvRK3aCwq9aku4tF+0PTX6VLlJ3rUxt7QUHroeqx+LLyBPyoa7xZ+QA+dcr+T055dsfxupl4aBKT4pF95lHmRWSu8QuMNXMecD5ULm1rll+X9R2x/E+6vsPxpExF9jJRxbykc2VSrb+nwqv7R8RXFIqZSoVs0yCdiIiIG9V7EmhMfjhaUEhiCYGUT8ZNcL188uHadDp48hLnZywxJIYk799h9KVDnjxO1to/eSlU+Z6un/D6KCGulaz/Z/tpZxQAVgtyNbbEZvNfvDxHrFWxxNeqY2vFZripmFMNJcTApjYqa1JUKmmhMbxixZIF28iM2oDMASJiQDymqbEdusKrAC6HBn3JLAjqDGhHOtbg0TGmZ6oW7aYXNGZzP2vZtl+mb4A0ba41ZYSlxG8mE+omR61ZZexyLxGJVRqRtPzA+pqG0wJJEnUiSZjwqi7T9oFsXLCQG9u625zAZIdWzHwIq+tIdfFm286s7pSa0aGxr5Lbs2wViY0MAHnyo02m6Vn+2Fx/0W4EPeXKXAPeFsnXTcD8AauWWpWdcqjs322tsUsXWPtPdDvEORsCdO9ECeZ8652zv5nCT3VTNlnQsSYJHMhRp515ljEIdojTwE1Pax5DK0ygI7rROU6TtBGs+Qry5Z246dpjJdqrtBxODoemmnWKk4aDGp0M6ac9xrsNKsMZftNKjulSSWIADQTqNaGu2j3So12lhprzrClZVW91hHmOcxtUly2ogANOmskzMba0PwzBd4s0bmY2LDn8KIxOULI5AnWdwJEUGu7H8Wtd+22VHlYLMJcagADlHTxrUPbryTCMM6Z1hTllwORiSfKvZcNetXlzWnV1mJU7HoeYNejp5cacspyAZKYVqzNkULi7ipvv05/0rpcpJuszG5XUCNpqaEu4snRdB8zVfxzi7oAwVTrEEkAc+Q1qt4Hj79wv7VYSTlPXUzE6x/KvH1OtllPjxHt6XRxxvy5rQCTvQ+Lx9u3OdlXwJAPwpXMciDUgedVWPsLeuBgWMCIRCTv8AeOnOvJJu8vXllMZ8VjgOJ27yZrZkTB20PQ1NcugVW8O4U9lMlq0VHM3GAJPU70V+q7h95ws7ZVZj6HX6U1Np7vCo4pfve0y2ycpA91ATrvrBqHgYu27ZF9ufdBIkDoa1Y7NOUDH2jAxAzKk5iANARzIqaz2es2zF0JaaQADNxjInlW/VxrTjvnbPHHjkZ/dBP0Fcv4Vryx7O4RM8lHx3rXpw5Uti8WlMxBCKBoCwnMD4Cu8KexibigJsrEjOWEykAkHeCdKnJcre7FpwBo/1KetxppVqLnaoWCbWVe5p7hPzpVrWf7tj98f4f2I7JAXbeKIUqGYKo0KkBh7RusHQATvNejECsx2XOXDJ/aP+Jqv1xA519KzTyb2lu2wBJIAGpJ2A6k8q8047/pBb2xWwWVFnUIrM/PP39AvIddzEipO2PbE3z+j4bvKxiR/tP+z/ADb7b0mA4cE1Pfcgkvynu6L1ENvXmz6lvZ0mPmqzHcUa6+a4xcgwDczsQCSdB7qjyEVE2LIjKZGsglreoGnupt51or1oZSQFka6gVW/pHdzFE3jYfdzdaxqrsCMWmWTbXNroH5ffzsoMzIj1prYvMw0gaau1tgJEjUEOOmlX9nBIygsiyegqvY287J7LVZk97LAAOhiNiKaNq3E95llm7jaQQ6zpprDDYdTUrcbxVh9L9xVMlcl5iI6aHxHKjThbbIzZMuXnJ305EeNY/EWZxgDe6GI8AAvy2q7vlZpsbfbbGCIxVw+ZDf5hSs9sMUtx7guAvcChyyI2YJIUERyBO3WswbCG/bEmGtuxiPeWYB/hqLiFqHAViJQNv1J008qm63wssTbzgkwMxPuj5ZfURrQF+zNor3iVIgnTw0jwHzo7A2S9tAeWbxJIPvH0YfChcSSpKgiNRMkkxr6b0jFCrYDKC2YxOuwHU+O1UuL4q8lQwygxpoSBtrV0JySsaAzMjUcorO4vDd4iSfDzqsnWONMkxtPI6VqeH4xbtgMTBgz0BgzWKODMxoKv+DWYskxJzweZgAR9TVFrYvAWlBYGBE67cj6itJ2J7RDDtcRrbMHymVjuqqtmfXcQTp4VjMTazKZAAIG0AzmHTwNWfDbhthHy5gNSDqfdifTQ+g6Ul0l5eo8R49BK2UdyNC2XujlpMT9POqVxfbUhVnm7SZ8hWq4X7LEJauZAQ1ssRIMN3JDEaEiTQ3ZzjRvXmtmItBhtERC6a6+6dTXDPPLO8vRhJhOFJY7PXmXNm0B3VBMyBHfPUjlRdnsqs/tnKnT/AFj7zOwXT7JqTifFGXiK2cxCtlMSfMiNvsjem9vcSbd2wQYnQ7bSdNvPas+m1bkkt8Hs2crXAoDqCBbWWkkblvA70Res2rVkX9XWW7pIVY74EwBzAqs7aXFOGw4BGkAiRp3CACOVO4tcY4Fe8SrZlVV1lhnOkc9/jSYzusvdZYO5bu2rl5baArkKkDTSCY5jUEUzsrxx8RdliSArbgA94odIOgjlVZwniLWrDWzZukuPukQJbUz51HwXA4rCwVtpmbQAuNNANQPSrqM8o7GOb9MKHYMgnvTC5CBMwBrtRPb52W8mUkSusGNvEa9fjTDwG5me811VuaygUmGACnXb7M1Pi+CAkNjLzuIkEnJBzZYJO8zt41rcl2l3yPvup4cVkSQ2kiT3jy8jWK4ViSto5GgyPdMGCBO2tag9n7RR7sSFJ1L5gFEHlvoaD49xDCPbC2FClbm+TLmXK2oO8TG8Ul403hPnFSmVhLHXnvy0/CuU7B45VQAnmeR5sTypVPVl9JllzXofAjGGtfu/Uk0/iihrF1Tsbbg+WU03hWli1+4v0FN4vdjD3T/w3/ymvo59q8PlhOB4ABSx3O5PioMeC6/Ojr520gR665dY6aHWuYB1t21kZ2hYQaAA20AZjy9fGAahuYh2PfM6LA5DVvUnQanfwrwvS7eQlCBEkRr41WHh7ZckruTvr7uWjOIEi2SCRlE6Ej0MVV3MY6qGzEklh7/3fEiunPhhf2AQoB3A5VT/AKsYXnuEe/mESPtKi6HyT51a2QcsEkmN+dVJxjlmBM5ATr7M+6Y2jT1psH4GwVRgwjUkTB0/IqgxfZpbhe4zkDM5gAaBSR+FXuAxDOpJMiSI7u431WofbTaYBWJJuAQNPfbnXPO8tYs9g+ziXQWt3WIHPLG4n6EfGlY7Nq5OW6TA17pmJ/8ANXfCQbasHV5MR3SfsgdPCq/EhlVd1JmdwdzFJzby1bUOHWwtwpmY5QTBYzm2MgRGhpuL4cmZgqkEHXeNeUGmW1DXBLAHWWYFoEfzgUr+NjMT3gdZO5jT8itMBWIIKaBug5HrQXF8CAGOWMoWGUjLouoHUyCYFTsVJBywN95+ld4upNtFXYZp01GaDOp8OnLxpSM/esnLmkt50Rw620aNlPhT7yx3RrooEc2bYCi+HWwEzSOmukcoqgq9hUye9qRvMdDpXcM5K90jUCZO2msCpMZdGUSfT+lS4TCAIpnrIk6zvRGz7FceuhRZtYc3CgbvBgFIYpqeYMj51YcI4Hi7Vxrts2gb8sA0nKPePLfX5Vl+A41bGKRjeWwgjMSdCoIlAuuYnaB58q03Y7iJu4t4d2QAxLSDI0OXKMsARANccprs7Y3YjE9m2e6b16+BfQQuQKAQFBkA6mA/SpsZwPDW3X9MvNcBgqbhI70wYC6xHwqt7Tn/APIoIEMoJOubRREEERsOVT/6T7rKlpkOVsxEwpMQSR3geYFTuos4bCYZLd1refOrbDOWaVIInTadamxeOUYdbtpRCXXYZhlAgtM9I1qo7ZXgOG2wjZWGUdxspALKPs6inYbG2zw1UNwG5k90tLar09TrVkSrLgfEji7d12yMVtwHQsFLAXJ7vhQHZniLXMTlLlgpbMGRQJysO4QZgFenSgewvElsYd1uBpaYAUk89T03ofs2bljF3LptuVJOUDnJfXXwapdcqn45icuOa3LyxaGDxlDFzAWOq9dZq2/0gvkS28AkSJYE7xrAO+1UfFsPcv40XVXLlgsjEZhq3IcjmGtWPaIX8TaCXBbtREEuJ3WZBI6Vrc2iz7NQ2AuEAd4MTGxJtqTpWCXGOxvKxLZW0UkmAHK6Dloa0fDcQ1m0LK4mwqxlOqkscoU7En5ULZ4HaW4z+1MuTMIzAAtm2y661JlIsUdu1AH86VaHC4GwVGa5cBkjS2saEgbmdgKVLk1Zj9NhwnHWWtoqXbbMqLIV1JEAAyAZGtc7RmMHfI/9Nvnp+NeR2cOksTqSTvy32ipLiQp1O1enLq7mnH2PLUYZlRByM7DU6QNh5VDfZ5nLAge9vu3IedRJxRlSLNtV96XfvMdTyGnzNKxedsxdixkdNNJgAARvXFKHxWLL2ysosjm23pQN7BlkVcySpfXMPtt0+VWHFVhQwMRAiSAZIHLzquF05VaT3pgZidmjmNd66Mrv9YQNQP4xVRawrftWEftVaNRpmbNr5VaHC/siPtR72kzvvG1VFm2cvPuDqnWOnUc6C04cTbTKVJOZjoR9pi3409LxWxmGhGYxEn3jpHWoeGWPtnyGi+M6qKYb82CoDSQR7pjc865592sRODxbOrHptKxr6GqjHYr2kGCdOkbTykxR3DHyKwfMJJ5MdDVPxziKDSQoEAHXeOUelJOeC3gJbuxcCkDMx7s/eEnafrSS05Vy8TBAUSY5Cqz9YZWVwBcjk5bMp+8GOh009a0PsfaJ7QkKSJIOvhyE7mtIoRiWbRRl25aCOgqC7xPLdKnvagSdthI8po5G2hY13MTvr41FiMLameZYEzBGu5EjTrViA7uIN11IAEHadRG0mjuE2StszsWMacv5TSuWkB3mfEVYN+fKqBr91VOu51kUgztb0McwIJzTy9aZds5m5bGKOwByW0DBtFUHQxsN415UiAr+FFwrmIJBmYIjTbXloND0rY9mzkUsj3EJMEW0BIAEAA6cqzF8IzAqGkaHumNJg686tuCcWuWbg3KHcAwOQzERv/KsZzc4bxury0dzBe0cOwxDsBAZgFMHyJqe5wsN71l21n9rdBEwddRvqareOcRVr+GCnS62RhmcQAybAMAD3jrrtR/be7kwucAFldQMwDAZjB0Olebncn27fYj9XACTasqOrsTPrmiprWHOQsDhwgmWAmI31MjShuKwvDSygArbRxoCATlJIB0+0fjR3ZYhsHbJglhLaASZgkxpWfG18qziWLcWnbD4hcygEhLaGRIE+7I33rNNjcY0ziX01IQwROuw1FWXZm+1zCYvMzMQVALEkgQdBPLSqLCFDfuZSczAzIMSBqJ512xmtz6Yqs4taKXv2l4l2AGr67zDGdADR13hOXW4dIJJzToBOw3qoxdicRcnkwGoncD+dXzMBhkYgsFkQDuAMsT6CulYHcC4RbdlZYgqx194QOh8qvsPxnLf9gRYDqe8CHByjUktGX3daqeyuIzQMuX3xEyfcbnpXHKfrlmaDbLEMTGTW0AQTtvpXPUtu2t6jVYTjuHCwbgGraEOPtHWI57+tKstfwtou0W84zNDAFgVkxDc9IpVu9Pof9f0x7mf8KBbL5vcaATsRr50RcViuqsviYj5VHgeKMxK5O8pj3gB+Ou2lR4hwtxh+zT2mUsM5ktPUwJjwrVjfrvZcnFQohG57wo1J+8QefSu2MWNcxVTI0zKfsjpVHjGtNOVGlXMyW1AzCJO+w8KLw9lMvdSJ30J5A7x41MWKN4lfzjKpU7GS0bGfwoNbTQg7vcBB7w17wOnwqS9bVVJjYE7dB4iq3h2NLuVZUGhIykH0Onzrpus6ae5jB7MnSYOmYfWqtA8MMo7wEd5fvE6/Gu3LChToNj+dqpuIcYW1dyC2CBGYyAdQDoOehpsanA3CFykQQd5HXwNUz4prdovmeBrAPjsPjRa4ddNBQN7Cs+HypEkCJ2GoNcs3TARwjiL3RmzOACRDEchP41FxDB21U9wFp95lmBEyJG08qH4f+xtlHysZJaDEKY2HkKtX4dbYBmuFgBoSR0HOOnKk4TLll3wlvOAyLoROXTQxyEDXwq3v38wygBRB0AAEeH8qquLHKwyGdRz197+lE3LgWSNInTU/n+tdNsBmxSruAfKJmo8Ri7TRmC+oE/L8aCwrBrh7uhOp/rRY4fabUSPX+dNiTDsrMAmg6xG3SrRgomYGunOapWVVuLBn+cEUW+PNzmhAOhKmZHrQFXo6DmNhE9K7du90EEw06CfWeQ1oC9icoEMRHMhSP5/Oh1syGcXB45QRr5TU2DzdJMeHOicExDHeIjXxJ3qGzZdUzKQ5iYOmnPXrTASGBzZZjMN/GKuxfBbbujszBrbSsbTIOumuwrR3OI4fE2zbv5okGFkZiDp/wCKyGE41Zs3tixeBOjhI0LBCYJ23039L1O1WGUy3tW05rZCbH3gi5tYO22mo0qe1vn6X16akfo72RbbO1krliGkgRAka8hXE4thMOFtJnUASEgkxPKTMV5/hOKyv+pN8j3WuIzGIEKM2gGnTnUOJN69pbsBGXTPbyIi9CB7wO/wqe1jrW2vXW5xnEMElprdhAhuaEiAvqS2+prHcO4WyXGusc1oTmdJKqT7ocx3SfHeqxezeIUM164SCpACu5OY7GNdAeVEcP7MXhbk3t5JXKZPQd/Y+JnetenFndQ4jBg3Hb2i94qRz2UCN/Cjmw2fCZbfecMRptqGOlOwnZoZSGU95jmJKzGUjSJgyat8LwxLaZU0HjrrG56ms6dssunrWMuwXDRcw6qfZhiX11khdpAG/OiMdirhDKqSGtrbnaCLjNm11nUCgOOFbCW3JLsjysmDmiMoE6yJEa1dG2HQSNGAMGQesGOdJjq7crWfxV9s5nQ6aCCNQDpJpVffq6391fWaVdGGF4fiZf38hLE6kAxlI59CRv0oTHXWuYpWzBkV0YxELBEz6zVri8CsQwjaJLTAIJ5+B+NS3ODW2Zs43UZVWVVNDJ0OrbeFDZlzHI8HWJOp23I8epoq3xG2ghiBr0nkvSs9heyzsMyXCehyzqOsmnP2QuDvFyT0ywCfifpSYwtaLF4xHQophrgIWRGpDDXXTUH4VX8GwDpeVpBGUrGYsJkakAiPKnDhTjBi0TDkzIXNqXPLnppTuzfZt1vq7McqA6lQpLQREbnQjXzrfw5ictGwaIK2/hc/+VRXcErHvWcOT1KGaLusp2bnSLr1rnprYW6jdAPJmA+EVxMOcohf/cI+WSiXdSd+VSqAFGo+NTS7VV7hau0vaDbRN0xHSAlOTAxAywJiFdfp7OrFbyjQsPjSDqzrBBMiIrNxFZe7KITPs7mbrmRh8JAoS/2StxqLw/sL/wDZrW+ez5UI9jwHyqLp5+/ZYD3XuKOnsk/+yoj2Y63Lnn7Mf/OtziLEHYUDfQz1FXSajHr2XfldaYifYjY7/brmF7KFCf2jmf8Ah/8AfWwy67V02quk4Zd+zhIgsx/uxH+euW+zoHNsvQWwP+utHlOtNQ09BqKheFKFgC78Bv5Z6gTgqjVjdI6DIv8A1GtAyHkDUFy0djofGr6QDb4YgaVQ6ffa2T//ADNWAYgzkAI6MB9EoZ8QFO/SiFxQPOro2nbidwD3QfNp+iimW8UVkpbtrO+ra+NNvMMoO8cqYlwczTRsUvEbhOyf4qnw124xObKB4TPzqvW6o50ZhcWsxO9NA9LRPOIBPwE0xBInkakwuJSdTAII10knQDXnrVeL+UwIAB2lRA5EZvWgru1qaYcrq64hGVebQGJEeg+IrQEQSOm9D4bFEssRuJJKkxOwCmm2sSWa+qjVjmncBZ1n10A/3h0NARIpVHZPdHl0pUQFdzZZVQW5ZtvjGmlC4gn2kqDJMRPj8q5Z43Zb7RH7wj6aUhgvaT31IPx89NqvJIneyrEkTO0rKn1jn5123YAM7nqTJ+e1C/qwq0i+2boYI8N9a5nxC7ZGHhIPw2/802OX8YzA/sryNyZchj/EPGpeEX3dHOa4RCgFwoG5BgqTO1Qe3b/a27j+EoV/hUifWaM/WQZDCsuoHeUjrEVOyqjFXnViZdRt7isD45p+tRm84Etccedltf4ZqztcbsoMruoYTOYxuZ6Vz9JsnVLiL+66x/CTHypo2BbicLAZS3U27uvoBpUtjiubdrU8v9aNPWNaLXEdHtt/aAP4jpTjf6g+hU/j+YNNG0CuryB7KeZzsB8SY+dW3D8JkCvkJYfdcEcxz028aAzg7q2vVTH8qg/RFPuow8pXX0IqWLton4xG63VjwB+hrh42p2Zh5q34VnjYuj3XuJ/eMflr4c6V2zdIhr7/AOHX1Impo2tMVxlACS4J3iDP0pY688KQ3dyqwAGkEA61UjD3BtcHratnx6eNG4q4YUZhORRtpMD7P4Vex3MvY/o6fn0qFuIDbOk/vLUK2bv3rf8Ayv8Aurn6NemQ1r/lf91DcPHEBOrrPgwqO7i9dGGm+55eAp7YW6dZQeVofixppwlz74/5Vv8AGqgzs27tf1bMFRzsw5QCCRG5qHjWJKMNGMye6JOhHL1o3gOHa0bjs5b9mREIB7y9BvpVfiCt0y7ZY0AzlZHiARNJQF7bPqAdOZYCPOKGONynW6n7qAuflViOF4c75W9S341Nb4aqgZCY6FCw+g+tVFZb4jP/AKmvS18qn9oSIC3iT/uIsepaj1RhsB/AR9Wp49oeUeQUfVj9KCt9g8aJc/tXFUf4Zp1mw5Oik8j+1Ygf4QKslwhPva+BYn5AAURkPUDyH9YqKbwDCMtwl8p7jDdiR5ToKZibBZswbKQIkecweRFIY1bbS12TqMpK89NlE1BbvtJKW2uTtNuAPJnIqc7PCQe15MD4qpP9PnROCttbDkGS418T1qA3cU2yW1B+8xPyUVL+hXWH7S6R4WwFHxMmrZsdRbsbx5QaVQns/Z5l58bjTSqoV/g1p5OWD/umP6UI3ZpPsuy/A1Zh/CnFwfyaaFPd4NfHuX/Qgj+dR+xxy87bD0/kKvgR+ZrntRQUHt8aDrZU+UeuzeVMGLvgHNh7h56M/wDWtELs10MJ1n01obZi3xQKNcNdHmzH6ikeOWPtWG9VU/WtMbnjS9p47U0Mz+tcId7X/tIfoaX6dgxvbA/ugK0xuDz9KYyqRsD5gVNDPLj8F0X+A108RwQ2y+iuKvWwyfcT+Ff5V02kGyL/AAj+VUUQ4lgvvCf7z8K4eJYOev8AzCOtX4VeSL8BXCv+6PgKCifiuEOsmf7z6TUN/jNpiP2hAgDRDsB1rQMg+6vwH56Uip5ADyAqG2ds460TAaT1hh/1eNSpxGzyE+OVv51cuX5U3I/l61RVrxWyRAtsfK3/AFqRcbbn/U3vRHH0NWAtXPvfOniy3NjQCWuIZQwSxdGbQn2epHSSaiT2o92zd66m2v1Jq1VY5/nSnhvGoquFzFcrZH711fwFTJbxB39nPQszfMDSjJ8fpSLeOtVAf6PiD/tLQHgjN9TTxgLk63z/AGbaD6zRWb8/n1rhbr+NBGmB+9duN4ZgB/hANL9XWtyub95mYfBiafn/ADpSBmglt5V2Cr5CKcbooePWnUEvth40zWaablMN2gmFKof0ilQTCkTSpVQ38/Omzp+eldpVA2d/X6tSO/56H+VKlVC/P1ropUqiGcqlcVylRTDSX8/KlSoOE7en4UiaVKgVulSpUHa6o/PqKVKgaPz8BSubGlSoEn866g+tKlQKda5cOv56iuUqBDb89Erh92lSqDq8qfSpVR0mo2Ov56UqVBxjULGlSortdpUqqP/Z">
            <a:extLst>
              <a:ext uri="{FF2B5EF4-FFF2-40B4-BE49-F238E27FC236}">
                <a16:creationId xmlns:a16="http://schemas.microsoft.com/office/drawing/2014/main" id="{72E7B0B9-F59A-450D-9303-45FE61C42A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4" descr="ANd9GcRHE7gFT6ZsHXp_EoeBVdqYkhTpTcK9siGsxi3RbY9oOs2lDBnPow">
            <a:extLst>
              <a:ext uri="{FF2B5EF4-FFF2-40B4-BE49-F238E27FC236}">
                <a16:creationId xmlns:a16="http://schemas.microsoft.com/office/drawing/2014/main" id="{D6397814-D29C-46B8-8D48-71EB962E9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2" y="288131"/>
            <a:ext cx="5745162" cy="628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B031F92-7FA6-472A-B0A9-78E9BD9ABA71}"/>
              </a:ext>
            </a:extLst>
          </p:cNvPr>
          <p:cNvSpPr txBox="1"/>
          <p:nvPr/>
        </p:nvSpPr>
        <p:spPr>
          <a:xfrm>
            <a:off x="6493984" y="443884"/>
            <a:ext cx="2199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Pohoří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Taygetos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jižní Peloponés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A24E317-B7C3-405B-8E18-29369DDCE9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C76508-2B1D-4CB2-8A0F-4358A5AB73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pic>
        <p:nvPicPr>
          <p:cNvPr id="40966" name="Picture 6" descr="Profitis Ilias (Peloponés) – Wikipedie">
            <a:extLst>
              <a:ext uri="{FF2B5EF4-FFF2-40B4-BE49-F238E27FC236}">
                <a16:creationId xmlns:a16="http://schemas.microsoft.com/office/drawing/2014/main" id="{E9FF45AC-4930-4073-8679-D3608A068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EB47F41-D648-4D54-BFBE-12D46FA61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"/>
            <a:ext cx="6410325" cy="480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E8DC01B-003D-4D3D-9C61-2631511D481D}"/>
              </a:ext>
            </a:extLst>
          </p:cNvPr>
          <p:cNvSpPr txBox="1"/>
          <p:nvPr/>
        </p:nvSpPr>
        <p:spPr>
          <a:xfrm>
            <a:off x="499500" y="378000"/>
            <a:ext cx="1292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Taygetos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0222C2C-7F0D-4DFC-8015-37AA778ECB12}"/>
              </a:ext>
            </a:extLst>
          </p:cNvPr>
          <p:cNvSpPr txBox="1"/>
          <p:nvPr/>
        </p:nvSpPr>
        <p:spPr>
          <a:xfrm>
            <a:off x="4843762" y="5665334"/>
            <a:ext cx="1351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600" b="1" dirty="0" err="1">
                <a:latin typeface="+mn-lt"/>
              </a:rPr>
              <a:t>Profitis</a:t>
            </a:r>
            <a:r>
              <a:rPr lang="cs-CZ" sz="1600" b="1" dirty="0">
                <a:latin typeface="+mn-lt"/>
              </a:rPr>
              <a:t> Ilias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10C89935-C675-4D2C-BAB1-7751B5842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69" y="1145114"/>
            <a:ext cx="251942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Pohoří </a:t>
            </a:r>
            <a:r>
              <a:rPr kumimoji="0" lang="cs-CZ" altLang="cs-CZ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Taygetos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nejvyšší vrchol pohoří a Peloponésu – </a:t>
            </a:r>
            <a:r>
              <a:rPr kumimoji="0" lang="cs-CZ" altLang="cs-CZ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Profitis</a:t>
            </a:r>
            <a:r>
              <a:rPr kumimoji="0" lang="cs-CZ" altLang="cs-CZ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Ilias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2 407 m, hranice </a:t>
            </a:r>
            <a:r>
              <a:rPr kumimoji="0" lang="cs-CZ" alt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Lakonie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kumimoji="0" lang="cs-CZ" alt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Messénie</a:t>
            </a:r>
            <a:endParaRPr kumimoji="0" lang="cs-CZ" alt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7208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4A5DD58-6762-4187-AC0D-2931C0814D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B98EFE3-69CD-4364-8DCE-99DCDEC07E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pic>
        <p:nvPicPr>
          <p:cNvPr id="30724" name="Picture 4" descr="Kαιάδας. Ο μεγαλύτερος μύθος της σχολικής ιστορίας για την αρχαία Ελλάδα. Γιατί οι Σπαρτιάτες δεν πέταγαν στη χαράδρα ασθενικά και ανάπηρα παιδιά (drone)">
            <a:extLst>
              <a:ext uri="{FF2B5EF4-FFF2-40B4-BE49-F238E27FC236}">
                <a16:creationId xmlns:a16="http://schemas.microsoft.com/office/drawing/2014/main" id="{38F72198-52F6-49BC-8EAB-866C344D4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3299"/>
            <a:ext cx="7998781" cy="560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45C19B7-2798-411A-AFE0-79B5300D6948}"/>
              </a:ext>
            </a:extLst>
          </p:cNvPr>
          <p:cNvSpPr txBox="1"/>
          <p:nvPr/>
        </p:nvSpPr>
        <p:spPr>
          <a:xfrm>
            <a:off x="95233" y="284085"/>
            <a:ext cx="85990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Průrva </a:t>
            </a:r>
            <a:r>
              <a:rPr lang="cs-CZ" sz="1600" b="1" dirty="0" err="1">
                <a:latin typeface="+mn-lt"/>
              </a:rPr>
              <a:t>Kaiadas</a:t>
            </a:r>
            <a:r>
              <a:rPr lang="cs-CZ" sz="1600" b="1" dirty="0">
                <a:latin typeface="+mn-lt"/>
              </a:rPr>
              <a:t>, </a:t>
            </a:r>
            <a:r>
              <a:rPr lang="cs-CZ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archeologický průzkum, nález ostatků zejména dospělých mužů a několika žen, snad se jedná o místo, o kterém někteří antičtí autoři uvádějí, že sem Sparťané házeli odsouzence na smrt a za </a:t>
            </a:r>
            <a:r>
              <a:rPr lang="cs-CZ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messénských</a:t>
            </a:r>
            <a:r>
              <a:rPr lang="cs-CZ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válek (8 - 5 st. př. n. l.) zajatce. </a:t>
            </a:r>
            <a:endParaRPr lang="cs-CZ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73752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2B2DC8E-E9F9-421E-B404-9AB043D1E8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E257BC-A3DB-4693-AA4F-6FDE9B5C4D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pic>
        <p:nvPicPr>
          <p:cNvPr id="4" name="Picture 7" descr="kriti">
            <a:extLst>
              <a:ext uri="{FF2B5EF4-FFF2-40B4-BE49-F238E27FC236}">
                <a16:creationId xmlns:a16="http://schemas.microsoft.com/office/drawing/2014/main" id="{27FD7993-DFC6-41B6-8646-49B31DFBF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" y="2301120"/>
            <a:ext cx="8751887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EE42DB4-37B4-464D-94BC-677ECA28DDE5}"/>
              </a:ext>
            </a:extLst>
          </p:cNvPr>
          <p:cNvSpPr txBox="1"/>
          <p:nvPr/>
        </p:nvSpPr>
        <p:spPr>
          <a:xfrm>
            <a:off x="3266201" y="523193"/>
            <a:ext cx="24288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>
                <a:latin typeface="+mn-lt"/>
              </a:rPr>
              <a:t>Kréta</a:t>
            </a:r>
          </a:p>
          <a:p>
            <a:pPr algn="ctr"/>
            <a:r>
              <a:rPr lang="cs-CZ" sz="2000" b="1" dirty="0" err="1">
                <a:latin typeface="+mn-lt"/>
              </a:rPr>
              <a:t>Lefka</a:t>
            </a:r>
            <a:r>
              <a:rPr lang="cs-CZ" sz="2000" b="1" dirty="0">
                <a:latin typeface="+mn-lt"/>
              </a:rPr>
              <a:t> Ori, </a:t>
            </a:r>
            <a:r>
              <a:rPr lang="cs-CZ" sz="2000" b="1" dirty="0" err="1">
                <a:latin typeface="+mn-lt"/>
              </a:rPr>
              <a:t>Idi</a:t>
            </a:r>
            <a:r>
              <a:rPr lang="cs-CZ" sz="2000" b="1" dirty="0">
                <a:latin typeface="+mn-lt"/>
              </a:rPr>
              <a:t>, </a:t>
            </a:r>
            <a:r>
              <a:rPr lang="cs-CZ" sz="2000" b="1" dirty="0" err="1">
                <a:latin typeface="+mn-lt"/>
              </a:rPr>
              <a:t>Dikti</a:t>
            </a:r>
            <a:endParaRPr lang="cs-CZ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50578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15CB071-0F45-4AE6-88E8-2D6B6DB0DC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22FBAA4-ADEF-495E-BD8A-EB75B2D238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00" y="411732"/>
            <a:ext cx="5029200" cy="6286500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BE0FA80F-5E8E-46C7-8B3C-E78C44001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00" y="816868"/>
            <a:ext cx="323147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/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Lefka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Ori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(Bílé hory)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západní Kréta, řada vrcholů (asi 50) překračuje výšku 2000 m</a:t>
            </a:r>
            <a:endParaRPr kumimoji="0" lang="cs-CZ" alt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C3C6D60-E288-4780-BA67-5A9AA4F76CA3}"/>
              </a:ext>
            </a:extLst>
          </p:cNvPr>
          <p:cNvSpPr txBox="1"/>
          <p:nvPr/>
        </p:nvSpPr>
        <p:spPr>
          <a:xfrm>
            <a:off x="1020713" y="4145872"/>
            <a:ext cx="29079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altLang="cs-CZ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</a:t>
            </a:r>
            <a:r>
              <a:rPr kumimoji="0" lang="cs-CZ" altLang="cs-CZ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aňon Samaria 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farangi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Samarias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), </a:t>
            </a:r>
          </a:p>
          <a:p>
            <a:pPr algn="l"/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16 km </a:t>
            </a:r>
            <a:r>
              <a:rPr kumimoji="0" lang="cs-CZ" altLang="cs-CZ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dlouhý kaňon</a:t>
            </a:r>
            <a:endParaRPr lang="cs-CZ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70911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E8B2954-E4BA-4417-BD1A-FB19433EA3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DB831B-018D-4BC0-832C-D47A520A22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pic>
        <p:nvPicPr>
          <p:cNvPr id="5" name="Obrázek 4" descr="Obsah obrázku socha&#10;&#10;Popis byl vytvořen automaticky">
            <a:extLst>
              <a:ext uri="{FF2B5EF4-FFF2-40B4-BE49-F238E27FC236}">
                <a16:creationId xmlns:a16="http://schemas.microsoft.com/office/drawing/2014/main" id="{545DAF8E-5B62-41CD-90C3-A86A2ED1A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475" y="1701392"/>
            <a:ext cx="5353050" cy="515660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03FD44F-8077-4018-9C03-CCAA2FA4153A}"/>
              </a:ext>
            </a:extLst>
          </p:cNvPr>
          <p:cNvSpPr txBox="1"/>
          <p:nvPr/>
        </p:nvSpPr>
        <p:spPr>
          <a:xfrm>
            <a:off x="1432601" y="3318365"/>
            <a:ext cx="2107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Amaltheia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, Zeus a Faun</a:t>
            </a:r>
          </a:p>
          <a:p>
            <a:pPr algn="ctr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Bernini,17. st.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DD547A3-AFF1-4211-A140-FBB76EFCE46C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04188" y="214638"/>
            <a:ext cx="843378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ohoří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cs-CZ" altLang="cs-CZ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Idi</a:t>
            </a:r>
            <a:r>
              <a:rPr kumimoji="0" lang="cs-CZ" altLang="cs-CZ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kumimoji="0" lang="cs-CZ" altLang="cs-CZ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 nejvyšší horou 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Kréty </a:t>
            </a:r>
            <a:r>
              <a:rPr kumimoji="0" lang="cs-CZ" altLang="cs-CZ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Psiloritis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2456 m, střední Kréta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tomto pohoří ukryla </a:t>
            </a:r>
            <a:r>
              <a:rPr kumimoji="0" lang="cs-CZ" alt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Titánka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cs-CZ" alt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Rhea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 jeskyni novorozeného Dia, aby jej zachránila před otcem Kronem</a:t>
            </a:r>
            <a:r>
              <a:rPr lang="cs-CZ" altLang="cs-CZ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Zeus se zde krmil mlékem kozy </a:t>
            </a:r>
            <a:r>
              <a:rPr lang="cs-CZ" altLang="cs-CZ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Amaltheie</a:t>
            </a:r>
            <a:r>
              <a:rPr lang="cs-CZ" altLang="cs-CZ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medem. </a:t>
            </a:r>
            <a:endParaRPr kumimoji="0" lang="cs-CZ" alt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674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7F509C16-C009-426D-A119-6F50D2C5D4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759" y="104675"/>
            <a:ext cx="8229600" cy="455712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pohoří Balkán</a:t>
            </a:r>
          </a:p>
        </p:txBody>
      </p:sp>
      <p:pic>
        <p:nvPicPr>
          <p:cNvPr id="3075" name="Picture 5" descr="Αρχείο:Balkangebirge Balkan topo de.jpg">
            <a:extLst>
              <a:ext uri="{FF2B5EF4-FFF2-40B4-BE49-F238E27FC236}">
                <a16:creationId xmlns:a16="http://schemas.microsoft.com/office/drawing/2014/main" id="{01C3534D-BDA0-40E1-A240-CC656D693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59" y="1292424"/>
            <a:ext cx="8731917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C0C2FAF-6680-4532-9227-F7B7AED80314}"/>
              </a:ext>
            </a:extLst>
          </p:cNvPr>
          <p:cNvSpPr txBox="1"/>
          <p:nvPr/>
        </p:nvSpPr>
        <p:spPr>
          <a:xfrm>
            <a:off x="343949" y="713064"/>
            <a:ext cx="8585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400" dirty="0">
                <a:latin typeface="+mn-lt"/>
              </a:rPr>
              <a:t>pohoří </a:t>
            </a:r>
            <a:r>
              <a:rPr lang="cs-CZ" sz="1400" b="1" dirty="0" err="1">
                <a:latin typeface="+mn-lt"/>
              </a:rPr>
              <a:t>Haimos</a:t>
            </a:r>
            <a:r>
              <a:rPr lang="cs-CZ" sz="1400" dirty="0">
                <a:latin typeface="+mn-lt"/>
              </a:rPr>
              <a:t> (starořecký název), pozdější název </a:t>
            </a:r>
            <a:r>
              <a:rPr lang="cs-CZ" sz="1400" b="1" dirty="0">
                <a:latin typeface="+mn-lt"/>
              </a:rPr>
              <a:t>Balkán</a:t>
            </a:r>
            <a:r>
              <a:rPr lang="cs-CZ" sz="1400" dirty="0">
                <a:latin typeface="+mn-lt"/>
              </a:rPr>
              <a:t> (turecký název, „zalesněná hora“), dnes </a:t>
            </a:r>
            <a:r>
              <a:rPr lang="cs-CZ" sz="1400" b="1" dirty="0">
                <a:latin typeface="+mn-lt"/>
              </a:rPr>
              <a:t>Stará Planina</a:t>
            </a:r>
            <a:r>
              <a:rPr lang="cs-CZ" sz="1400" dirty="0">
                <a:latin typeface="+mn-lt"/>
              </a:rPr>
              <a:t>, v 19. st. se název Balkán začíná používat pro celý region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102DF46-401E-49C4-AB8D-443E38B539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6F00690-9539-453C-AC94-AE423B4B69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40</a:t>
            </a:fld>
            <a:endParaRPr lang="cs-CZ" altLang="cs-CZ"/>
          </a:p>
        </p:txBody>
      </p:sp>
      <p:pic>
        <p:nvPicPr>
          <p:cNvPr id="5" name="Obrázek 4" descr="Obsah obrázku obloha, exteriér, tráva, ovce&#10;&#10;Popis byl vytvořen automaticky">
            <a:extLst>
              <a:ext uri="{FF2B5EF4-FFF2-40B4-BE49-F238E27FC236}">
                <a16:creationId xmlns:a16="http://schemas.microsoft.com/office/drawing/2014/main" id="{CBF0B06E-0DB0-41B1-9665-F025A49DB2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4" r="-1" b="-1"/>
          <a:stretch/>
        </p:blipFill>
        <p:spPr>
          <a:xfrm>
            <a:off x="78361" y="0"/>
            <a:ext cx="8064900" cy="5139850"/>
          </a:xfrm>
          <a:prstGeom prst="rect">
            <a:avLst/>
          </a:prstGeom>
          <a:noFill/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A6F3B91-60C2-41D3-896C-AB0C3C0EDC99}"/>
              </a:ext>
            </a:extLst>
          </p:cNvPr>
          <p:cNvSpPr txBox="1"/>
          <p:nvPr/>
        </p:nvSpPr>
        <p:spPr>
          <a:xfrm>
            <a:off x="710214" y="177945"/>
            <a:ext cx="3061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Pohoří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Dikti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, východní Kréta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3FCD9F-2532-45BE-9C55-422D3FB2D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309" y="3638920"/>
            <a:ext cx="4280691" cy="321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6085748-1977-438E-8725-3E7266A9C695}"/>
              </a:ext>
            </a:extLst>
          </p:cNvPr>
          <p:cNvSpPr txBox="1"/>
          <p:nvPr/>
        </p:nvSpPr>
        <p:spPr>
          <a:xfrm>
            <a:off x="1677879" y="5829648"/>
            <a:ext cx="2761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nejvyšší vrchol </a:t>
            </a:r>
            <a:r>
              <a:rPr lang="cs-CZ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Dichtis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Spathi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l"/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2148 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60373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6BD6FB30-738A-42B5-A0AA-F89D8CA10F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00824" y="381000"/>
            <a:ext cx="2085975" cy="25146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Jihovýchodní Evropa</a:t>
            </a:r>
            <a:endParaRPr lang="cs-CZ" altLang="cs-CZ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01" name="Picture 5" descr="Mapa jihovýchodní Evropy - politická a slepá | Mapaevropy.eu">
            <a:extLst>
              <a:ext uri="{FF2B5EF4-FFF2-40B4-BE49-F238E27FC236}">
                <a16:creationId xmlns:a16="http://schemas.microsoft.com/office/drawing/2014/main" id="{33743796-5AB9-4D17-9B1D-F170541B5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38" y="24632"/>
            <a:ext cx="5582166" cy="683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4199D30-1CC3-42A1-BF6A-4A738D902BFA}"/>
              </a:ext>
            </a:extLst>
          </p:cNvPr>
          <p:cNvSpPr txBox="1"/>
          <p:nvPr/>
        </p:nvSpPr>
        <p:spPr>
          <a:xfrm>
            <a:off x="6040073" y="1619075"/>
            <a:ext cx="31039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Za severní hranici Balkánu je obvykle považován dolní tok Dunaje a řeka Sáva,</a:t>
            </a:r>
          </a:p>
          <a:p>
            <a:pPr algn="l"/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mezi balkánské státy se tedy obvykle neřadí Slovinsko ani Rumunsko (ale jsou různá hlediska).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Αρχείο:Map Greece expansion 1832-1947-el.svg">
            <a:extLst>
              <a:ext uri="{FF2B5EF4-FFF2-40B4-BE49-F238E27FC236}">
                <a16:creationId xmlns:a16="http://schemas.microsoft.com/office/drawing/2014/main" id="{A272476A-8D40-4F36-B97A-BF4044E04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425"/>
            <a:ext cx="4814888" cy="630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CAA76FA-383B-4797-912B-7CA344D86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5250"/>
            <a:ext cx="8229600" cy="384175"/>
          </a:xfrm>
        </p:spPr>
        <p:txBody>
          <a:bodyPr/>
          <a:lstStyle/>
          <a:p>
            <a:pPr>
              <a:defRPr/>
            </a:pP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územní zisky řeckého státu v letech 1832-1947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59F2C7A-57F3-45B7-BC9F-6A0985704162}"/>
              </a:ext>
            </a:extLst>
          </p:cNvPr>
          <p:cNvSpPr txBox="1"/>
          <p:nvPr/>
        </p:nvSpPr>
        <p:spPr>
          <a:xfrm>
            <a:off x="4814889" y="586601"/>
            <a:ext cx="4077442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1453 dobytí Konstantinopole (hlavního města Byzantské říše) osmanskými Turky, Turci ovládají celý Balkán</a:t>
            </a:r>
          </a:p>
          <a:p>
            <a:pPr algn="l"/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25. března 1821 začíná řecký národně-osvobozovací boj</a:t>
            </a:r>
          </a:p>
          <a:p>
            <a:pPr algn="l"/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1832 nezávislý řecký stát (království) – rozloha: Peloponés, Centrální Řecko, Euboia, Severní Sporady, Kyklady (tmavě modrá barva)</a:t>
            </a:r>
          </a:p>
          <a:p>
            <a:pPr algn="l"/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1864 připojení Iónských ostrovů (modrá barva)</a:t>
            </a:r>
          </a:p>
          <a:p>
            <a:pPr algn="l"/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1881 připojení Thesálie (světle modrá barva)</a:t>
            </a:r>
          </a:p>
          <a:p>
            <a:pPr algn="l"/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1913 (po balkánských válkách) získává Řecko </a:t>
            </a:r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Epirus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, Makedonii, Krétu, Lesbos ad. ostrovy (zelená barva)</a:t>
            </a:r>
          </a:p>
          <a:p>
            <a:pPr algn="l"/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1923 (1920) Thrákie (oranžová barva)</a:t>
            </a:r>
          </a:p>
          <a:p>
            <a:pPr algn="l"/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1947 </a:t>
            </a:r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Dodekanésos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 (fialová barva)</a:t>
            </a:r>
          </a:p>
          <a:p>
            <a:pPr algn="l"/>
            <a:endParaRPr lang="cs-CZ" sz="1100" dirty="0"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01F73715-EF5A-49C1-A2EF-F84E650199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9010" y="150630"/>
            <a:ext cx="6172200" cy="289214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geografické členění Řecka</a:t>
            </a:r>
          </a:p>
        </p:txBody>
      </p:sp>
      <p:pic>
        <p:nvPicPr>
          <p:cNvPr id="11267" name="Picture 7" descr="http://gregzer.pbworks.com/f/1259864887/%CE%93%CE%B5%CF%89%CE%B3%CF%81%CE%B1%CF%86%CE%B9%CE%BA%CE%AC%20%CE%B4%CE%B9%CE%B1%CE%BC%CE%B5%CF%81%CE%AF%CF%83%CE%BC%CE%B1%CF%84%CE%B1%2001.jpg">
            <a:extLst>
              <a:ext uri="{FF2B5EF4-FFF2-40B4-BE49-F238E27FC236}">
                <a16:creationId xmlns:a16="http://schemas.microsoft.com/office/drawing/2014/main" id="{A95E558B-2E3A-4B43-B7C6-291EF919F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77" y="746413"/>
            <a:ext cx="5544012" cy="536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5519455-AD14-436D-935C-214C54C7ED77}"/>
              </a:ext>
            </a:extLst>
          </p:cNvPr>
          <p:cNvSpPr txBox="1"/>
          <p:nvPr/>
        </p:nvSpPr>
        <p:spPr>
          <a:xfrm>
            <a:off x="440977" y="6263985"/>
            <a:ext cx="4619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dirty="0">
                <a:latin typeface="+mn-lt"/>
                <a:hlinkClick r:id="rId3"/>
              </a:rPr>
              <a:t>https://www.youtube.com/watch?v=hcAhBZ9nxSI</a:t>
            </a:r>
            <a:endParaRPr lang="cs-CZ" sz="1600" dirty="0">
              <a:latin typeface="+mn-lt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B7819C6-17E6-42AC-A64B-A2118797D047}"/>
              </a:ext>
            </a:extLst>
          </p:cNvPr>
          <p:cNvSpPr txBox="1"/>
          <p:nvPr/>
        </p:nvSpPr>
        <p:spPr>
          <a:xfrm>
            <a:off x="6038288" y="746413"/>
            <a:ext cx="3222357" cy="3909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</a:rPr>
              <a:t>Θράκη - 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Thrákie</a:t>
            </a:r>
          </a:p>
          <a:p>
            <a:pPr algn="l">
              <a:lnSpc>
                <a:spcPct val="200000"/>
              </a:lnSpc>
            </a:pP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</a:rPr>
              <a:t>Μακεδονία - 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Makedonie </a:t>
            </a:r>
          </a:p>
          <a:p>
            <a:pPr algn="l">
              <a:lnSpc>
                <a:spcPct val="200000"/>
              </a:lnSpc>
            </a:pP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</a:rPr>
              <a:t>Ήπειρος - </a:t>
            </a:r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Epirus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Ipiros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l">
              <a:lnSpc>
                <a:spcPct val="200000"/>
              </a:lnSpc>
            </a:pP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</a:rPr>
              <a:t>Θεσσαλία - 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Thesálie</a:t>
            </a:r>
          </a:p>
          <a:p>
            <a:pPr algn="l">
              <a:lnSpc>
                <a:spcPct val="200000"/>
              </a:lnSpc>
            </a:pP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</a:rPr>
              <a:t>Στερεά Ελλάδα - 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Centrální (Střední) Řecko</a:t>
            </a:r>
          </a:p>
          <a:p>
            <a:pPr algn="l">
              <a:lnSpc>
                <a:spcPct val="200000"/>
              </a:lnSpc>
            </a:pP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</a:rPr>
              <a:t>Πελοπόννησος - 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Peloponés</a:t>
            </a:r>
          </a:p>
          <a:p>
            <a:pPr algn="l">
              <a:lnSpc>
                <a:spcPct val="200000"/>
              </a:lnSpc>
            </a:pP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</a:rPr>
              <a:t>Κρήτη - 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Kréta</a:t>
            </a:r>
          </a:p>
          <a:p>
            <a:pPr algn="l">
              <a:lnSpc>
                <a:spcPct val="200000"/>
              </a:lnSpc>
            </a:pP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</a:rPr>
              <a:t>Νησιά Ιονίου - 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Jónské ostrovy</a:t>
            </a:r>
          </a:p>
          <a:p>
            <a:pPr algn="l">
              <a:lnSpc>
                <a:spcPct val="200000"/>
              </a:lnSpc>
            </a:pP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</a:rPr>
              <a:t>Νησιά Αιγαίου - 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Egejské ostrovy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9AD5FB5-8CE1-413F-AD2E-CC1E7A774AF5}"/>
              </a:ext>
            </a:extLst>
          </p:cNvPr>
          <p:cNvSpPr txBox="1"/>
          <p:nvPr/>
        </p:nvSpPr>
        <p:spPr>
          <a:xfrm>
            <a:off x="6038288" y="4962963"/>
            <a:ext cx="237103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Rozloha</a:t>
            </a:r>
            <a:r>
              <a:rPr lang="cs-CZ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Řecka 131 940 km² </a:t>
            </a:r>
          </a:p>
          <a:p>
            <a:r>
              <a:rPr lang="cs-CZ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(ČR 78 871 km²,</a:t>
            </a:r>
          </a:p>
          <a:p>
            <a:r>
              <a:rPr lang="cs-CZ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Československo 127 000 km² )</a:t>
            </a:r>
            <a:endParaRPr lang="cs-CZ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cs-CZ" sz="2800" dirty="0" err="1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Živa – Biogeografie a druhová rozmanitost obojživelníků a plazů Balkánského  poloostrova 1. (Daniel Jablonski)">
            <a:extLst>
              <a:ext uri="{FF2B5EF4-FFF2-40B4-BE49-F238E27FC236}">
                <a16:creationId xmlns:a16="http://schemas.microsoft.com/office/drawing/2014/main" id="{E61F2A92-C9D7-4121-AB2E-81FC2CA87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83310"/>
            <a:ext cx="70770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Αρχείο:Balkangebirge Balkan topo de.jpg">
            <a:extLst>
              <a:ext uri="{FF2B5EF4-FFF2-40B4-BE49-F238E27FC236}">
                <a16:creationId xmlns:a16="http://schemas.microsoft.com/office/drawing/2014/main" id="{4E959BA6-D46D-4C10-BD75-33AB0B8C2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997" y="-55382"/>
            <a:ext cx="3510003" cy="208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4396"/>
            <a:ext cx="2291834" cy="240454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0527A8A-4126-4E9F-B824-C9666C5B3978}"/>
              </a:ext>
            </a:extLst>
          </p:cNvPr>
          <p:cNvSpPr txBox="1"/>
          <p:nvPr/>
        </p:nvSpPr>
        <p:spPr>
          <a:xfrm>
            <a:off x="486561" y="176169"/>
            <a:ext cx="2658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řecké hory a pohoří</a:t>
            </a:r>
          </a:p>
        </p:txBody>
      </p:sp>
      <p:pic>
        <p:nvPicPr>
          <p:cNvPr id="6" name="Obrázek 5" descr="Obsah obrázku příroda, exteriér, jeskyně, několik&#10;&#10;Popis byl vytvořen automaticky">
            <a:extLst>
              <a:ext uri="{FF2B5EF4-FFF2-40B4-BE49-F238E27FC236}">
                <a16:creationId xmlns:a16="http://schemas.microsoft.com/office/drawing/2014/main" id="{B6AA1E18-7D41-3C22-141A-6A7063168C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7852"/>
            <a:ext cx="2348949" cy="156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23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D6CAC04-4144-456E-A75E-03402AB3DC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28538F9-3AFD-488B-B2CE-B4268E6D7B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pic>
        <p:nvPicPr>
          <p:cNvPr id="4" name="Picture 2" descr="http://upload.wikimedia.org/wikipedia/commons/thumb/b/bc/Greece_topo.jpg/1024px-Greece_topo.jpg">
            <a:extLst>
              <a:ext uri="{FF2B5EF4-FFF2-40B4-BE49-F238E27FC236}">
                <a16:creationId xmlns:a16="http://schemas.microsoft.com/office/drawing/2014/main" id="{9EDAE2AC-40E5-4F68-BDEF-60E054110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" y="522889"/>
            <a:ext cx="7439580" cy="633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C2BFBB1-EC69-4C7D-9023-C86B5FB35C8E}"/>
              </a:ext>
            </a:extLst>
          </p:cNvPr>
          <p:cNvSpPr txBox="1"/>
          <p:nvPr/>
        </p:nvSpPr>
        <p:spPr>
          <a:xfrm>
            <a:off x="4114800" y="2974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cs-CZ" sz="2800" dirty="0" err="1">
              <a:latin typeface="+mn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012A952-2547-4EEC-937A-9771619858FB}"/>
              </a:ext>
            </a:extLst>
          </p:cNvPr>
          <p:cNvSpPr txBox="1"/>
          <p:nvPr/>
        </p:nvSpPr>
        <p:spPr>
          <a:xfrm>
            <a:off x="7684457" y="772357"/>
            <a:ext cx="1422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Řecko je až </a:t>
            </a:r>
          </a:p>
          <a:p>
            <a:pPr algn="l"/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z 80 % hornaté</a:t>
            </a:r>
          </a:p>
        </p:txBody>
      </p:sp>
    </p:spTree>
    <p:extLst>
      <p:ext uri="{BB962C8B-B14F-4D97-AF65-F5344CB8AC3E}">
        <p14:creationId xmlns:p14="http://schemas.microsoft.com/office/powerpoint/2010/main" val="316545017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6DD5FE1FD57CA4F941EB3526E0A1AD7" ma:contentTypeVersion="14" ma:contentTypeDescription="Vytvoří nový dokument" ma:contentTypeScope="" ma:versionID="a278e665e3fa4b7d0d3e06db260c1ab3">
  <xsd:schema xmlns:xsd="http://www.w3.org/2001/XMLSchema" xmlns:xs="http://www.w3.org/2001/XMLSchema" xmlns:p="http://schemas.microsoft.com/office/2006/metadata/properties" xmlns:ns3="c3915ad1-252d-49c1-9427-3ed52ce9349a" xmlns:ns4="a002452f-60c5-4664-81ef-31541260db63" targetNamespace="http://schemas.microsoft.com/office/2006/metadata/properties" ma:root="true" ma:fieldsID="e9e0b51db8ef40b0a4e33cdf8a10719c" ns3:_="" ns4:_="">
    <xsd:import namespace="c3915ad1-252d-49c1-9427-3ed52ce9349a"/>
    <xsd:import namespace="a002452f-60c5-4664-81ef-31541260db6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915ad1-252d-49c1-9427-3ed52ce9349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02452f-60c5-4664-81ef-31541260d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155BCB-E0C1-48A6-A347-94C2AF147C78}">
  <ds:schemaRefs>
    <ds:schemaRef ds:uri="http://purl.org/dc/elements/1.1/"/>
    <ds:schemaRef ds:uri="http://schemas.openxmlformats.org/package/2006/metadata/core-properties"/>
    <ds:schemaRef ds:uri="a002452f-60c5-4664-81ef-31541260db63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c3915ad1-252d-49c1-9427-3ed52ce9349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CB50748-99AF-45C4-B0B3-CCD3414E85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23575A-8F5E-4A0E-90BB-532BFEF02A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915ad1-252d-49c1-9427-3ed52ce9349a"/>
    <ds:schemaRef ds:uri="a002452f-60c5-4664-81ef-31541260db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muni-arts-prezentace-16-9-cz-v11 (1)</Template>
  <TotalTime>0</TotalTime>
  <Words>1226</Words>
  <Application>Microsoft Office PowerPoint</Application>
  <PresentationFormat>Předvádění na obrazovce (4:3)</PresentationFormat>
  <Paragraphs>210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7" baseType="lpstr">
      <vt:lpstr>Arial</vt:lpstr>
      <vt:lpstr>Calibri</vt:lpstr>
      <vt:lpstr>Linux Libertine</vt:lpstr>
      <vt:lpstr>Tahoma</vt:lpstr>
      <vt:lpstr>Times New Roman</vt:lpstr>
      <vt:lpstr>Wingdings</vt:lpstr>
      <vt:lpstr>Prezentace_MU_CZ</vt:lpstr>
      <vt:lpstr>Řecko: co o něm víme   Balkán, Řecko – hory a pohoří</vt:lpstr>
      <vt:lpstr>Prezentace aplikace PowerPoint</vt:lpstr>
      <vt:lpstr>Balkánský poloostrov – geografické hledisko  Balkán – historický a geografický název regionu, hranice: dolní tok Dunaje a řeka Sáva  Βαλκάνια Βαλκανική χερσόνησος Xερσόνησος τoυ Αίμου</vt:lpstr>
      <vt:lpstr>pohoří Balkán</vt:lpstr>
      <vt:lpstr>Jihovýchodní Evropa</vt:lpstr>
      <vt:lpstr>územní zisky řeckého státu v letech 1832-1947</vt:lpstr>
      <vt:lpstr>geografické členění Řecka</vt:lpstr>
      <vt:lpstr>Prezentace aplikace PowerPoint</vt:lpstr>
      <vt:lpstr>Prezentace aplikace PowerPoint</vt:lpstr>
      <vt:lpstr>Prezentace aplikace PowerPoint</vt:lpstr>
      <vt:lpstr>Prezentace aplikace PowerPoint</vt:lpstr>
      <vt:lpstr>Rodopy – řada opuštěných tradičních vesnic (odliv obyvatelstva zejména od 2. sv. války)</vt:lpstr>
      <vt:lpstr>Prezentace aplikace PowerPoint</vt:lpstr>
      <vt:lpstr>Prezentace aplikace PowerPoint</vt:lpstr>
      <vt:lpstr>Stefani – „Diův trůn“</vt:lpstr>
      <vt:lpstr>Prezentace aplikace PowerPoint</vt:lpstr>
      <vt:lpstr>Prezentace aplikace PowerPoint</vt:lpstr>
      <vt:lpstr>Prezentace aplikace PowerPoint</vt:lpstr>
      <vt:lpstr>Prezentace aplikace PowerPoint</vt:lpstr>
      <vt:lpstr>Dračí jezero (Smolikas, 2200 m)  Nejvyšším vrcholem Pindosu a druhým nejvyšším v Řecku je Smolikas (nazývá se tak i celá hora).  Drakolimni, v rámci Řecka se nachází několik „alpských“ jezer, jedno právě na Smolikasu (podle pověstí zde žili draci). </vt:lpstr>
      <vt:lpstr> </vt:lpstr>
      <vt:lpstr>kaňon Vikos</vt:lpstr>
      <vt:lpstr>Zagori</vt:lpstr>
      <vt:lpstr>Prezentace aplikace PowerPoint</vt:lpstr>
      <vt:lpstr>údolí řeky Acherón</vt:lpstr>
      <vt:lpstr>Prezentace aplikace PowerPoint</vt:lpstr>
      <vt:lpstr>Prezentace aplikace PowerPoint</vt:lpstr>
      <vt:lpstr>Prezentace aplikace PowerPoint</vt:lpstr>
      <vt:lpstr>Prezentace aplikace PowerPoint</vt:lpstr>
      <vt:lpstr>Pilio – zde podle antických mýtů žili Kentaurové, napůl lidé a napůl koně </vt:lpstr>
      <vt:lpstr>Prezentace aplikace PowerPoint</vt:lpstr>
      <vt:lpstr>Prezentace aplikace PowerPoint</vt:lpstr>
      <vt:lpstr>Parnassos – lyžařské centrum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Simone Sumelidu</dc:creator>
  <cp:lastModifiedBy>Nicole Sumelidu</cp:lastModifiedBy>
  <cp:revision>17</cp:revision>
  <cp:lastPrinted>1601-01-01T00:00:00Z</cp:lastPrinted>
  <dcterms:created xsi:type="dcterms:W3CDTF">2021-10-02T21:09:32Z</dcterms:created>
  <dcterms:modified xsi:type="dcterms:W3CDTF">2023-02-13T14:10:10Z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0x01010076DD5FE1FD57CA4F941EB3526E0A1AD7</vt:lpwstr>
  </property>
</Properties>
</file>