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369" r:id="rId2"/>
    <p:sldId id="323" r:id="rId3"/>
    <p:sldId id="290" r:id="rId4"/>
    <p:sldId id="324" r:id="rId5"/>
    <p:sldId id="325" r:id="rId6"/>
    <p:sldId id="326" r:id="rId7"/>
    <p:sldId id="327" r:id="rId8"/>
    <p:sldId id="328" r:id="rId9"/>
    <p:sldId id="329" r:id="rId10"/>
    <p:sldId id="364" r:id="rId11"/>
    <p:sldId id="359" r:id="rId12"/>
    <p:sldId id="331" r:id="rId13"/>
    <p:sldId id="333" r:id="rId14"/>
    <p:sldId id="332" r:id="rId15"/>
    <p:sldId id="352" r:id="rId16"/>
    <p:sldId id="366" r:id="rId17"/>
    <p:sldId id="360" r:id="rId18"/>
    <p:sldId id="362" r:id="rId19"/>
    <p:sldId id="361" r:id="rId20"/>
    <p:sldId id="365" r:id="rId21"/>
    <p:sldId id="334" r:id="rId22"/>
    <p:sldId id="335" r:id="rId23"/>
    <p:sldId id="339" r:id="rId24"/>
    <p:sldId id="336" r:id="rId25"/>
    <p:sldId id="337" r:id="rId26"/>
    <p:sldId id="338" r:id="rId27"/>
    <p:sldId id="340" r:id="rId28"/>
    <p:sldId id="341" r:id="rId29"/>
    <p:sldId id="345" r:id="rId30"/>
    <p:sldId id="346" r:id="rId31"/>
    <p:sldId id="349" r:id="rId32"/>
    <p:sldId id="348" r:id="rId33"/>
    <p:sldId id="350" r:id="rId34"/>
    <p:sldId id="351" r:id="rId35"/>
    <p:sldId id="368" r:id="rId36"/>
    <p:sldId id="367" r:id="rId37"/>
    <p:sldId id="354" r:id="rId38"/>
    <p:sldId id="291" r:id="rId39"/>
    <p:sldId id="292" r:id="rId40"/>
    <p:sldId id="293" r:id="rId41"/>
    <p:sldId id="294" r:id="rId42"/>
    <p:sldId id="322" r:id="rId43"/>
    <p:sldId id="297" r:id="rId44"/>
    <p:sldId id="296" r:id="rId45"/>
    <p:sldId id="295" r:id="rId46"/>
    <p:sldId id="298" r:id="rId47"/>
    <p:sldId id="299" r:id="rId48"/>
    <p:sldId id="300" r:id="rId49"/>
    <p:sldId id="301" r:id="rId50"/>
    <p:sldId id="303" r:id="rId51"/>
    <p:sldId id="309" r:id="rId52"/>
    <p:sldId id="313" r:id="rId53"/>
    <p:sldId id="311" r:id="rId54"/>
    <p:sldId id="312" r:id="rId55"/>
    <p:sldId id="314" r:id="rId56"/>
    <p:sldId id="316" r:id="rId57"/>
    <p:sldId id="315" r:id="rId58"/>
    <p:sldId id="317" r:id="rId59"/>
    <p:sldId id="318" r:id="rId60"/>
    <p:sldId id="319" r:id="rId61"/>
    <p:sldId id="320" r:id="rId62"/>
    <p:sldId id="321"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4660"/>
  </p:normalViewPr>
  <p:slideViewPr>
    <p:cSldViewPr snapToGrid="0">
      <p:cViewPr varScale="1">
        <p:scale>
          <a:sx n="127" d="100"/>
          <a:sy n="127" d="100"/>
        </p:scale>
        <p:origin x="97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130655-012C-4D5A-BF29-73A0C0CC6F2F}"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A38DC024-3B92-4AA6-AAEA-732CB156D360}">
      <dgm:prSet/>
      <dgm:spPr/>
      <dgm:t>
        <a:bodyPr/>
        <a:lstStyle/>
        <a:p>
          <a:r>
            <a:rPr lang="cs-CZ" dirty="0"/>
            <a:t>období starších paláců 2000-1700 př. n. l.</a:t>
          </a:r>
          <a:endParaRPr lang="en-US" dirty="0"/>
        </a:p>
      </dgm:t>
    </dgm:pt>
    <dgm:pt modelId="{2AFD0241-EF65-491C-843A-5500E36C35A0}" type="parTrans" cxnId="{999C55BA-12D7-4D2E-B849-C5EFD55EC755}">
      <dgm:prSet/>
      <dgm:spPr/>
      <dgm:t>
        <a:bodyPr/>
        <a:lstStyle/>
        <a:p>
          <a:endParaRPr lang="en-US"/>
        </a:p>
      </dgm:t>
    </dgm:pt>
    <dgm:pt modelId="{66EE94DD-CDD9-4BD1-B077-52D2BAE20FEE}" type="sibTrans" cxnId="{999C55BA-12D7-4D2E-B849-C5EFD55EC755}">
      <dgm:prSet/>
      <dgm:spPr/>
      <dgm:t>
        <a:bodyPr/>
        <a:lstStyle/>
        <a:p>
          <a:endParaRPr lang="en-US"/>
        </a:p>
      </dgm:t>
    </dgm:pt>
    <dgm:pt modelId="{7AAFAA09-5A50-4A30-8C4B-EFF63323BD99}">
      <dgm:prSet/>
      <dgm:spPr/>
      <dgm:t>
        <a:bodyPr/>
        <a:lstStyle/>
        <a:p>
          <a:r>
            <a:rPr lang="cs-CZ"/>
            <a:t>1. destrukce – cca 1700 př. n. l.</a:t>
          </a:r>
          <a:endParaRPr lang="en-US"/>
        </a:p>
      </dgm:t>
    </dgm:pt>
    <dgm:pt modelId="{E7C12E8B-095D-4DE2-AF52-F5B76E5D8E42}" type="parTrans" cxnId="{07EAD579-2D5F-44CE-A018-2C8D98140E16}">
      <dgm:prSet/>
      <dgm:spPr/>
      <dgm:t>
        <a:bodyPr/>
        <a:lstStyle/>
        <a:p>
          <a:endParaRPr lang="en-US"/>
        </a:p>
      </dgm:t>
    </dgm:pt>
    <dgm:pt modelId="{16976C3F-0F50-4319-8EA2-F9BC5169BA83}" type="sibTrans" cxnId="{07EAD579-2D5F-44CE-A018-2C8D98140E16}">
      <dgm:prSet/>
      <dgm:spPr/>
      <dgm:t>
        <a:bodyPr/>
        <a:lstStyle/>
        <a:p>
          <a:endParaRPr lang="en-US"/>
        </a:p>
      </dgm:t>
    </dgm:pt>
    <dgm:pt modelId="{E3A04029-0A72-4897-929B-918B167CB9B9}">
      <dgm:prSet/>
      <dgm:spPr/>
      <dgm:t>
        <a:bodyPr/>
        <a:lstStyle/>
        <a:p>
          <a:r>
            <a:rPr lang="cs-CZ"/>
            <a:t>období mladších paláců 1700-1400 př. n. l.</a:t>
          </a:r>
          <a:endParaRPr lang="en-US"/>
        </a:p>
      </dgm:t>
    </dgm:pt>
    <dgm:pt modelId="{C048F6A0-D59C-4500-9EEF-483B379AE510}" type="parTrans" cxnId="{6C7367DE-4B44-411B-BC7A-E99F3CFE3093}">
      <dgm:prSet/>
      <dgm:spPr/>
      <dgm:t>
        <a:bodyPr/>
        <a:lstStyle/>
        <a:p>
          <a:endParaRPr lang="en-US"/>
        </a:p>
      </dgm:t>
    </dgm:pt>
    <dgm:pt modelId="{7388CA11-EAC4-468D-9BCC-6948823B51ED}" type="sibTrans" cxnId="{6C7367DE-4B44-411B-BC7A-E99F3CFE3093}">
      <dgm:prSet/>
      <dgm:spPr/>
      <dgm:t>
        <a:bodyPr/>
        <a:lstStyle/>
        <a:p>
          <a:endParaRPr lang="en-US"/>
        </a:p>
      </dgm:t>
    </dgm:pt>
    <dgm:pt modelId="{05C4B85C-FDEB-48FB-970C-8C6422033E89}">
      <dgm:prSet/>
      <dgm:spPr/>
      <dgm:t>
        <a:bodyPr/>
        <a:lstStyle/>
        <a:p>
          <a:r>
            <a:rPr lang="cs-CZ"/>
            <a:t>cca 1490 příchod Achajů</a:t>
          </a:r>
          <a:endParaRPr lang="en-US"/>
        </a:p>
      </dgm:t>
    </dgm:pt>
    <dgm:pt modelId="{8D01337B-0B74-4BA6-8A88-21B2A271037B}" type="parTrans" cxnId="{B439DD68-1A0D-471B-9D0A-1E7E20C769E8}">
      <dgm:prSet/>
      <dgm:spPr/>
      <dgm:t>
        <a:bodyPr/>
        <a:lstStyle/>
        <a:p>
          <a:endParaRPr lang="en-US"/>
        </a:p>
      </dgm:t>
    </dgm:pt>
    <dgm:pt modelId="{A01ADFAC-7AE1-44B8-A92C-213D3B8A6DDA}" type="sibTrans" cxnId="{B439DD68-1A0D-471B-9D0A-1E7E20C769E8}">
      <dgm:prSet/>
      <dgm:spPr/>
      <dgm:t>
        <a:bodyPr/>
        <a:lstStyle/>
        <a:p>
          <a:endParaRPr lang="en-US"/>
        </a:p>
      </dgm:t>
    </dgm:pt>
    <dgm:pt modelId="{8412BA7B-328F-491C-A3BC-AE2878A5FBBB}">
      <dgm:prSet/>
      <dgm:spPr/>
      <dgm:t>
        <a:bodyPr/>
        <a:lstStyle/>
        <a:p>
          <a:r>
            <a:rPr lang="cs-CZ"/>
            <a:t>cca 1375 př. n. l. všechna krétská sídla zničena</a:t>
          </a:r>
          <a:endParaRPr lang="en-US"/>
        </a:p>
      </dgm:t>
    </dgm:pt>
    <dgm:pt modelId="{619D1CD8-422A-448D-8D30-C23B37AC6571}" type="parTrans" cxnId="{A3E6B2C2-4558-4F52-8E84-6910D84BB172}">
      <dgm:prSet/>
      <dgm:spPr/>
      <dgm:t>
        <a:bodyPr/>
        <a:lstStyle/>
        <a:p>
          <a:endParaRPr lang="en-US"/>
        </a:p>
      </dgm:t>
    </dgm:pt>
    <dgm:pt modelId="{73560EED-5390-4150-834F-E1058BBA1C96}" type="sibTrans" cxnId="{A3E6B2C2-4558-4F52-8E84-6910D84BB172}">
      <dgm:prSet/>
      <dgm:spPr/>
      <dgm:t>
        <a:bodyPr/>
        <a:lstStyle/>
        <a:p>
          <a:endParaRPr lang="en-US"/>
        </a:p>
      </dgm:t>
    </dgm:pt>
    <dgm:pt modelId="{5CF1C3D5-FAC6-4E2C-8105-A0C70EFF4CAC}" type="pres">
      <dgm:prSet presAssocID="{04130655-012C-4D5A-BF29-73A0C0CC6F2F}" presName="linear" presStyleCnt="0">
        <dgm:presLayoutVars>
          <dgm:animLvl val="lvl"/>
          <dgm:resizeHandles val="exact"/>
        </dgm:presLayoutVars>
      </dgm:prSet>
      <dgm:spPr/>
    </dgm:pt>
    <dgm:pt modelId="{7218231B-28EB-457C-B725-7551B706C10E}" type="pres">
      <dgm:prSet presAssocID="{A38DC024-3B92-4AA6-AAEA-732CB156D360}" presName="parentText" presStyleLbl="node1" presStyleIdx="0" presStyleCnt="5">
        <dgm:presLayoutVars>
          <dgm:chMax val="0"/>
          <dgm:bulletEnabled val="1"/>
        </dgm:presLayoutVars>
      </dgm:prSet>
      <dgm:spPr/>
    </dgm:pt>
    <dgm:pt modelId="{38EA7698-D30E-4A5A-ACFF-8A2D49EF194D}" type="pres">
      <dgm:prSet presAssocID="{66EE94DD-CDD9-4BD1-B077-52D2BAE20FEE}" presName="spacer" presStyleCnt="0"/>
      <dgm:spPr/>
    </dgm:pt>
    <dgm:pt modelId="{B16C08E1-0D83-4EE1-9CB5-5CB9C80C7D18}" type="pres">
      <dgm:prSet presAssocID="{7AAFAA09-5A50-4A30-8C4B-EFF63323BD99}" presName="parentText" presStyleLbl="node1" presStyleIdx="1" presStyleCnt="5">
        <dgm:presLayoutVars>
          <dgm:chMax val="0"/>
          <dgm:bulletEnabled val="1"/>
        </dgm:presLayoutVars>
      </dgm:prSet>
      <dgm:spPr/>
    </dgm:pt>
    <dgm:pt modelId="{5FF31CB7-36FE-4F52-B559-2C0652F212E0}" type="pres">
      <dgm:prSet presAssocID="{16976C3F-0F50-4319-8EA2-F9BC5169BA83}" presName="spacer" presStyleCnt="0"/>
      <dgm:spPr/>
    </dgm:pt>
    <dgm:pt modelId="{DC68C919-86FD-4527-ACE4-46C60F6C5DD4}" type="pres">
      <dgm:prSet presAssocID="{E3A04029-0A72-4897-929B-918B167CB9B9}" presName="parentText" presStyleLbl="node1" presStyleIdx="2" presStyleCnt="5">
        <dgm:presLayoutVars>
          <dgm:chMax val="0"/>
          <dgm:bulletEnabled val="1"/>
        </dgm:presLayoutVars>
      </dgm:prSet>
      <dgm:spPr/>
    </dgm:pt>
    <dgm:pt modelId="{589957B2-1E93-4FC6-920D-336B7947713F}" type="pres">
      <dgm:prSet presAssocID="{7388CA11-EAC4-468D-9BCC-6948823B51ED}" presName="spacer" presStyleCnt="0"/>
      <dgm:spPr/>
    </dgm:pt>
    <dgm:pt modelId="{61833560-BF6F-496F-8904-ABDB607DCCCC}" type="pres">
      <dgm:prSet presAssocID="{05C4B85C-FDEB-48FB-970C-8C6422033E89}" presName="parentText" presStyleLbl="node1" presStyleIdx="3" presStyleCnt="5">
        <dgm:presLayoutVars>
          <dgm:chMax val="0"/>
          <dgm:bulletEnabled val="1"/>
        </dgm:presLayoutVars>
      </dgm:prSet>
      <dgm:spPr/>
    </dgm:pt>
    <dgm:pt modelId="{C413C995-9A88-40E4-A76E-C7B2756DFF16}" type="pres">
      <dgm:prSet presAssocID="{A01ADFAC-7AE1-44B8-A92C-213D3B8A6DDA}" presName="spacer" presStyleCnt="0"/>
      <dgm:spPr/>
    </dgm:pt>
    <dgm:pt modelId="{068AE0FD-EA79-4964-B18F-225EA95B2D66}" type="pres">
      <dgm:prSet presAssocID="{8412BA7B-328F-491C-A3BC-AE2878A5FBBB}" presName="parentText" presStyleLbl="node1" presStyleIdx="4" presStyleCnt="5">
        <dgm:presLayoutVars>
          <dgm:chMax val="0"/>
          <dgm:bulletEnabled val="1"/>
        </dgm:presLayoutVars>
      </dgm:prSet>
      <dgm:spPr/>
    </dgm:pt>
  </dgm:ptLst>
  <dgm:cxnLst>
    <dgm:cxn modelId="{4312352B-64B9-4B5D-95D2-CC24637ACDC7}" type="presOf" srcId="{05C4B85C-FDEB-48FB-970C-8C6422033E89}" destId="{61833560-BF6F-496F-8904-ABDB607DCCCC}" srcOrd="0" destOrd="0" presId="urn:microsoft.com/office/officeart/2005/8/layout/vList2"/>
    <dgm:cxn modelId="{DDD9132F-0FC2-4490-A6D3-2402D384791C}" type="presOf" srcId="{E3A04029-0A72-4897-929B-918B167CB9B9}" destId="{DC68C919-86FD-4527-ACE4-46C60F6C5DD4}" srcOrd="0" destOrd="0" presId="urn:microsoft.com/office/officeart/2005/8/layout/vList2"/>
    <dgm:cxn modelId="{F6C7FD41-8E07-45EB-8097-FD19BD4939E4}" type="presOf" srcId="{8412BA7B-328F-491C-A3BC-AE2878A5FBBB}" destId="{068AE0FD-EA79-4964-B18F-225EA95B2D66}" srcOrd="0" destOrd="0" presId="urn:microsoft.com/office/officeart/2005/8/layout/vList2"/>
    <dgm:cxn modelId="{B439DD68-1A0D-471B-9D0A-1E7E20C769E8}" srcId="{04130655-012C-4D5A-BF29-73A0C0CC6F2F}" destId="{05C4B85C-FDEB-48FB-970C-8C6422033E89}" srcOrd="3" destOrd="0" parTransId="{8D01337B-0B74-4BA6-8A88-21B2A271037B}" sibTransId="{A01ADFAC-7AE1-44B8-A92C-213D3B8A6DDA}"/>
    <dgm:cxn modelId="{C80AF86A-22DC-4C1F-A643-72ABE280543F}" type="presOf" srcId="{04130655-012C-4D5A-BF29-73A0C0CC6F2F}" destId="{5CF1C3D5-FAC6-4E2C-8105-A0C70EFF4CAC}" srcOrd="0" destOrd="0" presId="urn:microsoft.com/office/officeart/2005/8/layout/vList2"/>
    <dgm:cxn modelId="{B27B3D51-8C07-4B06-9A02-110AAAE78FF8}" type="presOf" srcId="{A38DC024-3B92-4AA6-AAEA-732CB156D360}" destId="{7218231B-28EB-457C-B725-7551B706C10E}" srcOrd="0" destOrd="0" presId="urn:microsoft.com/office/officeart/2005/8/layout/vList2"/>
    <dgm:cxn modelId="{07EAD579-2D5F-44CE-A018-2C8D98140E16}" srcId="{04130655-012C-4D5A-BF29-73A0C0CC6F2F}" destId="{7AAFAA09-5A50-4A30-8C4B-EFF63323BD99}" srcOrd="1" destOrd="0" parTransId="{E7C12E8B-095D-4DE2-AF52-F5B76E5D8E42}" sibTransId="{16976C3F-0F50-4319-8EA2-F9BC5169BA83}"/>
    <dgm:cxn modelId="{999C55BA-12D7-4D2E-B849-C5EFD55EC755}" srcId="{04130655-012C-4D5A-BF29-73A0C0CC6F2F}" destId="{A38DC024-3B92-4AA6-AAEA-732CB156D360}" srcOrd="0" destOrd="0" parTransId="{2AFD0241-EF65-491C-843A-5500E36C35A0}" sibTransId="{66EE94DD-CDD9-4BD1-B077-52D2BAE20FEE}"/>
    <dgm:cxn modelId="{A3E6B2C2-4558-4F52-8E84-6910D84BB172}" srcId="{04130655-012C-4D5A-BF29-73A0C0CC6F2F}" destId="{8412BA7B-328F-491C-A3BC-AE2878A5FBBB}" srcOrd="4" destOrd="0" parTransId="{619D1CD8-422A-448D-8D30-C23B37AC6571}" sibTransId="{73560EED-5390-4150-834F-E1058BBA1C96}"/>
    <dgm:cxn modelId="{6C7367DE-4B44-411B-BC7A-E99F3CFE3093}" srcId="{04130655-012C-4D5A-BF29-73A0C0CC6F2F}" destId="{E3A04029-0A72-4897-929B-918B167CB9B9}" srcOrd="2" destOrd="0" parTransId="{C048F6A0-D59C-4500-9EEF-483B379AE510}" sibTransId="{7388CA11-EAC4-468D-9BCC-6948823B51ED}"/>
    <dgm:cxn modelId="{D742EBF0-97FC-4C3D-8D32-858BC2327009}" type="presOf" srcId="{7AAFAA09-5A50-4A30-8C4B-EFF63323BD99}" destId="{B16C08E1-0D83-4EE1-9CB5-5CB9C80C7D18}" srcOrd="0" destOrd="0" presId="urn:microsoft.com/office/officeart/2005/8/layout/vList2"/>
    <dgm:cxn modelId="{BD57CFF5-C923-49E2-9D65-A798CBD4A6F2}" type="presParOf" srcId="{5CF1C3D5-FAC6-4E2C-8105-A0C70EFF4CAC}" destId="{7218231B-28EB-457C-B725-7551B706C10E}" srcOrd="0" destOrd="0" presId="urn:microsoft.com/office/officeart/2005/8/layout/vList2"/>
    <dgm:cxn modelId="{25F5C144-7D0E-4FAA-8164-B25384776517}" type="presParOf" srcId="{5CF1C3D5-FAC6-4E2C-8105-A0C70EFF4CAC}" destId="{38EA7698-D30E-4A5A-ACFF-8A2D49EF194D}" srcOrd="1" destOrd="0" presId="urn:microsoft.com/office/officeart/2005/8/layout/vList2"/>
    <dgm:cxn modelId="{222E2B13-1B59-4888-8750-934126F6A309}" type="presParOf" srcId="{5CF1C3D5-FAC6-4E2C-8105-A0C70EFF4CAC}" destId="{B16C08E1-0D83-4EE1-9CB5-5CB9C80C7D18}" srcOrd="2" destOrd="0" presId="urn:microsoft.com/office/officeart/2005/8/layout/vList2"/>
    <dgm:cxn modelId="{8E7466AE-60F1-494C-A17A-2C5497145E9C}" type="presParOf" srcId="{5CF1C3D5-FAC6-4E2C-8105-A0C70EFF4CAC}" destId="{5FF31CB7-36FE-4F52-B559-2C0652F212E0}" srcOrd="3" destOrd="0" presId="urn:microsoft.com/office/officeart/2005/8/layout/vList2"/>
    <dgm:cxn modelId="{4B5C8064-0468-4FDB-AE03-1F6DC154DE57}" type="presParOf" srcId="{5CF1C3D5-FAC6-4E2C-8105-A0C70EFF4CAC}" destId="{DC68C919-86FD-4527-ACE4-46C60F6C5DD4}" srcOrd="4" destOrd="0" presId="urn:microsoft.com/office/officeart/2005/8/layout/vList2"/>
    <dgm:cxn modelId="{5483C6D8-024B-47D0-8494-9924F160A591}" type="presParOf" srcId="{5CF1C3D5-FAC6-4E2C-8105-A0C70EFF4CAC}" destId="{589957B2-1E93-4FC6-920D-336B7947713F}" srcOrd="5" destOrd="0" presId="urn:microsoft.com/office/officeart/2005/8/layout/vList2"/>
    <dgm:cxn modelId="{29F8F0C1-9BAB-4701-A00D-C82100BE8631}" type="presParOf" srcId="{5CF1C3D5-FAC6-4E2C-8105-A0C70EFF4CAC}" destId="{61833560-BF6F-496F-8904-ABDB607DCCCC}" srcOrd="6" destOrd="0" presId="urn:microsoft.com/office/officeart/2005/8/layout/vList2"/>
    <dgm:cxn modelId="{91679C38-FEE8-4300-8B6D-1F266003E003}" type="presParOf" srcId="{5CF1C3D5-FAC6-4E2C-8105-A0C70EFF4CAC}" destId="{C413C995-9A88-40E4-A76E-C7B2756DFF16}" srcOrd="7" destOrd="0" presId="urn:microsoft.com/office/officeart/2005/8/layout/vList2"/>
    <dgm:cxn modelId="{618BBBDB-A5F3-44C8-89BD-B5F36A440E05}" type="presParOf" srcId="{5CF1C3D5-FAC6-4E2C-8105-A0C70EFF4CAC}" destId="{068AE0FD-EA79-4964-B18F-225EA95B2D6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8231B-28EB-457C-B725-7551B706C10E}">
      <dsp:nvSpPr>
        <dsp:cNvPr id="0" name=""/>
        <dsp:cNvSpPr/>
      </dsp:nvSpPr>
      <dsp:spPr>
        <a:xfrm>
          <a:off x="0" y="96709"/>
          <a:ext cx="5000124" cy="9945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dirty="0"/>
            <a:t>období starších paláců 2000-1700 př. n. l.</a:t>
          </a:r>
          <a:endParaRPr lang="en-US" sz="2500" kern="1200" dirty="0"/>
        </a:p>
      </dsp:txBody>
      <dsp:txXfrm>
        <a:off x="48547" y="145256"/>
        <a:ext cx="4903030" cy="897406"/>
      </dsp:txXfrm>
    </dsp:sp>
    <dsp:sp modelId="{B16C08E1-0D83-4EE1-9CB5-5CB9C80C7D18}">
      <dsp:nvSpPr>
        <dsp:cNvPr id="0" name=""/>
        <dsp:cNvSpPr/>
      </dsp:nvSpPr>
      <dsp:spPr>
        <a:xfrm>
          <a:off x="0" y="1163209"/>
          <a:ext cx="5000124" cy="994500"/>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1. destrukce – cca 1700 př. n. l.</a:t>
          </a:r>
          <a:endParaRPr lang="en-US" sz="2500" kern="1200"/>
        </a:p>
      </dsp:txBody>
      <dsp:txXfrm>
        <a:off x="48547" y="1211756"/>
        <a:ext cx="4903030" cy="897406"/>
      </dsp:txXfrm>
    </dsp:sp>
    <dsp:sp modelId="{DC68C919-86FD-4527-ACE4-46C60F6C5DD4}">
      <dsp:nvSpPr>
        <dsp:cNvPr id="0" name=""/>
        <dsp:cNvSpPr/>
      </dsp:nvSpPr>
      <dsp:spPr>
        <a:xfrm>
          <a:off x="0" y="2229710"/>
          <a:ext cx="5000124" cy="99450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období mladších paláců 1700-1400 př. n. l.</a:t>
          </a:r>
          <a:endParaRPr lang="en-US" sz="2500" kern="1200"/>
        </a:p>
      </dsp:txBody>
      <dsp:txXfrm>
        <a:off x="48547" y="2278257"/>
        <a:ext cx="4903030" cy="897406"/>
      </dsp:txXfrm>
    </dsp:sp>
    <dsp:sp modelId="{61833560-BF6F-496F-8904-ABDB607DCCCC}">
      <dsp:nvSpPr>
        <dsp:cNvPr id="0" name=""/>
        <dsp:cNvSpPr/>
      </dsp:nvSpPr>
      <dsp:spPr>
        <a:xfrm>
          <a:off x="0" y="3296210"/>
          <a:ext cx="5000124" cy="994500"/>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cca 1490 příchod Achajů</a:t>
          </a:r>
          <a:endParaRPr lang="en-US" sz="2500" kern="1200"/>
        </a:p>
      </dsp:txBody>
      <dsp:txXfrm>
        <a:off x="48547" y="3344757"/>
        <a:ext cx="4903030" cy="897406"/>
      </dsp:txXfrm>
    </dsp:sp>
    <dsp:sp modelId="{068AE0FD-EA79-4964-B18F-225EA95B2D66}">
      <dsp:nvSpPr>
        <dsp:cNvPr id="0" name=""/>
        <dsp:cNvSpPr/>
      </dsp:nvSpPr>
      <dsp:spPr>
        <a:xfrm>
          <a:off x="0" y="4362710"/>
          <a:ext cx="5000124" cy="9945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cca 1375 př. n. l. všechna krétská sídla zničena</a:t>
          </a:r>
          <a:endParaRPr lang="en-US" sz="2500" kern="1200"/>
        </a:p>
      </dsp:txBody>
      <dsp:txXfrm>
        <a:off x="48547" y="4411257"/>
        <a:ext cx="4903030" cy="8974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79946-FF2A-4F28-A246-0CD312918196}" type="datetimeFigureOut">
              <a:rPr lang="cs-CZ" smtClean="0"/>
              <a:t>15.05.2023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363E7-C47A-43BB-872F-BDD16087C5E0}" type="slidenum">
              <a:rPr lang="cs-CZ" smtClean="0"/>
              <a:t>‹#›</a:t>
            </a:fld>
            <a:endParaRPr lang="cs-CZ"/>
          </a:p>
        </p:txBody>
      </p:sp>
    </p:spTree>
    <p:extLst>
      <p:ext uri="{BB962C8B-B14F-4D97-AF65-F5344CB8AC3E}">
        <p14:creationId xmlns:p14="http://schemas.microsoft.com/office/powerpoint/2010/main" val="233151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9939"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A7B50B-C93B-4749-A44F-0D00BD9CC8F9}" type="slidenum">
              <a:rPr lang="cs-CZ"/>
              <a:pPr fontAlgn="base">
                <a:spcBef>
                  <a:spcPct val="0"/>
                </a:spcBef>
                <a:spcAft>
                  <a:spcPct val="0"/>
                </a:spcAft>
                <a:defRPr/>
              </a:pPr>
              <a:t>3</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686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CFB228-582C-4E37-B3B9-527DCAD3374F}" type="slidenum">
              <a:rPr lang="cs-CZ" altLang="cs-CZ">
                <a:cs typeface="Arial" panose="020B0604020202020204" pitchFamily="34" charset="0"/>
              </a:rPr>
              <a:pPr>
                <a:spcBef>
                  <a:spcPct val="0"/>
                </a:spcBef>
              </a:pPr>
              <a:t>52</a:t>
            </a:fld>
            <a:endParaRPr lang="cs-CZ" altLang="cs-CZ">
              <a:cs typeface="Arial" panose="020B0604020202020204" pitchFamily="34" charset="0"/>
            </a:endParaRPr>
          </a:p>
        </p:txBody>
      </p:sp>
    </p:spTree>
    <p:extLst>
      <p:ext uri="{BB962C8B-B14F-4D97-AF65-F5344CB8AC3E}">
        <p14:creationId xmlns:p14="http://schemas.microsoft.com/office/powerpoint/2010/main" val="294642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2772"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1F2089D-B554-42CB-9D0F-5A5EBBACA026}" type="slidenum">
              <a:rPr lang="cs-CZ" altLang="cs-CZ">
                <a:cs typeface="Arial" panose="020B0604020202020204" pitchFamily="34" charset="0"/>
              </a:rPr>
              <a:pPr algn="r" eaLnBrk="1" hangingPunct="1">
                <a:spcBef>
                  <a:spcPct val="0"/>
                </a:spcBef>
              </a:pPr>
              <a:t>53</a:t>
            </a:fld>
            <a:endParaRPr lang="cs-CZ" altLang="cs-CZ">
              <a:cs typeface="Arial" panose="020B0604020202020204" pitchFamily="34" charset="0"/>
            </a:endParaRPr>
          </a:p>
        </p:txBody>
      </p:sp>
    </p:spTree>
    <p:extLst>
      <p:ext uri="{BB962C8B-B14F-4D97-AF65-F5344CB8AC3E}">
        <p14:creationId xmlns:p14="http://schemas.microsoft.com/office/powerpoint/2010/main" val="3391958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4820"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AF8D418-B539-4D89-AE29-3569FDAA52B7}" type="slidenum">
              <a:rPr lang="cs-CZ" altLang="cs-CZ">
                <a:cs typeface="Arial" panose="020B0604020202020204" pitchFamily="34" charset="0"/>
              </a:rPr>
              <a:pPr algn="r" eaLnBrk="1" hangingPunct="1">
                <a:spcBef>
                  <a:spcPct val="0"/>
                </a:spcBef>
              </a:pPr>
              <a:t>54</a:t>
            </a:fld>
            <a:endParaRPr lang="cs-CZ" altLang="cs-CZ">
              <a:cs typeface="Arial" panose="020B0604020202020204" pitchFamily="34" charset="0"/>
            </a:endParaRPr>
          </a:p>
        </p:txBody>
      </p:sp>
    </p:spTree>
    <p:extLst>
      <p:ext uri="{BB962C8B-B14F-4D97-AF65-F5344CB8AC3E}">
        <p14:creationId xmlns:p14="http://schemas.microsoft.com/office/powerpoint/2010/main" val="327983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891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48A747-F44E-4170-9829-02DF01A43917}" type="slidenum">
              <a:rPr lang="cs-CZ" altLang="cs-CZ">
                <a:cs typeface="Arial" panose="020B0604020202020204" pitchFamily="34" charset="0"/>
              </a:rPr>
              <a:pPr>
                <a:spcBef>
                  <a:spcPct val="0"/>
                </a:spcBef>
              </a:pPr>
              <a:t>55</a:t>
            </a:fld>
            <a:endParaRPr lang="cs-CZ" altLang="cs-CZ">
              <a:cs typeface="Arial" panose="020B0604020202020204" pitchFamily="34" charset="0"/>
            </a:endParaRPr>
          </a:p>
        </p:txBody>
      </p:sp>
    </p:spTree>
    <p:extLst>
      <p:ext uri="{BB962C8B-B14F-4D97-AF65-F5344CB8AC3E}">
        <p14:creationId xmlns:p14="http://schemas.microsoft.com/office/powerpoint/2010/main" val="2728818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1988"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CE8E103-E5D6-4020-84AD-23B3FD73ACCA}" type="slidenum">
              <a:rPr lang="cs-CZ" altLang="cs-CZ">
                <a:cs typeface="Arial" panose="020B0604020202020204" pitchFamily="34" charset="0"/>
              </a:rPr>
              <a:pPr algn="r" eaLnBrk="1" hangingPunct="1">
                <a:spcBef>
                  <a:spcPct val="0"/>
                </a:spcBef>
              </a:pPr>
              <a:t>56</a:t>
            </a:fld>
            <a:endParaRPr lang="cs-CZ" altLang="cs-CZ">
              <a:cs typeface="Arial" panose="020B0604020202020204" pitchFamily="34" charset="0"/>
            </a:endParaRPr>
          </a:p>
        </p:txBody>
      </p:sp>
    </p:spTree>
    <p:extLst>
      <p:ext uri="{BB962C8B-B14F-4D97-AF65-F5344CB8AC3E}">
        <p14:creationId xmlns:p14="http://schemas.microsoft.com/office/powerpoint/2010/main" val="1303372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6084"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B39896F-4077-4397-9DFB-8739088E7550}" type="slidenum">
              <a:rPr lang="cs-CZ" altLang="cs-CZ"/>
              <a:pPr algn="r" eaLnBrk="1" hangingPunct="1">
                <a:spcBef>
                  <a:spcPct val="0"/>
                </a:spcBef>
              </a:pPr>
              <a:t>60</a:t>
            </a:fld>
            <a:endParaRPr lang="cs-CZ" altLang="cs-CZ"/>
          </a:p>
        </p:txBody>
      </p:sp>
    </p:spTree>
    <p:extLst>
      <p:ext uri="{BB962C8B-B14F-4D97-AF65-F5344CB8AC3E}">
        <p14:creationId xmlns:p14="http://schemas.microsoft.com/office/powerpoint/2010/main" val="2292294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8132"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C7DCF5D-444D-4342-BBD6-AD42F4D14159}" type="slidenum">
              <a:rPr lang="cs-CZ" altLang="cs-CZ"/>
              <a:pPr algn="r" eaLnBrk="1" hangingPunct="1">
                <a:spcBef>
                  <a:spcPct val="0"/>
                </a:spcBef>
              </a:pPr>
              <a:t>61</a:t>
            </a:fld>
            <a:endParaRPr lang="cs-CZ" altLang="cs-CZ"/>
          </a:p>
        </p:txBody>
      </p:sp>
    </p:spTree>
    <p:extLst>
      <p:ext uri="{BB962C8B-B14F-4D97-AF65-F5344CB8AC3E}">
        <p14:creationId xmlns:p14="http://schemas.microsoft.com/office/powerpoint/2010/main" val="2514101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9939"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A7B50B-C93B-4749-A44F-0D00BD9CC8F9}" type="slidenum">
              <a:rPr lang="cs-CZ"/>
              <a:pPr fontAlgn="base">
                <a:spcBef>
                  <a:spcPct val="0"/>
                </a:spcBef>
                <a:spcAft>
                  <a:spcPct val="0"/>
                </a:spcAft>
                <a:defRPr/>
              </a:pPr>
              <a:t>10</a:t>
            </a:fld>
            <a:endParaRPr lang="cs-CZ"/>
          </a:p>
        </p:txBody>
      </p:sp>
    </p:spTree>
    <p:extLst>
      <p:ext uri="{BB962C8B-B14F-4D97-AF65-F5344CB8AC3E}">
        <p14:creationId xmlns:p14="http://schemas.microsoft.com/office/powerpoint/2010/main" val="344134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1987"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810254-2B97-423B-A85D-A0CDBD95B00C}" type="slidenum">
              <a:rPr lang="cs-CZ"/>
              <a:pPr fontAlgn="base">
                <a:spcBef>
                  <a:spcPct val="0"/>
                </a:spcBef>
                <a:spcAft>
                  <a:spcPct val="0"/>
                </a:spcAft>
                <a:defRPr/>
              </a:pPr>
              <a:t>40</a:t>
            </a:fld>
            <a:endParaRPr lang="cs-CZ"/>
          </a:p>
        </p:txBody>
      </p:sp>
    </p:spTree>
    <p:extLst>
      <p:ext uri="{BB962C8B-B14F-4D97-AF65-F5344CB8AC3E}">
        <p14:creationId xmlns:p14="http://schemas.microsoft.com/office/powerpoint/2010/main" val="1937503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172"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68AC217-37F2-43AA-8F38-7CFBD969487E}" type="slidenum">
              <a:rPr lang="cs-CZ" altLang="cs-CZ"/>
              <a:pPr algn="r" eaLnBrk="1" hangingPunct="1">
                <a:spcBef>
                  <a:spcPct val="0"/>
                </a:spcBef>
              </a:pPr>
              <a:t>41</a:t>
            </a:fld>
            <a:endParaRPr lang="cs-CZ" altLang="cs-CZ"/>
          </a:p>
        </p:txBody>
      </p:sp>
    </p:spTree>
    <p:extLst>
      <p:ext uri="{BB962C8B-B14F-4D97-AF65-F5344CB8AC3E}">
        <p14:creationId xmlns:p14="http://schemas.microsoft.com/office/powerpoint/2010/main" val="982909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Zástupný symbol pro obrázek snímku 1"/>
          <p:cNvSpPr>
            <a:spLocks noGrp="1" noRot="1" noChangeAspect="1"/>
          </p:cNvSpPr>
          <p:nvPr>
            <p:ph type="sldImg"/>
          </p:nvPr>
        </p:nvSpPr>
        <p:spPr bwMode="auto">
          <a:noFill/>
          <a:ln>
            <a:solidFill>
              <a:srgbClr val="000000"/>
            </a:solidFill>
            <a:miter lim="800000"/>
            <a:headEnd/>
            <a:tailEnd/>
          </a:ln>
        </p:spPr>
      </p:sp>
      <p:sp>
        <p:nvSpPr>
          <p:cNvPr id="6144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a:p>
        </p:txBody>
      </p:sp>
      <p:sp>
        <p:nvSpPr>
          <p:cNvPr id="50179"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8AB9DE-DBD1-4E79-83A7-539860C425CE}" type="slidenum">
              <a:rPr lang="cs-CZ"/>
              <a:pPr fontAlgn="base">
                <a:spcBef>
                  <a:spcPct val="0"/>
                </a:spcBef>
                <a:spcAft>
                  <a:spcPct val="0"/>
                </a:spcAft>
                <a:defRPr/>
              </a:pPr>
              <a:t>42</a:t>
            </a:fld>
            <a:endParaRPr lang="cs-CZ"/>
          </a:p>
        </p:txBody>
      </p:sp>
    </p:spTree>
    <p:extLst>
      <p:ext uri="{BB962C8B-B14F-4D97-AF65-F5344CB8AC3E}">
        <p14:creationId xmlns:p14="http://schemas.microsoft.com/office/powerpoint/2010/main" val="4015473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2292"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07AE80A-6730-4247-AAD0-8E1A06EF19E7}" type="slidenum">
              <a:rPr lang="cs-CZ" altLang="cs-CZ"/>
              <a:pPr algn="r" eaLnBrk="1" hangingPunct="1">
                <a:spcBef>
                  <a:spcPct val="0"/>
                </a:spcBef>
              </a:pPr>
              <a:t>46</a:t>
            </a:fld>
            <a:endParaRPr lang="cs-CZ" altLang="cs-CZ"/>
          </a:p>
        </p:txBody>
      </p:sp>
    </p:spTree>
    <p:extLst>
      <p:ext uri="{BB962C8B-B14F-4D97-AF65-F5344CB8AC3E}">
        <p14:creationId xmlns:p14="http://schemas.microsoft.com/office/powerpoint/2010/main" val="2379961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412"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03A6830-2DF0-4CE8-98AD-E9FB38E938FE}" type="slidenum">
              <a:rPr lang="cs-CZ" altLang="cs-CZ"/>
              <a:pPr algn="r" eaLnBrk="1" hangingPunct="1">
                <a:spcBef>
                  <a:spcPct val="0"/>
                </a:spcBef>
              </a:pPr>
              <a:t>49</a:t>
            </a:fld>
            <a:endParaRPr lang="cs-CZ" altLang="cs-CZ"/>
          </a:p>
        </p:txBody>
      </p:sp>
    </p:spTree>
    <p:extLst>
      <p:ext uri="{BB962C8B-B14F-4D97-AF65-F5344CB8AC3E}">
        <p14:creationId xmlns:p14="http://schemas.microsoft.com/office/powerpoint/2010/main" val="2383350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48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CAC153-D6FE-4782-A351-7B9DB3CBD86A}" type="slidenum">
              <a:rPr lang="cs-CZ" altLang="cs-CZ">
                <a:cs typeface="Arial" panose="020B0604020202020204" pitchFamily="34" charset="0"/>
              </a:rPr>
              <a:pPr>
                <a:spcBef>
                  <a:spcPct val="0"/>
                </a:spcBef>
              </a:pPr>
              <a:t>50</a:t>
            </a:fld>
            <a:endParaRPr lang="cs-CZ" altLang="cs-CZ">
              <a:cs typeface="Arial" panose="020B0604020202020204" pitchFamily="34" charset="0"/>
            </a:endParaRPr>
          </a:p>
        </p:txBody>
      </p:sp>
    </p:spTree>
    <p:extLst>
      <p:ext uri="{BB962C8B-B14F-4D97-AF65-F5344CB8AC3E}">
        <p14:creationId xmlns:p14="http://schemas.microsoft.com/office/powerpoint/2010/main" val="1236525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970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C4BAB8-74B6-476E-9990-BFF2EC012111}" type="slidenum">
              <a:rPr lang="cs-CZ" altLang="cs-CZ">
                <a:cs typeface="Arial" panose="020B0604020202020204" pitchFamily="34" charset="0"/>
              </a:rPr>
              <a:pPr>
                <a:spcBef>
                  <a:spcPct val="0"/>
                </a:spcBef>
              </a:pPr>
              <a:t>51</a:t>
            </a:fld>
            <a:endParaRPr lang="cs-CZ" altLang="cs-CZ">
              <a:cs typeface="Arial" panose="020B0604020202020204" pitchFamily="34" charset="0"/>
            </a:endParaRPr>
          </a:p>
        </p:txBody>
      </p:sp>
    </p:spTree>
    <p:extLst>
      <p:ext uri="{BB962C8B-B14F-4D97-AF65-F5344CB8AC3E}">
        <p14:creationId xmlns:p14="http://schemas.microsoft.com/office/powerpoint/2010/main" val="256837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19816D65-A721-4C9E-A404-415E8CF2B820}" type="datetimeFigureOut">
              <a:rPr lang="cs-CZ" smtClean="0"/>
              <a:t>15.05.2023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94D7AE5-6781-4306-983A-1A96AC70F0F5}" type="slidenum">
              <a:rPr lang="cs-CZ" smtClean="0"/>
              <a:t>‹#›</a:t>
            </a:fld>
            <a:endParaRPr lang="cs-CZ"/>
          </a:p>
        </p:txBody>
      </p:sp>
    </p:spTree>
    <p:extLst>
      <p:ext uri="{BB962C8B-B14F-4D97-AF65-F5344CB8AC3E}">
        <p14:creationId xmlns:p14="http://schemas.microsoft.com/office/powerpoint/2010/main" val="3465503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9816D65-A721-4C9E-A404-415E8CF2B820}" type="datetimeFigureOut">
              <a:rPr lang="cs-CZ" smtClean="0"/>
              <a:t>15.05.2023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94D7AE5-6781-4306-983A-1A96AC70F0F5}" type="slidenum">
              <a:rPr lang="cs-CZ" smtClean="0"/>
              <a:t>‹#›</a:t>
            </a:fld>
            <a:endParaRPr lang="cs-CZ"/>
          </a:p>
        </p:txBody>
      </p:sp>
    </p:spTree>
    <p:extLst>
      <p:ext uri="{BB962C8B-B14F-4D97-AF65-F5344CB8AC3E}">
        <p14:creationId xmlns:p14="http://schemas.microsoft.com/office/powerpoint/2010/main" val="390290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9816D65-A721-4C9E-A404-415E8CF2B820}" type="datetimeFigureOut">
              <a:rPr lang="cs-CZ" smtClean="0"/>
              <a:t>15.05.2023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94D7AE5-6781-4306-983A-1A96AC70F0F5}" type="slidenum">
              <a:rPr lang="cs-CZ" smtClean="0"/>
              <a:t>‹#›</a:t>
            </a:fld>
            <a:endParaRPr lang="cs-CZ"/>
          </a:p>
        </p:txBody>
      </p:sp>
    </p:spTree>
    <p:extLst>
      <p:ext uri="{BB962C8B-B14F-4D97-AF65-F5344CB8AC3E}">
        <p14:creationId xmlns:p14="http://schemas.microsoft.com/office/powerpoint/2010/main" val="2894491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9816D65-A721-4C9E-A404-415E8CF2B820}" type="datetimeFigureOut">
              <a:rPr lang="cs-CZ" smtClean="0"/>
              <a:t>15.05.2023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94D7AE5-6781-4306-983A-1A96AC70F0F5}" type="slidenum">
              <a:rPr lang="cs-CZ" smtClean="0"/>
              <a:t>‹#›</a:t>
            </a:fld>
            <a:endParaRPr lang="cs-CZ"/>
          </a:p>
        </p:txBody>
      </p:sp>
    </p:spTree>
    <p:extLst>
      <p:ext uri="{BB962C8B-B14F-4D97-AF65-F5344CB8AC3E}">
        <p14:creationId xmlns:p14="http://schemas.microsoft.com/office/powerpoint/2010/main" val="15594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19816D65-A721-4C9E-A404-415E8CF2B820}" type="datetimeFigureOut">
              <a:rPr lang="cs-CZ" smtClean="0"/>
              <a:t>15.05.2023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94D7AE5-6781-4306-983A-1A96AC70F0F5}" type="slidenum">
              <a:rPr lang="cs-CZ" smtClean="0"/>
              <a:t>‹#›</a:t>
            </a:fld>
            <a:endParaRPr lang="cs-CZ"/>
          </a:p>
        </p:txBody>
      </p:sp>
    </p:spTree>
    <p:extLst>
      <p:ext uri="{BB962C8B-B14F-4D97-AF65-F5344CB8AC3E}">
        <p14:creationId xmlns:p14="http://schemas.microsoft.com/office/powerpoint/2010/main" val="3710085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19816D65-A721-4C9E-A404-415E8CF2B820}" type="datetimeFigureOut">
              <a:rPr lang="cs-CZ" smtClean="0"/>
              <a:t>15.05.2023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C94D7AE5-6781-4306-983A-1A96AC70F0F5}" type="slidenum">
              <a:rPr lang="cs-CZ" smtClean="0"/>
              <a:t>‹#›</a:t>
            </a:fld>
            <a:endParaRPr lang="cs-CZ"/>
          </a:p>
        </p:txBody>
      </p:sp>
    </p:spTree>
    <p:extLst>
      <p:ext uri="{BB962C8B-B14F-4D97-AF65-F5344CB8AC3E}">
        <p14:creationId xmlns:p14="http://schemas.microsoft.com/office/powerpoint/2010/main" val="355199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19816D65-A721-4C9E-A404-415E8CF2B820}" type="datetimeFigureOut">
              <a:rPr lang="cs-CZ" smtClean="0"/>
              <a:t>15.05.2023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C94D7AE5-6781-4306-983A-1A96AC70F0F5}" type="slidenum">
              <a:rPr lang="cs-CZ" smtClean="0"/>
              <a:t>‹#›</a:t>
            </a:fld>
            <a:endParaRPr lang="cs-CZ"/>
          </a:p>
        </p:txBody>
      </p:sp>
    </p:spTree>
    <p:extLst>
      <p:ext uri="{BB962C8B-B14F-4D97-AF65-F5344CB8AC3E}">
        <p14:creationId xmlns:p14="http://schemas.microsoft.com/office/powerpoint/2010/main" val="1589630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9816D65-A721-4C9E-A404-415E8CF2B820}" type="datetimeFigureOut">
              <a:rPr lang="cs-CZ" smtClean="0"/>
              <a:t>15.05.2023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C94D7AE5-6781-4306-983A-1A96AC70F0F5}" type="slidenum">
              <a:rPr lang="cs-CZ" smtClean="0"/>
              <a:t>‹#›</a:t>
            </a:fld>
            <a:endParaRPr lang="cs-CZ"/>
          </a:p>
        </p:txBody>
      </p:sp>
    </p:spTree>
    <p:extLst>
      <p:ext uri="{BB962C8B-B14F-4D97-AF65-F5344CB8AC3E}">
        <p14:creationId xmlns:p14="http://schemas.microsoft.com/office/powerpoint/2010/main" val="107881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16D65-A721-4C9E-A404-415E8CF2B820}" type="datetimeFigureOut">
              <a:rPr lang="cs-CZ" smtClean="0"/>
              <a:t>15.05.2023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C94D7AE5-6781-4306-983A-1A96AC70F0F5}" type="slidenum">
              <a:rPr lang="cs-CZ" smtClean="0"/>
              <a:t>‹#›</a:t>
            </a:fld>
            <a:endParaRPr lang="cs-CZ"/>
          </a:p>
        </p:txBody>
      </p:sp>
    </p:spTree>
    <p:extLst>
      <p:ext uri="{BB962C8B-B14F-4D97-AF65-F5344CB8AC3E}">
        <p14:creationId xmlns:p14="http://schemas.microsoft.com/office/powerpoint/2010/main" val="1208786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19816D65-A721-4C9E-A404-415E8CF2B820}" type="datetimeFigureOut">
              <a:rPr lang="cs-CZ" smtClean="0"/>
              <a:t>15.05.2023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C94D7AE5-6781-4306-983A-1A96AC70F0F5}" type="slidenum">
              <a:rPr lang="cs-CZ" smtClean="0"/>
              <a:t>‹#›</a:t>
            </a:fld>
            <a:endParaRPr lang="cs-CZ"/>
          </a:p>
        </p:txBody>
      </p:sp>
    </p:spTree>
    <p:extLst>
      <p:ext uri="{BB962C8B-B14F-4D97-AF65-F5344CB8AC3E}">
        <p14:creationId xmlns:p14="http://schemas.microsoft.com/office/powerpoint/2010/main" val="44720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19816D65-A721-4C9E-A404-415E8CF2B820}" type="datetimeFigureOut">
              <a:rPr lang="cs-CZ" smtClean="0"/>
              <a:t>15.05.2023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C94D7AE5-6781-4306-983A-1A96AC70F0F5}" type="slidenum">
              <a:rPr lang="cs-CZ" smtClean="0"/>
              <a:t>‹#›</a:t>
            </a:fld>
            <a:endParaRPr lang="cs-CZ"/>
          </a:p>
        </p:txBody>
      </p:sp>
    </p:spTree>
    <p:extLst>
      <p:ext uri="{BB962C8B-B14F-4D97-AF65-F5344CB8AC3E}">
        <p14:creationId xmlns:p14="http://schemas.microsoft.com/office/powerpoint/2010/main" val="107187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16D65-A721-4C9E-A404-415E8CF2B820}" type="datetimeFigureOut">
              <a:rPr lang="cs-CZ" smtClean="0"/>
              <a:t>15.05.2023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D7AE5-6781-4306-983A-1A96AC70F0F5}" type="slidenum">
              <a:rPr lang="cs-CZ" smtClean="0"/>
              <a:t>‹#›</a:t>
            </a:fld>
            <a:endParaRPr lang="cs-CZ"/>
          </a:p>
        </p:txBody>
      </p:sp>
    </p:spTree>
    <p:extLst>
      <p:ext uri="{BB962C8B-B14F-4D97-AF65-F5344CB8AC3E}">
        <p14:creationId xmlns:p14="http://schemas.microsoft.com/office/powerpoint/2010/main" val="1419872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3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youtube.com/watch?v=NEpJTxpRYpQ&amp;ab_channel=%CE%95%CF%86%CE%B7%CE%BC%CE%B5%CF%81%CE%AF%CE%B4%CE%B1%CE%91%CE%9D%CE%91%CE%A4%CE%9F%CE%9B%CE%97"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6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Nadpis 1">
            <a:extLst>
              <a:ext uri="{FF2B5EF4-FFF2-40B4-BE49-F238E27FC236}">
                <a16:creationId xmlns:a16="http://schemas.microsoft.com/office/drawing/2014/main" id="{8775F8A5-003C-2AA7-C4A0-416FEC9604BF}"/>
              </a:ext>
            </a:extLst>
          </p:cNvPr>
          <p:cNvSpPr>
            <a:spLocks noGrp="1"/>
          </p:cNvSpPr>
          <p:nvPr>
            <p:ph type="title"/>
          </p:nvPr>
        </p:nvSpPr>
        <p:spPr>
          <a:xfrm>
            <a:off x="495030" y="2767106"/>
            <a:ext cx="2160621" cy="3071906"/>
          </a:xfrm>
        </p:spPr>
        <p:txBody>
          <a:bodyPr vert="horz" lIns="91440" tIns="45720" rIns="91440" bIns="45720" rtlCol="0" anchor="t">
            <a:normAutofit/>
          </a:bodyPr>
          <a:lstStyle/>
          <a:p>
            <a:r>
              <a:rPr lang="en-US" sz="3500" kern="1200">
                <a:solidFill>
                  <a:srgbClr val="FFFFFF"/>
                </a:solidFill>
                <a:latin typeface="+mj-lt"/>
                <a:ea typeface="+mj-ea"/>
                <a:cs typeface="+mj-cs"/>
              </a:rPr>
              <a:t>Kréta</a:t>
            </a:r>
          </a:p>
        </p:txBody>
      </p:sp>
      <p:pic>
        <p:nvPicPr>
          <p:cNvPr id="7" name="Zástupný obsah 6" descr="Obsah obrázku text, mapa&#10;&#10;Popis byl vytvořen automaticky">
            <a:extLst>
              <a:ext uri="{FF2B5EF4-FFF2-40B4-BE49-F238E27FC236}">
                <a16:creationId xmlns:a16="http://schemas.microsoft.com/office/drawing/2014/main" id="{AC40FA23-77CB-CCA0-CC76-C901D3BCB8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6821" y="719344"/>
            <a:ext cx="5419311" cy="5419311"/>
          </a:xfrm>
          <a:prstGeom prst="rect">
            <a:avLst/>
          </a:prstGeom>
        </p:spPr>
      </p:pic>
    </p:spTree>
    <p:extLst>
      <p:ext uri="{BB962C8B-B14F-4D97-AF65-F5344CB8AC3E}">
        <p14:creationId xmlns:p14="http://schemas.microsoft.com/office/powerpoint/2010/main" val="2827850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5842" name="Nadpis 1"/>
          <p:cNvSpPr>
            <a:spLocks noGrp="1"/>
          </p:cNvSpPr>
          <p:nvPr>
            <p:ph type="title"/>
          </p:nvPr>
        </p:nvSpPr>
        <p:spPr/>
        <p:txBody>
          <a:bodyPr>
            <a:normAutofit/>
          </a:bodyPr>
          <a:lstStyle/>
          <a:p>
            <a:pPr eaLnBrk="1" hangingPunct="1"/>
            <a:r>
              <a:rPr lang="cs-CZ" altLang="cs-CZ" sz="3200" dirty="0">
                <a:solidFill>
                  <a:srgbClr val="C00000"/>
                </a:solidFill>
                <a:latin typeface="Comic Sans MS" panose="030F0702030302020204" pitchFamily="66" charset="0"/>
              </a:rPr>
              <a:t>Kréta                             </a:t>
            </a:r>
            <a:r>
              <a:rPr lang="el-GR" altLang="cs-CZ" sz="3200" dirty="0">
                <a:solidFill>
                  <a:srgbClr val="C00000"/>
                </a:solidFill>
                <a:latin typeface="Comic Sans MS" panose="030F0702030302020204" pitchFamily="66" charset="0"/>
              </a:rPr>
              <a:t>    </a:t>
            </a:r>
            <a:r>
              <a:rPr lang="cs-CZ" altLang="cs-CZ" sz="3200" dirty="0">
                <a:solidFill>
                  <a:srgbClr val="C00000"/>
                </a:solidFill>
                <a:latin typeface="Comic Sans MS" panose="030F0702030302020204" pitchFamily="66" charset="0"/>
              </a:rPr>
              <a:t>   </a:t>
            </a:r>
            <a:r>
              <a:rPr lang="el-GR" altLang="cs-CZ" sz="3200" dirty="0">
                <a:solidFill>
                  <a:srgbClr val="C00000"/>
                </a:solidFill>
                <a:latin typeface="Comic Sans MS" panose="030F0702030302020204" pitchFamily="66" charset="0"/>
              </a:rPr>
              <a:t>        </a:t>
            </a:r>
            <a:r>
              <a:rPr lang="cs-CZ" altLang="cs-CZ" sz="3200" dirty="0">
                <a:solidFill>
                  <a:srgbClr val="C00000"/>
                </a:solidFill>
                <a:latin typeface="Comic Sans MS" panose="030F0702030302020204" pitchFamily="66" charset="0"/>
              </a:rPr>
              <a:t> </a:t>
            </a:r>
            <a:r>
              <a:rPr lang="el-GR" altLang="cs-CZ" sz="3200" dirty="0">
                <a:solidFill>
                  <a:srgbClr val="C00000"/>
                </a:solidFill>
                <a:latin typeface="Comic Sans MS" panose="030F0702030302020204" pitchFamily="66" charset="0"/>
              </a:rPr>
              <a:t>Κρήτη</a:t>
            </a:r>
            <a:r>
              <a:rPr lang="cs-CZ" altLang="cs-CZ" sz="3200" dirty="0">
                <a:solidFill>
                  <a:srgbClr val="C00000"/>
                </a:solidFill>
                <a:latin typeface="Comic Sans MS" panose="030F0702030302020204" pitchFamily="66" charset="0"/>
              </a:rPr>
              <a:t>        </a:t>
            </a:r>
          </a:p>
        </p:txBody>
      </p:sp>
      <p:pic>
        <p:nvPicPr>
          <p:cNvPr id="35843" name="Picture 2" descr="H:\topografie\2. hodina\obrázky 2. hodina\kréta\kreta-mapa-schematicka-recky.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2276475"/>
            <a:ext cx="8429625" cy="3032125"/>
          </a:xfrm>
        </p:spPr>
      </p:pic>
      <p:sp>
        <p:nvSpPr>
          <p:cNvPr id="2" name="TextovéPole 1">
            <a:extLst>
              <a:ext uri="{FF2B5EF4-FFF2-40B4-BE49-F238E27FC236}">
                <a16:creationId xmlns:a16="http://schemas.microsoft.com/office/drawing/2014/main" id="{3DA1C6FD-D08E-43C2-A4EF-00D7B676532E}"/>
              </a:ext>
            </a:extLst>
          </p:cNvPr>
          <p:cNvSpPr txBox="1"/>
          <p:nvPr/>
        </p:nvSpPr>
        <p:spPr>
          <a:xfrm>
            <a:off x="742950" y="5676900"/>
            <a:ext cx="8138403" cy="923330"/>
          </a:xfrm>
          <a:prstGeom prst="rect">
            <a:avLst/>
          </a:prstGeom>
          <a:noFill/>
        </p:spPr>
        <p:txBody>
          <a:bodyPr wrap="square" rtlCol="0">
            <a:spAutoFit/>
          </a:bodyPr>
          <a:lstStyle/>
          <a:p>
            <a:r>
              <a:rPr lang="cs-CZ" dirty="0"/>
              <a:t>do 70. let hlavním zdrojem obživy</a:t>
            </a:r>
            <a:r>
              <a:rPr lang="el-GR" dirty="0"/>
              <a:t> </a:t>
            </a:r>
            <a:r>
              <a:rPr lang="cs-CZ" dirty="0"/>
              <a:t>obyvatelstva </a:t>
            </a:r>
            <a:r>
              <a:rPr lang="cs-CZ" b="1" dirty="0"/>
              <a:t>zemědělství</a:t>
            </a:r>
            <a:r>
              <a:rPr lang="cs-CZ" dirty="0"/>
              <a:t> (olivy, víno, luštěniny, v posledních letech i avokádo</a:t>
            </a:r>
            <a:r>
              <a:rPr lang="el-GR" dirty="0"/>
              <a:t>...</a:t>
            </a:r>
            <a:r>
              <a:rPr lang="cs-CZ" dirty="0"/>
              <a:t>), </a:t>
            </a:r>
            <a:endParaRPr lang="el-GR" dirty="0"/>
          </a:p>
          <a:p>
            <a:r>
              <a:rPr lang="cs-CZ" dirty="0"/>
              <a:t>dnes velký význam </a:t>
            </a:r>
            <a:r>
              <a:rPr lang="cs-CZ" b="1" dirty="0"/>
              <a:t>služeb </a:t>
            </a:r>
          </a:p>
        </p:txBody>
      </p:sp>
      <p:sp>
        <p:nvSpPr>
          <p:cNvPr id="3" name="Šipka: doprava 2">
            <a:extLst>
              <a:ext uri="{FF2B5EF4-FFF2-40B4-BE49-F238E27FC236}">
                <a16:creationId xmlns:a16="http://schemas.microsoft.com/office/drawing/2014/main" id="{F70C88F2-BB15-4FCF-A11D-CACCA36C2973}"/>
              </a:ext>
            </a:extLst>
          </p:cNvPr>
          <p:cNvSpPr/>
          <p:nvPr/>
        </p:nvSpPr>
        <p:spPr>
          <a:xfrm flipV="1">
            <a:off x="3701703" y="4766713"/>
            <a:ext cx="617931" cy="126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FE1F382F-4880-4348-BA16-E1E08E1AEEB0}"/>
              </a:ext>
            </a:extLst>
          </p:cNvPr>
          <p:cNvSpPr txBox="1"/>
          <p:nvPr/>
        </p:nvSpPr>
        <p:spPr>
          <a:xfrm>
            <a:off x="1865112" y="4645277"/>
            <a:ext cx="1768497" cy="369332"/>
          </a:xfrm>
          <a:prstGeom prst="rect">
            <a:avLst/>
          </a:prstGeom>
          <a:noFill/>
        </p:spPr>
        <p:txBody>
          <a:bodyPr wrap="none" rtlCol="0">
            <a:spAutoFit/>
          </a:bodyPr>
          <a:lstStyle/>
          <a:p>
            <a:r>
              <a:rPr lang="cs-CZ" dirty="0" err="1"/>
              <a:t>Messarská</a:t>
            </a:r>
            <a:r>
              <a:rPr lang="cs-CZ" dirty="0"/>
              <a:t> nížina</a:t>
            </a:r>
          </a:p>
        </p:txBody>
      </p:sp>
    </p:spTree>
    <p:extLst>
      <p:ext uri="{BB962C8B-B14F-4D97-AF65-F5344CB8AC3E}">
        <p14:creationId xmlns:p14="http://schemas.microsoft.com/office/powerpoint/2010/main" val="4200024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054" name="Picture 6" descr="Με εντατικούς ρυθμούς η συγκομιδή ελιών - Κοσμοσυρροή στα ελαιοτριβεία της  Μαγνησίας - e-thessalia.gr">
            <a:extLst>
              <a:ext uri="{FF2B5EF4-FFF2-40B4-BE49-F238E27FC236}">
                <a16:creationId xmlns:a16="http://schemas.microsoft.com/office/drawing/2014/main" id="{6D49B474-9657-409B-9EEA-7806AF6B48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883" y="629610"/>
            <a:ext cx="4367092" cy="24564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Μάζεμα της Ελιάς - Συμβουλές για τη Συγκομιδή των Ελαιοκάρπων - share24.gr">
            <a:extLst>
              <a:ext uri="{FF2B5EF4-FFF2-40B4-BE49-F238E27FC236}">
                <a16:creationId xmlns:a16="http://schemas.microsoft.com/office/drawing/2014/main" id="{3B383399-1A88-487E-8A8D-D1121A4A2F3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616" y="3993858"/>
            <a:ext cx="4340357" cy="2170178"/>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Lockdown: Τι θα γίνει με τη συγκομιδή των ελιών - Ποια έγγραφα απαιτούνται  για τις μετακινήσεις - Arta2day.gr">
            <a:extLst>
              <a:ext uri="{FF2B5EF4-FFF2-40B4-BE49-F238E27FC236}">
                <a16:creationId xmlns:a16="http://schemas.microsoft.com/office/drawing/2014/main" id="{8B85907F-82D4-4C4E-AB52-E114C075882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1025" y="1463488"/>
            <a:ext cx="4401545" cy="352123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B7BF602-D5E2-451B-B176-9730C1F53FB2}"/>
              </a:ext>
            </a:extLst>
          </p:cNvPr>
          <p:cNvSpPr txBox="1"/>
          <p:nvPr/>
        </p:nvSpPr>
        <p:spPr>
          <a:xfrm>
            <a:off x="4780503" y="260278"/>
            <a:ext cx="3919343" cy="523220"/>
          </a:xfrm>
          <a:prstGeom prst="rect">
            <a:avLst/>
          </a:prstGeom>
          <a:noFill/>
        </p:spPr>
        <p:txBody>
          <a:bodyPr wrap="none" rtlCol="0">
            <a:spAutoFit/>
          </a:bodyPr>
          <a:lstStyle/>
          <a:p>
            <a:r>
              <a:rPr lang="cs-CZ" sz="1400" dirty="0"/>
              <a:t>zemědělství – olivy, víno</a:t>
            </a:r>
            <a:r>
              <a:rPr lang="el-GR" sz="1400" dirty="0"/>
              <a:t>, </a:t>
            </a:r>
            <a:r>
              <a:rPr lang="cs-CZ" sz="1400" dirty="0"/>
              <a:t>luštěniny, avokádo</a:t>
            </a:r>
          </a:p>
          <a:p>
            <a:r>
              <a:rPr lang="el-GR" sz="1400" dirty="0"/>
              <a:t>γεωργία – ελιές, σταφύλια, εσπεροειδή, αβοκάντο </a:t>
            </a:r>
            <a:endParaRPr lang="cs-CZ" sz="1400" dirty="0"/>
          </a:p>
        </p:txBody>
      </p:sp>
      <p:sp>
        <p:nvSpPr>
          <p:cNvPr id="3" name="TextovéPole 2">
            <a:extLst>
              <a:ext uri="{FF2B5EF4-FFF2-40B4-BE49-F238E27FC236}">
                <a16:creationId xmlns:a16="http://schemas.microsoft.com/office/drawing/2014/main" id="{3731D797-66FC-0CAB-5415-F846C305ABD4}"/>
              </a:ext>
            </a:extLst>
          </p:cNvPr>
          <p:cNvSpPr txBox="1"/>
          <p:nvPr/>
        </p:nvSpPr>
        <p:spPr>
          <a:xfrm>
            <a:off x="5148470" y="5565913"/>
            <a:ext cx="3046027" cy="261610"/>
          </a:xfrm>
          <a:prstGeom prst="rect">
            <a:avLst/>
          </a:prstGeom>
          <a:noFill/>
        </p:spPr>
        <p:txBody>
          <a:bodyPr wrap="none" rtlCol="0">
            <a:spAutoFit/>
          </a:bodyPr>
          <a:lstStyle/>
          <a:p>
            <a:r>
              <a:rPr lang="cs-CZ" sz="1100" dirty="0">
                <a:solidFill>
                  <a:schemeClr val="bg1"/>
                </a:solidFill>
              </a:rPr>
              <a:t>https://www.youtube.com/watch?v=3VgQFJrsnas</a:t>
            </a:r>
          </a:p>
        </p:txBody>
      </p:sp>
    </p:spTree>
    <p:extLst>
      <p:ext uri="{BB962C8B-B14F-4D97-AF65-F5344CB8AC3E}">
        <p14:creationId xmlns:p14="http://schemas.microsoft.com/office/powerpoint/2010/main" val="1774698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ázek 2" descr="Obsah obrázku hora, exteriér, obloha, příroda&#10;&#10;Popis byl vytvořen automaticky">
            <a:extLst>
              <a:ext uri="{FF2B5EF4-FFF2-40B4-BE49-F238E27FC236}">
                <a16:creationId xmlns:a16="http://schemas.microsoft.com/office/drawing/2014/main" id="{BB32BFAE-5D92-4122-A82C-522D211FB6C2}"/>
              </a:ext>
            </a:extLst>
          </p:cNvPr>
          <p:cNvPicPr>
            <a:picLocks noChangeAspect="1"/>
          </p:cNvPicPr>
          <p:nvPr/>
        </p:nvPicPr>
        <p:blipFill rotWithShape="1">
          <a:blip r:embed="rId2">
            <a:extLst>
              <a:ext uri="{28A0092B-C50C-407E-A947-70E740481C1C}">
                <a14:useLocalDpi xmlns:a14="http://schemas.microsoft.com/office/drawing/2010/main" val="0"/>
              </a:ext>
            </a:extLst>
          </a:blip>
          <a:srcRect l="20439" r="24044" b="-2"/>
          <a:stretch/>
        </p:blipFill>
        <p:spPr>
          <a:xfrm>
            <a:off x="241298" y="557189"/>
            <a:ext cx="4251513" cy="5743618"/>
          </a:xfrm>
          <a:prstGeom prst="rect">
            <a:avLst/>
          </a:prstGeom>
        </p:spPr>
      </p:pic>
      <p:pic>
        <p:nvPicPr>
          <p:cNvPr id="5" name="Obrázek 4" descr="Obsah obrázku obloha, exteriér, voda, příroda&#10;&#10;Popis byl vytvořen automaticky">
            <a:extLst>
              <a:ext uri="{FF2B5EF4-FFF2-40B4-BE49-F238E27FC236}">
                <a16:creationId xmlns:a16="http://schemas.microsoft.com/office/drawing/2014/main" id="{4E44B057-9277-454F-8CD5-23FA254D1A66}"/>
              </a:ext>
            </a:extLst>
          </p:cNvPr>
          <p:cNvPicPr>
            <a:picLocks noChangeAspect="1"/>
          </p:cNvPicPr>
          <p:nvPr/>
        </p:nvPicPr>
        <p:blipFill rotWithShape="1">
          <a:blip r:embed="rId3">
            <a:extLst>
              <a:ext uri="{28A0092B-C50C-407E-A947-70E740481C1C}">
                <a14:useLocalDpi xmlns:a14="http://schemas.microsoft.com/office/drawing/2010/main" val="0"/>
              </a:ext>
            </a:extLst>
          </a:blip>
          <a:srcRect l="22387" r="22035" b="-2"/>
          <a:stretch/>
        </p:blipFill>
        <p:spPr>
          <a:xfrm>
            <a:off x="4646531" y="557189"/>
            <a:ext cx="4256170" cy="5743618"/>
          </a:xfrm>
          <a:prstGeom prst="rect">
            <a:avLst/>
          </a:prstGeom>
        </p:spPr>
      </p:pic>
      <p:sp>
        <p:nvSpPr>
          <p:cNvPr id="6" name="TextovéPole 5">
            <a:extLst>
              <a:ext uri="{FF2B5EF4-FFF2-40B4-BE49-F238E27FC236}">
                <a16:creationId xmlns:a16="http://schemas.microsoft.com/office/drawing/2014/main" id="{29F1923A-C0BE-4EFD-9D3E-E3DD9EA21697}"/>
              </a:ext>
            </a:extLst>
          </p:cNvPr>
          <p:cNvSpPr txBox="1"/>
          <p:nvPr/>
        </p:nvSpPr>
        <p:spPr>
          <a:xfrm>
            <a:off x="449060" y="93929"/>
            <a:ext cx="3835987" cy="369332"/>
          </a:xfrm>
          <a:prstGeom prst="rect">
            <a:avLst/>
          </a:prstGeom>
          <a:noFill/>
        </p:spPr>
        <p:txBody>
          <a:bodyPr wrap="none" rtlCol="0">
            <a:spAutoFit/>
          </a:bodyPr>
          <a:lstStyle/>
          <a:p>
            <a:r>
              <a:rPr lang="el-GR" dirty="0"/>
              <a:t>παραλία Μπάλος, βορειοδυτική Κρήτη</a:t>
            </a:r>
            <a:endParaRPr lang="cs-CZ" dirty="0"/>
          </a:p>
        </p:txBody>
      </p:sp>
      <p:sp>
        <p:nvSpPr>
          <p:cNvPr id="2" name="TextovéPole 1">
            <a:extLst>
              <a:ext uri="{FF2B5EF4-FFF2-40B4-BE49-F238E27FC236}">
                <a16:creationId xmlns:a16="http://schemas.microsoft.com/office/drawing/2014/main" id="{D89EABA9-2F56-42A6-B965-3113D76D13B5}"/>
              </a:ext>
            </a:extLst>
          </p:cNvPr>
          <p:cNvSpPr txBox="1"/>
          <p:nvPr/>
        </p:nvSpPr>
        <p:spPr>
          <a:xfrm>
            <a:off x="5130313" y="94938"/>
            <a:ext cx="3167277" cy="369332"/>
          </a:xfrm>
          <a:prstGeom prst="rect">
            <a:avLst/>
          </a:prstGeom>
          <a:noFill/>
        </p:spPr>
        <p:txBody>
          <a:bodyPr wrap="none" rtlCol="0">
            <a:spAutoFit/>
          </a:bodyPr>
          <a:lstStyle/>
          <a:p>
            <a:r>
              <a:rPr lang="cs-CZ" dirty="0"/>
              <a:t>pláž </a:t>
            </a:r>
            <a:r>
              <a:rPr lang="cs-CZ" dirty="0" err="1"/>
              <a:t>Balos</a:t>
            </a:r>
            <a:r>
              <a:rPr lang="cs-CZ" dirty="0"/>
              <a:t>, severozápadní Kréta </a:t>
            </a:r>
          </a:p>
        </p:txBody>
      </p:sp>
    </p:spTree>
    <p:extLst>
      <p:ext uri="{BB962C8B-B14F-4D97-AF65-F5344CB8AC3E}">
        <p14:creationId xmlns:p14="http://schemas.microsoft.com/office/powerpoint/2010/main" val="2305770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8" name="Picture 12" descr="Matala Beach in Crete - Cretico Blog">
            <a:extLst>
              <a:ext uri="{FF2B5EF4-FFF2-40B4-BE49-F238E27FC236}">
                <a16:creationId xmlns:a16="http://schemas.microsoft.com/office/drawing/2014/main" id="{83A54DF7-AA13-4296-A343-EC15CC5942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98" r="18605"/>
          <a:stretch/>
        </p:blipFill>
        <p:spPr bwMode="auto">
          <a:xfrm>
            <a:off x="149054" y="171717"/>
            <a:ext cx="4353079" cy="31674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C0F29462-A299-424F-9EAF-91F014BA69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79"/>
          <a:stretch/>
        </p:blipFill>
        <p:spPr bwMode="auto">
          <a:xfrm>
            <a:off x="4646529" y="171717"/>
            <a:ext cx="434841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elia - Apartments for Rent in Kamilari, Crete, Greece">
            <a:extLst>
              <a:ext uri="{FF2B5EF4-FFF2-40B4-BE49-F238E27FC236}">
                <a16:creationId xmlns:a16="http://schemas.microsoft.com/office/drawing/2014/main" id="{97B1F2DA-0E06-4F74-BDEF-5D0C4829DF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6" r="2" b="2"/>
          <a:stretch/>
        </p:blipFill>
        <p:spPr bwMode="auto">
          <a:xfrm>
            <a:off x="149054" y="3510858"/>
            <a:ext cx="4353079" cy="278994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Μάταλα (Matala) | Natural landmarks, Seeing 111, Travel">
            <a:extLst>
              <a:ext uri="{FF2B5EF4-FFF2-40B4-BE49-F238E27FC236}">
                <a16:creationId xmlns:a16="http://schemas.microsoft.com/office/drawing/2014/main" id="{2C45D66A-6A6B-43C9-B2F5-9B29EBFCF2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22" b="13631"/>
          <a:stretch/>
        </p:blipFill>
        <p:spPr bwMode="auto">
          <a:xfrm>
            <a:off x="4646529" y="3510858"/>
            <a:ext cx="4348412" cy="278994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FAA74F46-2119-4B05-91CD-D4C924805F59}"/>
              </a:ext>
            </a:extLst>
          </p:cNvPr>
          <p:cNvSpPr txBox="1"/>
          <p:nvPr/>
        </p:nvSpPr>
        <p:spPr>
          <a:xfrm>
            <a:off x="4827373" y="542778"/>
            <a:ext cx="3203121" cy="646331"/>
          </a:xfrm>
          <a:prstGeom prst="rect">
            <a:avLst/>
          </a:prstGeom>
          <a:noFill/>
        </p:spPr>
        <p:txBody>
          <a:bodyPr wrap="none" rtlCol="0">
            <a:spAutoFit/>
          </a:bodyPr>
          <a:lstStyle/>
          <a:p>
            <a:r>
              <a:rPr lang="en-US" sz="1200" b="0" i="1" dirty="0">
                <a:solidFill>
                  <a:schemeClr val="bg1"/>
                </a:solidFill>
                <a:effectLst/>
                <a:latin typeface="Helvetica Neue"/>
              </a:rPr>
              <a:t>The night is a starry dome</a:t>
            </a:r>
            <a:br>
              <a:rPr lang="en-US" sz="1200" b="0" i="1" dirty="0">
                <a:solidFill>
                  <a:schemeClr val="bg1"/>
                </a:solidFill>
                <a:effectLst/>
                <a:latin typeface="Helvetica Neue"/>
              </a:rPr>
            </a:br>
            <a:r>
              <a:rPr lang="en-US" sz="1200" b="0" i="1" dirty="0">
                <a:solidFill>
                  <a:schemeClr val="bg1"/>
                </a:solidFill>
                <a:effectLst/>
                <a:latin typeface="Helvetica Neue"/>
              </a:rPr>
              <a:t>and they're </a:t>
            </a:r>
            <a:r>
              <a:rPr lang="en-US" sz="1200" b="0" i="1" dirty="0" err="1">
                <a:solidFill>
                  <a:schemeClr val="bg1"/>
                </a:solidFill>
                <a:effectLst/>
                <a:latin typeface="Helvetica Neue"/>
              </a:rPr>
              <a:t>playin</a:t>
            </a:r>
            <a:r>
              <a:rPr lang="en-US" sz="1200" b="0" i="1" dirty="0">
                <a:solidFill>
                  <a:schemeClr val="bg1"/>
                </a:solidFill>
                <a:effectLst/>
                <a:latin typeface="Helvetica Neue"/>
              </a:rPr>
              <a:t>' that scratchy rock and roll</a:t>
            </a:r>
            <a:br>
              <a:rPr lang="en-US" sz="1200" dirty="0">
                <a:solidFill>
                  <a:schemeClr val="bg1"/>
                </a:solidFill>
              </a:rPr>
            </a:br>
            <a:r>
              <a:rPr lang="en-US" sz="1200" b="0" i="1" dirty="0">
                <a:solidFill>
                  <a:schemeClr val="bg1"/>
                </a:solidFill>
                <a:effectLst/>
                <a:latin typeface="Helvetica Neue"/>
              </a:rPr>
              <a:t>beneath the </a:t>
            </a:r>
            <a:r>
              <a:rPr lang="en-US" sz="1200" b="0" i="1" dirty="0" err="1">
                <a:solidFill>
                  <a:schemeClr val="bg1"/>
                </a:solidFill>
                <a:effectLst/>
                <a:latin typeface="Helvetica Neue"/>
              </a:rPr>
              <a:t>Matala</a:t>
            </a:r>
            <a:r>
              <a:rPr lang="en-US" sz="1200" b="0" i="1" dirty="0">
                <a:solidFill>
                  <a:schemeClr val="bg1"/>
                </a:solidFill>
                <a:effectLst/>
                <a:latin typeface="Helvetica Neue"/>
              </a:rPr>
              <a:t> Moon</a:t>
            </a:r>
            <a:endParaRPr lang="cs-CZ" sz="1200" dirty="0">
              <a:solidFill>
                <a:schemeClr val="bg1"/>
              </a:solidFill>
            </a:endParaRPr>
          </a:p>
        </p:txBody>
      </p:sp>
      <p:sp>
        <p:nvSpPr>
          <p:cNvPr id="3" name="TextovéPole 2">
            <a:extLst>
              <a:ext uri="{FF2B5EF4-FFF2-40B4-BE49-F238E27FC236}">
                <a16:creationId xmlns:a16="http://schemas.microsoft.com/office/drawing/2014/main" id="{C6CEC1BA-2112-4320-8A01-D01E2C0CC1FE}"/>
              </a:ext>
            </a:extLst>
          </p:cNvPr>
          <p:cNvSpPr txBox="1"/>
          <p:nvPr/>
        </p:nvSpPr>
        <p:spPr>
          <a:xfrm>
            <a:off x="1232807" y="6394737"/>
            <a:ext cx="1830053" cy="369332"/>
          </a:xfrm>
          <a:prstGeom prst="rect">
            <a:avLst/>
          </a:prstGeom>
          <a:noFill/>
        </p:spPr>
        <p:txBody>
          <a:bodyPr wrap="none" rtlCol="0">
            <a:spAutoFit/>
          </a:bodyPr>
          <a:lstStyle/>
          <a:p>
            <a:r>
              <a:rPr lang="el-GR" dirty="0"/>
              <a:t>παραλία Μάταλα</a:t>
            </a:r>
            <a:endParaRPr lang="cs-CZ" dirty="0"/>
          </a:p>
        </p:txBody>
      </p:sp>
      <p:sp>
        <p:nvSpPr>
          <p:cNvPr id="4" name="TextovéPole 3">
            <a:extLst>
              <a:ext uri="{FF2B5EF4-FFF2-40B4-BE49-F238E27FC236}">
                <a16:creationId xmlns:a16="http://schemas.microsoft.com/office/drawing/2014/main" id="{C84BCD6C-7BD0-4473-A670-58FB02CADE9E}"/>
              </a:ext>
            </a:extLst>
          </p:cNvPr>
          <p:cNvSpPr txBox="1"/>
          <p:nvPr/>
        </p:nvSpPr>
        <p:spPr>
          <a:xfrm>
            <a:off x="6319157" y="6324104"/>
            <a:ext cx="1268168" cy="369332"/>
          </a:xfrm>
          <a:prstGeom prst="rect">
            <a:avLst/>
          </a:prstGeom>
          <a:noFill/>
        </p:spPr>
        <p:txBody>
          <a:bodyPr wrap="none" rtlCol="0">
            <a:spAutoFit/>
          </a:bodyPr>
          <a:lstStyle/>
          <a:p>
            <a:r>
              <a:rPr lang="cs-CZ" dirty="0"/>
              <a:t>pláž Matala</a:t>
            </a:r>
          </a:p>
        </p:txBody>
      </p:sp>
      <p:sp>
        <p:nvSpPr>
          <p:cNvPr id="5" name="TextovéPole 4">
            <a:extLst>
              <a:ext uri="{FF2B5EF4-FFF2-40B4-BE49-F238E27FC236}">
                <a16:creationId xmlns:a16="http://schemas.microsoft.com/office/drawing/2014/main" id="{1FADC454-39D0-6888-5262-B78058321421}"/>
              </a:ext>
            </a:extLst>
          </p:cNvPr>
          <p:cNvSpPr txBox="1"/>
          <p:nvPr/>
        </p:nvSpPr>
        <p:spPr>
          <a:xfrm>
            <a:off x="4999383" y="337930"/>
            <a:ext cx="2677336" cy="230832"/>
          </a:xfrm>
          <a:prstGeom prst="rect">
            <a:avLst/>
          </a:prstGeom>
          <a:noFill/>
        </p:spPr>
        <p:txBody>
          <a:bodyPr wrap="none" rtlCol="0">
            <a:spAutoFit/>
          </a:bodyPr>
          <a:lstStyle/>
          <a:p>
            <a:r>
              <a:rPr lang="cs-CZ" sz="900" dirty="0">
                <a:solidFill>
                  <a:schemeClr val="bg1"/>
                </a:solidFill>
              </a:rPr>
              <a:t>https://www.youtube.com/watch?v=DnQK53FMxGw</a:t>
            </a:r>
          </a:p>
        </p:txBody>
      </p:sp>
    </p:spTree>
    <p:extLst>
      <p:ext uri="{BB962C8B-B14F-4D97-AF65-F5344CB8AC3E}">
        <p14:creationId xmlns:p14="http://schemas.microsoft.com/office/powerpoint/2010/main" val="625410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D4367E9-192E-4CAE-B3D4-961E5E24C05F}"/>
              </a:ext>
            </a:extLst>
          </p:cNvPr>
          <p:cNvSpPr txBox="1"/>
          <p:nvPr/>
        </p:nvSpPr>
        <p:spPr>
          <a:xfrm>
            <a:off x="5985163" y="-11502"/>
            <a:ext cx="1220399" cy="369332"/>
          </a:xfrm>
          <a:prstGeom prst="rect">
            <a:avLst/>
          </a:prstGeom>
          <a:noFill/>
        </p:spPr>
        <p:txBody>
          <a:bodyPr wrap="none" rtlCol="0">
            <a:spAutoFit/>
          </a:bodyPr>
          <a:lstStyle/>
          <a:p>
            <a:r>
              <a:rPr lang="el-GR" dirty="0"/>
              <a:t>Ελαφονήσι</a:t>
            </a:r>
            <a:endParaRPr lang="cs-CZ" dirty="0"/>
          </a:p>
        </p:txBody>
      </p:sp>
      <p:pic>
        <p:nvPicPr>
          <p:cNvPr id="4" name="Obrázek 3" descr="Obsah obrázku text, voda, loďka, exteriér&#10;&#10;Popis byl vytvořen automaticky">
            <a:extLst>
              <a:ext uri="{FF2B5EF4-FFF2-40B4-BE49-F238E27FC236}">
                <a16:creationId xmlns:a16="http://schemas.microsoft.com/office/drawing/2014/main" id="{6ABA3346-73E2-402D-B60F-639C063C3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802" y="3097616"/>
            <a:ext cx="6185404" cy="3729706"/>
          </a:xfrm>
          <a:prstGeom prst="rect">
            <a:avLst/>
          </a:prstGeom>
        </p:spPr>
      </p:pic>
      <p:pic>
        <p:nvPicPr>
          <p:cNvPr id="3076" name="Picture 4" descr="Το ναυάγιο του ατμόπλοιου s/s Imperatrix | Nautilia.gr">
            <a:extLst>
              <a:ext uri="{FF2B5EF4-FFF2-40B4-BE49-F238E27FC236}">
                <a16:creationId xmlns:a16="http://schemas.microsoft.com/office/drawing/2014/main" id="{9E0EFA3A-0AD1-47D0-A5D7-84F73697D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406" y="849245"/>
            <a:ext cx="2684800" cy="2018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0A2B5B07-1788-4BC0-B1DF-506F7C6E3F64}"/>
              </a:ext>
            </a:extLst>
          </p:cNvPr>
          <p:cNvSpPr txBox="1"/>
          <p:nvPr/>
        </p:nvSpPr>
        <p:spPr>
          <a:xfrm>
            <a:off x="140043" y="4049486"/>
            <a:ext cx="2527551" cy="369332"/>
          </a:xfrm>
          <a:prstGeom prst="rect">
            <a:avLst/>
          </a:prstGeom>
          <a:noFill/>
        </p:spPr>
        <p:txBody>
          <a:bodyPr wrap="none" rtlCol="0">
            <a:spAutoFit/>
          </a:bodyPr>
          <a:lstStyle/>
          <a:p>
            <a:r>
              <a:rPr lang="cs-CZ" dirty="0" err="1"/>
              <a:t>Elafonisi</a:t>
            </a:r>
            <a:r>
              <a:rPr lang="cs-CZ" dirty="0"/>
              <a:t> – „jelení ostrov“</a:t>
            </a:r>
          </a:p>
        </p:txBody>
      </p:sp>
      <p:pic>
        <p:nvPicPr>
          <p:cNvPr id="1026" name="Picture 2" descr="elafonisi07">
            <a:extLst>
              <a:ext uri="{FF2B5EF4-FFF2-40B4-BE49-F238E27FC236}">
                <a16:creationId xmlns:a16="http://schemas.microsoft.com/office/drawing/2014/main" id="{D01CA222-F86E-48CA-A5BC-21A6D4186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558987"/>
            <a:ext cx="2819400" cy="22683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χάρτης με τη σπιναλόγκα στην κρήτη">
            <a:extLst>
              <a:ext uri="{FF2B5EF4-FFF2-40B4-BE49-F238E27FC236}">
                <a16:creationId xmlns:a16="http://schemas.microsoft.com/office/drawing/2014/main" id="{CF33BD0E-BFE3-4A4A-AEE6-86D1BD391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7150" y="247114"/>
            <a:ext cx="2590800" cy="6021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1AD0-339A-4726-92F9-BAB1B3D608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678"/>
            <a:ext cx="5689600" cy="3793067"/>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prava 4">
            <a:extLst>
              <a:ext uri="{FF2B5EF4-FFF2-40B4-BE49-F238E27FC236}">
                <a16:creationId xmlns:a16="http://schemas.microsoft.com/office/drawing/2014/main" id="{84757D9A-29EA-4712-9FFD-25BE2B4FE5D4}"/>
              </a:ext>
            </a:extLst>
          </p:cNvPr>
          <p:cNvSpPr/>
          <p:nvPr/>
        </p:nvSpPr>
        <p:spPr>
          <a:xfrm>
            <a:off x="5916362" y="490992"/>
            <a:ext cx="850450" cy="213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57506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Κατατέθηκε ο φάκελος με την υποψηφιότητα της Σπιναλόγκας στην UNESCO ::  left.gr">
            <a:extLst>
              <a:ext uri="{FF2B5EF4-FFF2-40B4-BE49-F238E27FC236}">
                <a16:creationId xmlns:a16="http://schemas.microsoft.com/office/drawing/2014/main" id="{B925958E-14A6-4455-A58B-816A46A7E3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10" r="21110"/>
          <a:stretch/>
        </p:blipFill>
        <p:spPr bwMode="auto">
          <a:xfrm>
            <a:off x="20" y="10"/>
            <a:ext cx="6856288"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A13836E8-6B05-4C7A-9A64-6D046B9F2A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25" r="-1" b="-1"/>
          <a:stretch/>
        </p:blipFill>
        <p:spPr bwMode="auto">
          <a:xfrm>
            <a:off x="4342764" y="10"/>
            <a:ext cx="4801236"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84411B2-DC33-464B-B65F-5823448B8E4E}"/>
              </a:ext>
            </a:extLst>
          </p:cNvPr>
          <p:cNvSpPr txBox="1"/>
          <p:nvPr/>
        </p:nvSpPr>
        <p:spPr>
          <a:xfrm>
            <a:off x="244929" y="6115050"/>
            <a:ext cx="1273554" cy="646331"/>
          </a:xfrm>
          <a:prstGeom prst="rect">
            <a:avLst/>
          </a:prstGeom>
          <a:noFill/>
        </p:spPr>
        <p:txBody>
          <a:bodyPr wrap="none" rtlCol="0">
            <a:spAutoFit/>
          </a:bodyPr>
          <a:lstStyle/>
          <a:p>
            <a:r>
              <a:rPr lang="cs-CZ" dirty="0" err="1">
                <a:solidFill>
                  <a:schemeClr val="bg1"/>
                </a:solidFill>
              </a:rPr>
              <a:t>Spinalonga</a:t>
            </a:r>
            <a:endParaRPr lang="cs-CZ" dirty="0">
              <a:solidFill>
                <a:schemeClr val="bg1"/>
              </a:solidFill>
            </a:endParaRPr>
          </a:p>
          <a:p>
            <a:r>
              <a:rPr lang="el-GR" dirty="0">
                <a:solidFill>
                  <a:schemeClr val="bg1"/>
                </a:solidFill>
              </a:rPr>
              <a:t>Σπιναλόγκα</a:t>
            </a:r>
            <a:endParaRPr lang="cs-CZ" dirty="0">
              <a:solidFill>
                <a:schemeClr val="bg1"/>
              </a:solidFill>
            </a:endParaRPr>
          </a:p>
        </p:txBody>
      </p:sp>
      <p:pic>
        <p:nvPicPr>
          <p:cNvPr id="2050" name="Picture 2" descr="χάρτης με τη σπιναλόγκα στην κρήτη">
            <a:extLst>
              <a:ext uri="{FF2B5EF4-FFF2-40B4-BE49-F238E27FC236}">
                <a16:creationId xmlns:a16="http://schemas.microsoft.com/office/drawing/2014/main" id="{B31DCD22-0BEC-413D-8B9C-62C190460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602" y="5469730"/>
            <a:ext cx="2590800" cy="923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81A28507-B9B9-4AE9-9F10-E290F1BC5408}"/>
              </a:ext>
            </a:extLst>
          </p:cNvPr>
          <p:cNvSpPr txBox="1"/>
          <p:nvPr/>
        </p:nvSpPr>
        <p:spPr>
          <a:xfrm>
            <a:off x="1471056" y="5052849"/>
            <a:ext cx="4610910" cy="1815882"/>
          </a:xfrm>
          <a:prstGeom prst="rect">
            <a:avLst/>
          </a:prstGeom>
          <a:noFill/>
        </p:spPr>
        <p:txBody>
          <a:bodyPr wrap="square">
            <a:spAutoFit/>
          </a:bodyPr>
          <a:lstStyle/>
          <a:p>
            <a:pPr marL="0" marR="0">
              <a:spcBef>
                <a:spcPts val="0"/>
              </a:spcBef>
              <a:spcAft>
                <a:spcPts val="1000"/>
              </a:spcAft>
            </a:pPr>
            <a:r>
              <a:rPr lang="cs-CZ"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 zač. 20. st. sem začali být deportováni malomocní. Komunita, noviny, rádio… Za 2. sv. v. se ani Němci ani Italové neodvážili na ostrov vstoupit a tak se zde poslouchaly zprávy z Londýna a místní doktor je dokonce tiskl a rozdával obyvatelům. S objevem léků v 50. letech toto místo postupně ztratilo tuto funkci. Dnes sem v </a:t>
            </a:r>
            <a:r>
              <a:rPr lang="cs-CZ"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a:t>
            </a:r>
            <a:r>
              <a:rPr lang="cs-CZ"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létě míří hodně turistů.</a:t>
            </a:r>
            <a:endParaRPr lang="cs-CZ"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ovéPole 8">
            <a:extLst>
              <a:ext uri="{FF2B5EF4-FFF2-40B4-BE49-F238E27FC236}">
                <a16:creationId xmlns:a16="http://schemas.microsoft.com/office/drawing/2014/main" id="{4E9C6E0A-0B2E-42F0-9BC1-85E27BFF0F33}"/>
              </a:ext>
            </a:extLst>
          </p:cNvPr>
          <p:cNvSpPr txBox="1"/>
          <p:nvPr/>
        </p:nvSpPr>
        <p:spPr>
          <a:xfrm>
            <a:off x="400571" y="651096"/>
            <a:ext cx="4610100" cy="738664"/>
          </a:xfrm>
          <a:prstGeom prst="rect">
            <a:avLst/>
          </a:prstGeom>
          <a:noFill/>
        </p:spPr>
        <p:txBody>
          <a:bodyPr wrap="square">
            <a:spAutoFit/>
          </a:bodyPr>
          <a:lstStyle/>
          <a:p>
            <a:r>
              <a:rPr lang="cs-CZ" sz="1400" dirty="0">
                <a:solidFill>
                  <a:schemeClr val="bg1"/>
                </a:solidFill>
                <a:latin typeface="Calibri" panose="020F0502020204030204" pitchFamily="34" charset="0"/>
                <a:ea typeface="Calibri" panose="020F0502020204030204" pitchFamily="34" charset="0"/>
                <a:cs typeface="Calibri" panose="020F0502020204030204" pitchFamily="34" charset="0"/>
              </a:rPr>
              <a:t>Ostrůvek </a:t>
            </a:r>
            <a:r>
              <a:rPr lang="cs-CZ"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Spinalonga</a:t>
            </a:r>
            <a:r>
              <a:rPr lang="cs-CZ" sz="1400" dirty="0">
                <a:solidFill>
                  <a:schemeClr val="bg1"/>
                </a:solidFill>
                <a:latin typeface="Calibri" panose="020F0502020204030204" pitchFamily="34" charset="0"/>
                <a:ea typeface="Calibri" panose="020F0502020204030204" pitchFamily="34" charset="0"/>
                <a:cs typeface="Calibri" panose="020F0502020204030204" pitchFamily="34" charset="0"/>
              </a:rPr>
              <a:t> asi 800 m od „krétských břehů, </a:t>
            </a:r>
            <a:r>
              <a:rPr lang="cs-CZ"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perfektně Benátčany opevněný, proto jej Turci dobyli až r. 1715, mnoho let po dobytí Kréty. </a:t>
            </a:r>
            <a:endParaRPr lang="cs-CZ" sz="1400" dirty="0">
              <a:solidFill>
                <a:schemeClr val="bg1"/>
              </a:solidFill>
            </a:endParaRPr>
          </a:p>
        </p:txBody>
      </p:sp>
      <p:pic>
        <p:nvPicPr>
          <p:cNvPr id="6" name="Grafický objekt 5" descr="Trefa do černého se souvislou výplní">
            <a:extLst>
              <a:ext uri="{FF2B5EF4-FFF2-40B4-BE49-F238E27FC236}">
                <a16:creationId xmlns:a16="http://schemas.microsoft.com/office/drawing/2014/main" id="{83B245B9-8011-41A9-B8AB-1BDCF17674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9445" y="5584009"/>
            <a:ext cx="384243" cy="384243"/>
          </a:xfrm>
          <a:prstGeom prst="rect">
            <a:avLst/>
          </a:prstGeom>
        </p:spPr>
      </p:pic>
    </p:spTree>
    <p:extLst>
      <p:ext uri="{BB962C8B-B14F-4D97-AF65-F5344CB8AC3E}">
        <p14:creationId xmlns:p14="http://schemas.microsoft.com/office/powerpoint/2010/main" val="1685762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5C39AF8-EE17-42F4-8BCF-6A7755BBD353}"/>
              </a:ext>
            </a:extLst>
          </p:cNvPr>
          <p:cNvSpPr txBox="1"/>
          <p:nvPr/>
        </p:nvSpPr>
        <p:spPr>
          <a:xfrm>
            <a:off x="189690" y="1186774"/>
            <a:ext cx="8764620" cy="4791055"/>
          </a:xfrm>
          <a:prstGeom prst="rect">
            <a:avLst/>
          </a:prstGeom>
          <a:noFill/>
        </p:spPr>
        <p:txBody>
          <a:bodyPr wrap="square">
            <a:spAutoFit/>
          </a:bodyPr>
          <a:lstStyle/>
          <a:p>
            <a:pPr marL="0" marR="0">
              <a:spcBef>
                <a:spcPts val="0"/>
              </a:spcBef>
              <a:spcAft>
                <a:spcPts val="1000"/>
              </a:spcAft>
            </a:pPr>
            <a:r>
              <a:rPr lang="cs-CZ" sz="1600" dirty="0">
                <a:latin typeface="Calibri" panose="020F0502020204030204" pitchFamily="34" charset="0"/>
                <a:ea typeface="Calibri" panose="020F0502020204030204" pitchFamily="34" charset="0"/>
                <a:cs typeface="Calibri" panose="020F0502020204030204" pitchFamily="34" charset="0"/>
              </a:rPr>
              <a:t>Ve středověku byl ostrov součástí </a:t>
            </a:r>
            <a:r>
              <a:rPr lang="cs-CZ" sz="1600" b="1" dirty="0">
                <a:effectLst/>
                <a:latin typeface="Calibri" panose="020F0502020204030204" pitchFamily="34" charset="0"/>
                <a:ea typeface="Calibri" panose="020F0502020204030204" pitchFamily="34" charset="0"/>
                <a:cs typeface="Calibri" panose="020F0502020204030204" pitchFamily="34" charset="0"/>
              </a:rPr>
              <a:t>byzantské</a:t>
            </a:r>
            <a:r>
              <a:rPr lang="cs-CZ" sz="1600" dirty="0">
                <a:effectLst/>
                <a:latin typeface="Calibri" panose="020F0502020204030204" pitchFamily="34" charset="0"/>
                <a:ea typeface="Calibri" panose="020F0502020204030204" pitchFamily="34" charset="0"/>
                <a:cs typeface="Calibri" panose="020F0502020204030204" pitchFamily="34" charset="0"/>
              </a:rPr>
              <a:t> říše. R. 829 obsadili ostrov A</a:t>
            </a:r>
            <a:r>
              <a:rPr lang="cs-CZ" sz="1600" b="1" dirty="0">
                <a:effectLst/>
                <a:latin typeface="Calibri" panose="020F0502020204030204" pitchFamily="34" charset="0"/>
                <a:ea typeface="Calibri" panose="020F0502020204030204" pitchFamily="34" charset="0"/>
                <a:cs typeface="Calibri" panose="020F0502020204030204" pitchFamily="34" charset="0"/>
              </a:rPr>
              <a:t>rabové</a:t>
            </a:r>
            <a:r>
              <a:rPr lang="cs-CZ" sz="1600" dirty="0">
                <a:effectLst/>
                <a:latin typeface="Calibri" panose="020F0502020204030204" pitchFamily="34" charset="0"/>
                <a:ea typeface="Calibri" panose="020F0502020204030204" pitchFamily="34" charset="0"/>
                <a:cs typeface="Calibri" panose="020F0502020204030204" pitchFamily="34" charset="0"/>
              </a:rPr>
              <a:t> a založili zde de facto nezávislý stát, </a:t>
            </a:r>
            <a:r>
              <a:rPr lang="cs-CZ" sz="1600" b="1" dirty="0">
                <a:effectLst/>
                <a:latin typeface="Calibri" panose="020F0502020204030204" pitchFamily="34" charset="0"/>
                <a:ea typeface="Calibri" panose="020F0502020204030204" pitchFamily="34" charset="0"/>
                <a:cs typeface="Calibri" panose="020F0502020204030204" pitchFamily="34" charset="0"/>
              </a:rPr>
              <a:t>emirát</a:t>
            </a:r>
            <a:r>
              <a:rPr lang="cs-CZ" sz="1600" dirty="0">
                <a:effectLst/>
                <a:latin typeface="Calibri" panose="020F0502020204030204" pitchFamily="34" charset="0"/>
                <a:ea typeface="Calibri" panose="020F0502020204030204" pitchFamily="34" charset="0"/>
                <a:cs typeface="Calibri" panose="020F0502020204030204" pitchFamily="34" charset="0"/>
              </a:rPr>
              <a:t>, hlavní město pojmenovali </a:t>
            </a:r>
            <a:r>
              <a:rPr lang="cs-CZ" sz="1600" b="1" dirty="0" err="1">
                <a:effectLst/>
                <a:latin typeface="Calibri" panose="020F0502020204030204" pitchFamily="34" charset="0"/>
                <a:ea typeface="Calibri" panose="020F0502020204030204" pitchFamily="34" charset="0"/>
                <a:cs typeface="Calibri" panose="020F0502020204030204" pitchFamily="34" charset="0"/>
              </a:rPr>
              <a:t>Chandak</a:t>
            </a:r>
            <a:r>
              <a:rPr lang="cs-CZ" sz="1600" b="1" dirty="0">
                <a:effectLst/>
                <a:latin typeface="Calibri" panose="020F0502020204030204" pitchFamily="34" charset="0"/>
                <a:ea typeface="Calibri" panose="020F0502020204030204" pitchFamily="34" charset="0"/>
                <a:cs typeface="Calibri" panose="020F0502020204030204" pitchFamily="34" charset="0"/>
              </a:rPr>
              <a:t> </a:t>
            </a:r>
            <a:r>
              <a:rPr lang="cs-CZ" sz="1600" dirty="0">
                <a:effectLst/>
                <a:latin typeface="Calibri" panose="020F0502020204030204" pitchFamily="34" charset="0"/>
                <a:ea typeface="Calibri" panose="020F0502020204030204" pitchFamily="34" charset="0"/>
                <a:cs typeface="Calibri" panose="020F0502020204030204" pitchFamily="34" charset="0"/>
              </a:rPr>
              <a:t>(</a:t>
            </a:r>
            <a:r>
              <a:rPr lang="cs-CZ" sz="1600" dirty="0" err="1">
                <a:effectLst/>
                <a:latin typeface="Calibri" panose="020F0502020204030204" pitchFamily="34" charset="0"/>
                <a:ea typeface="Calibri" panose="020F0502020204030204" pitchFamily="34" charset="0"/>
                <a:cs typeface="Calibri" panose="020F0502020204030204" pitchFamily="34" charset="0"/>
              </a:rPr>
              <a:t>Iraklio</a:t>
            </a:r>
            <a:r>
              <a:rPr lang="cs-CZ" sz="1600" dirty="0">
                <a:effectLst/>
                <a:latin typeface="Calibri" panose="020F0502020204030204" pitchFamily="34" charset="0"/>
                <a:ea typeface="Calibri" panose="020F0502020204030204" pitchFamily="34" charset="0"/>
                <a:cs typeface="Calibri" panose="020F0502020204030204" pitchFamily="34" charset="0"/>
              </a:rPr>
              <a:t>). Obchodovali a podnikali pirátské útoky, po více jak 100 představovali velké nebezpečí pro byzantskou říši. Zdá se, že ostrov pod jejich nadvládou ekonomicky docela vzkvétal.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cs-CZ" sz="1600" dirty="0">
                <a:effectLst/>
                <a:latin typeface="Calibri" panose="020F0502020204030204" pitchFamily="34" charset="0"/>
                <a:ea typeface="Calibri" panose="020F0502020204030204" pitchFamily="34" charset="0"/>
                <a:cs typeface="Calibri" panose="020F0502020204030204" pitchFamily="34" charset="0"/>
              </a:rPr>
              <a:t>R. 961 </a:t>
            </a:r>
            <a:r>
              <a:rPr lang="cs-CZ" sz="1600" b="1" dirty="0" err="1">
                <a:effectLst/>
                <a:latin typeface="Calibri" panose="020F0502020204030204" pitchFamily="34" charset="0"/>
                <a:ea typeface="Calibri" panose="020F0502020204030204" pitchFamily="34" charset="0"/>
                <a:cs typeface="Calibri" panose="020F0502020204030204" pitchFamily="34" charset="0"/>
              </a:rPr>
              <a:t>byzantici</a:t>
            </a:r>
            <a:r>
              <a:rPr lang="cs-CZ" sz="1600" dirty="0">
                <a:effectLst/>
                <a:latin typeface="Calibri" panose="020F0502020204030204" pitchFamily="34" charset="0"/>
                <a:ea typeface="Calibri" panose="020F0502020204030204" pitchFamily="34" charset="0"/>
                <a:cs typeface="Calibri" panose="020F0502020204030204" pitchFamily="34" charset="0"/>
              </a:rPr>
              <a:t> dobyli těžko dobytné město </a:t>
            </a:r>
            <a:r>
              <a:rPr lang="cs-CZ" sz="1600" dirty="0" err="1">
                <a:effectLst/>
                <a:latin typeface="Calibri" panose="020F0502020204030204" pitchFamily="34" charset="0"/>
                <a:ea typeface="Calibri" panose="020F0502020204030204" pitchFamily="34" charset="0"/>
                <a:cs typeface="Calibri" panose="020F0502020204030204" pitchFamily="34" charset="0"/>
              </a:rPr>
              <a:t>Chandak</a:t>
            </a:r>
            <a:r>
              <a:rPr lang="cs-CZ" sz="1600" dirty="0">
                <a:effectLst/>
                <a:latin typeface="Calibri" panose="020F0502020204030204" pitchFamily="34" charset="0"/>
                <a:ea typeface="Calibri" panose="020F0502020204030204" pitchFamily="34" charset="0"/>
                <a:cs typeface="Calibri" panose="020F0502020204030204" pitchFamily="34" charset="0"/>
              </a:rPr>
              <a:t> a získali ostrov zpět.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cs-CZ" sz="1600" dirty="0">
                <a:effectLst/>
                <a:latin typeface="Calibri" panose="020F0502020204030204" pitchFamily="34" charset="0"/>
                <a:ea typeface="Calibri" panose="020F0502020204030204" pitchFamily="34" charset="0"/>
                <a:cs typeface="Calibri" panose="020F0502020204030204" pitchFamily="34" charset="0"/>
              </a:rPr>
              <a:t>R. 1201 byl ostrov postoupen křižákům (4. křížová výprava, 1204 dobytí Konstantinopole, dočasný rozpad byzantské říše, definitivně se ostrov dostává do rukou </a:t>
            </a:r>
            <a:r>
              <a:rPr lang="cs-CZ" sz="1600" b="1" dirty="0">
                <a:effectLst/>
                <a:latin typeface="Calibri" panose="020F0502020204030204" pitchFamily="34" charset="0"/>
                <a:ea typeface="Calibri" panose="020F0502020204030204" pitchFamily="34" charset="0"/>
                <a:cs typeface="Calibri" panose="020F0502020204030204" pitchFamily="34" charset="0"/>
              </a:rPr>
              <a:t>Benátčanů</a:t>
            </a:r>
            <a:r>
              <a:rPr lang="cs-CZ" sz="1600" dirty="0">
                <a:effectLst/>
                <a:latin typeface="Calibri" panose="020F0502020204030204" pitchFamily="34" charset="0"/>
                <a:ea typeface="Calibri" panose="020F0502020204030204" pitchFamily="34" charset="0"/>
                <a:cs typeface="Calibri" panose="020F0502020204030204" pitchFamily="34" charset="0"/>
              </a:rPr>
              <a:t> r. 1211. Benátská nadvláda trvala více jak 400 let a znamenala velký rozkvět ostrova po stránce ekonomické i kulturní, v literatuře a divadle mluvíme o </a:t>
            </a:r>
            <a:r>
              <a:rPr lang="cs-CZ" sz="1600" b="1" dirty="0">
                <a:effectLst/>
                <a:latin typeface="Calibri" panose="020F0502020204030204" pitchFamily="34" charset="0"/>
                <a:ea typeface="Calibri" panose="020F0502020204030204" pitchFamily="34" charset="0"/>
                <a:cs typeface="Calibri" panose="020F0502020204030204" pitchFamily="34" charset="0"/>
              </a:rPr>
              <a:t>krétské renesanci </a:t>
            </a:r>
            <a:r>
              <a:rPr lang="cs-CZ" sz="1600" dirty="0">
                <a:effectLst/>
                <a:latin typeface="Calibri" panose="020F0502020204030204" pitchFamily="34" charset="0"/>
                <a:ea typeface="Calibri" panose="020F0502020204030204" pitchFamily="34" charset="0"/>
                <a:cs typeface="Calibri" panose="020F0502020204030204" pitchFamily="34" charset="0"/>
              </a:rPr>
              <a:t>(po r. 1453 přicházejí vzdělanci z Konstantinopole, která byla dobyta Osmany), vznikají významná literární a divadelní díla pod vlivem západních literatur, v kultivované formě krétského dialektu. V 16. a 17. st. sídlila v </a:t>
            </a:r>
            <a:r>
              <a:rPr lang="cs-CZ" sz="1600" dirty="0" err="1">
                <a:effectLst/>
                <a:latin typeface="Calibri" panose="020F0502020204030204" pitchFamily="34" charset="0"/>
                <a:ea typeface="Calibri" panose="020F0502020204030204" pitchFamily="34" charset="0"/>
                <a:cs typeface="Calibri" panose="020F0502020204030204" pitchFamily="34" charset="0"/>
              </a:rPr>
              <a:t>Irakliu</a:t>
            </a:r>
            <a:r>
              <a:rPr lang="cs-CZ" sz="1600" dirty="0">
                <a:effectLst/>
                <a:latin typeface="Calibri" panose="020F0502020204030204" pitchFamily="34" charset="0"/>
                <a:ea typeface="Calibri" panose="020F0502020204030204" pitchFamily="34" charset="0"/>
                <a:cs typeface="Calibri" panose="020F0502020204030204" pitchFamily="34" charset="0"/>
              </a:rPr>
              <a:t> (tehdy </a:t>
            </a:r>
            <a:r>
              <a:rPr lang="cs-CZ" sz="1600" dirty="0" err="1">
                <a:effectLst/>
                <a:latin typeface="Calibri" panose="020F0502020204030204" pitchFamily="34" charset="0"/>
                <a:ea typeface="Calibri" panose="020F0502020204030204" pitchFamily="34" charset="0"/>
                <a:cs typeface="Calibri" panose="020F0502020204030204" pitchFamily="34" charset="0"/>
              </a:rPr>
              <a:t>Candia</a:t>
            </a:r>
            <a:r>
              <a:rPr lang="cs-CZ" sz="1600" dirty="0">
                <a:effectLst/>
                <a:latin typeface="Calibri" panose="020F0502020204030204" pitchFamily="34" charset="0"/>
                <a:ea typeface="Calibri" panose="020F0502020204030204" pitchFamily="34" charset="0"/>
                <a:cs typeface="Calibri" panose="020F0502020204030204" pitchFamily="34" charset="0"/>
              </a:rPr>
              <a:t>) významná </a:t>
            </a:r>
            <a:r>
              <a:rPr lang="cs-CZ" sz="1600" b="1" dirty="0">
                <a:effectLst/>
                <a:latin typeface="Calibri" panose="020F0502020204030204" pitchFamily="34" charset="0"/>
                <a:ea typeface="Calibri" panose="020F0502020204030204" pitchFamily="34" charset="0"/>
                <a:cs typeface="Calibri" panose="020F0502020204030204" pitchFamily="34" charset="0"/>
              </a:rPr>
              <a:t>malířská škola</a:t>
            </a:r>
            <a:r>
              <a:rPr lang="cs-CZ" sz="1600" dirty="0">
                <a:effectLst/>
                <a:latin typeface="Calibri" panose="020F0502020204030204" pitchFamily="34" charset="0"/>
                <a:ea typeface="Calibri" panose="020F0502020204030204" pitchFamily="34" charset="0"/>
                <a:cs typeface="Calibri" panose="020F0502020204030204" pitchFamily="34" charset="0"/>
              </a:rPr>
              <a:t>, z ní vzešel malíř španělské renesance El </a:t>
            </a:r>
            <a:r>
              <a:rPr lang="cs-CZ" sz="1600" dirty="0" err="1">
                <a:effectLst/>
                <a:latin typeface="Calibri" panose="020F0502020204030204" pitchFamily="34" charset="0"/>
                <a:ea typeface="Calibri" panose="020F0502020204030204" pitchFamily="34" charset="0"/>
                <a:cs typeface="Calibri" panose="020F0502020204030204" pitchFamily="34" charset="0"/>
              </a:rPr>
              <a:t>Greco</a:t>
            </a:r>
            <a:r>
              <a:rPr lang="cs-CZ" sz="1600" dirty="0">
                <a:effectLst/>
                <a:latin typeface="Calibri" panose="020F0502020204030204" pitchFamily="34" charset="0"/>
                <a:ea typeface="Calibri" panose="020F0502020204030204" pitchFamily="34" charset="0"/>
                <a:cs typeface="Calibri" panose="020F0502020204030204" pitchFamily="34" charset="0"/>
              </a:rPr>
              <a:t>.</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cs-CZ" sz="1600" dirty="0">
                <a:effectLst/>
                <a:latin typeface="Calibri" panose="020F0502020204030204" pitchFamily="34" charset="0"/>
                <a:ea typeface="Calibri" panose="020F0502020204030204" pitchFamily="34" charset="0"/>
                <a:cs typeface="Calibri" panose="020F0502020204030204" pitchFamily="34" charset="0"/>
              </a:rPr>
              <a:t>R. 1453 dobývají Konstantinopol</a:t>
            </a:r>
            <a:r>
              <a:rPr lang="cs-CZ" sz="1600" dirty="0">
                <a:latin typeface="Calibri" panose="020F0502020204030204" pitchFamily="34" charset="0"/>
                <a:ea typeface="Calibri" panose="020F0502020204030204" pitchFamily="34" charset="0"/>
                <a:cs typeface="Calibri" panose="020F0502020204030204" pitchFamily="34" charset="0"/>
              </a:rPr>
              <a:t> osmanští </a:t>
            </a:r>
            <a:r>
              <a:rPr lang="cs-CZ" sz="1600" b="1" dirty="0">
                <a:effectLst/>
                <a:latin typeface="Calibri" panose="020F0502020204030204" pitchFamily="34" charset="0"/>
                <a:ea typeface="Calibri" panose="020F0502020204030204" pitchFamily="34" charset="0"/>
                <a:cs typeface="Calibri" panose="020F0502020204030204" pitchFamily="34" charset="0"/>
              </a:rPr>
              <a:t>Turci, </a:t>
            </a:r>
            <a:r>
              <a:rPr lang="cs-CZ" sz="1600" dirty="0">
                <a:effectLst/>
                <a:latin typeface="Calibri" panose="020F0502020204030204" pitchFamily="34" charset="0"/>
                <a:ea typeface="Calibri" panose="020F0502020204030204" pitchFamily="34" charset="0"/>
                <a:cs typeface="Calibri" panose="020F0502020204030204" pitchFamily="34" charset="0"/>
              </a:rPr>
              <a:t>kteří postupně dobývají ostrovy Egejského moře (1571 Kypr) R. 1645 dobývají krétské město </a:t>
            </a:r>
            <a:r>
              <a:rPr lang="cs-CZ" sz="1600" dirty="0" err="1">
                <a:effectLst/>
                <a:latin typeface="Calibri" panose="020F0502020204030204" pitchFamily="34" charset="0"/>
                <a:ea typeface="Calibri" panose="020F0502020204030204" pitchFamily="34" charset="0"/>
                <a:cs typeface="Calibri" panose="020F0502020204030204" pitchFamily="34" charset="0"/>
              </a:rPr>
              <a:t>Rethymno</a:t>
            </a:r>
            <a:r>
              <a:rPr lang="cs-CZ" sz="1600" dirty="0">
                <a:latin typeface="Calibri" panose="020F0502020204030204" pitchFamily="34" charset="0"/>
                <a:ea typeface="Calibri" panose="020F0502020204030204" pitchFamily="34" charset="0"/>
                <a:cs typeface="Calibri" panose="020F0502020204030204" pitchFamily="34" charset="0"/>
              </a:rPr>
              <a:t> a </a:t>
            </a:r>
            <a:r>
              <a:rPr lang="cs-CZ" sz="1600" dirty="0">
                <a:effectLst/>
                <a:latin typeface="Calibri" panose="020F0502020204030204" pitchFamily="34" charset="0"/>
                <a:ea typeface="Calibri" panose="020F0502020204030204" pitchFamily="34" charset="0"/>
                <a:cs typeface="Calibri" panose="020F0502020204030204" pitchFamily="34" charset="0"/>
              </a:rPr>
              <a:t>obléhají </a:t>
            </a:r>
            <a:r>
              <a:rPr lang="cs-CZ" sz="1600" dirty="0" err="1">
                <a:latin typeface="Calibri" panose="020F0502020204030204" pitchFamily="34" charset="0"/>
                <a:ea typeface="Calibri" panose="020F0502020204030204" pitchFamily="34" charset="0"/>
                <a:cs typeface="Calibri" panose="020F0502020204030204" pitchFamily="34" charset="0"/>
              </a:rPr>
              <a:t>C</a:t>
            </a:r>
            <a:r>
              <a:rPr lang="cs-CZ" sz="1600" dirty="0" err="1">
                <a:effectLst/>
                <a:latin typeface="Calibri" panose="020F0502020204030204" pitchFamily="34" charset="0"/>
                <a:ea typeface="Calibri" panose="020F0502020204030204" pitchFamily="34" charset="0"/>
                <a:cs typeface="Calibri" panose="020F0502020204030204" pitchFamily="34" charset="0"/>
              </a:rPr>
              <a:t>andii</a:t>
            </a:r>
            <a:r>
              <a:rPr lang="cs-CZ" sz="1600" dirty="0">
                <a:effectLst/>
                <a:latin typeface="Calibri" panose="020F0502020204030204" pitchFamily="34" charset="0"/>
                <a:ea typeface="Calibri" panose="020F0502020204030204" pitchFamily="34" charset="0"/>
                <a:cs typeface="Calibri" panose="020F0502020204030204" pitchFamily="34" charset="0"/>
              </a:rPr>
              <a:t> R. 1669 hlavní město po dlouholetém dobývání získali. Jejich nadvláda ukončila slibný kulturní rozvoj, konec krétské renesance. Velká část vzdělanců odchází (Iónské ostrovy, Benátky).</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600" dirty="0">
                <a:effectLst/>
                <a:latin typeface="Calibri" panose="020F0502020204030204" pitchFamily="34" charset="0"/>
                <a:ea typeface="Calibri" panose="020F0502020204030204" pitchFamily="34" charset="0"/>
              </a:rPr>
              <a:t>R. 1821 vypuklo </a:t>
            </a:r>
            <a:r>
              <a:rPr lang="cs-CZ" sz="1600" b="1" dirty="0">
                <a:effectLst/>
                <a:latin typeface="Calibri" panose="020F0502020204030204" pitchFamily="34" charset="0"/>
                <a:ea typeface="Calibri" panose="020F0502020204030204" pitchFamily="34" charset="0"/>
              </a:rPr>
              <a:t>povstání </a:t>
            </a:r>
            <a:r>
              <a:rPr lang="cs-CZ" sz="1600" dirty="0">
                <a:effectLst/>
                <a:latin typeface="Calibri" panose="020F0502020204030204" pitchFamily="34" charset="0"/>
                <a:ea typeface="Calibri" panose="020F0502020204030204" pitchFamily="34" charset="0"/>
              </a:rPr>
              <a:t>na Peloponésu, přidali se i Kréťané, zde však povstání brzy potlačeno. </a:t>
            </a:r>
            <a:endParaRPr lang="cs-CZ" sz="1600" dirty="0"/>
          </a:p>
        </p:txBody>
      </p:sp>
      <p:sp>
        <p:nvSpPr>
          <p:cNvPr id="4" name="TextovéPole 3">
            <a:extLst>
              <a:ext uri="{FF2B5EF4-FFF2-40B4-BE49-F238E27FC236}">
                <a16:creationId xmlns:a16="http://schemas.microsoft.com/office/drawing/2014/main" id="{B7AE50BE-B925-4EC2-8C2C-E9823185E54C}"/>
              </a:ext>
            </a:extLst>
          </p:cNvPr>
          <p:cNvSpPr txBox="1"/>
          <p:nvPr/>
        </p:nvSpPr>
        <p:spPr>
          <a:xfrm>
            <a:off x="180975" y="238125"/>
            <a:ext cx="3121367" cy="369332"/>
          </a:xfrm>
          <a:prstGeom prst="rect">
            <a:avLst/>
          </a:prstGeom>
          <a:noFill/>
        </p:spPr>
        <p:txBody>
          <a:bodyPr wrap="none" rtlCol="0">
            <a:spAutoFit/>
          </a:bodyPr>
          <a:lstStyle/>
          <a:p>
            <a:r>
              <a:rPr lang="cs-CZ" b="1" dirty="0">
                <a:solidFill>
                  <a:schemeClr val="accent1">
                    <a:lumMod val="75000"/>
                  </a:schemeClr>
                </a:solidFill>
                <a:latin typeface="Cavolini" panose="03000502040302020204" pitchFamily="66" charset="0"/>
                <a:cs typeface="Cavolini" panose="03000502040302020204" pitchFamily="66" charset="0"/>
              </a:rPr>
              <a:t>stručná historie ostrova</a:t>
            </a:r>
          </a:p>
        </p:txBody>
      </p:sp>
      <p:sp>
        <p:nvSpPr>
          <p:cNvPr id="5" name="TextovéPole 4">
            <a:extLst>
              <a:ext uri="{FF2B5EF4-FFF2-40B4-BE49-F238E27FC236}">
                <a16:creationId xmlns:a16="http://schemas.microsoft.com/office/drawing/2014/main" id="{B191720F-6417-4553-92ED-7F1D99271B27}"/>
              </a:ext>
            </a:extLst>
          </p:cNvPr>
          <p:cNvSpPr txBox="1"/>
          <p:nvPr/>
        </p:nvSpPr>
        <p:spPr>
          <a:xfrm>
            <a:off x="5484024" y="238125"/>
            <a:ext cx="3659976" cy="369332"/>
          </a:xfrm>
          <a:prstGeom prst="rect">
            <a:avLst/>
          </a:prstGeom>
          <a:noFill/>
        </p:spPr>
        <p:txBody>
          <a:bodyPr wrap="none" rtlCol="0">
            <a:spAutoFit/>
          </a:bodyPr>
          <a:lstStyle/>
          <a:p>
            <a:r>
              <a:rPr lang="el-GR" b="1" dirty="0">
                <a:solidFill>
                  <a:schemeClr val="accent1">
                    <a:lumMod val="75000"/>
                  </a:schemeClr>
                </a:solidFill>
                <a:latin typeface="Cavolini" panose="03000502040302020204" pitchFamily="66" charset="0"/>
                <a:cs typeface="Cavolini" panose="03000502040302020204" pitchFamily="66" charset="0"/>
              </a:rPr>
              <a:t>σύντομη ιστορία του νησιού</a:t>
            </a:r>
            <a:endParaRPr lang="cs-CZ" b="1" dirty="0">
              <a:solidFill>
                <a:schemeClr val="accent1">
                  <a:lumMod val="75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28103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6A112FB-6803-4B2C-AEDB-27F3FCF0D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116"/>
            <a:ext cx="7072009" cy="530400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453E045-503B-4E2A-BBF1-CEC8AB506B30}"/>
              </a:ext>
            </a:extLst>
          </p:cNvPr>
          <p:cNvSpPr txBox="1"/>
          <p:nvPr/>
        </p:nvSpPr>
        <p:spPr>
          <a:xfrm>
            <a:off x="217715" y="229961"/>
            <a:ext cx="3282245" cy="923330"/>
          </a:xfrm>
          <a:prstGeom prst="rect">
            <a:avLst/>
          </a:prstGeom>
          <a:noFill/>
        </p:spPr>
        <p:txBody>
          <a:bodyPr wrap="none" rtlCol="0">
            <a:spAutoFit/>
          </a:bodyPr>
          <a:lstStyle/>
          <a:p>
            <a:r>
              <a:rPr lang="el-GR" dirty="0"/>
              <a:t>νησί και κάστρο της </a:t>
            </a:r>
            <a:r>
              <a:rPr lang="el-GR" b="1" dirty="0"/>
              <a:t>Γραμβούσας</a:t>
            </a:r>
          </a:p>
          <a:p>
            <a:r>
              <a:rPr lang="cs-CZ" dirty="0"/>
              <a:t>ostrov a pevnost </a:t>
            </a:r>
            <a:r>
              <a:rPr lang="cs-CZ" b="1" dirty="0" err="1"/>
              <a:t>Gramvusa</a:t>
            </a:r>
            <a:endParaRPr lang="el-GR" b="1" dirty="0"/>
          </a:p>
          <a:p>
            <a:r>
              <a:rPr lang="cs-CZ" dirty="0"/>
              <a:t>SZ Kréty</a:t>
            </a:r>
          </a:p>
        </p:txBody>
      </p:sp>
      <p:pic>
        <p:nvPicPr>
          <p:cNvPr id="10244" name="Picture 4">
            <a:extLst>
              <a:ext uri="{FF2B5EF4-FFF2-40B4-BE49-F238E27FC236}">
                <a16:creationId xmlns:a16="http://schemas.microsoft.com/office/drawing/2014/main" id="{CE83A424-4F90-49E7-B5F6-59A295F94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486" y="3894334"/>
            <a:ext cx="3946751" cy="296366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47DCF6F-112B-4FA1-AA8C-35C0D4127C2D}"/>
              </a:ext>
            </a:extLst>
          </p:cNvPr>
          <p:cNvSpPr txBox="1"/>
          <p:nvPr/>
        </p:nvSpPr>
        <p:spPr>
          <a:xfrm>
            <a:off x="3614713" y="392739"/>
            <a:ext cx="5437771" cy="738664"/>
          </a:xfrm>
          <a:prstGeom prst="rect">
            <a:avLst/>
          </a:prstGeom>
          <a:noFill/>
        </p:spPr>
        <p:txBody>
          <a:bodyPr wrap="none" rtlCol="0">
            <a:spAutoFit/>
          </a:bodyPr>
          <a:lstStyle/>
          <a:p>
            <a:pPr marL="285750" indent="-285750">
              <a:buFontTx/>
              <a:buChar char="-"/>
            </a:pPr>
            <a:r>
              <a:rPr lang="cs-CZ" sz="1400" dirty="0"/>
              <a:t>1824 povstalci proti osmanské nadvládě obsadili ostrůvek </a:t>
            </a:r>
            <a:r>
              <a:rPr lang="cs-CZ" sz="1400" dirty="0" err="1"/>
              <a:t>Gramvusa</a:t>
            </a:r>
            <a:endParaRPr lang="cs-CZ" sz="1400" dirty="0"/>
          </a:p>
          <a:p>
            <a:pPr marL="285750" indent="-285750">
              <a:buFontTx/>
              <a:buChar char="-"/>
            </a:pPr>
            <a:r>
              <a:rPr lang="cs-CZ" sz="1400" dirty="0"/>
              <a:t>„partyzánské“ útoky, přepadávání lodí</a:t>
            </a:r>
          </a:p>
          <a:p>
            <a:pPr marL="285750" indent="-285750">
              <a:buFontTx/>
              <a:buChar char="-"/>
            </a:pPr>
            <a:r>
              <a:rPr lang="cs-CZ" sz="1400" dirty="0" err="1"/>
              <a:t>Kapodistrias</a:t>
            </a:r>
            <a:r>
              <a:rPr lang="cs-CZ" sz="1400" dirty="0"/>
              <a:t> pod tlakem evropských velmocí povstání potlačil</a:t>
            </a:r>
          </a:p>
        </p:txBody>
      </p:sp>
    </p:spTree>
    <p:extLst>
      <p:ext uri="{BB962C8B-B14F-4D97-AF65-F5344CB8AC3E}">
        <p14:creationId xmlns:p14="http://schemas.microsoft.com/office/powerpoint/2010/main" val="3403203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26" name="Picture 2" descr="Κλείσιμο Παραθύρου">
            <a:extLst>
              <a:ext uri="{FF2B5EF4-FFF2-40B4-BE49-F238E27FC236}">
                <a16:creationId xmlns:a16="http://schemas.microsoft.com/office/drawing/2014/main" id="{5C728CEC-C699-4F54-87C5-905D5B185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1015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A8A14B3-CAD1-46E6-BB00-72E6C6C4C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849" y="4006986"/>
            <a:ext cx="5010150" cy="285101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166FBD0-D16D-469D-A790-22D311D3562B}"/>
              </a:ext>
            </a:extLst>
          </p:cNvPr>
          <p:cNvSpPr txBox="1"/>
          <p:nvPr/>
        </p:nvSpPr>
        <p:spPr>
          <a:xfrm>
            <a:off x="161453" y="238848"/>
            <a:ext cx="1661096" cy="646331"/>
          </a:xfrm>
          <a:prstGeom prst="rect">
            <a:avLst/>
          </a:prstGeom>
          <a:noFill/>
        </p:spPr>
        <p:txBody>
          <a:bodyPr wrap="none" rtlCol="0">
            <a:spAutoFit/>
          </a:bodyPr>
          <a:lstStyle/>
          <a:p>
            <a:r>
              <a:rPr lang="el-GR" b="1" dirty="0">
                <a:solidFill>
                  <a:schemeClr val="bg1"/>
                </a:solidFill>
              </a:rPr>
              <a:t>μονή Αρκαδίου</a:t>
            </a:r>
          </a:p>
          <a:p>
            <a:r>
              <a:rPr lang="cs-CZ" b="1" dirty="0">
                <a:solidFill>
                  <a:schemeClr val="bg1"/>
                </a:solidFill>
              </a:rPr>
              <a:t>klášter </a:t>
            </a:r>
            <a:r>
              <a:rPr lang="cs-CZ" b="1" dirty="0" err="1">
                <a:solidFill>
                  <a:schemeClr val="bg1"/>
                </a:solidFill>
              </a:rPr>
              <a:t>Arkadiu</a:t>
            </a:r>
            <a:endParaRPr lang="cs-CZ" b="1" dirty="0">
              <a:solidFill>
                <a:schemeClr val="bg1"/>
              </a:solidFill>
            </a:endParaRPr>
          </a:p>
        </p:txBody>
      </p:sp>
      <p:pic>
        <p:nvPicPr>
          <p:cNvPr id="3" name="Picture 2" descr="Σημαία Μονής Αρκαδίου">
            <a:extLst>
              <a:ext uri="{FF2B5EF4-FFF2-40B4-BE49-F238E27FC236}">
                <a16:creationId xmlns:a16="http://schemas.microsoft.com/office/drawing/2014/main" id="{1DD4C17D-F8EC-498F-9004-4ECB7D52D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346" y="1038225"/>
            <a:ext cx="2962275" cy="2390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E8080E7-D2AD-4A20-88B8-8E6D171343F3}"/>
              </a:ext>
            </a:extLst>
          </p:cNvPr>
          <p:cNvSpPr txBox="1"/>
          <p:nvPr/>
        </p:nvSpPr>
        <p:spPr>
          <a:xfrm>
            <a:off x="5341537" y="70042"/>
            <a:ext cx="3641010" cy="830997"/>
          </a:xfrm>
          <a:prstGeom prst="rect">
            <a:avLst/>
          </a:prstGeom>
          <a:noFill/>
        </p:spPr>
        <p:txBody>
          <a:bodyPr wrap="square" rtlCol="0">
            <a:spAutoFit/>
          </a:bodyPr>
          <a:lstStyle/>
          <a:p>
            <a:r>
              <a:rPr lang="cs-CZ" sz="1600" u="sng" dirty="0"/>
              <a:t>vlajka povstalců</a:t>
            </a:r>
            <a:r>
              <a:rPr lang="cs-CZ" sz="1600" dirty="0"/>
              <a:t>: </a:t>
            </a:r>
            <a:r>
              <a:rPr lang="cs-CZ" sz="1600" b="1" dirty="0"/>
              <a:t>K </a:t>
            </a:r>
            <a:r>
              <a:rPr lang="cs-CZ" sz="1600" dirty="0"/>
              <a:t>= </a:t>
            </a:r>
            <a:r>
              <a:rPr lang="el-GR" sz="1600" dirty="0"/>
              <a:t>Κρήτη, </a:t>
            </a:r>
            <a:r>
              <a:rPr lang="el-GR" sz="1600" b="1" dirty="0"/>
              <a:t>Ε</a:t>
            </a:r>
            <a:r>
              <a:rPr lang="el-GR" sz="1600" dirty="0"/>
              <a:t> = Ένωσις </a:t>
            </a:r>
            <a:r>
              <a:rPr lang="cs-CZ" sz="1600" dirty="0"/>
              <a:t>(spojení, sjednocení, myšleno s Řeckem), </a:t>
            </a:r>
            <a:r>
              <a:rPr lang="el-GR" sz="1600" b="1" dirty="0"/>
              <a:t>Ελευθερία ή Θάνατος</a:t>
            </a:r>
          </a:p>
        </p:txBody>
      </p:sp>
      <p:sp>
        <p:nvSpPr>
          <p:cNvPr id="5" name="TextovéPole 4">
            <a:extLst>
              <a:ext uri="{FF2B5EF4-FFF2-40B4-BE49-F238E27FC236}">
                <a16:creationId xmlns:a16="http://schemas.microsoft.com/office/drawing/2014/main" id="{846F5AD3-02F5-4882-BFB0-8D85883D71A4}"/>
              </a:ext>
            </a:extLst>
          </p:cNvPr>
          <p:cNvSpPr txBox="1"/>
          <p:nvPr/>
        </p:nvSpPr>
        <p:spPr>
          <a:xfrm>
            <a:off x="-1" y="3902104"/>
            <a:ext cx="4133849" cy="2800767"/>
          </a:xfrm>
          <a:prstGeom prst="rect">
            <a:avLst/>
          </a:prstGeom>
          <a:noFill/>
        </p:spPr>
        <p:txBody>
          <a:bodyPr wrap="square" rtlCol="0">
            <a:spAutoFit/>
          </a:bodyPr>
          <a:lstStyle/>
          <a:p>
            <a:pPr marL="285750" indent="-285750">
              <a:buFontTx/>
              <a:buChar char="-"/>
            </a:pPr>
            <a:r>
              <a:rPr lang="cs-CZ" sz="1600" dirty="0"/>
              <a:t>velké povstání r. 1866, centrem </a:t>
            </a:r>
            <a:r>
              <a:rPr lang="cs-CZ" sz="1600" b="1" dirty="0"/>
              <a:t>klášter </a:t>
            </a:r>
            <a:r>
              <a:rPr lang="cs-CZ" sz="1600" b="1" dirty="0" err="1"/>
              <a:t>Arkadiu</a:t>
            </a:r>
            <a:r>
              <a:rPr lang="cs-CZ" sz="1600" b="1" dirty="0"/>
              <a:t> </a:t>
            </a:r>
            <a:r>
              <a:rPr lang="cs-CZ" sz="1600" dirty="0"/>
              <a:t>v centru ostrova, povstání potlačeno, v klášteře asi 900 povstalců zvolilo dobrovolnou smrt před zajetím Osmany – </a:t>
            </a:r>
            <a:r>
              <a:rPr lang="cs-CZ" sz="1600" b="1" dirty="0"/>
              <a:t>symbol </a:t>
            </a:r>
            <a:r>
              <a:rPr lang="cs-CZ" sz="1600" dirty="0"/>
              <a:t>Krétského odporu proti osmanské nadvládě</a:t>
            </a:r>
          </a:p>
          <a:p>
            <a:pPr marL="285750" indent="-285750">
              <a:buFontTx/>
              <a:buChar char="-"/>
            </a:pPr>
            <a:r>
              <a:rPr lang="cs-CZ" sz="1600" dirty="0"/>
              <a:t>1897 </a:t>
            </a:r>
            <a:r>
              <a:rPr lang="cs-CZ" sz="1600" b="1" dirty="0"/>
              <a:t>autonomie – Krétský stát – </a:t>
            </a:r>
            <a:r>
              <a:rPr lang="cs-CZ" sz="1600" dirty="0"/>
              <a:t>pod Osm. říší, kontrola evropskými velmocemi, generálním gubernátorem princ Jiří</a:t>
            </a:r>
            <a:r>
              <a:rPr lang="el-GR" sz="1600" dirty="0"/>
              <a:t>, </a:t>
            </a:r>
            <a:r>
              <a:rPr lang="cs-CZ" sz="1600" dirty="0"/>
              <a:t>později min. předseda El. </a:t>
            </a:r>
            <a:r>
              <a:rPr lang="cs-CZ" sz="1600" dirty="0" err="1"/>
              <a:t>Venizelos</a:t>
            </a:r>
            <a:endParaRPr lang="cs-CZ" sz="1600" dirty="0"/>
          </a:p>
          <a:p>
            <a:pPr marL="285750" indent="-285750">
              <a:buFontTx/>
              <a:buChar char="-"/>
            </a:pPr>
            <a:r>
              <a:rPr lang="cs-CZ" sz="1600" dirty="0"/>
              <a:t>1913 – </a:t>
            </a:r>
            <a:r>
              <a:rPr lang="cs-CZ" sz="1600" b="1" dirty="0" err="1"/>
              <a:t>enosis</a:t>
            </a:r>
            <a:r>
              <a:rPr lang="cs-CZ" sz="1600" b="1" dirty="0"/>
              <a:t> </a:t>
            </a:r>
            <a:r>
              <a:rPr lang="cs-CZ" sz="1600" dirty="0"/>
              <a:t>-  Kréta součástí řeckého státu</a:t>
            </a:r>
          </a:p>
        </p:txBody>
      </p:sp>
    </p:spTree>
    <p:extLst>
      <p:ext uri="{BB962C8B-B14F-4D97-AF65-F5344CB8AC3E}">
        <p14:creationId xmlns:p14="http://schemas.microsoft.com/office/powerpoint/2010/main" val="3592537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10C13B1-D308-484F-8424-20CE67181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27" r="3491"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B14A223-EA99-4C47-9BEE-E0D2C57F4AD4}"/>
              </a:ext>
            </a:extLst>
          </p:cNvPr>
          <p:cNvSpPr txBox="1"/>
          <p:nvPr/>
        </p:nvSpPr>
        <p:spPr>
          <a:xfrm>
            <a:off x="619125" y="4943475"/>
            <a:ext cx="4673459" cy="923330"/>
          </a:xfrm>
          <a:prstGeom prst="rect">
            <a:avLst/>
          </a:prstGeom>
          <a:noFill/>
        </p:spPr>
        <p:txBody>
          <a:bodyPr wrap="none" rtlCol="0">
            <a:spAutoFit/>
          </a:bodyPr>
          <a:lstStyle/>
          <a:p>
            <a:pPr marL="285750" indent="-285750">
              <a:buFontTx/>
              <a:buChar char="-"/>
            </a:pPr>
            <a:r>
              <a:rPr lang="cs-CZ" dirty="0">
                <a:solidFill>
                  <a:schemeClr val="bg1"/>
                </a:solidFill>
              </a:rPr>
              <a:t>2. sv. válka, 1941 Němci obsazují řecké území</a:t>
            </a:r>
          </a:p>
          <a:p>
            <a:pPr marL="285750" indent="-285750">
              <a:buFontTx/>
              <a:buChar char="-"/>
            </a:pPr>
            <a:r>
              <a:rPr lang="cs-CZ" dirty="0">
                <a:solidFill>
                  <a:schemeClr val="bg1"/>
                </a:solidFill>
              </a:rPr>
              <a:t>na Krétu se stahují řecké a britské jednotky</a:t>
            </a:r>
          </a:p>
          <a:p>
            <a:pPr marL="285750" indent="-285750">
              <a:buFontTx/>
              <a:buChar char="-"/>
            </a:pPr>
            <a:r>
              <a:rPr lang="cs-CZ" dirty="0">
                <a:solidFill>
                  <a:schemeClr val="bg1"/>
                </a:solidFill>
              </a:rPr>
              <a:t>„bitva o Krétu“ – letecký útok</a:t>
            </a:r>
          </a:p>
        </p:txBody>
      </p:sp>
    </p:spTree>
    <p:extLst>
      <p:ext uri="{BB962C8B-B14F-4D97-AF65-F5344CB8AC3E}">
        <p14:creationId xmlns:p14="http://schemas.microsoft.com/office/powerpoint/2010/main" val="2836636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C5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olitická mapa Středozemního moře regionu">
            <a:extLst>
              <a:ext uri="{FF2B5EF4-FFF2-40B4-BE49-F238E27FC236}">
                <a16:creationId xmlns:a16="http://schemas.microsoft.com/office/drawing/2014/main" id="{F64901C0-40BE-4B06-AE83-E4673AD851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1414971"/>
            <a:ext cx="8178799" cy="402805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se šipkou 4">
            <a:extLst>
              <a:ext uri="{FF2B5EF4-FFF2-40B4-BE49-F238E27FC236}">
                <a16:creationId xmlns:a16="http://schemas.microsoft.com/office/drawing/2014/main" id="{B81A114B-39CF-458A-B154-1BA8C36C124B}"/>
              </a:ext>
            </a:extLst>
          </p:cNvPr>
          <p:cNvCxnSpPr>
            <a:cxnSpLocks/>
          </p:cNvCxnSpPr>
          <p:nvPr/>
        </p:nvCxnSpPr>
        <p:spPr>
          <a:xfrm>
            <a:off x="6527260" y="4007796"/>
            <a:ext cx="252514" cy="3001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id="{AA1D9738-3807-4E93-A607-F60400C16AA6}"/>
              </a:ext>
            </a:extLst>
          </p:cNvPr>
          <p:cNvSpPr txBox="1"/>
          <p:nvPr/>
        </p:nvSpPr>
        <p:spPr>
          <a:xfrm>
            <a:off x="6704539" y="4221392"/>
            <a:ext cx="677365" cy="369332"/>
          </a:xfrm>
          <a:prstGeom prst="rect">
            <a:avLst/>
          </a:prstGeom>
          <a:noFill/>
        </p:spPr>
        <p:txBody>
          <a:bodyPr wrap="none" rtlCol="0">
            <a:spAutoFit/>
          </a:bodyPr>
          <a:lstStyle/>
          <a:p>
            <a:r>
              <a:rPr lang="cs-CZ" dirty="0"/>
              <a:t>Kréta</a:t>
            </a:r>
          </a:p>
        </p:txBody>
      </p:sp>
      <p:sp>
        <p:nvSpPr>
          <p:cNvPr id="2" name="TextovéPole 1">
            <a:extLst>
              <a:ext uri="{FF2B5EF4-FFF2-40B4-BE49-F238E27FC236}">
                <a16:creationId xmlns:a16="http://schemas.microsoft.com/office/drawing/2014/main" id="{930A1A1D-3D82-2E72-13A2-E14D4FF0276D}"/>
              </a:ext>
            </a:extLst>
          </p:cNvPr>
          <p:cNvSpPr txBox="1"/>
          <p:nvPr/>
        </p:nvSpPr>
        <p:spPr>
          <a:xfrm>
            <a:off x="838899" y="6098796"/>
            <a:ext cx="7063152" cy="230832"/>
          </a:xfrm>
          <a:prstGeom prst="rect">
            <a:avLst/>
          </a:prstGeom>
          <a:noFill/>
        </p:spPr>
        <p:txBody>
          <a:bodyPr wrap="none" rtlCol="0">
            <a:spAutoFit/>
          </a:bodyPr>
          <a:lstStyle/>
          <a:p>
            <a:r>
              <a:rPr lang="cs-CZ" sz="900" dirty="0"/>
              <a:t>http://users.sch.gr/ntinos_psilop/index.php?option=com_content&amp;view=article&amp;id=367:xartes-kriti-perifereia&amp;catid=124:xartes-kriti&amp;Itemid=374</a:t>
            </a:r>
          </a:p>
        </p:txBody>
      </p:sp>
    </p:spTree>
    <p:extLst>
      <p:ext uri="{BB962C8B-B14F-4D97-AF65-F5344CB8AC3E}">
        <p14:creationId xmlns:p14="http://schemas.microsoft.com/office/powerpoint/2010/main" val="3180568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descr="Κρήτη, Χάρτης πολιτικός της Κρήτης">
            <a:extLst>
              <a:ext uri="{FF2B5EF4-FFF2-40B4-BE49-F238E27FC236}">
                <a16:creationId xmlns:a16="http://schemas.microsoft.com/office/drawing/2014/main" id="{7014E0FD-8B3B-49CD-9C4A-E33DD38F5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63" y="1808850"/>
            <a:ext cx="8983302" cy="3380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17C478B-A2EC-4EE3-AA43-2355021D3CE0}"/>
              </a:ext>
            </a:extLst>
          </p:cNvPr>
          <p:cNvSpPr txBox="1"/>
          <p:nvPr/>
        </p:nvSpPr>
        <p:spPr>
          <a:xfrm>
            <a:off x="352425" y="695325"/>
            <a:ext cx="2045753" cy="369332"/>
          </a:xfrm>
          <a:prstGeom prst="rect">
            <a:avLst/>
          </a:prstGeom>
          <a:noFill/>
        </p:spPr>
        <p:txBody>
          <a:bodyPr wrap="none" rtlCol="0">
            <a:spAutoFit/>
          </a:bodyPr>
          <a:lstStyle/>
          <a:p>
            <a:r>
              <a:rPr lang="cs-CZ" dirty="0">
                <a:latin typeface="Cavolini" panose="03000502040302020204" pitchFamily="66" charset="0"/>
                <a:cs typeface="Cavolini" panose="03000502040302020204" pitchFamily="66" charset="0"/>
              </a:rPr>
              <a:t>krétská města</a:t>
            </a:r>
          </a:p>
        </p:txBody>
      </p:sp>
      <p:sp>
        <p:nvSpPr>
          <p:cNvPr id="3" name="TextovéPole 2">
            <a:extLst>
              <a:ext uri="{FF2B5EF4-FFF2-40B4-BE49-F238E27FC236}">
                <a16:creationId xmlns:a16="http://schemas.microsoft.com/office/drawing/2014/main" id="{C008E08F-B035-4809-B541-AAE81F11F55A}"/>
              </a:ext>
            </a:extLst>
          </p:cNvPr>
          <p:cNvSpPr txBox="1"/>
          <p:nvPr/>
        </p:nvSpPr>
        <p:spPr>
          <a:xfrm>
            <a:off x="6356293" y="695325"/>
            <a:ext cx="2435282" cy="369332"/>
          </a:xfrm>
          <a:prstGeom prst="rect">
            <a:avLst/>
          </a:prstGeom>
          <a:noFill/>
        </p:spPr>
        <p:txBody>
          <a:bodyPr wrap="none" rtlCol="0">
            <a:spAutoFit/>
          </a:bodyPr>
          <a:lstStyle/>
          <a:p>
            <a:r>
              <a:rPr lang="el-GR" dirty="0">
                <a:latin typeface="Cavolini" panose="03000502040302020204" pitchFamily="66" charset="0"/>
                <a:cs typeface="Cavolini" panose="03000502040302020204" pitchFamily="66" charset="0"/>
              </a:rPr>
              <a:t>πόλεις της Κρήτης</a:t>
            </a:r>
            <a:endParaRPr lang="cs-CZ"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06020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orosini Fountain (liontaria) / Morosini Fountain or &amp;#39;Lions&amp;#39; Square  (liontaria) - CRETAZINE ♥ Crete as we live it!">
            <a:extLst>
              <a:ext uri="{FF2B5EF4-FFF2-40B4-BE49-F238E27FC236}">
                <a16:creationId xmlns:a16="http://schemas.microsoft.com/office/drawing/2014/main" id="{18C39945-0508-407E-A508-638D39609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653"/>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B648835-D348-4EE9-B36E-1A7CD29AE35D}"/>
              </a:ext>
            </a:extLst>
          </p:cNvPr>
          <p:cNvSpPr txBox="1"/>
          <p:nvPr/>
        </p:nvSpPr>
        <p:spPr>
          <a:xfrm>
            <a:off x="277586" y="8628"/>
            <a:ext cx="3245760" cy="646331"/>
          </a:xfrm>
          <a:prstGeom prst="rect">
            <a:avLst/>
          </a:prstGeom>
          <a:noFill/>
        </p:spPr>
        <p:txBody>
          <a:bodyPr wrap="none" rtlCol="0">
            <a:spAutoFit/>
          </a:bodyPr>
          <a:lstStyle/>
          <a:p>
            <a:r>
              <a:rPr lang="el-GR" b="1" dirty="0"/>
              <a:t>Ηράκλειο</a:t>
            </a:r>
            <a:r>
              <a:rPr lang="el-GR" dirty="0"/>
              <a:t>, κρήνη Μοροζίνι</a:t>
            </a:r>
            <a:r>
              <a:rPr lang="cs-CZ" dirty="0"/>
              <a:t>, 1628</a:t>
            </a:r>
          </a:p>
          <a:p>
            <a:r>
              <a:rPr lang="cs-CZ" b="1" dirty="0" err="1"/>
              <a:t>Irakli</a:t>
            </a:r>
            <a:r>
              <a:rPr lang="el-GR" b="1" dirty="0"/>
              <a:t>ο</a:t>
            </a:r>
            <a:r>
              <a:rPr lang="cs-CZ" dirty="0"/>
              <a:t>, kašna </a:t>
            </a:r>
            <a:r>
              <a:rPr lang="cs-CZ" dirty="0" err="1"/>
              <a:t>Morozini</a:t>
            </a:r>
            <a:r>
              <a:rPr lang="cs-CZ" dirty="0"/>
              <a:t>, 1628</a:t>
            </a:r>
          </a:p>
        </p:txBody>
      </p:sp>
      <p:sp>
        <p:nvSpPr>
          <p:cNvPr id="3" name="TextovéPole 2">
            <a:extLst>
              <a:ext uri="{FF2B5EF4-FFF2-40B4-BE49-F238E27FC236}">
                <a16:creationId xmlns:a16="http://schemas.microsoft.com/office/drawing/2014/main" id="{0E535ABE-F5F5-4488-BEF8-24AF0A5691E5}"/>
              </a:ext>
            </a:extLst>
          </p:cNvPr>
          <p:cNvSpPr txBox="1"/>
          <p:nvPr/>
        </p:nvSpPr>
        <p:spPr>
          <a:xfrm>
            <a:off x="5972986" y="115310"/>
            <a:ext cx="2220223" cy="369332"/>
          </a:xfrm>
          <a:prstGeom prst="rect">
            <a:avLst/>
          </a:prstGeom>
          <a:noFill/>
        </p:spPr>
        <p:txBody>
          <a:bodyPr wrap="none" rtlCol="0">
            <a:spAutoFit/>
          </a:bodyPr>
          <a:lstStyle/>
          <a:p>
            <a:r>
              <a:rPr lang="cs-CZ" dirty="0"/>
              <a:t>benátská architektura</a:t>
            </a:r>
          </a:p>
        </p:txBody>
      </p:sp>
      <p:sp>
        <p:nvSpPr>
          <p:cNvPr id="4" name="TextovéPole 3">
            <a:extLst>
              <a:ext uri="{FF2B5EF4-FFF2-40B4-BE49-F238E27FC236}">
                <a16:creationId xmlns:a16="http://schemas.microsoft.com/office/drawing/2014/main" id="{A904C2FF-227B-4099-AB97-962EC4266A17}"/>
              </a:ext>
            </a:extLst>
          </p:cNvPr>
          <p:cNvSpPr txBox="1"/>
          <p:nvPr/>
        </p:nvSpPr>
        <p:spPr>
          <a:xfrm>
            <a:off x="277586" y="5748180"/>
            <a:ext cx="6445932" cy="1077218"/>
          </a:xfrm>
          <a:prstGeom prst="rect">
            <a:avLst/>
          </a:prstGeom>
          <a:noFill/>
        </p:spPr>
        <p:txBody>
          <a:bodyPr wrap="none" rtlCol="0">
            <a:spAutoFit/>
          </a:bodyPr>
          <a:lstStyle/>
          <a:p>
            <a:pPr marL="285750" indent="-285750">
              <a:buFontTx/>
              <a:buChar char="-"/>
            </a:pPr>
            <a:r>
              <a:rPr lang="cs-CZ" sz="1600" dirty="0"/>
              <a:t>hl. město ostrova, Arabové přejmenovali na </a:t>
            </a:r>
            <a:r>
              <a:rPr lang="cs-CZ" sz="1600" dirty="0" err="1"/>
              <a:t>Chandak</a:t>
            </a:r>
            <a:r>
              <a:rPr lang="cs-CZ" sz="1600" dirty="0"/>
              <a:t>, Benátčané </a:t>
            </a:r>
            <a:r>
              <a:rPr lang="cs-CZ" sz="1600" dirty="0" err="1"/>
              <a:t>Candia</a:t>
            </a:r>
            <a:endParaRPr lang="el-GR" sz="1600" dirty="0"/>
          </a:p>
          <a:p>
            <a:pPr marL="285750" indent="-285750">
              <a:buFontTx/>
              <a:buChar char="-"/>
            </a:pPr>
            <a:r>
              <a:rPr lang="cs-CZ" sz="1600" dirty="0"/>
              <a:t>asi 140 000 obyvatel</a:t>
            </a:r>
          </a:p>
          <a:p>
            <a:pPr marL="285750" indent="-285750">
              <a:buFontTx/>
              <a:buChar char="-"/>
            </a:pPr>
            <a:r>
              <a:rPr lang="cs-CZ" sz="1600" dirty="0"/>
              <a:t>letiště „Nikos Kazantzakis“, velký přístav</a:t>
            </a:r>
          </a:p>
          <a:p>
            <a:pPr marL="285750" indent="-285750">
              <a:buFontTx/>
              <a:buChar char="-"/>
            </a:pPr>
            <a:r>
              <a:rPr lang="cs-CZ" sz="1600" dirty="0"/>
              <a:t>Krétská univerzita</a:t>
            </a:r>
          </a:p>
        </p:txBody>
      </p:sp>
    </p:spTree>
    <p:extLst>
      <p:ext uri="{BB962C8B-B14F-4D97-AF65-F5344CB8AC3E}">
        <p14:creationId xmlns:p14="http://schemas.microsoft.com/office/powerpoint/2010/main" val="3611609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descr="Obsah obrázku exteriér, budova, silnice, staré&#10;&#10;Popis byl vytvořen automaticky">
            <a:extLst>
              <a:ext uri="{FF2B5EF4-FFF2-40B4-BE49-F238E27FC236}">
                <a16:creationId xmlns:a16="http://schemas.microsoft.com/office/drawing/2014/main" id="{7BE7E954-155F-4765-9738-7E0DCA713909}"/>
              </a:ext>
            </a:extLst>
          </p:cNvPr>
          <p:cNvPicPr>
            <a:picLocks noChangeAspect="1"/>
          </p:cNvPicPr>
          <p:nvPr/>
        </p:nvPicPr>
        <p:blipFill rotWithShape="1">
          <a:blip r:embed="rId2">
            <a:extLst>
              <a:ext uri="{28A0092B-C50C-407E-A947-70E740481C1C}">
                <a14:useLocalDpi xmlns:a14="http://schemas.microsoft.com/office/drawing/2010/main" val="0"/>
              </a:ext>
            </a:extLst>
          </a:blip>
          <a:srcRect l="5983" r="2" b="2"/>
          <a:stretch/>
        </p:blipFill>
        <p:spPr>
          <a:xfrm>
            <a:off x="482600" y="1940129"/>
            <a:ext cx="3971037" cy="2977740"/>
          </a:xfrm>
          <a:prstGeom prst="rect">
            <a:avLst/>
          </a:prstGeom>
        </p:spPr>
      </p:pic>
      <p:cxnSp>
        <p:nvCxnSpPr>
          <p:cNvPr id="17" name="Straight Connector 1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exteriér&#10;&#10;Popis byl vytvořen automaticky">
            <a:extLst>
              <a:ext uri="{FF2B5EF4-FFF2-40B4-BE49-F238E27FC236}">
                <a16:creationId xmlns:a16="http://schemas.microsoft.com/office/drawing/2014/main" id="{BE432449-E78B-48C6-90E5-9652F9895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362" y="1885259"/>
            <a:ext cx="3971037" cy="3087481"/>
          </a:xfrm>
          <a:prstGeom prst="rect">
            <a:avLst/>
          </a:prstGeom>
        </p:spPr>
      </p:pic>
      <p:sp>
        <p:nvSpPr>
          <p:cNvPr id="14" name="TextovéPole 13">
            <a:extLst>
              <a:ext uri="{FF2B5EF4-FFF2-40B4-BE49-F238E27FC236}">
                <a16:creationId xmlns:a16="http://schemas.microsoft.com/office/drawing/2014/main" id="{55F80694-DBFA-4CAA-9712-A75675380529}"/>
              </a:ext>
            </a:extLst>
          </p:cNvPr>
          <p:cNvSpPr txBox="1"/>
          <p:nvPr/>
        </p:nvSpPr>
        <p:spPr>
          <a:xfrm>
            <a:off x="496042" y="1053768"/>
            <a:ext cx="4572000" cy="830997"/>
          </a:xfrm>
          <a:prstGeom prst="rect">
            <a:avLst/>
          </a:prstGeom>
          <a:noFill/>
        </p:spPr>
        <p:txBody>
          <a:bodyPr wrap="square">
            <a:spAutoFit/>
          </a:bodyPr>
          <a:lstStyle/>
          <a:p>
            <a:r>
              <a:rPr lang="cs-CZ" sz="1600" dirty="0"/>
              <a:t>chrám sv. Marka, 1237, </a:t>
            </a:r>
          </a:p>
          <a:p>
            <a:r>
              <a:rPr lang="cs-CZ" sz="1600" dirty="0"/>
              <a:t>nám. </a:t>
            </a:r>
            <a:r>
              <a:rPr lang="cs-CZ" sz="1600" dirty="0" err="1"/>
              <a:t>Eleftheria</a:t>
            </a:r>
            <a:r>
              <a:rPr lang="cs-CZ" sz="1600" dirty="0"/>
              <a:t> </a:t>
            </a:r>
            <a:r>
              <a:rPr lang="cs-CZ" sz="1600" dirty="0" err="1"/>
              <a:t>Venizelose</a:t>
            </a:r>
            <a:endParaRPr lang="cs-CZ" sz="1600" dirty="0"/>
          </a:p>
          <a:p>
            <a:r>
              <a:rPr lang="cs-CZ" sz="1600" dirty="0"/>
              <a:t>1669 </a:t>
            </a:r>
            <a:r>
              <a:rPr lang="el-GR" sz="1600" i="0" dirty="0">
                <a:solidFill>
                  <a:srgbClr val="202122"/>
                </a:solidFill>
                <a:effectLst/>
              </a:rPr>
              <a:t>Δεφτερδάρ Αχμέτ Πασά τζαμί</a:t>
            </a:r>
            <a:endParaRPr lang="cs-CZ" sz="1600" dirty="0"/>
          </a:p>
        </p:txBody>
      </p:sp>
      <p:sp>
        <p:nvSpPr>
          <p:cNvPr id="10" name="TextovéPole 9">
            <a:extLst>
              <a:ext uri="{FF2B5EF4-FFF2-40B4-BE49-F238E27FC236}">
                <a16:creationId xmlns:a16="http://schemas.microsoft.com/office/drawing/2014/main" id="{EAADB9D3-2F0A-4B91-940E-FA2FD364AF81}"/>
              </a:ext>
            </a:extLst>
          </p:cNvPr>
          <p:cNvSpPr txBox="1"/>
          <p:nvPr/>
        </p:nvSpPr>
        <p:spPr>
          <a:xfrm>
            <a:off x="5288692" y="1143000"/>
            <a:ext cx="2947730" cy="861774"/>
          </a:xfrm>
          <a:prstGeom prst="rect">
            <a:avLst/>
          </a:prstGeom>
          <a:noFill/>
        </p:spPr>
        <p:txBody>
          <a:bodyPr wrap="none" rtlCol="0">
            <a:spAutoFit/>
          </a:bodyPr>
          <a:lstStyle/>
          <a:p>
            <a:r>
              <a:rPr lang="cs-CZ" sz="1600" dirty="0"/>
              <a:t>1669 chrám přeměněn na mešitu</a:t>
            </a:r>
          </a:p>
          <a:p>
            <a:r>
              <a:rPr lang="cs-CZ" sz="1600" dirty="0"/>
              <a:t> </a:t>
            </a:r>
            <a:r>
              <a:rPr lang="el-GR" sz="1600" i="0" dirty="0">
                <a:solidFill>
                  <a:srgbClr val="202122"/>
                </a:solidFill>
                <a:effectLst/>
                <a:latin typeface="Arial" panose="020B0604020202020204" pitchFamily="34" charset="0"/>
              </a:rPr>
              <a:t>Δεφτερδάρ Αχμέτ Πασά τζαμί</a:t>
            </a:r>
            <a:endParaRPr lang="cs-CZ" sz="1600" dirty="0"/>
          </a:p>
          <a:p>
            <a:endParaRPr lang="cs-CZ" dirty="0"/>
          </a:p>
        </p:txBody>
      </p:sp>
    </p:spTree>
    <p:extLst>
      <p:ext uri="{BB962C8B-B14F-4D97-AF65-F5344CB8AC3E}">
        <p14:creationId xmlns:p14="http://schemas.microsoft.com/office/powerpoint/2010/main" val="2216378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02B3D1B-CC24-4B86-AC2B-8EEA2C211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1" y="55797"/>
            <a:ext cx="8515350" cy="680220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A1649E4F-8005-41C4-A8FF-6C7523ADC751}"/>
              </a:ext>
            </a:extLst>
          </p:cNvPr>
          <p:cNvSpPr txBox="1"/>
          <p:nvPr/>
        </p:nvSpPr>
        <p:spPr>
          <a:xfrm>
            <a:off x="604157" y="394999"/>
            <a:ext cx="4572000" cy="646331"/>
          </a:xfrm>
          <a:prstGeom prst="rect">
            <a:avLst/>
          </a:prstGeom>
          <a:noFill/>
        </p:spPr>
        <p:txBody>
          <a:bodyPr wrap="square">
            <a:spAutoFit/>
          </a:bodyPr>
          <a:lstStyle/>
          <a:p>
            <a:r>
              <a:rPr lang="el-GR" dirty="0"/>
              <a:t>ενετική Λότζια</a:t>
            </a:r>
            <a:r>
              <a:rPr lang="cs-CZ" dirty="0"/>
              <a:t> </a:t>
            </a:r>
            <a:r>
              <a:rPr lang="el-GR" dirty="0"/>
              <a:t>– σήμερα δημαρχείο</a:t>
            </a:r>
          </a:p>
          <a:p>
            <a:r>
              <a:rPr lang="cs-CZ" dirty="0"/>
              <a:t>benátská </a:t>
            </a:r>
            <a:r>
              <a:rPr lang="cs-CZ" dirty="0" err="1"/>
              <a:t>Loggia</a:t>
            </a:r>
            <a:r>
              <a:rPr lang="cs-CZ" dirty="0"/>
              <a:t> – dnes magistrát</a:t>
            </a:r>
          </a:p>
        </p:txBody>
      </p:sp>
    </p:spTree>
    <p:extLst>
      <p:ext uri="{BB962C8B-B14F-4D97-AF65-F5344CB8AC3E}">
        <p14:creationId xmlns:p14="http://schemas.microsoft.com/office/powerpoint/2010/main" val="3444020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146" name="Picture 2" descr="Ενετικά Τείχη Ηρακλείου">
            <a:extLst>
              <a:ext uri="{FF2B5EF4-FFF2-40B4-BE49-F238E27FC236}">
                <a16:creationId xmlns:a16="http://schemas.microsoft.com/office/drawing/2014/main" id="{CBCEE215-F3FD-4DE6-8BB5-5B9BA68DA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84466" cy="43229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enetian City Walls in Heraklion, Greece | Sygic Travel">
            <a:extLst>
              <a:ext uri="{FF2B5EF4-FFF2-40B4-BE49-F238E27FC236}">
                <a16:creationId xmlns:a16="http://schemas.microsoft.com/office/drawing/2014/main" id="{52622038-B73C-4521-8D1E-DBD0D9185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687" y="3429000"/>
            <a:ext cx="6796216" cy="3568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0CF5D0F-9373-431E-9970-7CDD3E54F31D}"/>
              </a:ext>
            </a:extLst>
          </p:cNvPr>
          <p:cNvSpPr txBox="1"/>
          <p:nvPr/>
        </p:nvSpPr>
        <p:spPr>
          <a:xfrm>
            <a:off x="6419967" y="367393"/>
            <a:ext cx="2854436" cy="923330"/>
          </a:xfrm>
          <a:prstGeom prst="rect">
            <a:avLst/>
          </a:prstGeom>
          <a:noFill/>
        </p:spPr>
        <p:txBody>
          <a:bodyPr wrap="none" rtlCol="0">
            <a:spAutoFit/>
          </a:bodyPr>
          <a:lstStyle/>
          <a:p>
            <a:r>
              <a:rPr lang="cs-CZ" dirty="0"/>
              <a:t>benátské hradby</a:t>
            </a:r>
            <a:r>
              <a:rPr lang="el-GR" dirty="0"/>
              <a:t>,</a:t>
            </a:r>
            <a:r>
              <a:rPr lang="cs-CZ" dirty="0"/>
              <a:t> 15., 16. st.</a:t>
            </a:r>
            <a:r>
              <a:rPr lang="el-GR" dirty="0"/>
              <a:t> </a:t>
            </a:r>
            <a:endParaRPr lang="cs-CZ" dirty="0"/>
          </a:p>
          <a:p>
            <a:r>
              <a:rPr lang="el-GR" dirty="0"/>
              <a:t>ενετικά τείχη</a:t>
            </a:r>
            <a:r>
              <a:rPr lang="cs-CZ" dirty="0"/>
              <a:t>, </a:t>
            </a:r>
            <a:r>
              <a:rPr lang="el-GR" dirty="0"/>
              <a:t>15</a:t>
            </a:r>
            <a:r>
              <a:rPr lang="el-GR" baseline="30000" dirty="0"/>
              <a:t>ος</a:t>
            </a:r>
            <a:r>
              <a:rPr lang="el-GR" dirty="0"/>
              <a:t>, 16</a:t>
            </a:r>
            <a:r>
              <a:rPr lang="el-GR" baseline="30000" dirty="0"/>
              <a:t>ος</a:t>
            </a:r>
            <a:r>
              <a:rPr lang="el-GR" dirty="0"/>
              <a:t> αι.</a:t>
            </a:r>
            <a:endParaRPr lang="cs-CZ" dirty="0"/>
          </a:p>
          <a:p>
            <a:r>
              <a:rPr lang="cs-CZ" dirty="0"/>
              <a:t>(UNESCO)</a:t>
            </a:r>
          </a:p>
        </p:txBody>
      </p:sp>
    </p:spTree>
    <p:extLst>
      <p:ext uri="{BB962C8B-B14F-4D97-AF65-F5344CB8AC3E}">
        <p14:creationId xmlns:p14="http://schemas.microsoft.com/office/powerpoint/2010/main" val="2120320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Obsah obrázku voda, loďka, exteriér, hora&#10;&#10;Popis byl vytvořen automaticky">
            <a:extLst>
              <a:ext uri="{FF2B5EF4-FFF2-40B4-BE49-F238E27FC236}">
                <a16:creationId xmlns:a16="http://schemas.microsoft.com/office/drawing/2014/main" id="{B50C726D-67AA-4415-A4EB-DA7FE2FB7C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45" r="4710" b="4"/>
          <a:stretch/>
        </p:blipFill>
        <p:spPr bwMode="auto">
          <a:xfrm>
            <a:off x="3871539" y="3272588"/>
            <a:ext cx="4579036" cy="358541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Obsah obrázku text, staré&#10;&#10;Popis byl vytvořen automaticky">
            <a:extLst>
              <a:ext uri="{FF2B5EF4-FFF2-40B4-BE49-F238E27FC236}">
                <a16:creationId xmlns:a16="http://schemas.microsoft.com/office/drawing/2014/main" id="{9C21FACA-9BA1-4850-846A-1EC0BB6EEE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918" b="2"/>
          <a:stretch/>
        </p:blipFill>
        <p:spPr bwMode="auto">
          <a:xfrm>
            <a:off x="20" y="9"/>
            <a:ext cx="5459914"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7172" name="Picture 4" descr="Obsah obrázku budova, exteriér, kámen, staré&#10;&#10;Popis byl vytvořen automaticky">
            <a:extLst>
              <a:ext uri="{FF2B5EF4-FFF2-40B4-BE49-F238E27FC236}">
                <a16:creationId xmlns:a16="http://schemas.microsoft.com/office/drawing/2014/main" id="{DBA015A0-DF4E-49D8-B828-586708BE5A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8" r="-1" b="8868"/>
          <a:stretch/>
        </p:blipFill>
        <p:spPr bwMode="auto">
          <a:xfrm>
            <a:off x="5593726" y="-22547"/>
            <a:ext cx="2856849" cy="3139531"/>
          </a:xfrm>
          <a:prstGeom prst="rect">
            <a:avLst/>
          </a:prstGeom>
          <a:noFill/>
          <a:extLst>
            <a:ext uri="{909E8E84-426E-40DD-AFC4-6F175D3DCCD1}">
              <a14:hiddenFill xmlns:a14="http://schemas.microsoft.com/office/drawing/2010/main">
                <a:solidFill>
                  <a:srgbClr val="FFFFFF"/>
                </a:solidFill>
              </a14:hiddenFill>
            </a:ext>
          </a:extLst>
        </p:spPr>
      </p:pic>
      <p:sp>
        <p:nvSpPr>
          <p:cNvPr id="7176" name="Rectangle 75">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3750889"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67928" y="0"/>
            <a:ext cx="57607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ovéPole 1">
            <a:extLst>
              <a:ext uri="{FF2B5EF4-FFF2-40B4-BE49-F238E27FC236}">
                <a16:creationId xmlns:a16="http://schemas.microsoft.com/office/drawing/2014/main" id="{CBA67E55-A906-44FA-A2C9-E25E6142DF1C}"/>
              </a:ext>
            </a:extLst>
          </p:cNvPr>
          <p:cNvSpPr txBox="1"/>
          <p:nvPr/>
        </p:nvSpPr>
        <p:spPr>
          <a:xfrm>
            <a:off x="4744995" y="3996130"/>
            <a:ext cx="4142103" cy="157691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sz="3800" kern="1200" dirty="0">
              <a:solidFill>
                <a:schemeClr val="tx1"/>
              </a:solidFill>
              <a:latin typeface="+mj-lt"/>
              <a:ea typeface="+mj-ea"/>
              <a:cs typeface="+mj-cs"/>
            </a:endParaRPr>
          </a:p>
        </p:txBody>
      </p:sp>
      <p:sp>
        <p:nvSpPr>
          <p:cNvPr id="3" name="TextovéPole 2">
            <a:extLst>
              <a:ext uri="{FF2B5EF4-FFF2-40B4-BE49-F238E27FC236}">
                <a16:creationId xmlns:a16="http://schemas.microsoft.com/office/drawing/2014/main" id="{BEFE8009-4FAB-42D6-AC89-7F77065C1550}"/>
              </a:ext>
            </a:extLst>
          </p:cNvPr>
          <p:cNvSpPr txBox="1"/>
          <p:nvPr/>
        </p:nvSpPr>
        <p:spPr>
          <a:xfrm>
            <a:off x="269421" y="4686300"/>
            <a:ext cx="2511393" cy="646331"/>
          </a:xfrm>
          <a:prstGeom prst="rect">
            <a:avLst/>
          </a:prstGeom>
          <a:noFill/>
        </p:spPr>
        <p:txBody>
          <a:bodyPr wrap="none" rtlCol="0">
            <a:spAutoFit/>
          </a:bodyPr>
          <a:lstStyle/>
          <a:p>
            <a:r>
              <a:rPr lang="el-GR" dirty="0">
                <a:solidFill>
                  <a:schemeClr val="bg1"/>
                </a:solidFill>
              </a:rPr>
              <a:t>φρούριο Κούλες, 16</a:t>
            </a:r>
            <a:r>
              <a:rPr lang="el-GR" baseline="30000" dirty="0">
                <a:solidFill>
                  <a:schemeClr val="bg1"/>
                </a:solidFill>
              </a:rPr>
              <a:t>ος</a:t>
            </a:r>
            <a:r>
              <a:rPr lang="el-GR" dirty="0">
                <a:solidFill>
                  <a:schemeClr val="bg1"/>
                </a:solidFill>
              </a:rPr>
              <a:t> αι.</a:t>
            </a:r>
          </a:p>
          <a:p>
            <a:r>
              <a:rPr lang="cs-CZ" dirty="0">
                <a:solidFill>
                  <a:schemeClr val="bg1"/>
                </a:solidFill>
              </a:rPr>
              <a:t>pevnost </a:t>
            </a:r>
            <a:r>
              <a:rPr lang="cs-CZ" dirty="0" err="1">
                <a:solidFill>
                  <a:schemeClr val="bg1"/>
                </a:solidFill>
              </a:rPr>
              <a:t>Kules</a:t>
            </a:r>
            <a:r>
              <a:rPr lang="cs-CZ" dirty="0">
                <a:solidFill>
                  <a:schemeClr val="bg1"/>
                </a:solidFill>
              </a:rPr>
              <a:t>, 16. st.</a:t>
            </a:r>
          </a:p>
        </p:txBody>
      </p:sp>
    </p:spTree>
    <p:extLst>
      <p:ext uri="{BB962C8B-B14F-4D97-AF65-F5344CB8AC3E}">
        <p14:creationId xmlns:p14="http://schemas.microsoft.com/office/powerpoint/2010/main" val="4192701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descr="Obsah obrázku obloha, země, exteriér, příroda&#10;&#10;Popis byl vytvořen automaticky">
            <a:extLst>
              <a:ext uri="{FF2B5EF4-FFF2-40B4-BE49-F238E27FC236}">
                <a16:creationId xmlns:a16="http://schemas.microsoft.com/office/drawing/2014/main" id="{BE726249-D4D6-43E0-9161-AB5CD06689E0}"/>
              </a:ext>
            </a:extLst>
          </p:cNvPr>
          <p:cNvPicPr>
            <a:picLocks noChangeAspect="1"/>
          </p:cNvPicPr>
          <p:nvPr/>
        </p:nvPicPr>
        <p:blipFill rotWithShape="1">
          <a:blip r:embed="rId2">
            <a:extLst>
              <a:ext uri="{28A0092B-C50C-407E-A947-70E740481C1C}">
                <a14:useLocalDpi xmlns:a14="http://schemas.microsoft.com/office/drawing/2010/main" val="0"/>
              </a:ext>
            </a:extLst>
          </a:blip>
          <a:srcRect l="1473" r="-3" b="-3"/>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Obrázek 6" descr="Obsah obrázku obloha, exteriér, strom, stavební materiál&#10;&#10;Popis byl vytvořen automaticky">
            <a:extLst>
              <a:ext uri="{FF2B5EF4-FFF2-40B4-BE49-F238E27FC236}">
                <a16:creationId xmlns:a16="http://schemas.microsoft.com/office/drawing/2014/main" id="{816D934D-1B25-4547-8A1C-289418F5A510}"/>
              </a:ext>
            </a:extLst>
          </p:cNvPr>
          <p:cNvPicPr>
            <a:picLocks noChangeAspect="1"/>
          </p:cNvPicPr>
          <p:nvPr/>
        </p:nvPicPr>
        <p:blipFill rotWithShape="1">
          <a:blip r:embed="rId3">
            <a:extLst>
              <a:ext uri="{28A0092B-C50C-407E-A947-70E740481C1C}">
                <a14:useLocalDpi xmlns:a14="http://schemas.microsoft.com/office/drawing/2010/main" val="0"/>
              </a:ext>
            </a:extLst>
          </a:blip>
          <a:srcRect t="14839" r="2" b="19243"/>
          <a:stretch/>
        </p:blipFill>
        <p:spPr>
          <a:xfrm>
            <a:off x="3136508" y="3896132"/>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Obrázek 4" descr="Obsah obrázku patro, interiér, kámen&#10;&#10;Popis byl vytvořen automaticky">
            <a:extLst>
              <a:ext uri="{FF2B5EF4-FFF2-40B4-BE49-F238E27FC236}">
                <a16:creationId xmlns:a16="http://schemas.microsoft.com/office/drawing/2014/main" id="{85B7F5E2-F1AD-443A-9F28-01C79574F7B9}"/>
              </a:ext>
            </a:extLst>
          </p:cNvPr>
          <p:cNvPicPr>
            <a:picLocks noChangeAspect="1"/>
          </p:cNvPicPr>
          <p:nvPr/>
        </p:nvPicPr>
        <p:blipFill rotWithShape="1">
          <a:blip r:embed="rId4">
            <a:extLst>
              <a:ext uri="{28A0092B-C50C-407E-A947-70E740481C1C}">
                <a14:useLocalDpi xmlns:a14="http://schemas.microsoft.com/office/drawing/2010/main" val="0"/>
              </a:ext>
            </a:extLst>
          </a:blip>
          <a:srcRect l="21028" r="17431"/>
          <a:stretch/>
        </p:blipFill>
        <p:spPr>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8" name="TextovéPole 7">
            <a:extLst>
              <a:ext uri="{FF2B5EF4-FFF2-40B4-BE49-F238E27FC236}">
                <a16:creationId xmlns:a16="http://schemas.microsoft.com/office/drawing/2014/main" id="{D201A0AF-3C01-4E54-B5BB-4BD8226F8781}"/>
              </a:ext>
            </a:extLst>
          </p:cNvPr>
          <p:cNvSpPr txBox="1"/>
          <p:nvPr/>
        </p:nvSpPr>
        <p:spPr>
          <a:xfrm>
            <a:off x="321276" y="164757"/>
            <a:ext cx="681212" cy="369332"/>
          </a:xfrm>
          <a:prstGeom prst="rect">
            <a:avLst/>
          </a:prstGeom>
          <a:noFill/>
        </p:spPr>
        <p:txBody>
          <a:bodyPr wrap="none" rtlCol="0">
            <a:spAutoFit/>
          </a:bodyPr>
          <a:lstStyle/>
          <a:p>
            <a:r>
              <a:rPr lang="cs-CZ" dirty="0" err="1"/>
              <a:t>Kules</a:t>
            </a:r>
            <a:endParaRPr lang="cs-CZ" dirty="0"/>
          </a:p>
        </p:txBody>
      </p:sp>
      <p:sp>
        <p:nvSpPr>
          <p:cNvPr id="9" name="TextovéPole 8">
            <a:extLst>
              <a:ext uri="{FF2B5EF4-FFF2-40B4-BE49-F238E27FC236}">
                <a16:creationId xmlns:a16="http://schemas.microsoft.com/office/drawing/2014/main" id="{5862B6AF-83A2-4368-B7EA-4FA7A7385374}"/>
              </a:ext>
            </a:extLst>
          </p:cNvPr>
          <p:cNvSpPr txBox="1"/>
          <p:nvPr/>
        </p:nvSpPr>
        <p:spPr>
          <a:xfrm>
            <a:off x="5627333" y="280086"/>
            <a:ext cx="681212" cy="369332"/>
          </a:xfrm>
          <a:prstGeom prst="rect">
            <a:avLst/>
          </a:prstGeom>
          <a:noFill/>
        </p:spPr>
        <p:txBody>
          <a:bodyPr wrap="none" rtlCol="0">
            <a:spAutoFit/>
          </a:bodyPr>
          <a:lstStyle/>
          <a:p>
            <a:r>
              <a:rPr lang="cs-CZ" dirty="0" err="1"/>
              <a:t>Kules</a:t>
            </a:r>
            <a:endParaRPr lang="cs-CZ" dirty="0"/>
          </a:p>
        </p:txBody>
      </p:sp>
      <p:sp>
        <p:nvSpPr>
          <p:cNvPr id="2" name="TextovéPole 1">
            <a:extLst>
              <a:ext uri="{FF2B5EF4-FFF2-40B4-BE49-F238E27FC236}">
                <a16:creationId xmlns:a16="http://schemas.microsoft.com/office/drawing/2014/main" id="{C4BCCD26-EB66-430E-9A62-526A29E10640}"/>
              </a:ext>
            </a:extLst>
          </p:cNvPr>
          <p:cNvSpPr txBox="1"/>
          <p:nvPr/>
        </p:nvSpPr>
        <p:spPr>
          <a:xfrm>
            <a:off x="5811293" y="3896132"/>
            <a:ext cx="3148747" cy="307777"/>
          </a:xfrm>
          <a:prstGeom prst="rect">
            <a:avLst/>
          </a:prstGeom>
          <a:noFill/>
        </p:spPr>
        <p:txBody>
          <a:bodyPr wrap="none" rtlCol="0">
            <a:spAutoFit/>
          </a:bodyPr>
          <a:lstStyle/>
          <a:p>
            <a:r>
              <a:rPr lang="cs-CZ" sz="1400" dirty="0"/>
              <a:t>Kazantzakisův hrob, pevnost </a:t>
            </a:r>
            <a:r>
              <a:rPr lang="cs-CZ" sz="1400" dirty="0" err="1"/>
              <a:t>Martinengo</a:t>
            </a:r>
            <a:endParaRPr lang="cs-CZ" sz="1400" dirty="0"/>
          </a:p>
        </p:txBody>
      </p:sp>
    </p:spTree>
    <p:extLst>
      <p:ext uri="{BB962C8B-B14F-4D97-AF65-F5344CB8AC3E}">
        <p14:creationId xmlns:p14="http://schemas.microsoft.com/office/powerpoint/2010/main" val="1516610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Obrázek 2" descr="Obsah obrázku budova, exteriér, dům, staré&#10;&#10;Popis byl vytvořen automaticky">
            <a:extLst>
              <a:ext uri="{FF2B5EF4-FFF2-40B4-BE49-F238E27FC236}">
                <a16:creationId xmlns:a16="http://schemas.microsoft.com/office/drawing/2014/main" id="{3F3A1CF6-8CEC-4DE2-8C66-8E33B9334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524" y="0"/>
            <a:ext cx="4449595" cy="6858000"/>
          </a:xfrm>
          <a:prstGeom prst="rect">
            <a:avLst/>
          </a:prstGeom>
        </p:spPr>
      </p:pic>
      <p:sp>
        <p:nvSpPr>
          <p:cNvPr id="2" name="TextovéPole 1">
            <a:extLst>
              <a:ext uri="{FF2B5EF4-FFF2-40B4-BE49-F238E27FC236}">
                <a16:creationId xmlns:a16="http://schemas.microsoft.com/office/drawing/2014/main" id="{E33296D9-5C06-4133-93B6-446B25C2D947}"/>
              </a:ext>
            </a:extLst>
          </p:cNvPr>
          <p:cNvSpPr txBox="1"/>
          <p:nvPr/>
        </p:nvSpPr>
        <p:spPr>
          <a:xfrm>
            <a:off x="5247861" y="331186"/>
            <a:ext cx="3896139" cy="1200329"/>
          </a:xfrm>
          <a:prstGeom prst="rect">
            <a:avLst/>
          </a:prstGeom>
          <a:noFill/>
        </p:spPr>
        <p:txBody>
          <a:bodyPr wrap="square" rtlCol="0">
            <a:spAutoFit/>
          </a:bodyPr>
          <a:lstStyle/>
          <a:p>
            <a:r>
              <a:rPr lang="cs-CZ" dirty="0"/>
              <a:t>architektura z přelomu 19. a 20. st. (prvky „balkánské“ architektury a neoklasicismu: –  </a:t>
            </a:r>
            <a:r>
              <a:rPr lang="cs-CZ" b="1" dirty="0"/>
              <a:t>dům Beje </a:t>
            </a:r>
            <a:r>
              <a:rPr lang="cs-CZ" b="1" dirty="0" err="1"/>
              <a:t>Sekeria</a:t>
            </a:r>
            <a:r>
              <a:rPr lang="el-GR" b="1" dirty="0"/>
              <a:t> </a:t>
            </a:r>
            <a:r>
              <a:rPr lang="el-GR" dirty="0"/>
              <a:t>(Κονάκι Μπέη Σεκεριά), 1893</a:t>
            </a:r>
            <a:endParaRPr lang="cs-CZ" dirty="0"/>
          </a:p>
        </p:txBody>
      </p:sp>
    </p:spTree>
    <p:extLst>
      <p:ext uri="{BB962C8B-B14F-4D97-AF65-F5344CB8AC3E}">
        <p14:creationId xmlns:p14="http://schemas.microsoft.com/office/powerpoint/2010/main" val="580636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65863D2D-2FDC-44BB-864C-9091453AF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55599" cy="35713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Το Αρχαιολογικό Μουσείο Ηρακλείου">
            <a:extLst>
              <a:ext uri="{FF2B5EF4-FFF2-40B4-BE49-F238E27FC236}">
                <a16:creationId xmlns:a16="http://schemas.microsoft.com/office/drawing/2014/main" id="{882F2866-0209-4C97-9099-DD856E5A6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05100"/>
            <a:ext cx="7620000" cy="4152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2B09B950-CBBB-45F0-86C4-3A5518C78A7B}"/>
              </a:ext>
            </a:extLst>
          </p:cNvPr>
          <p:cNvSpPr txBox="1"/>
          <p:nvPr/>
        </p:nvSpPr>
        <p:spPr>
          <a:xfrm>
            <a:off x="5524500" y="276225"/>
            <a:ext cx="3438955" cy="646331"/>
          </a:xfrm>
          <a:prstGeom prst="rect">
            <a:avLst/>
          </a:prstGeom>
          <a:noFill/>
        </p:spPr>
        <p:txBody>
          <a:bodyPr wrap="none" rtlCol="0">
            <a:spAutoFit/>
          </a:bodyPr>
          <a:lstStyle/>
          <a:p>
            <a:r>
              <a:rPr lang="cs-CZ" dirty="0"/>
              <a:t>Archeologické muzeum, </a:t>
            </a:r>
            <a:r>
              <a:rPr lang="cs-CZ"/>
              <a:t>Iraklio</a:t>
            </a:r>
            <a:endParaRPr lang="cs-CZ" dirty="0"/>
          </a:p>
          <a:p>
            <a:r>
              <a:rPr lang="el-GR" dirty="0"/>
              <a:t>Αρχαιολογικό Μουσείο Ηρακλείου</a:t>
            </a:r>
            <a:endParaRPr lang="cs-CZ" dirty="0"/>
          </a:p>
        </p:txBody>
      </p:sp>
    </p:spTree>
    <p:extLst>
      <p:ext uri="{BB962C8B-B14F-4D97-AF65-F5344CB8AC3E}">
        <p14:creationId xmlns:p14="http://schemas.microsoft.com/office/powerpoint/2010/main" val="388160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3115DFD-FCEB-4772-9ED3-D136D5FCF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D61300E-AAB3-4F51-BD26-454A5A3832B8}"/>
              </a:ext>
            </a:extLst>
          </p:cNvPr>
          <p:cNvSpPr txBox="1"/>
          <p:nvPr/>
        </p:nvSpPr>
        <p:spPr>
          <a:xfrm>
            <a:off x="419100" y="409575"/>
            <a:ext cx="7530651" cy="1200329"/>
          </a:xfrm>
          <a:prstGeom prst="rect">
            <a:avLst/>
          </a:prstGeom>
          <a:noFill/>
        </p:spPr>
        <p:txBody>
          <a:bodyPr wrap="none" rtlCol="0">
            <a:spAutoFit/>
          </a:bodyPr>
          <a:lstStyle/>
          <a:p>
            <a:r>
              <a:rPr lang="cs-CZ" dirty="0"/>
              <a:t>H</a:t>
            </a:r>
            <a:r>
              <a:rPr lang="el-GR" dirty="0"/>
              <a:t>ράκλειο – λιμάνι</a:t>
            </a:r>
          </a:p>
          <a:p>
            <a:r>
              <a:rPr lang="cs-CZ" dirty="0" err="1"/>
              <a:t>Iraklio</a:t>
            </a:r>
            <a:r>
              <a:rPr lang="cs-CZ" dirty="0"/>
              <a:t> – největší krétský přístav, významný osobní přístav Středozemního moře</a:t>
            </a:r>
            <a:endParaRPr lang="el-GR" dirty="0"/>
          </a:p>
          <a:p>
            <a:endParaRPr lang="el-GR" dirty="0"/>
          </a:p>
          <a:p>
            <a:r>
              <a:rPr lang="cs-CZ" dirty="0"/>
              <a:t>pevnost </a:t>
            </a:r>
            <a:r>
              <a:rPr lang="cs-CZ" dirty="0" err="1"/>
              <a:t>Kules</a:t>
            </a:r>
            <a:endParaRPr lang="cs-CZ" dirty="0"/>
          </a:p>
        </p:txBody>
      </p:sp>
    </p:spTree>
    <p:extLst>
      <p:ext uri="{BB962C8B-B14F-4D97-AF65-F5344CB8AC3E}">
        <p14:creationId xmlns:p14="http://schemas.microsoft.com/office/powerpoint/2010/main" val="269480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5842" name="Nadpis 1"/>
          <p:cNvSpPr>
            <a:spLocks noGrp="1"/>
          </p:cNvSpPr>
          <p:nvPr>
            <p:ph type="title"/>
          </p:nvPr>
        </p:nvSpPr>
        <p:spPr>
          <a:xfrm>
            <a:off x="628650" y="365127"/>
            <a:ext cx="7886700" cy="666006"/>
          </a:xfrm>
        </p:spPr>
        <p:txBody>
          <a:bodyPr>
            <a:normAutofit/>
          </a:bodyPr>
          <a:lstStyle/>
          <a:p>
            <a:pPr eaLnBrk="1" hangingPunct="1"/>
            <a:r>
              <a:rPr lang="cs-CZ" altLang="cs-CZ" sz="3200" dirty="0">
                <a:solidFill>
                  <a:srgbClr val="C00000"/>
                </a:solidFill>
                <a:latin typeface="Comic Sans MS" panose="030F0702030302020204" pitchFamily="66" charset="0"/>
              </a:rPr>
              <a:t>Kréta                             </a:t>
            </a:r>
            <a:r>
              <a:rPr lang="el-GR" altLang="cs-CZ" sz="3200" dirty="0">
                <a:solidFill>
                  <a:srgbClr val="C00000"/>
                </a:solidFill>
                <a:latin typeface="Comic Sans MS" panose="030F0702030302020204" pitchFamily="66" charset="0"/>
              </a:rPr>
              <a:t>    </a:t>
            </a:r>
            <a:r>
              <a:rPr lang="cs-CZ" altLang="cs-CZ" sz="3200" dirty="0">
                <a:solidFill>
                  <a:srgbClr val="C00000"/>
                </a:solidFill>
                <a:latin typeface="Comic Sans MS" panose="030F0702030302020204" pitchFamily="66" charset="0"/>
              </a:rPr>
              <a:t>   </a:t>
            </a:r>
            <a:r>
              <a:rPr lang="el-GR" altLang="cs-CZ" sz="3200" dirty="0">
                <a:solidFill>
                  <a:srgbClr val="C00000"/>
                </a:solidFill>
                <a:latin typeface="Comic Sans MS" panose="030F0702030302020204" pitchFamily="66" charset="0"/>
              </a:rPr>
              <a:t>        </a:t>
            </a:r>
            <a:r>
              <a:rPr lang="cs-CZ" altLang="cs-CZ" sz="3200" dirty="0">
                <a:solidFill>
                  <a:srgbClr val="C00000"/>
                </a:solidFill>
                <a:latin typeface="Comic Sans MS" panose="030F0702030302020204" pitchFamily="66" charset="0"/>
              </a:rPr>
              <a:t> </a:t>
            </a:r>
            <a:r>
              <a:rPr lang="el-GR" altLang="cs-CZ" sz="3200" dirty="0">
                <a:solidFill>
                  <a:srgbClr val="C00000"/>
                </a:solidFill>
                <a:latin typeface="Comic Sans MS" panose="030F0702030302020204" pitchFamily="66" charset="0"/>
              </a:rPr>
              <a:t>Κρήτη</a:t>
            </a:r>
            <a:r>
              <a:rPr lang="cs-CZ" altLang="cs-CZ" sz="3200" dirty="0">
                <a:solidFill>
                  <a:srgbClr val="C00000"/>
                </a:solidFill>
                <a:latin typeface="Comic Sans MS" panose="030F0702030302020204" pitchFamily="66" charset="0"/>
              </a:rPr>
              <a:t>        </a:t>
            </a:r>
          </a:p>
        </p:txBody>
      </p:sp>
      <p:pic>
        <p:nvPicPr>
          <p:cNvPr id="35843" name="Picture 2" descr="H:\topografie\2. hodina\obrázky 2. hodina\kréta\kreta-mapa-schematicka-recky.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7" y="1156764"/>
            <a:ext cx="8429625" cy="3032125"/>
          </a:xfrm>
        </p:spPr>
      </p:pic>
      <p:sp>
        <p:nvSpPr>
          <p:cNvPr id="5" name="TextovéPole 4">
            <a:extLst>
              <a:ext uri="{FF2B5EF4-FFF2-40B4-BE49-F238E27FC236}">
                <a16:creationId xmlns:a16="http://schemas.microsoft.com/office/drawing/2014/main" id="{CC6A45D3-D40C-4F2D-B47F-02997B5419BD}"/>
              </a:ext>
            </a:extLst>
          </p:cNvPr>
          <p:cNvSpPr txBox="1"/>
          <p:nvPr/>
        </p:nvSpPr>
        <p:spPr>
          <a:xfrm>
            <a:off x="456288" y="4314521"/>
            <a:ext cx="8330524" cy="2126864"/>
          </a:xfrm>
          <a:prstGeom prst="rect">
            <a:avLst/>
          </a:prstGeom>
          <a:noFill/>
        </p:spPr>
        <p:txBody>
          <a:bodyPr wrap="square">
            <a:spAutoFit/>
          </a:bodyPr>
          <a:lstStyle/>
          <a:p>
            <a:pPr marL="0" marR="0">
              <a:lnSpc>
                <a:spcPct val="150000"/>
              </a:lnSpc>
              <a:spcBef>
                <a:spcPts val="0"/>
              </a:spcBef>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Ostrov Kréta se nachází asi 160 km jižně od řecké pevniny – od JV cípu Peloponésu a asi 320 od Atén, přes 300 i od libyjských břehů. Na severu je omýván </a:t>
            </a:r>
            <a:r>
              <a:rPr lang="cs-CZ" sz="1800" b="1" dirty="0">
                <a:effectLst/>
                <a:latin typeface="Calibri" panose="020F0502020204030204" pitchFamily="34" charset="0"/>
                <a:ea typeface="Calibri" panose="020F0502020204030204" pitchFamily="34" charset="0"/>
                <a:cs typeface="Calibri" panose="020F0502020204030204" pitchFamily="34" charset="0"/>
              </a:rPr>
              <a:t>Krétským mořem</a:t>
            </a:r>
            <a:r>
              <a:rPr lang="cs-CZ" sz="1800" dirty="0">
                <a:effectLst/>
                <a:latin typeface="Calibri" panose="020F0502020204030204" pitchFamily="34" charset="0"/>
                <a:ea typeface="Calibri" panose="020F0502020204030204" pitchFamily="34" charset="0"/>
                <a:cs typeface="Calibri" panose="020F0502020204030204" pitchFamily="34" charset="0"/>
              </a:rPr>
              <a:t>, na jihu </a:t>
            </a:r>
            <a:r>
              <a:rPr lang="cs-CZ" sz="1800" b="1" dirty="0">
                <a:effectLst/>
                <a:latin typeface="Calibri" panose="020F0502020204030204" pitchFamily="34" charset="0"/>
                <a:ea typeface="Calibri" panose="020F0502020204030204" pitchFamily="34" charset="0"/>
                <a:cs typeface="Calibri" panose="020F0502020204030204" pitchFamily="34" charset="0"/>
              </a:rPr>
              <a:t>Libyjským</a:t>
            </a:r>
            <a:r>
              <a:rPr lang="cs-CZ" sz="1800" dirty="0">
                <a:effectLst/>
                <a:latin typeface="Calibri" panose="020F0502020204030204" pitchFamily="34" charset="0"/>
                <a:ea typeface="Calibri" panose="020F0502020204030204" pitchFamily="34" charset="0"/>
                <a:cs typeface="Calibri" panose="020F0502020204030204" pitchFamily="34" charset="0"/>
              </a:rPr>
              <a:t>. Je </a:t>
            </a:r>
            <a:r>
              <a:rPr lang="cs-CZ" sz="1800" b="1" dirty="0">
                <a:effectLst/>
                <a:latin typeface="Calibri" panose="020F0502020204030204" pitchFamily="34" charset="0"/>
                <a:ea typeface="Calibri" panose="020F0502020204030204" pitchFamily="34" charset="0"/>
                <a:cs typeface="Calibri" panose="020F0502020204030204" pitchFamily="34" charset="0"/>
              </a:rPr>
              <a:t>největší</a:t>
            </a:r>
            <a:r>
              <a:rPr lang="cs-CZ" sz="1800" dirty="0">
                <a:effectLst/>
                <a:latin typeface="Calibri" panose="020F0502020204030204" pitchFamily="34" charset="0"/>
                <a:ea typeface="Calibri" panose="020F0502020204030204" pitchFamily="34" charset="0"/>
                <a:cs typeface="Calibri" panose="020F0502020204030204" pitchFamily="34" charset="0"/>
              </a:rPr>
              <a:t>m ostrovem Řecka a pátým největším ve Středozemním moři. Rozloha 8.336 km², délka asi 257 km, šířka 60 – 12 km, podle posledního sčítání lidu 2011 má asi </a:t>
            </a:r>
            <a:r>
              <a:rPr lang="cs-CZ" sz="1800" b="1" dirty="0">
                <a:effectLst/>
                <a:latin typeface="Calibri" panose="020F0502020204030204" pitchFamily="34" charset="0"/>
                <a:ea typeface="Calibri" panose="020F0502020204030204" pitchFamily="34" charset="0"/>
                <a:cs typeface="Calibri" panose="020F0502020204030204" pitchFamily="34" charset="0"/>
              </a:rPr>
              <a:t>600 000 obyvatel</a:t>
            </a:r>
            <a:r>
              <a:rPr lang="cs-CZ" sz="1800" dirty="0">
                <a:effectLst/>
                <a:latin typeface="Calibri" panose="020F0502020204030204" pitchFamily="34" charset="0"/>
                <a:ea typeface="Calibri" panose="020F0502020204030204" pitchFamily="34" charset="0"/>
                <a:cs typeface="Calibri" panose="020F0502020204030204" pitchFamily="34" charset="0"/>
              </a:rPr>
              <a:t>. Hlavním městem ostrova je </a:t>
            </a:r>
            <a:r>
              <a:rPr lang="cs-CZ" sz="1800" b="1" dirty="0">
                <a:effectLst/>
                <a:latin typeface="Calibri" panose="020F0502020204030204" pitchFamily="34" charset="0"/>
                <a:ea typeface="Calibri" panose="020F0502020204030204" pitchFamily="34" charset="0"/>
                <a:cs typeface="Calibri" panose="020F0502020204030204" pitchFamily="34" charset="0"/>
              </a:rPr>
              <a:t>město </a:t>
            </a:r>
            <a:r>
              <a:rPr lang="cs-CZ" sz="1800" b="1" dirty="0" err="1">
                <a:effectLst/>
                <a:latin typeface="Calibri" panose="020F0502020204030204" pitchFamily="34" charset="0"/>
                <a:ea typeface="Calibri" panose="020F0502020204030204" pitchFamily="34" charset="0"/>
                <a:cs typeface="Calibri" panose="020F0502020204030204" pitchFamily="34" charset="0"/>
              </a:rPr>
              <a:t>Iraklio</a:t>
            </a:r>
            <a:r>
              <a:rPr lang="el-GR" sz="1800" b="1" dirty="0">
                <a:effectLst/>
                <a:latin typeface="Calibri" panose="020F0502020204030204" pitchFamily="34" charset="0"/>
                <a:ea typeface="Calibri" panose="020F0502020204030204" pitchFamily="34" charset="0"/>
                <a:cs typeface="Calibri" panose="020F0502020204030204" pitchFamily="34" charset="0"/>
              </a:rPr>
              <a:t> (Ηράκλειο)</a:t>
            </a:r>
            <a:r>
              <a:rPr lang="en-US" sz="1800" b="1" dirty="0">
                <a:effectLst/>
                <a:latin typeface="Calibri" panose="020F0502020204030204" pitchFamily="34" charset="0"/>
                <a:ea typeface="Calibri" panose="020F0502020204030204" pitchFamily="34" charset="0"/>
                <a:cs typeface="Calibri" panose="020F0502020204030204" pitchFamily="34" charset="0"/>
              </a:rPr>
              <a:t>.</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1056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voda, exteriér, příroda, pobřeží&#10;&#10;Popis byl vytvořen automaticky">
            <a:extLst>
              <a:ext uri="{FF2B5EF4-FFF2-40B4-BE49-F238E27FC236}">
                <a16:creationId xmlns:a16="http://schemas.microsoft.com/office/drawing/2014/main" id="{1FD90995-221B-4A14-A7C3-ADFC3E120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3300"/>
            <a:ext cx="9144000" cy="6104700"/>
          </a:xfrm>
          <a:prstGeom prst="rect">
            <a:avLst/>
          </a:prstGeom>
        </p:spPr>
      </p:pic>
      <p:pic>
        <p:nvPicPr>
          <p:cNvPr id="3076" name="Picture 4">
            <a:extLst>
              <a:ext uri="{FF2B5EF4-FFF2-40B4-BE49-F238E27FC236}">
                <a16:creationId xmlns:a16="http://schemas.microsoft.com/office/drawing/2014/main" id="{4B958F5C-0549-4F69-BD92-34F9B4544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22843" cy="3317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A9C0D1B-F281-465C-83BB-B24EE2CDCB0E}"/>
              </a:ext>
            </a:extLst>
          </p:cNvPr>
          <p:cNvSpPr txBox="1"/>
          <p:nvPr/>
        </p:nvSpPr>
        <p:spPr>
          <a:xfrm>
            <a:off x="5181993" y="7318"/>
            <a:ext cx="3365088" cy="369332"/>
          </a:xfrm>
          <a:prstGeom prst="rect">
            <a:avLst/>
          </a:prstGeom>
          <a:noFill/>
        </p:spPr>
        <p:txBody>
          <a:bodyPr wrap="none" rtlCol="0">
            <a:spAutoFit/>
          </a:bodyPr>
          <a:lstStyle/>
          <a:p>
            <a:r>
              <a:rPr lang="cs-CZ" b="1" dirty="0" err="1"/>
              <a:t>Rethymo</a:t>
            </a:r>
            <a:r>
              <a:rPr lang="cs-CZ" b="1" dirty="0"/>
              <a:t>                            </a:t>
            </a:r>
            <a:r>
              <a:rPr lang="el-GR" b="1" dirty="0"/>
              <a:t>Ρέθυμνο</a:t>
            </a:r>
            <a:endParaRPr lang="cs-CZ" b="1" dirty="0"/>
          </a:p>
        </p:txBody>
      </p:sp>
      <p:sp>
        <p:nvSpPr>
          <p:cNvPr id="3" name="TextovéPole 2">
            <a:extLst>
              <a:ext uri="{FF2B5EF4-FFF2-40B4-BE49-F238E27FC236}">
                <a16:creationId xmlns:a16="http://schemas.microsoft.com/office/drawing/2014/main" id="{A72AD40A-1891-4600-AAD7-F8C185E5A08F}"/>
              </a:ext>
            </a:extLst>
          </p:cNvPr>
          <p:cNvSpPr txBox="1"/>
          <p:nvPr/>
        </p:nvSpPr>
        <p:spPr>
          <a:xfrm>
            <a:off x="5081293" y="2663217"/>
            <a:ext cx="4137286" cy="830997"/>
          </a:xfrm>
          <a:prstGeom prst="rect">
            <a:avLst/>
          </a:prstGeom>
          <a:noFill/>
        </p:spPr>
        <p:txBody>
          <a:bodyPr wrap="none" rtlCol="0">
            <a:spAutoFit/>
          </a:bodyPr>
          <a:lstStyle/>
          <a:p>
            <a:r>
              <a:rPr lang="el-GR" sz="1600" b="1" dirty="0"/>
              <a:t>φρούριο Φορτέτζα</a:t>
            </a:r>
            <a:endParaRPr lang="cs-CZ" sz="1600" b="1" dirty="0"/>
          </a:p>
          <a:p>
            <a:r>
              <a:rPr lang="cs-CZ" sz="1600" dirty="0"/>
              <a:t>pevnost </a:t>
            </a:r>
            <a:r>
              <a:rPr lang="cs-CZ" sz="1600" dirty="0" err="1"/>
              <a:t>Fortezza</a:t>
            </a:r>
            <a:r>
              <a:rPr lang="cs-CZ" sz="1600" dirty="0"/>
              <a:t>, 16. st.,</a:t>
            </a:r>
          </a:p>
          <a:p>
            <a:r>
              <a:rPr lang="cs-CZ" sz="1600" dirty="0"/>
              <a:t>obrana města před osmanskými útoky od moře</a:t>
            </a:r>
          </a:p>
        </p:txBody>
      </p:sp>
      <p:sp>
        <p:nvSpPr>
          <p:cNvPr id="4" name="TextovéPole 3">
            <a:extLst>
              <a:ext uri="{FF2B5EF4-FFF2-40B4-BE49-F238E27FC236}">
                <a16:creationId xmlns:a16="http://schemas.microsoft.com/office/drawing/2014/main" id="{D45C4BC1-6357-4DCD-BE32-51210F7312F8}"/>
              </a:ext>
            </a:extLst>
          </p:cNvPr>
          <p:cNvSpPr txBox="1"/>
          <p:nvPr/>
        </p:nvSpPr>
        <p:spPr>
          <a:xfrm>
            <a:off x="4572001" y="376650"/>
            <a:ext cx="4572000" cy="1323439"/>
          </a:xfrm>
          <a:prstGeom prst="rect">
            <a:avLst/>
          </a:prstGeom>
          <a:noFill/>
        </p:spPr>
        <p:txBody>
          <a:bodyPr wrap="square" rtlCol="0">
            <a:spAutoFit/>
          </a:bodyPr>
          <a:lstStyle/>
          <a:p>
            <a:pPr marL="285750" indent="-285750">
              <a:buFontTx/>
              <a:buChar char="-"/>
            </a:pPr>
            <a:r>
              <a:rPr lang="cs-CZ" sz="1600" dirty="0"/>
              <a:t>34 000 obyvatel</a:t>
            </a:r>
          </a:p>
          <a:p>
            <a:pPr marL="285750" indent="-285750">
              <a:buFontTx/>
              <a:buChar char="-"/>
            </a:pPr>
            <a:r>
              <a:rPr lang="cs-CZ" sz="1600" b="1" dirty="0"/>
              <a:t>přístav</a:t>
            </a:r>
            <a:r>
              <a:rPr lang="cs-CZ" sz="1600" dirty="0"/>
              <a:t>, spojení s </a:t>
            </a:r>
            <a:r>
              <a:rPr lang="cs-CZ" sz="1600" dirty="0" err="1"/>
              <a:t>Rafinou</a:t>
            </a:r>
            <a:r>
              <a:rPr lang="cs-CZ" sz="1600" dirty="0"/>
              <a:t> (v sezóně) a kykladskými ostrovy (obvyklejší spojení  však přes přístav v </a:t>
            </a:r>
            <a:r>
              <a:rPr lang="cs-CZ" sz="1600" dirty="0" err="1"/>
              <a:t>Irakliu</a:t>
            </a:r>
            <a:r>
              <a:rPr lang="cs-CZ" sz="1600" dirty="0"/>
              <a:t> nebo přes </a:t>
            </a:r>
            <a:r>
              <a:rPr lang="cs-CZ" sz="1600" dirty="0" err="1"/>
              <a:t>Chania</a:t>
            </a:r>
            <a:r>
              <a:rPr lang="cs-CZ" sz="1600" dirty="0"/>
              <a:t>)</a:t>
            </a:r>
          </a:p>
          <a:p>
            <a:pPr marL="285750" indent="-285750">
              <a:buFontTx/>
              <a:buChar char="-"/>
            </a:pPr>
            <a:r>
              <a:rPr lang="cs-CZ" sz="1600" b="1" dirty="0"/>
              <a:t>Krétská univerzita</a:t>
            </a:r>
          </a:p>
        </p:txBody>
      </p:sp>
    </p:spTree>
    <p:extLst>
      <p:ext uri="{BB962C8B-B14F-4D97-AF65-F5344CB8AC3E}">
        <p14:creationId xmlns:p14="http://schemas.microsoft.com/office/powerpoint/2010/main" val="4206336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Φρούριο Φορτέτζας | Φρούριο Φορτέτζας | Πόλη | Δήμος Ρεθύμνου - Επίσημη  Ιστοσελίδα">
            <a:extLst>
              <a:ext uri="{FF2B5EF4-FFF2-40B4-BE49-F238E27FC236}">
                <a16:creationId xmlns:a16="http://schemas.microsoft.com/office/drawing/2014/main" id="{C6561461-E605-4DAB-927A-93AF23FDC3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4" r="352"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70A57A6A-892E-4319-B9C5-A95CBA5AF5C2}"/>
              </a:ext>
            </a:extLst>
          </p:cNvPr>
          <p:cNvSpPr txBox="1"/>
          <p:nvPr/>
        </p:nvSpPr>
        <p:spPr>
          <a:xfrm>
            <a:off x="4094940" y="207929"/>
            <a:ext cx="4988545" cy="646331"/>
          </a:xfrm>
          <a:prstGeom prst="rect">
            <a:avLst/>
          </a:prstGeom>
          <a:noFill/>
        </p:spPr>
        <p:txBody>
          <a:bodyPr wrap="none" rtlCol="0">
            <a:spAutoFit/>
          </a:bodyPr>
          <a:lstStyle/>
          <a:p>
            <a:r>
              <a:rPr lang="cs-CZ" dirty="0" err="1"/>
              <a:t>Forttezza</a:t>
            </a:r>
            <a:r>
              <a:rPr lang="cs-CZ" dirty="0"/>
              <a:t>, chrám sv. Mikuláše postavený Benátčany,</a:t>
            </a:r>
          </a:p>
          <a:p>
            <a:r>
              <a:rPr lang="cs-CZ" dirty="0"/>
              <a:t>za Osmanů mešita Ibrahima Paši</a:t>
            </a:r>
          </a:p>
        </p:txBody>
      </p:sp>
    </p:spTree>
    <p:extLst>
      <p:ext uri="{BB962C8B-B14F-4D97-AF65-F5344CB8AC3E}">
        <p14:creationId xmlns:p14="http://schemas.microsoft.com/office/powerpoint/2010/main" val="3833839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descr="Obsah obrázku text, budova, staré&#10;&#10;Popis byl vytvořen automaticky">
            <a:extLst>
              <a:ext uri="{FF2B5EF4-FFF2-40B4-BE49-F238E27FC236}">
                <a16:creationId xmlns:a16="http://schemas.microsoft.com/office/drawing/2014/main" id="{FA0C15C3-F899-4AD8-884F-1E410D4A8E5B}"/>
              </a:ext>
            </a:extLst>
          </p:cNvPr>
          <p:cNvPicPr>
            <a:picLocks noChangeAspect="1"/>
          </p:cNvPicPr>
          <p:nvPr/>
        </p:nvPicPr>
        <p:blipFill rotWithShape="1">
          <a:blip r:embed="rId2">
            <a:extLst>
              <a:ext uri="{28A0092B-C50C-407E-A947-70E740481C1C}">
                <a14:useLocalDpi xmlns:a14="http://schemas.microsoft.com/office/drawing/2010/main" val="0"/>
              </a:ext>
            </a:extLst>
          </a:blip>
          <a:srcRect l="4603" r="12383"/>
          <a:stretch/>
        </p:blipFill>
        <p:spPr>
          <a:xfrm>
            <a:off x="3871539" y="3272588"/>
            <a:ext cx="4579036" cy="3585411"/>
          </a:xfrm>
          <a:prstGeom prst="rect">
            <a:avLst/>
          </a:prstGeom>
        </p:spPr>
      </p:pic>
      <p:pic>
        <p:nvPicPr>
          <p:cNvPr id="7170" name="Picture 2">
            <a:extLst>
              <a:ext uri="{FF2B5EF4-FFF2-40B4-BE49-F238E27FC236}">
                <a16:creationId xmlns:a16="http://schemas.microsoft.com/office/drawing/2014/main" id="{9A16E4C0-030C-4F53-A25C-D5E876559E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16" r="2976"/>
          <a:stretch/>
        </p:blipFill>
        <p:spPr bwMode="auto">
          <a:xfrm>
            <a:off x="20" y="9"/>
            <a:ext cx="5459914"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26" y="0"/>
            <a:ext cx="2856849"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3750889"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67928" y="0"/>
            <a:ext cx="576072" cy="6858000"/>
          </a:xfrm>
          <a:prstGeom prst="rect">
            <a:avLst/>
          </a:prstGeom>
          <a:solidFill>
            <a:srgbClr val="674B4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ovéPole 1">
            <a:extLst>
              <a:ext uri="{FF2B5EF4-FFF2-40B4-BE49-F238E27FC236}">
                <a16:creationId xmlns:a16="http://schemas.microsoft.com/office/drawing/2014/main" id="{F0C5ECEA-9F59-4EA8-90AC-04475D4EEB96}"/>
              </a:ext>
            </a:extLst>
          </p:cNvPr>
          <p:cNvSpPr txBox="1"/>
          <p:nvPr/>
        </p:nvSpPr>
        <p:spPr>
          <a:xfrm>
            <a:off x="5848350" y="276225"/>
            <a:ext cx="2310248" cy="369332"/>
          </a:xfrm>
          <a:prstGeom prst="rect">
            <a:avLst/>
          </a:prstGeom>
          <a:noFill/>
        </p:spPr>
        <p:txBody>
          <a:bodyPr wrap="none" rtlCol="0">
            <a:spAutoFit/>
          </a:bodyPr>
          <a:lstStyle/>
          <a:p>
            <a:r>
              <a:rPr lang="cs-CZ" b="1" dirty="0" err="1"/>
              <a:t>Chania</a:t>
            </a:r>
            <a:r>
              <a:rPr lang="cs-CZ" b="1" dirty="0"/>
              <a:t> </a:t>
            </a:r>
            <a:r>
              <a:rPr lang="el-GR" b="1" dirty="0"/>
              <a:t>                Χανιά</a:t>
            </a:r>
            <a:endParaRPr lang="cs-CZ" b="1" dirty="0"/>
          </a:p>
        </p:txBody>
      </p:sp>
      <p:sp>
        <p:nvSpPr>
          <p:cNvPr id="4" name="TextovéPole 3">
            <a:extLst>
              <a:ext uri="{FF2B5EF4-FFF2-40B4-BE49-F238E27FC236}">
                <a16:creationId xmlns:a16="http://schemas.microsoft.com/office/drawing/2014/main" id="{CF8C0A3B-CBC5-4FAE-A11E-D7ACE0971AFD}"/>
              </a:ext>
            </a:extLst>
          </p:cNvPr>
          <p:cNvSpPr txBox="1"/>
          <p:nvPr/>
        </p:nvSpPr>
        <p:spPr>
          <a:xfrm>
            <a:off x="304800" y="4324350"/>
            <a:ext cx="1910459" cy="369332"/>
          </a:xfrm>
          <a:prstGeom prst="rect">
            <a:avLst/>
          </a:prstGeom>
          <a:noFill/>
        </p:spPr>
        <p:txBody>
          <a:bodyPr wrap="none" rtlCol="0">
            <a:spAutoFit/>
          </a:bodyPr>
          <a:lstStyle/>
          <a:p>
            <a:r>
              <a:rPr lang="cs-CZ" dirty="0" err="1"/>
              <a:t>Chania</a:t>
            </a:r>
            <a:r>
              <a:rPr lang="cs-CZ" dirty="0"/>
              <a:t> za Osmanů</a:t>
            </a:r>
          </a:p>
        </p:txBody>
      </p:sp>
      <p:sp>
        <p:nvSpPr>
          <p:cNvPr id="5" name="TextovéPole 4">
            <a:extLst>
              <a:ext uri="{FF2B5EF4-FFF2-40B4-BE49-F238E27FC236}">
                <a16:creationId xmlns:a16="http://schemas.microsoft.com/office/drawing/2014/main" id="{9B934526-2F86-4295-BB7E-A47434E22F5E}"/>
              </a:ext>
            </a:extLst>
          </p:cNvPr>
          <p:cNvSpPr txBox="1"/>
          <p:nvPr/>
        </p:nvSpPr>
        <p:spPr>
          <a:xfrm>
            <a:off x="1539402" y="6312035"/>
            <a:ext cx="2124812" cy="369332"/>
          </a:xfrm>
          <a:prstGeom prst="rect">
            <a:avLst/>
          </a:prstGeom>
          <a:noFill/>
        </p:spPr>
        <p:txBody>
          <a:bodyPr wrap="none" rtlCol="0">
            <a:spAutoFit/>
          </a:bodyPr>
          <a:lstStyle/>
          <a:p>
            <a:r>
              <a:rPr lang="cs-CZ" dirty="0" err="1"/>
              <a:t>Chania</a:t>
            </a:r>
            <a:r>
              <a:rPr lang="cs-CZ" dirty="0"/>
              <a:t> za Benátčanů</a:t>
            </a:r>
          </a:p>
        </p:txBody>
      </p:sp>
      <p:sp>
        <p:nvSpPr>
          <p:cNvPr id="6" name="TextovéPole 5">
            <a:extLst>
              <a:ext uri="{FF2B5EF4-FFF2-40B4-BE49-F238E27FC236}">
                <a16:creationId xmlns:a16="http://schemas.microsoft.com/office/drawing/2014/main" id="{B33B480E-C1C7-4804-A5E3-25C5CB448C87}"/>
              </a:ext>
            </a:extLst>
          </p:cNvPr>
          <p:cNvSpPr txBox="1"/>
          <p:nvPr/>
        </p:nvSpPr>
        <p:spPr>
          <a:xfrm>
            <a:off x="5593726" y="801161"/>
            <a:ext cx="2856849" cy="830997"/>
          </a:xfrm>
          <a:prstGeom prst="rect">
            <a:avLst/>
          </a:prstGeom>
          <a:noFill/>
        </p:spPr>
        <p:txBody>
          <a:bodyPr wrap="square" rtlCol="0">
            <a:spAutoFit/>
          </a:bodyPr>
          <a:lstStyle/>
          <a:p>
            <a:pPr marL="285750" indent="-285750">
              <a:buFontTx/>
              <a:buChar char="-"/>
            </a:pPr>
            <a:r>
              <a:rPr lang="cs-CZ" sz="1600" dirty="0"/>
              <a:t>54 000 obyvatel</a:t>
            </a:r>
          </a:p>
          <a:p>
            <a:pPr marL="285750" indent="-285750">
              <a:buFontTx/>
              <a:buChar char="-"/>
            </a:pPr>
            <a:r>
              <a:rPr lang="cs-CZ" sz="1600" dirty="0"/>
              <a:t>přístav – přímé spojení </a:t>
            </a:r>
          </a:p>
          <a:p>
            <a:r>
              <a:rPr lang="cs-CZ" sz="1600" dirty="0"/>
              <a:t>s </a:t>
            </a:r>
            <a:r>
              <a:rPr lang="cs-CZ" sz="1600" dirty="0" err="1"/>
              <a:t>Pireem</a:t>
            </a:r>
            <a:r>
              <a:rPr lang="cs-CZ" sz="1600" dirty="0"/>
              <a:t> a ostrovy</a:t>
            </a:r>
          </a:p>
        </p:txBody>
      </p:sp>
    </p:spTree>
    <p:extLst>
      <p:ext uri="{BB962C8B-B14F-4D97-AF65-F5344CB8AC3E}">
        <p14:creationId xmlns:p14="http://schemas.microsoft.com/office/powerpoint/2010/main" val="526207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Χανιά: Το προφίλ του τουρίστα της πόλης μέσω τη σύγχρονης τεχνολογίας |  Ημερησία">
            <a:extLst>
              <a:ext uri="{FF2B5EF4-FFF2-40B4-BE49-F238E27FC236}">
                <a16:creationId xmlns:a16="http://schemas.microsoft.com/office/drawing/2014/main" id="{937A2531-6DE0-4004-9DE2-B590BC8625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83" r="6537"/>
          <a:stretch/>
        </p:blipFill>
        <p:spPr bwMode="auto">
          <a:xfrm>
            <a:off x="20" y="10"/>
            <a:ext cx="6856288"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 name="Obrázek 2" descr="Obsah obrázku budova, exteriér, směr, ulice&#10;&#10;Popis byl vytvořen automaticky">
            <a:extLst>
              <a:ext uri="{FF2B5EF4-FFF2-40B4-BE49-F238E27FC236}">
                <a16:creationId xmlns:a16="http://schemas.microsoft.com/office/drawing/2014/main" id="{2F9877CE-67C6-41B3-9594-D47091310B0B}"/>
              </a:ext>
            </a:extLst>
          </p:cNvPr>
          <p:cNvPicPr>
            <a:picLocks noChangeAspect="1"/>
          </p:cNvPicPr>
          <p:nvPr/>
        </p:nvPicPr>
        <p:blipFill rotWithShape="1">
          <a:blip r:embed="rId3">
            <a:extLst>
              <a:ext uri="{28A0092B-C50C-407E-A947-70E740481C1C}">
                <a14:useLocalDpi xmlns:a14="http://schemas.microsoft.com/office/drawing/2010/main" val="0"/>
              </a:ext>
            </a:extLst>
          </a:blip>
          <a:srcRect l="1323" r="-3" b="-3"/>
          <a:stretch/>
        </p:blipFill>
        <p:spPr>
          <a:xfrm>
            <a:off x="4342764" y="10"/>
            <a:ext cx="4801236"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 name="TextovéPole 1">
            <a:extLst>
              <a:ext uri="{FF2B5EF4-FFF2-40B4-BE49-F238E27FC236}">
                <a16:creationId xmlns:a16="http://schemas.microsoft.com/office/drawing/2014/main" id="{001031C9-29F1-4193-922F-63F1C68C2919}"/>
              </a:ext>
            </a:extLst>
          </p:cNvPr>
          <p:cNvSpPr txBox="1"/>
          <p:nvPr/>
        </p:nvSpPr>
        <p:spPr>
          <a:xfrm>
            <a:off x="266700" y="276225"/>
            <a:ext cx="825867" cy="369332"/>
          </a:xfrm>
          <a:prstGeom prst="rect">
            <a:avLst/>
          </a:prstGeom>
          <a:noFill/>
        </p:spPr>
        <p:txBody>
          <a:bodyPr wrap="none" rtlCol="0">
            <a:spAutoFit/>
          </a:bodyPr>
          <a:lstStyle/>
          <a:p>
            <a:r>
              <a:rPr lang="cs-CZ" dirty="0" err="1"/>
              <a:t>Chania</a:t>
            </a:r>
            <a:endParaRPr lang="cs-CZ" dirty="0"/>
          </a:p>
        </p:txBody>
      </p:sp>
    </p:spTree>
    <p:extLst>
      <p:ext uri="{BB962C8B-B14F-4D97-AF65-F5344CB8AC3E}">
        <p14:creationId xmlns:p14="http://schemas.microsoft.com/office/powerpoint/2010/main" val="1243114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a:extLst>
              <a:ext uri="{FF2B5EF4-FFF2-40B4-BE49-F238E27FC236}">
                <a16:creationId xmlns:a16="http://schemas.microsoft.com/office/drawing/2014/main" id="{040C4DDA-C266-4F31-BC72-3467DA1C6C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31" r="13631"/>
          <a:stretch/>
        </p:blipFill>
        <p:spPr bwMode="auto">
          <a:xfrm>
            <a:off x="85658" y="0"/>
            <a:ext cx="3207717" cy="574361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descr="Obsah obrázku osoba, sport, tanečník, staré&#10;&#10;Popis byl vytvořen automaticky">
            <a:extLst>
              <a:ext uri="{FF2B5EF4-FFF2-40B4-BE49-F238E27FC236}">
                <a16:creationId xmlns:a16="http://schemas.microsoft.com/office/drawing/2014/main" id="{08BBA2D5-27E6-40D4-A5D5-1341717FD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057" y="2184394"/>
            <a:ext cx="6146800" cy="4673600"/>
          </a:xfrm>
          <a:prstGeom prst="rect">
            <a:avLst/>
          </a:prstGeom>
        </p:spPr>
      </p:pic>
      <p:pic>
        <p:nvPicPr>
          <p:cNvPr id="7" name="Obrázek 6" descr="Obsah obrázku osoba, muž, oblek, vázanka&#10;&#10;Popis byl vytvořen automaticky">
            <a:extLst>
              <a:ext uri="{FF2B5EF4-FFF2-40B4-BE49-F238E27FC236}">
                <a16:creationId xmlns:a16="http://schemas.microsoft.com/office/drawing/2014/main" id="{1F910083-5079-4B9B-BD74-DA1C10955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739" y="535927"/>
            <a:ext cx="1845564" cy="2630424"/>
          </a:xfrm>
          <a:prstGeom prst="rect">
            <a:avLst/>
          </a:prstGeom>
        </p:spPr>
      </p:pic>
      <p:sp>
        <p:nvSpPr>
          <p:cNvPr id="2" name="TextovéPole 1">
            <a:extLst>
              <a:ext uri="{FF2B5EF4-FFF2-40B4-BE49-F238E27FC236}">
                <a16:creationId xmlns:a16="http://schemas.microsoft.com/office/drawing/2014/main" id="{307DFEDC-CF02-4036-9B2F-48C3DBB9FA3B}"/>
              </a:ext>
            </a:extLst>
          </p:cNvPr>
          <p:cNvSpPr txBox="1"/>
          <p:nvPr/>
        </p:nvSpPr>
        <p:spPr>
          <a:xfrm>
            <a:off x="0" y="3905526"/>
            <a:ext cx="3207717" cy="3170099"/>
          </a:xfrm>
          <a:prstGeom prst="rect">
            <a:avLst/>
          </a:prstGeom>
          <a:noFill/>
        </p:spPr>
        <p:txBody>
          <a:bodyPr wrap="square" rtlCol="0">
            <a:spAutoFit/>
          </a:bodyPr>
          <a:lstStyle/>
          <a:p>
            <a:r>
              <a:rPr lang="el-GR" b="1" dirty="0">
                <a:solidFill>
                  <a:schemeClr val="bg1"/>
                </a:solidFill>
              </a:rPr>
              <a:t>Ελευθέριος Βενιζέλος</a:t>
            </a:r>
            <a:endParaRPr lang="cs-CZ" b="1" dirty="0">
              <a:solidFill>
                <a:schemeClr val="bg1"/>
              </a:solidFill>
            </a:endParaRPr>
          </a:p>
          <a:p>
            <a:r>
              <a:rPr lang="cs-CZ" b="1" dirty="0" err="1">
                <a:solidFill>
                  <a:schemeClr val="bg1"/>
                </a:solidFill>
              </a:rPr>
              <a:t>Elefterios</a:t>
            </a:r>
            <a:r>
              <a:rPr lang="cs-CZ" b="1" dirty="0">
                <a:solidFill>
                  <a:schemeClr val="bg1"/>
                </a:solidFill>
              </a:rPr>
              <a:t> </a:t>
            </a:r>
            <a:r>
              <a:rPr lang="cs-CZ" b="1" dirty="0" err="1">
                <a:solidFill>
                  <a:schemeClr val="bg1"/>
                </a:solidFill>
              </a:rPr>
              <a:t>Venizelos</a:t>
            </a:r>
            <a:endParaRPr lang="cs-CZ" b="1" dirty="0">
              <a:solidFill>
                <a:schemeClr val="bg1"/>
              </a:solidFill>
            </a:endParaRPr>
          </a:p>
          <a:p>
            <a:endParaRPr lang="cs-CZ" b="1" dirty="0">
              <a:solidFill>
                <a:schemeClr val="bg1"/>
              </a:solidFill>
            </a:endParaRPr>
          </a:p>
          <a:p>
            <a:pPr marL="285750" indent="-285750">
              <a:buFontTx/>
              <a:buChar char="-"/>
            </a:pPr>
            <a:r>
              <a:rPr lang="cs-CZ" sz="1600" dirty="0">
                <a:solidFill>
                  <a:schemeClr val="bg1"/>
                </a:solidFill>
              </a:rPr>
              <a:t>významný politik pocházející z města </a:t>
            </a:r>
            <a:r>
              <a:rPr lang="cs-CZ" sz="1600" dirty="0" err="1">
                <a:solidFill>
                  <a:schemeClr val="bg1"/>
                </a:solidFill>
              </a:rPr>
              <a:t>Chania</a:t>
            </a:r>
            <a:endParaRPr lang="el-GR" sz="1600" dirty="0">
              <a:solidFill>
                <a:schemeClr val="bg1"/>
              </a:solidFill>
            </a:endParaRPr>
          </a:p>
          <a:p>
            <a:pPr marL="285750" indent="-285750">
              <a:buFontTx/>
              <a:buChar char="-"/>
            </a:pPr>
            <a:r>
              <a:rPr lang="cs-CZ" sz="1600" dirty="0" err="1">
                <a:solidFill>
                  <a:schemeClr val="bg1"/>
                </a:solidFill>
              </a:rPr>
              <a:t>minist</a:t>
            </a:r>
            <a:r>
              <a:rPr lang="cs-CZ" sz="1600" dirty="0">
                <a:solidFill>
                  <a:schemeClr val="bg1"/>
                </a:solidFill>
              </a:rPr>
              <a:t>. předseda autonomního Krétského státu</a:t>
            </a:r>
          </a:p>
          <a:p>
            <a:pPr marL="285750" indent="-285750">
              <a:buFontTx/>
              <a:buChar char="-"/>
            </a:pPr>
            <a:r>
              <a:rPr lang="cs-CZ" sz="1600" dirty="0"/>
              <a:t>od r. 1910 min. předseda Řecka</a:t>
            </a:r>
          </a:p>
          <a:p>
            <a:pPr marL="285750" indent="-285750">
              <a:buFontTx/>
              <a:buChar char="-"/>
            </a:pPr>
            <a:r>
              <a:rPr lang="cs-CZ" sz="1600" dirty="0"/>
              <a:t>klíčová postava řecké politiky až do své smrti v r. 1936 v pařížském exilu</a:t>
            </a:r>
          </a:p>
          <a:p>
            <a:pPr marL="285750" indent="-285750">
              <a:buFontTx/>
              <a:buChar char="-"/>
            </a:pPr>
            <a:endParaRPr lang="cs-CZ" dirty="0"/>
          </a:p>
        </p:txBody>
      </p:sp>
      <p:sp>
        <p:nvSpPr>
          <p:cNvPr id="3" name="TextovéPole 2">
            <a:extLst>
              <a:ext uri="{FF2B5EF4-FFF2-40B4-BE49-F238E27FC236}">
                <a16:creationId xmlns:a16="http://schemas.microsoft.com/office/drawing/2014/main" id="{5D401AAE-F907-4EDA-AE04-27CFC840EE3F}"/>
              </a:ext>
            </a:extLst>
          </p:cNvPr>
          <p:cNvSpPr txBox="1"/>
          <p:nvPr/>
        </p:nvSpPr>
        <p:spPr>
          <a:xfrm>
            <a:off x="3377891" y="0"/>
            <a:ext cx="3985948" cy="2123658"/>
          </a:xfrm>
          <a:prstGeom prst="rect">
            <a:avLst/>
          </a:prstGeom>
          <a:noFill/>
        </p:spPr>
        <p:txBody>
          <a:bodyPr wrap="square" rtlCol="0">
            <a:spAutoFit/>
          </a:bodyPr>
          <a:lstStyle/>
          <a:p>
            <a:r>
              <a:rPr lang="el-GR" b="1" dirty="0"/>
              <a:t>Κυριάκος Μητσοτάκης</a:t>
            </a:r>
            <a:endParaRPr lang="cs-CZ" b="1" dirty="0"/>
          </a:p>
          <a:p>
            <a:r>
              <a:rPr lang="cs-CZ" b="1" dirty="0" err="1"/>
              <a:t>Kyriakos</a:t>
            </a:r>
            <a:r>
              <a:rPr lang="cs-CZ" b="1" dirty="0"/>
              <a:t> </a:t>
            </a:r>
            <a:r>
              <a:rPr lang="cs-CZ" b="1" dirty="0" err="1"/>
              <a:t>Mitsotakis</a:t>
            </a:r>
            <a:endParaRPr lang="cs-CZ" b="1" dirty="0"/>
          </a:p>
          <a:p>
            <a:pPr marL="285750" indent="-285750">
              <a:buFontTx/>
              <a:buChar char="-"/>
            </a:pPr>
            <a:r>
              <a:rPr lang="cs-CZ" sz="1600" dirty="0"/>
              <a:t>předseda pol. strany Nea </a:t>
            </a:r>
            <a:r>
              <a:rPr lang="cs-CZ" sz="1600" dirty="0" err="1"/>
              <a:t>Dimokratia</a:t>
            </a:r>
            <a:endParaRPr lang="cs-CZ" sz="1600" dirty="0"/>
          </a:p>
          <a:p>
            <a:pPr marL="285750" indent="-285750">
              <a:buFontTx/>
              <a:buChar char="-"/>
            </a:pPr>
            <a:r>
              <a:rPr lang="cs-CZ" sz="1600" dirty="0"/>
              <a:t>od r. 2019 min. předseda Řecka</a:t>
            </a:r>
            <a:endParaRPr lang="el-GR" sz="1600" dirty="0"/>
          </a:p>
          <a:p>
            <a:pPr marL="285750" indent="-285750">
              <a:buFontTx/>
              <a:buChar char="-"/>
            </a:pPr>
            <a:r>
              <a:rPr lang="cs-CZ" sz="1600" dirty="0"/>
              <a:t>syn Konstantina </a:t>
            </a:r>
            <a:r>
              <a:rPr lang="cs-CZ" sz="1600" dirty="0" err="1"/>
              <a:t>Mitsotakise</a:t>
            </a:r>
            <a:r>
              <a:rPr lang="cs-CZ" sz="1600" dirty="0"/>
              <a:t> – bývalého předsedy ND a min. předsedy Řecka a potomek </a:t>
            </a:r>
            <a:r>
              <a:rPr lang="cs-CZ" sz="1600" dirty="0" err="1"/>
              <a:t>Venizelosovy</a:t>
            </a:r>
            <a:r>
              <a:rPr lang="cs-CZ" sz="1600" dirty="0"/>
              <a:t> sestry (řecké „politické dynastie“)</a:t>
            </a:r>
          </a:p>
        </p:txBody>
      </p:sp>
      <p:sp>
        <p:nvSpPr>
          <p:cNvPr id="4" name="TextovéPole 3">
            <a:extLst>
              <a:ext uri="{FF2B5EF4-FFF2-40B4-BE49-F238E27FC236}">
                <a16:creationId xmlns:a16="http://schemas.microsoft.com/office/drawing/2014/main" id="{AED3F34A-ADBC-4D25-A696-B0C838AE51EF}"/>
              </a:ext>
            </a:extLst>
          </p:cNvPr>
          <p:cNvSpPr txBox="1"/>
          <p:nvPr/>
        </p:nvSpPr>
        <p:spPr>
          <a:xfrm>
            <a:off x="3742087" y="5004952"/>
            <a:ext cx="1451312" cy="738664"/>
          </a:xfrm>
          <a:prstGeom prst="rect">
            <a:avLst/>
          </a:prstGeom>
          <a:noFill/>
        </p:spPr>
        <p:txBody>
          <a:bodyPr wrap="square" rtlCol="0">
            <a:spAutoFit/>
          </a:bodyPr>
          <a:lstStyle/>
          <a:p>
            <a:r>
              <a:rPr lang="cs-CZ" sz="1400" dirty="0" err="1">
                <a:solidFill>
                  <a:schemeClr val="bg1"/>
                </a:solidFill>
              </a:rPr>
              <a:t>Venizelos</a:t>
            </a:r>
            <a:r>
              <a:rPr lang="cs-CZ" sz="1400" dirty="0">
                <a:solidFill>
                  <a:schemeClr val="bg1"/>
                </a:solidFill>
              </a:rPr>
              <a:t> a Mustafa </a:t>
            </a:r>
            <a:r>
              <a:rPr lang="cs-CZ" sz="1400" dirty="0" err="1">
                <a:solidFill>
                  <a:schemeClr val="bg1"/>
                </a:solidFill>
              </a:rPr>
              <a:t>Kemal</a:t>
            </a:r>
            <a:endParaRPr lang="cs-CZ" sz="1400" dirty="0">
              <a:solidFill>
                <a:schemeClr val="bg1"/>
              </a:solidFill>
            </a:endParaRPr>
          </a:p>
          <a:p>
            <a:r>
              <a:rPr lang="cs-CZ" sz="1400" dirty="0" err="1">
                <a:solidFill>
                  <a:schemeClr val="bg1"/>
                </a:solidFill>
              </a:rPr>
              <a:t>Atatürk</a:t>
            </a:r>
            <a:endParaRPr lang="cs-CZ" sz="1400" dirty="0">
              <a:solidFill>
                <a:schemeClr val="bg1"/>
              </a:solidFill>
            </a:endParaRPr>
          </a:p>
        </p:txBody>
      </p:sp>
    </p:spTree>
    <p:extLst>
      <p:ext uri="{BB962C8B-B14F-4D97-AF65-F5344CB8AC3E}">
        <p14:creationId xmlns:p14="http://schemas.microsoft.com/office/powerpoint/2010/main" val="3143663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text, loďka, středisko, různorodost&#10;&#10;Popis byl vytvořen automaticky">
            <a:extLst>
              <a:ext uri="{FF2B5EF4-FFF2-40B4-BE49-F238E27FC236}">
                <a16:creationId xmlns:a16="http://schemas.microsoft.com/office/drawing/2014/main" id="{E813C8C2-0BAF-AA45-CE2F-010806C4D60C}"/>
              </a:ext>
            </a:extLst>
          </p:cNvPr>
          <p:cNvPicPr>
            <a:picLocks noChangeAspect="1"/>
          </p:cNvPicPr>
          <p:nvPr/>
        </p:nvPicPr>
        <p:blipFill rotWithShape="1">
          <a:blip r:embed="rId2">
            <a:extLst>
              <a:ext uri="{28A0092B-C50C-407E-A947-70E740481C1C}">
                <a14:useLocalDpi xmlns:a14="http://schemas.microsoft.com/office/drawing/2010/main" val="0"/>
              </a:ext>
            </a:extLst>
          </a:blip>
          <a:srcRect l="9527" r="17920" b="1"/>
          <a:stretch/>
        </p:blipFill>
        <p:spPr>
          <a:xfrm>
            <a:off x="452753" y="-1"/>
            <a:ext cx="8691247" cy="6857999"/>
          </a:xfrm>
          <a:prstGeom prst="rect">
            <a:avLst/>
          </a:prstGeom>
        </p:spPr>
      </p:pic>
      <p:sp>
        <p:nvSpPr>
          <p:cNvPr id="29" name="Rectangle 28">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34"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a:extLst>
              <a:ext uri="{FF2B5EF4-FFF2-40B4-BE49-F238E27FC236}">
                <a16:creationId xmlns:a16="http://schemas.microsoft.com/office/drawing/2014/main" id="{C87B5540-3239-15C0-3132-EDC692CFEF5D}"/>
              </a:ext>
            </a:extLst>
          </p:cNvPr>
          <p:cNvSpPr txBox="1"/>
          <p:nvPr/>
        </p:nvSpPr>
        <p:spPr>
          <a:xfrm>
            <a:off x="874986" y="3379979"/>
            <a:ext cx="2906014" cy="318635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1600">
                <a:solidFill>
                  <a:schemeClr val="bg1"/>
                </a:solidFill>
              </a:rPr>
              <a:t>Ο Άγιος Νικόλαος αποτελεί την πρωτεύουσα του Νομού Λασιθίου, είναι κτισμένος στη δυτική πλευρά του κόλπου του Μεραμπέλλου και διακρίνεται για τον κοσμοπολίτικο χαρακτήρα, τα σύγχρονα τουριστικά κέντρα και τη μεγάλη εμπορική κίνηση. </a:t>
            </a:r>
          </a:p>
        </p:txBody>
      </p:sp>
    </p:spTree>
    <p:extLst>
      <p:ext uri="{BB962C8B-B14F-4D97-AF65-F5344CB8AC3E}">
        <p14:creationId xmlns:p14="http://schemas.microsoft.com/office/powerpoint/2010/main" val="3961637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ABDA3B7-E73D-48E0-87AD-B35F36073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951" y="0"/>
            <a:ext cx="3990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descr="Obsah obrázku text&#10;&#10;Popis byl vytvořen automaticky">
            <a:extLst>
              <a:ext uri="{FF2B5EF4-FFF2-40B4-BE49-F238E27FC236}">
                <a16:creationId xmlns:a16="http://schemas.microsoft.com/office/drawing/2014/main" id="{B21E6721-D930-4EF4-99CF-8DCD3BBDF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4" y="1741251"/>
            <a:ext cx="4558926" cy="5048956"/>
          </a:xfrm>
          <a:prstGeom prst="rect">
            <a:avLst/>
          </a:prstGeom>
        </p:spPr>
      </p:pic>
      <p:sp>
        <p:nvSpPr>
          <p:cNvPr id="10" name="TextovéPole 9">
            <a:extLst>
              <a:ext uri="{FF2B5EF4-FFF2-40B4-BE49-F238E27FC236}">
                <a16:creationId xmlns:a16="http://schemas.microsoft.com/office/drawing/2014/main" id="{89B2CE53-1913-43EF-A16F-802A57CA3797}"/>
              </a:ext>
            </a:extLst>
          </p:cNvPr>
          <p:cNvSpPr txBox="1"/>
          <p:nvPr/>
        </p:nvSpPr>
        <p:spPr>
          <a:xfrm>
            <a:off x="13074" y="84680"/>
            <a:ext cx="2924679" cy="2585323"/>
          </a:xfrm>
          <a:prstGeom prst="rect">
            <a:avLst/>
          </a:prstGeom>
          <a:noFill/>
        </p:spPr>
        <p:txBody>
          <a:bodyPr wrap="square">
            <a:spAutoFit/>
          </a:bodyPr>
          <a:lstStyle/>
          <a:p>
            <a:r>
              <a:rPr lang="cs-CZ" dirty="0" err="1"/>
              <a:t>Domenikos</a:t>
            </a:r>
            <a:r>
              <a:rPr lang="cs-CZ" dirty="0"/>
              <a:t> </a:t>
            </a:r>
            <a:r>
              <a:rPr lang="cs-CZ" dirty="0" err="1"/>
              <a:t>Theotokopulos</a:t>
            </a:r>
            <a:r>
              <a:rPr lang="cs-CZ" dirty="0"/>
              <a:t> </a:t>
            </a:r>
          </a:p>
          <a:p>
            <a:r>
              <a:rPr lang="cs-CZ" b="1" dirty="0"/>
              <a:t>El </a:t>
            </a:r>
            <a:r>
              <a:rPr lang="cs-CZ" b="1" dirty="0" err="1"/>
              <a:t>Greco</a:t>
            </a:r>
            <a:endParaRPr lang="cs-CZ" b="1" dirty="0"/>
          </a:p>
          <a:p>
            <a:r>
              <a:rPr lang="el-GR" dirty="0"/>
              <a:t>Δομήνικος Θεοτοκόπουλος </a:t>
            </a:r>
            <a:endParaRPr lang="cs-CZ" dirty="0"/>
          </a:p>
          <a:p>
            <a:r>
              <a:rPr lang="el-GR" dirty="0"/>
              <a:t> </a:t>
            </a:r>
            <a:r>
              <a:rPr lang="el-GR" b="1" dirty="0"/>
              <a:t>Ελ Γκρέκο</a:t>
            </a:r>
          </a:p>
          <a:p>
            <a:r>
              <a:rPr lang="cs-CZ" sz="1800" dirty="0"/>
              <a:t>(1541 </a:t>
            </a:r>
            <a:r>
              <a:rPr lang="cs-CZ" sz="1800" dirty="0" err="1"/>
              <a:t>Iraklio</a:t>
            </a:r>
            <a:r>
              <a:rPr lang="cs-CZ" sz="1800" dirty="0"/>
              <a:t> – 1614 Toledo)</a:t>
            </a:r>
          </a:p>
          <a:p>
            <a:endParaRPr lang="cs-CZ" sz="1800" dirty="0"/>
          </a:p>
          <a:p>
            <a:pPr marL="285750" indent="-285750">
              <a:buFontTx/>
              <a:buChar char="-"/>
            </a:pPr>
            <a:r>
              <a:rPr lang="cs-CZ" sz="1800" dirty="0">
                <a:solidFill>
                  <a:schemeClr val="bg1"/>
                </a:solidFill>
              </a:rPr>
              <a:t>malíř, sochař, architekt</a:t>
            </a:r>
          </a:p>
          <a:p>
            <a:pPr marL="285750" indent="-285750">
              <a:buFontTx/>
              <a:buChar char="-"/>
            </a:pPr>
            <a:r>
              <a:rPr lang="cs-CZ" sz="1800" dirty="0">
                <a:solidFill>
                  <a:schemeClr val="bg1"/>
                </a:solidFill>
              </a:rPr>
              <a:t>významný představitel španělské renesance</a:t>
            </a:r>
          </a:p>
        </p:txBody>
      </p:sp>
      <p:sp>
        <p:nvSpPr>
          <p:cNvPr id="9" name="TextovéPole 8">
            <a:extLst>
              <a:ext uri="{FF2B5EF4-FFF2-40B4-BE49-F238E27FC236}">
                <a16:creationId xmlns:a16="http://schemas.microsoft.com/office/drawing/2014/main" id="{3F2EBF90-05E0-45B6-B8DE-9C855DAD4366}"/>
              </a:ext>
            </a:extLst>
          </p:cNvPr>
          <p:cNvSpPr txBox="1"/>
          <p:nvPr/>
        </p:nvSpPr>
        <p:spPr>
          <a:xfrm>
            <a:off x="2941303" y="67793"/>
            <a:ext cx="2261068" cy="830997"/>
          </a:xfrm>
          <a:prstGeom prst="rect">
            <a:avLst/>
          </a:prstGeom>
          <a:noFill/>
        </p:spPr>
        <p:txBody>
          <a:bodyPr wrap="none" rtlCol="0">
            <a:spAutoFit/>
          </a:bodyPr>
          <a:lstStyle/>
          <a:p>
            <a:r>
              <a:rPr lang="cs-CZ" sz="1600" b="1" dirty="0"/>
              <a:t>Kristus svlékán z roucha,</a:t>
            </a:r>
          </a:p>
          <a:p>
            <a:r>
              <a:rPr lang="cs-CZ" sz="1600" dirty="0"/>
              <a:t>1577-1579</a:t>
            </a:r>
          </a:p>
          <a:p>
            <a:r>
              <a:rPr lang="cs-CZ" sz="1600" dirty="0"/>
              <a:t>katedrála v Toledu</a:t>
            </a:r>
          </a:p>
        </p:txBody>
      </p:sp>
      <p:sp>
        <p:nvSpPr>
          <p:cNvPr id="11" name="TextovéPole 10">
            <a:extLst>
              <a:ext uri="{FF2B5EF4-FFF2-40B4-BE49-F238E27FC236}">
                <a16:creationId xmlns:a16="http://schemas.microsoft.com/office/drawing/2014/main" id="{26ECE892-405D-4767-BD63-833A2590AFC5}"/>
              </a:ext>
            </a:extLst>
          </p:cNvPr>
          <p:cNvSpPr txBox="1"/>
          <p:nvPr/>
        </p:nvSpPr>
        <p:spPr>
          <a:xfrm>
            <a:off x="2130555" y="5638516"/>
            <a:ext cx="3180945" cy="954107"/>
          </a:xfrm>
          <a:prstGeom prst="rect">
            <a:avLst/>
          </a:prstGeom>
          <a:noFill/>
        </p:spPr>
        <p:txBody>
          <a:bodyPr wrap="square" rtlCol="0">
            <a:spAutoFit/>
          </a:bodyPr>
          <a:lstStyle/>
          <a:p>
            <a:r>
              <a:rPr lang="cs-CZ" sz="1400" dirty="0">
                <a:solidFill>
                  <a:schemeClr val="bg1"/>
                </a:solidFill>
              </a:rPr>
              <a:t>zřejmě autoportrét,</a:t>
            </a:r>
          </a:p>
          <a:p>
            <a:r>
              <a:rPr lang="cs-CZ" sz="1400" dirty="0">
                <a:solidFill>
                  <a:schemeClr val="bg1"/>
                </a:solidFill>
              </a:rPr>
              <a:t>1595-1600</a:t>
            </a:r>
          </a:p>
          <a:p>
            <a:r>
              <a:rPr lang="cs-CZ" sz="1400" dirty="0">
                <a:solidFill>
                  <a:schemeClr val="bg1"/>
                </a:solidFill>
              </a:rPr>
              <a:t>Metropolitní muzeum umění, </a:t>
            </a:r>
          </a:p>
          <a:p>
            <a:r>
              <a:rPr lang="cs-CZ" sz="1400" dirty="0">
                <a:solidFill>
                  <a:schemeClr val="bg1"/>
                </a:solidFill>
              </a:rPr>
              <a:t>New York</a:t>
            </a:r>
          </a:p>
        </p:txBody>
      </p:sp>
    </p:spTree>
    <p:extLst>
      <p:ext uri="{BB962C8B-B14F-4D97-AF65-F5344CB8AC3E}">
        <p14:creationId xmlns:p14="http://schemas.microsoft.com/office/powerpoint/2010/main" val="199817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a:extLst>
              <a:ext uri="{FF2B5EF4-FFF2-40B4-BE49-F238E27FC236}">
                <a16:creationId xmlns:a16="http://schemas.microsoft.com/office/drawing/2014/main" id="{A3E1B05E-5E9D-4631-AC6A-29DFA7F3D1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948" b="10000"/>
          <a:stretch/>
        </p:blipFill>
        <p:spPr bwMode="auto">
          <a:xfrm>
            <a:off x="4229480" y="67814"/>
            <a:ext cx="4913377" cy="368435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95B4915-EF5B-423A-B386-6C4FF3901823}"/>
              </a:ext>
            </a:extLst>
          </p:cNvPr>
          <p:cNvSpPr txBox="1"/>
          <p:nvPr/>
        </p:nvSpPr>
        <p:spPr>
          <a:xfrm>
            <a:off x="2286000" y="3105835"/>
            <a:ext cx="4572000" cy="646331"/>
          </a:xfrm>
          <a:prstGeom prst="rect">
            <a:avLst/>
          </a:prstGeom>
          <a:noFill/>
        </p:spPr>
        <p:txBody>
          <a:bodyPr wrap="square">
            <a:spAutoFit/>
          </a:bodyPr>
          <a:lstStyle/>
          <a:p>
            <a:pPr>
              <a:spcAft>
                <a:spcPts val="600"/>
              </a:spcAft>
            </a:pPr>
            <a:br>
              <a:rPr lang="cs-CZ" dirty="0"/>
            </a:br>
            <a:endParaRPr lang="cs-CZ"/>
          </a:p>
        </p:txBody>
      </p:sp>
      <p:pic>
        <p:nvPicPr>
          <p:cNvPr id="2050" name="Picture 2" descr="Κρητική Τσικουδιά - ρακί κρήτης">
            <a:extLst>
              <a:ext uri="{FF2B5EF4-FFF2-40B4-BE49-F238E27FC236}">
                <a16:creationId xmlns:a16="http://schemas.microsoft.com/office/drawing/2014/main" id="{FCE89CF5-E967-44A7-B1D7-E7EE6E290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1563"/>
            <a:ext cx="3309433" cy="397131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E4EB018-44B4-420A-BFD1-FBDCF823FA9C}"/>
              </a:ext>
            </a:extLst>
          </p:cNvPr>
          <p:cNvSpPr txBox="1"/>
          <p:nvPr/>
        </p:nvSpPr>
        <p:spPr>
          <a:xfrm>
            <a:off x="296159" y="431285"/>
            <a:ext cx="3615157" cy="1815882"/>
          </a:xfrm>
          <a:prstGeom prst="rect">
            <a:avLst/>
          </a:prstGeom>
          <a:noFill/>
        </p:spPr>
        <p:txBody>
          <a:bodyPr wrap="none" rtlCol="0">
            <a:spAutoFit/>
          </a:bodyPr>
          <a:lstStyle/>
          <a:p>
            <a:r>
              <a:rPr lang="cs-CZ" sz="1600" b="1" dirty="0"/>
              <a:t>Krétské produkty:</a:t>
            </a:r>
          </a:p>
          <a:p>
            <a:r>
              <a:rPr lang="cs-CZ" sz="1600" dirty="0"/>
              <a:t>víno </a:t>
            </a:r>
            <a:r>
              <a:rPr lang="el-GR" sz="1600" dirty="0"/>
              <a:t>/ κρασί</a:t>
            </a:r>
            <a:endParaRPr lang="cs-CZ" sz="1600" dirty="0"/>
          </a:p>
          <a:p>
            <a:r>
              <a:rPr lang="cs-CZ" sz="1600" dirty="0"/>
              <a:t>olivový olej  </a:t>
            </a:r>
            <a:r>
              <a:rPr lang="el-GR" sz="1600" dirty="0"/>
              <a:t>/ ελαιόλαδο</a:t>
            </a:r>
            <a:endParaRPr lang="cs-CZ" sz="1600" dirty="0"/>
          </a:p>
          <a:p>
            <a:r>
              <a:rPr lang="cs-CZ" sz="1600" dirty="0"/>
              <a:t>rakije zvaná </a:t>
            </a:r>
            <a:r>
              <a:rPr lang="cs-CZ" sz="1600" dirty="0" err="1"/>
              <a:t>tsikudia</a:t>
            </a:r>
            <a:r>
              <a:rPr lang="el-GR" sz="1600" dirty="0"/>
              <a:t> / ρακή τσικουδιά</a:t>
            </a:r>
            <a:endParaRPr lang="cs-CZ" sz="1600" dirty="0"/>
          </a:p>
          <a:p>
            <a:r>
              <a:rPr lang="cs-CZ" sz="1600" dirty="0"/>
              <a:t>med</a:t>
            </a:r>
            <a:r>
              <a:rPr lang="el-GR" sz="1600" dirty="0"/>
              <a:t> / μέλι</a:t>
            </a:r>
            <a:endParaRPr lang="cs-CZ" sz="1600" dirty="0"/>
          </a:p>
          <a:p>
            <a:r>
              <a:rPr lang="cs-CZ" sz="1600" dirty="0" err="1"/>
              <a:t>rakomelo</a:t>
            </a:r>
            <a:r>
              <a:rPr lang="cs-CZ" sz="1600" dirty="0"/>
              <a:t> </a:t>
            </a:r>
            <a:r>
              <a:rPr lang="el-GR" sz="1600" dirty="0"/>
              <a:t>/ ρακόμελο</a:t>
            </a:r>
            <a:r>
              <a:rPr lang="cs-CZ" sz="1600" dirty="0"/>
              <a:t> – </a:t>
            </a:r>
            <a:r>
              <a:rPr lang="cs-CZ" sz="1600" dirty="0" err="1"/>
              <a:t>tsikudia</a:t>
            </a:r>
            <a:r>
              <a:rPr lang="cs-CZ" sz="1600" dirty="0"/>
              <a:t> s medem</a:t>
            </a:r>
          </a:p>
          <a:p>
            <a:r>
              <a:rPr lang="cs-CZ" sz="1600" dirty="0"/>
              <a:t>svařená se skořicí a dalším kořením</a:t>
            </a:r>
          </a:p>
        </p:txBody>
      </p:sp>
      <p:sp>
        <p:nvSpPr>
          <p:cNvPr id="5" name="TextovéPole 4">
            <a:extLst>
              <a:ext uri="{FF2B5EF4-FFF2-40B4-BE49-F238E27FC236}">
                <a16:creationId xmlns:a16="http://schemas.microsoft.com/office/drawing/2014/main" id="{60AB03F1-7B90-4A45-A790-3C2600E727D8}"/>
              </a:ext>
            </a:extLst>
          </p:cNvPr>
          <p:cNvSpPr txBox="1"/>
          <p:nvPr/>
        </p:nvSpPr>
        <p:spPr>
          <a:xfrm>
            <a:off x="5438775" y="4267200"/>
            <a:ext cx="3530127" cy="1477328"/>
          </a:xfrm>
          <a:prstGeom prst="rect">
            <a:avLst/>
          </a:prstGeom>
          <a:noFill/>
        </p:spPr>
        <p:txBody>
          <a:bodyPr wrap="square" rtlCol="0">
            <a:spAutoFit/>
          </a:bodyPr>
          <a:lstStyle/>
          <a:p>
            <a:r>
              <a:rPr lang="cs-CZ" b="1" dirty="0"/>
              <a:t>Typická jídla:</a:t>
            </a:r>
          </a:p>
          <a:p>
            <a:r>
              <a:rPr lang="cs-CZ" dirty="0"/>
              <a:t>šneci </a:t>
            </a:r>
            <a:r>
              <a:rPr lang="el-GR" dirty="0"/>
              <a:t>/ σαλιγκάρια</a:t>
            </a:r>
          </a:p>
          <a:p>
            <a:r>
              <a:rPr lang="cs-CZ" dirty="0"/>
              <a:t>pita </a:t>
            </a:r>
            <a:r>
              <a:rPr lang="cs-CZ" dirty="0" err="1"/>
              <a:t>sfakiani</a:t>
            </a:r>
            <a:r>
              <a:rPr lang="cs-CZ" dirty="0"/>
              <a:t> </a:t>
            </a:r>
            <a:r>
              <a:rPr lang="el-GR" dirty="0"/>
              <a:t>/ σφακιανή πίτα</a:t>
            </a:r>
            <a:endParaRPr lang="cs-CZ" dirty="0"/>
          </a:p>
          <a:p>
            <a:r>
              <a:rPr lang="cs-CZ" dirty="0"/>
              <a:t>pita plněná tvarohem, do těsta se přidává rakije</a:t>
            </a:r>
          </a:p>
        </p:txBody>
      </p:sp>
    </p:spTree>
    <p:extLst>
      <p:ext uri="{BB962C8B-B14F-4D97-AF65-F5344CB8AC3E}">
        <p14:creationId xmlns:p14="http://schemas.microsoft.com/office/powerpoint/2010/main" val="3801962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6867" name="Picture 5" descr="ANd9GcQi9-gOGbfuJO52YfnrvAA2fJT6MyMegiKTaho3Z-_2xiB0E7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7220" y="3638144"/>
            <a:ext cx="2659880" cy="321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descr="250px-Theseus_Minotaur_Louvre_F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69" y="2045732"/>
            <a:ext cx="4788148" cy="398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9" descr="minota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793" y="695563"/>
            <a:ext cx="2700338"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6A118C15-0860-43A7-A09C-9BE307882376}"/>
              </a:ext>
            </a:extLst>
          </p:cNvPr>
          <p:cNvSpPr txBox="1"/>
          <p:nvPr/>
        </p:nvSpPr>
        <p:spPr>
          <a:xfrm>
            <a:off x="504825" y="260350"/>
            <a:ext cx="4086311" cy="923330"/>
          </a:xfrm>
          <a:prstGeom prst="rect">
            <a:avLst/>
          </a:prstGeom>
          <a:noFill/>
        </p:spPr>
        <p:txBody>
          <a:bodyPr wrap="none" rtlCol="0">
            <a:spAutoFit/>
          </a:bodyPr>
          <a:lstStyle/>
          <a:p>
            <a:r>
              <a:rPr lang="cs-CZ" b="1" dirty="0"/>
              <a:t>Mytologie</a:t>
            </a:r>
          </a:p>
          <a:p>
            <a:r>
              <a:rPr lang="cs-CZ" dirty="0" err="1"/>
              <a:t>Daidalos</a:t>
            </a:r>
            <a:r>
              <a:rPr lang="cs-CZ" dirty="0"/>
              <a:t> a Ikaros, labyrint</a:t>
            </a:r>
          </a:p>
          <a:p>
            <a:r>
              <a:rPr lang="cs-CZ" dirty="0"/>
              <a:t>Théseus, </a:t>
            </a:r>
            <a:r>
              <a:rPr lang="cs-CZ" dirty="0" err="1"/>
              <a:t>Minótauros</a:t>
            </a:r>
            <a:r>
              <a:rPr lang="cs-CZ" dirty="0"/>
              <a:t>, král </a:t>
            </a:r>
            <a:r>
              <a:rPr lang="cs-CZ" dirty="0" err="1"/>
              <a:t>Minós</a:t>
            </a:r>
            <a:r>
              <a:rPr lang="cs-CZ" dirty="0"/>
              <a:t>, </a:t>
            </a:r>
            <a:r>
              <a:rPr lang="cs-CZ" dirty="0" err="1"/>
              <a:t>Ariadné</a:t>
            </a:r>
            <a:endParaRPr lang="cs-CZ" dirty="0"/>
          </a:p>
        </p:txBody>
      </p:sp>
      <p:sp>
        <p:nvSpPr>
          <p:cNvPr id="3" name="TextovéPole 2">
            <a:extLst>
              <a:ext uri="{FF2B5EF4-FFF2-40B4-BE49-F238E27FC236}">
                <a16:creationId xmlns:a16="http://schemas.microsoft.com/office/drawing/2014/main" id="{D68CA3DE-C9C9-4CAF-867D-BE538BFA676A}"/>
              </a:ext>
            </a:extLst>
          </p:cNvPr>
          <p:cNvSpPr txBox="1"/>
          <p:nvPr/>
        </p:nvSpPr>
        <p:spPr>
          <a:xfrm>
            <a:off x="6231793" y="0"/>
            <a:ext cx="2966936" cy="738664"/>
          </a:xfrm>
          <a:prstGeom prst="rect">
            <a:avLst/>
          </a:prstGeom>
          <a:noFill/>
        </p:spPr>
        <p:txBody>
          <a:bodyPr wrap="square" rtlCol="0">
            <a:spAutoFit/>
          </a:bodyPr>
          <a:lstStyle/>
          <a:p>
            <a:r>
              <a:rPr lang="cs-CZ" sz="1400" dirty="0" err="1"/>
              <a:t>Minótauros</a:t>
            </a:r>
            <a:endParaRPr lang="cs-CZ" sz="1400" dirty="0"/>
          </a:p>
          <a:p>
            <a:r>
              <a:rPr lang="cs-CZ" sz="1400" dirty="0" err="1"/>
              <a:t>kylix</a:t>
            </a:r>
            <a:r>
              <a:rPr lang="cs-CZ" sz="1400" dirty="0"/>
              <a:t>, kolem 515 př. n. l.,</a:t>
            </a:r>
          </a:p>
          <a:p>
            <a:r>
              <a:rPr lang="cs-CZ" sz="1400" dirty="0"/>
              <a:t>Národní archeologické muzeum, Atény</a:t>
            </a:r>
          </a:p>
        </p:txBody>
      </p:sp>
      <p:sp>
        <p:nvSpPr>
          <p:cNvPr id="4" name="TextovéPole 3">
            <a:extLst>
              <a:ext uri="{FF2B5EF4-FFF2-40B4-BE49-F238E27FC236}">
                <a16:creationId xmlns:a16="http://schemas.microsoft.com/office/drawing/2014/main" id="{7BA6C32C-5F6F-4025-9215-572D1727EAC1}"/>
              </a:ext>
            </a:extLst>
          </p:cNvPr>
          <p:cNvSpPr txBox="1"/>
          <p:nvPr/>
        </p:nvSpPr>
        <p:spPr>
          <a:xfrm>
            <a:off x="414076" y="1307068"/>
            <a:ext cx="2603790" cy="738664"/>
          </a:xfrm>
          <a:prstGeom prst="rect">
            <a:avLst/>
          </a:prstGeom>
          <a:noFill/>
        </p:spPr>
        <p:txBody>
          <a:bodyPr wrap="none" rtlCol="0">
            <a:spAutoFit/>
          </a:bodyPr>
          <a:lstStyle/>
          <a:p>
            <a:r>
              <a:rPr lang="cs-CZ" sz="1400" dirty="0"/>
              <a:t>Théseus zabíjí </a:t>
            </a:r>
            <a:r>
              <a:rPr lang="cs-CZ" sz="1400" dirty="0" err="1"/>
              <a:t>Minótaura</a:t>
            </a:r>
            <a:r>
              <a:rPr lang="cs-CZ" sz="1400" dirty="0"/>
              <a:t>,</a:t>
            </a:r>
          </a:p>
          <a:p>
            <a:r>
              <a:rPr lang="cs-CZ" sz="1400" dirty="0" err="1"/>
              <a:t>attická</a:t>
            </a:r>
            <a:r>
              <a:rPr lang="cs-CZ" sz="1400" dirty="0"/>
              <a:t> amfora, kolem 540 př. n. l.</a:t>
            </a:r>
          </a:p>
          <a:p>
            <a:r>
              <a:rPr lang="cs-CZ" sz="1400" dirty="0"/>
              <a:t>Louvre</a:t>
            </a:r>
          </a:p>
        </p:txBody>
      </p:sp>
      <p:sp>
        <p:nvSpPr>
          <p:cNvPr id="6" name="TextovéPole 5">
            <a:extLst>
              <a:ext uri="{FF2B5EF4-FFF2-40B4-BE49-F238E27FC236}">
                <a16:creationId xmlns:a16="http://schemas.microsoft.com/office/drawing/2014/main" id="{5CAF008F-F4CE-48BD-A21B-04E481878AC4}"/>
              </a:ext>
            </a:extLst>
          </p:cNvPr>
          <p:cNvSpPr txBox="1"/>
          <p:nvPr/>
        </p:nvSpPr>
        <p:spPr>
          <a:xfrm>
            <a:off x="3867949" y="6046682"/>
            <a:ext cx="2019271" cy="738664"/>
          </a:xfrm>
          <a:prstGeom prst="rect">
            <a:avLst/>
          </a:prstGeom>
          <a:noFill/>
        </p:spPr>
        <p:txBody>
          <a:bodyPr wrap="none" rtlCol="0">
            <a:spAutoFit/>
          </a:bodyPr>
          <a:lstStyle/>
          <a:p>
            <a:r>
              <a:rPr lang="cs-CZ" sz="1400" dirty="0"/>
              <a:t>Théseus a </a:t>
            </a:r>
            <a:r>
              <a:rPr lang="cs-CZ" sz="1400" dirty="0" err="1"/>
              <a:t>Minótauros</a:t>
            </a:r>
            <a:r>
              <a:rPr lang="cs-CZ" sz="1400" dirty="0"/>
              <a:t>,</a:t>
            </a:r>
          </a:p>
          <a:p>
            <a:r>
              <a:rPr lang="cs-CZ" sz="1400" dirty="0"/>
              <a:t>Nikos </a:t>
            </a:r>
            <a:r>
              <a:rPr lang="cs-CZ" sz="1400" dirty="0" err="1"/>
              <a:t>Engonopulos</a:t>
            </a:r>
            <a:r>
              <a:rPr lang="cs-CZ" sz="1400" dirty="0"/>
              <a:t>, 1961</a:t>
            </a:r>
          </a:p>
          <a:p>
            <a:r>
              <a:rPr lang="cs-CZ" sz="1400" dirty="0"/>
              <a:t>Muzeum </a:t>
            </a:r>
            <a:r>
              <a:rPr lang="cs-CZ" sz="1400" dirty="0" err="1"/>
              <a:t>Benaki</a:t>
            </a:r>
            <a:r>
              <a:rPr lang="cs-CZ" sz="1400" dirty="0"/>
              <a:t>, Atény</a:t>
            </a:r>
          </a:p>
        </p:txBody>
      </p:sp>
    </p:spTree>
    <p:extLst>
      <p:ext uri="{BB962C8B-B14F-4D97-AF65-F5344CB8AC3E}">
        <p14:creationId xmlns:p14="http://schemas.microsoft.com/office/powerpoint/2010/main" val="2577447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7891" name="Picture 7" descr="xartis%20kr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989138"/>
            <a:ext cx="91122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65A272E0-9E1B-494A-BE63-082BBC549B38}"/>
              </a:ext>
            </a:extLst>
          </p:cNvPr>
          <p:cNvSpPr txBox="1"/>
          <p:nvPr/>
        </p:nvSpPr>
        <p:spPr>
          <a:xfrm>
            <a:off x="895350" y="266700"/>
            <a:ext cx="5638595" cy="646331"/>
          </a:xfrm>
          <a:prstGeom prst="rect">
            <a:avLst/>
          </a:prstGeom>
          <a:noFill/>
        </p:spPr>
        <p:txBody>
          <a:bodyPr wrap="none" rtlCol="0">
            <a:spAutoFit/>
          </a:bodyPr>
          <a:lstStyle/>
          <a:p>
            <a:r>
              <a:rPr lang="cs-CZ" b="1" dirty="0"/>
              <a:t>Minojská palácová centra: </a:t>
            </a:r>
            <a:r>
              <a:rPr lang="cs-CZ" dirty="0" err="1"/>
              <a:t>Knóssos</a:t>
            </a:r>
            <a:r>
              <a:rPr lang="cs-CZ" dirty="0"/>
              <a:t>, </a:t>
            </a:r>
            <a:r>
              <a:rPr lang="cs-CZ" dirty="0" err="1"/>
              <a:t>Faistos</a:t>
            </a:r>
            <a:r>
              <a:rPr lang="cs-CZ" dirty="0"/>
              <a:t>, </a:t>
            </a:r>
            <a:r>
              <a:rPr lang="cs-CZ" dirty="0" err="1"/>
              <a:t>Mallia</a:t>
            </a:r>
            <a:r>
              <a:rPr lang="cs-CZ" dirty="0"/>
              <a:t>, </a:t>
            </a:r>
            <a:r>
              <a:rPr lang="cs-CZ" dirty="0" err="1"/>
              <a:t>Zakros</a:t>
            </a:r>
            <a:endParaRPr lang="cs-CZ" dirty="0"/>
          </a:p>
          <a:p>
            <a:r>
              <a:rPr lang="cs-CZ" dirty="0"/>
              <a:t>mladší doba bronzová – 2. tis. př. n. l.</a:t>
            </a:r>
          </a:p>
        </p:txBody>
      </p:sp>
    </p:spTree>
    <p:extLst>
      <p:ext uri="{BB962C8B-B14F-4D97-AF65-F5344CB8AC3E}">
        <p14:creationId xmlns:p14="http://schemas.microsoft.com/office/powerpoint/2010/main" val="1730722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Cronus &amp; Rhea | Attic red figure vase painting">
            <a:extLst>
              <a:ext uri="{FF2B5EF4-FFF2-40B4-BE49-F238E27FC236}">
                <a16:creationId xmlns:a16="http://schemas.microsoft.com/office/drawing/2014/main" id="{1D34EDBF-4F9E-4D70-9279-DA6840B10E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73" b="14169"/>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49FC0E0F-905C-4991-A421-1E1FAED13097}"/>
              </a:ext>
            </a:extLst>
          </p:cNvPr>
          <p:cNvSpPr txBox="1"/>
          <p:nvPr/>
        </p:nvSpPr>
        <p:spPr>
          <a:xfrm>
            <a:off x="3254460" y="6148552"/>
            <a:ext cx="3057504" cy="738664"/>
          </a:xfrm>
          <a:prstGeom prst="rect">
            <a:avLst/>
          </a:prstGeom>
          <a:noFill/>
        </p:spPr>
        <p:txBody>
          <a:bodyPr wrap="none" rtlCol="0">
            <a:spAutoFit/>
          </a:bodyPr>
          <a:lstStyle/>
          <a:p>
            <a:r>
              <a:rPr lang="cs-CZ" sz="1400" dirty="0">
                <a:solidFill>
                  <a:schemeClr val="bg1"/>
                </a:solidFill>
              </a:rPr>
              <a:t>Kronos a </a:t>
            </a:r>
            <a:r>
              <a:rPr lang="cs-CZ" sz="1400" dirty="0" err="1">
                <a:solidFill>
                  <a:schemeClr val="bg1"/>
                </a:solidFill>
              </a:rPr>
              <a:t>Rheia</a:t>
            </a:r>
            <a:r>
              <a:rPr lang="cs-CZ" sz="1400" dirty="0">
                <a:solidFill>
                  <a:schemeClr val="bg1"/>
                </a:solidFill>
              </a:rPr>
              <a:t>,</a:t>
            </a:r>
          </a:p>
          <a:p>
            <a:r>
              <a:rPr lang="cs-CZ" sz="1400" dirty="0">
                <a:solidFill>
                  <a:schemeClr val="bg1"/>
                </a:solidFill>
              </a:rPr>
              <a:t>460-450 př. n. l.</a:t>
            </a:r>
          </a:p>
          <a:p>
            <a:r>
              <a:rPr lang="cs-CZ" sz="1400" dirty="0">
                <a:solidFill>
                  <a:schemeClr val="bg1"/>
                </a:solidFill>
              </a:rPr>
              <a:t>Metropolitní muzeum umění, New York</a:t>
            </a:r>
          </a:p>
        </p:txBody>
      </p:sp>
      <p:sp>
        <p:nvSpPr>
          <p:cNvPr id="4" name="TextovéPole 3">
            <a:extLst>
              <a:ext uri="{FF2B5EF4-FFF2-40B4-BE49-F238E27FC236}">
                <a16:creationId xmlns:a16="http://schemas.microsoft.com/office/drawing/2014/main" id="{152F239D-9F05-4C5B-9566-8D83A26BD344}"/>
              </a:ext>
            </a:extLst>
          </p:cNvPr>
          <p:cNvSpPr txBox="1"/>
          <p:nvPr/>
        </p:nvSpPr>
        <p:spPr>
          <a:xfrm>
            <a:off x="166384" y="677288"/>
            <a:ext cx="1135760" cy="369332"/>
          </a:xfrm>
          <a:prstGeom prst="rect">
            <a:avLst/>
          </a:prstGeom>
          <a:noFill/>
        </p:spPr>
        <p:txBody>
          <a:bodyPr wrap="none" rtlCol="0">
            <a:spAutoFit/>
          </a:bodyPr>
          <a:lstStyle/>
          <a:p>
            <a:r>
              <a:rPr lang="cs-CZ" dirty="0">
                <a:solidFill>
                  <a:schemeClr val="bg1"/>
                </a:solidFill>
              </a:rPr>
              <a:t>Mytologie</a:t>
            </a:r>
          </a:p>
        </p:txBody>
      </p:sp>
      <p:sp>
        <p:nvSpPr>
          <p:cNvPr id="5" name="TextovéPole 4">
            <a:extLst>
              <a:ext uri="{FF2B5EF4-FFF2-40B4-BE49-F238E27FC236}">
                <a16:creationId xmlns:a16="http://schemas.microsoft.com/office/drawing/2014/main" id="{0E8A074D-8EE3-6593-B3F1-2F172FB155C6}"/>
              </a:ext>
            </a:extLst>
          </p:cNvPr>
          <p:cNvSpPr txBox="1"/>
          <p:nvPr/>
        </p:nvSpPr>
        <p:spPr>
          <a:xfrm>
            <a:off x="2673626" y="5327374"/>
            <a:ext cx="4874861" cy="369332"/>
          </a:xfrm>
          <a:prstGeom prst="rect">
            <a:avLst/>
          </a:prstGeom>
          <a:noFill/>
        </p:spPr>
        <p:txBody>
          <a:bodyPr wrap="none" rtlCol="0">
            <a:spAutoFit/>
          </a:bodyPr>
          <a:lstStyle/>
          <a:p>
            <a:r>
              <a:rPr lang="cs-CZ" dirty="0">
                <a:solidFill>
                  <a:schemeClr val="bg1"/>
                </a:solidFill>
              </a:rPr>
              <a:t>https://www.youtube.com/watch?v=_-TDF_J8POs</a:t>
            </a:r>
          </a:p>
        </p:txBody>
      </p:sp>
    </p:spTree>
    <p:extLst>
      <p:ext uri="{BB962C8B-B14F-4D97-AF65-F5344CB8AC3E}">
        <p14:creationId xmlns:p14="http://schemas.microsoft.com/office/powerpoint/2010/main" val="2624628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Shape 8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Nadpis 1"/>
          <p:cNvSpPr>
            <a:spLocks noGrp="1"/>
          </p:cNvSpPr>
          <p:nvPr>
            <p:ph type="title"/>
          </p:nvPr>
        </p:nvSpPr>
        <p:spPr>
          <a:xfrm>
            <a:off x="439858" y="1683756"/>
            <a:ext cx="2336449" cy="2396359"/>
          </a:xfrm>
        </p:spPr>
        <p:txBody>
          <a:bodyPr anchor="b">
            <a:normAutofit/>
          </a:bodyPr>
          <a:lstStyle/>
          <a:p>
            <a:pPr algn="r" eaLnBrk="1" hangingPunct="1"/>
            <a:r>
              <a:rPr lang="cs-CZ" altLang="cs-CZ" sz="3200">
                <a:solidFill>
                  <a:srgbClr val="FFFFFF"/>
                </a:solidFill>
              </a:rPr>
              <a:t>Chronologie</a:t>
            </a:r>
          </a:p>
        </p:txBody>
      </p:sp>
      <p:graphicFrame>
        <p:nvGraphicFramePr>
          <p:cNvPr id="38917" name="Zástupný symbol pro obsah 2">
            <a:extLst>
              <a:ext uri="{FF2B5EF4-FFF2-40B4-BE49-F238E27FC236}">
                <a16:creationId xmlns:a16="http://schemas.microsoft.com/office/drawing/2014/main" id="{6BD3C74B-B3FE-4B5E-9090-F37027C41E46}"/>
              </a:ext>
            </a:extLst>
          </p:cNvPr>
          <p:cNvGraphicFramePr>
            <a:graphicFrameLocks noGrp="1"/>
          </p:cNvGraphicFramePr>
          <p:nvPr>
            <p:ph idx="1"/>
            <p:extLst>
              <p:ext uri="{D42A27DB-BD31-4B8C-83A1-F6EECF244321}">
                <p14:modId xmlns:p14="http://schemas.microsoft.com/office/powerpoint/2010/main" val="3525221015"/>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990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2" descr="H:\topografie\2. hodina\obrázky 2. hodina\kréta\3 Knossos - pokus o rekonstrukci vzhledu paláce.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r="2519"/>
          <a:stretch/>
        </p:blipFill>
        <p:spPr>
          <a:xfrm>
            <a:off x="1080845" y="1221658"/>
            <a:ext cx="6803136" cy="4780582"/>
          </a:xfrm>
          <a:prstGeom prst="rect">
            <a:avLst/>
          </a:prstGeom>
        </p:spPr>
      </p:pic>
      <p:sp>
        <p:nvSpPr>
          <p:cNvPr id="2" name="TextovéPole 1">
            <a:extLst>
              <a:ext uri="{FF2B5EF4-FFF2-40B4-BE49-F238E27FC236}">
                <a16:creationId xmlns:a16="http://schemas.microsoft.com/office/drawing/2014/main" id="{0961D482-AA39-42CA-BD31-EB9DEE85BD0A}"/>
              </a:ext>
            </a:extLst>
          </p:cNvPr>
          <p:cNvSpPr txBox="1"/>
          <p:nvPr/>
        </p:nvSpPr>
        <p:spPr>
          <a:xfrm>
            <a:off x="425990" y="44148"/>
            <a:ext cx="8717436" cy="1200329"/>
          </a:xfrm>
          <a:prstGeom prst="rect">
            <a:avLst/>
          </a:prstGeom>
          <a:noFill/>
        </p:spPr>
        <p:txBody>
          <a:bodyPr wrap="square" rtlCol="0">
            <a:spAutoFit/>
          </a:bodyPr>
          <a:lstStyle/>
          <a:p>
            <a:r>
              <a:rPr lang="cs-CZ" dirty="0" err="1">
                <a:solidFill>
                  <a:schemeClr val="bg1"/>
                </a:solidFill>
              </a:rPr>
              <a:t>Knóssos</a:t>
            </a:r>
            <a:r>
              <a:rPr lang="cs-CZ" dirty="0">
                <a:solidFill>
                  <a:schemeClr val="bg1"/>
                </a:solidFill>
              </a:rPr>
              <a:t>, rekonstrukce, </a:t>
            </a:r>
          </a:p>
          <a:p>
            <a:r>
              <a:rPr lang="cs-CZ" dirty="0">
                <a:solidFill>
                  <a:schemeClr val="bg1"/>
                </a:solidFill>
              </a:rPr>
              <a:t>největší krétský palác, centrální dvůr (asi 30 x 60 m), kolem asi 1000 místností (rezidenční, reprezentativní, dílny, sklady…, na V straně až 4 patra, přívod vody akvaduktem, žádné opevnění, kolem paláce město (opět neopevněné)</a:t>
            </a:r>
          </a:p>
        </p:txBody>
      </p:sp>
      <p:sp>
        <p:nvSpPr>
          <p:cNvPr id="9" name="TextovéPole 8">
            <a:extLst>
              <a:ext uri="{FF2B5EF4-FFF2-40B4-BE49-F238E27FC236}">
                <a16:creationId xmlns:a16="http://schemas.microsoft.com/office/drawing/2014/main" id="{E6F04F3B-E88C-4979-A9FA-D31410980E12}"/>
              </a:ext>
            </a:extLst>
          </p:cNvPr>
          <p:cNvSpPr txBox="1"/>
          <p:nvPr/>
        </p:nvSpPr>
        <p:spPr>
          <a:xfrm>
            <a:off x="2788689" y="6002240"/>
            <a:ext cx="4572000" cy="1015663"/>
          </a:xfrm>
          <a:prstGeom prst="rect">
            <a:avLst/>
          </a:prstGeom>
          <a:noFill/>
        </p:spPr>
        <p:txBody>
          <a:bodyPr wrap="square">
            <a:spAutoFit/>
          </a:bodyPr>
          <a:lstStyle/>
          <a:p>
            <a:r>
              <a:rPr lang="cs-CZ" sz="1200" dirty="0">
                <a:solidFill>
                  <a:schemeClr val="bg1"/>
                </a:solidFill>
                <a:hlinkClick r:id="rId4"/>
              </a:rPr>
              <a:t>https://www.youtube.com/watch?v=NEpJTxpRYpQ&amp;ab_channel=%CE%95%CF%86%CE%B7%CE%BC%CE%B5%CF%81%CE%AF%CE%B4%CE%B1%CE%91%CE%9D%CE%91%CE%A4%CE%9F</a:t>
            </a:r>
            <a:r>
              <a:rPr lang="cs-CZ" dirty="0">
                <a:solidFill>
                  <a:schemeClr val="bg1"/>
                </a:solidFill>
                <a:hlinkClick r:id="rId4"/>
              </a:rPr>
              <a:t>%CE%9B%CE%97</a:t>
            </a:r>
            <a:endParaRPr lang="cs-CZ" dirty="0">
              <a:solidFill>
                <a:schemeClr val="bg1"/>
              </a:solidFill>
            </a:endParaRPr>
          </a:p>
        </p:txBody>
      </p:sp>
    </p:spTree>
    <p:extLst>
      <p:ext uri="{BB962C8B-B14F-4D97-AF65-F5344CB8AC3E}">
        <p14:creationId xmlns:p14="http://schemas.microsoft.com/office/powerpoint/2010/main" val="4192871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418" name="Picture 2" descr="H:\topografie\2. hodina\obrázky 2. hodina\kréta\4 Knossos - letecký pohled na palác.jpg"/>
          <p:cNvPicPr>
            <a:picLocks noGrp="1" noChangeAspect="1" noChangeArrowheads="1"/>
          </p:cNvPicPr>
          <p:nvPr>
            <p:ph idx="1"/>
          </p:nvPr>
        </p:nvPicPr>
        <p:blipFill rotWithShape="1">
          <a:blip r:embed="rId3"/>
          <a:srcRect t="4165" r="2" b="11428"/>
          <a:stretch/>
        </p:blipFill>
        <p:spPr>
          <a:xfrm>
            <a:off x="342900" y="457200"/>
            <a:ext cx="8458200" cy="5943600"/>
          </a:xfrm>
          <a:prstGeom prst="rect">
            <a:avLst/>
          </a:prstGeom>
        </p:spPr>
      </p:pic>
      <p:sp>
        <p:nvSpPr>
          <p:cNvPr id="2" name="TextovéPole 1">
            <a:extLst>
              <a:ext uri="{FF2B5EF4-FFF2-40B4-BE49-F238E27FC236}">
                <a16:creationId xmlns:a16="http://schemas.microsoft.com/office/drawing/2014/main" id="{D2A676A6-45FD-4580-A4FB-0EC2B2728FC8}"/>
              </a:ext>
            </a:extLst>
          </p:cNvPr>
          <p:cNvSpPr txBox="1"/>
          <p:nvPr/>
        </p:nvSpPr>
        <p:spPr>
          <a:xfrm>
            <a:off x="542317" y="44148"/>
            <a:ext cx="2528962" cy="369332"/>
          </a:xfrm>
          <a:prstGeom prst="rect">
            <a:avLst/>
          </a:prstGeom>
          <a:noFill/>
        </p:spPr>
        <p:txBody>
          <a:bodyPr wrap="none" rtlCol="0">
            <a:spAutoFit/>
          </a:bodyPr>
          <a:lstStyle/>
          <a:p>
            <a:r>
              <a:rPr lang="cs-CZ" dirty="0" err="1">
                <a:solidFill>
                  <a:schemeClr val="bg1"/>
                </a:solidFill>
              </a:rPr>
              <a:t>Knóssos</a:t>
            </a:r>
            <a:r>
              <a:rPr lang="cs-CZ" dirty="0">
                <a:solidFill>
                  <a:schemeClr val="bg1"/>
                </a:solidFill>
              </a:rPr>
              <a:t> – letecký pohled</a:t>
            </a:r>
          </a:p>
        </p:txBody>
      </p:sp>
    </p:spTree>
    <p:extLst>
      <p:ext uri="{BB962C8B-B14F-4D97-AF65-F5344CB8AC3E}">
        <p14:creationId xmlns:p14="http://schemas.microsoft.com/office/powerpoint/2010/main" val="2087874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3" name="Picture 5" descr="250px-Crete_knossos_dolphins"/>
          <p:cNvPicPr>
            <a:picLocks noChangeAspect="1" noChangeArrowheads="1"/>
          </p:cNvPicPr>
          <p:nvPr/>
        </p:nvPicPr>
        <p:blipFill rotWithShape="1">
          <a:blip r:embed="rId2">
            <a:extLst>
              <a:ext uri="{28A0092B-C50C-407E-A947-70E740481C1C}">
                <a14:useLocalDpi xmlns:a14="http://schemas.microsoft.com/office/drawing/2010/main" val="0"/>
              </a:ext>
            </a:extLst>
          </a:blip>
          <a:srcRect l="3960" r="-2" b="-2"/>
          <a:stretch/>
        </p:blipFill>
        <p:spPr bwMode="auto">
          <a:xfrm>
            <a:off x="3871539" y="3272588"/>
            <a:ext cx="4579036" cy="35854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Οι μυθολογικές απεικονίσεις της σχέσης μεταξύ δελφινιών και ναυαγών |  OffLine Post">
            <a:extLst>
              <a:ext uri="{FF2B5EF4-FFF2-40B4-BE49-F238E27FC236}">
                <a16:creationId xmlns:a16="http://schemas.microsoft.com/office/drawing/2014/main" id="{04F562B6-BA74-4231-A067-61703857F1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82" r="18531" b="-1"/>
          <a:stretch/>
        </p:blipFill>
        <p:spPr bwMode="auto">
          <a:xfrm>
            <a:off x="20" y="9"/>
            <a:ext cx="5459914"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26" y="0"/>
            <a:ext cx="2856849"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3750889"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67928" y="0"/>
            <a:ext cx="576072" cy="6858000"/>
          </a:xfrm>
          <a:prstGeom prst="rect">
            <a:avLst/>
          </a:prstGeom>
          <a:solidFill>
            <a:srgbClr val="3E5B5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ovéPole 1">
            <a:extLst>
              <a:ext uri="{FF2B5EF4-FFF2-40B4-BE49-F238E27FC236}">
                <a16:creationId xmlns:a16="http://schemas.microsoft.com/office/drawing/2014/main" id="{26D95966-50EE-42EC-BD44-AF07ABA8DFB8}"/>
              </a:ext>
            </a:extLst>
          </p:cNvPr>
          <p:cNvSpPr txBox="1"/>
          <p:nvPr/>
        </p:nvSpPr>
        <p:spPr>
          <a:xfrm>
            <a:off x="843939" y="5775983"/>
            <a:ext cx="2901115" cy="369332"/>
          </a:xfrm>
          <a:prstGeom prst="rect">
            <a:avLst/>
          </a:prstGeom>
          <a:noFill/>
        </p:spPr>
        <p:txBody>
          <a:bodyPr wrap="none" rtlCol="0">
            <a:spAutoFit/>
          </a:bodyPr>
          <a:lstStyle/>
          <a:p>
            <a:r>
              <a:rPr lang="cs-CZ" dirty="0" err="1"/>
              <a:t>Knóssos</a:t>
            </a:r>
            <a:r>
              <a:rPr lang="cs-CZ" dirty="0"/>
              <a:t>, „komnata královny“</a:t>
            </a:r>
          </a:p>
        </p:txBody>
      </p:sp>
      <p:sp>
        <p:nvSpPr>
          <p:cNvPr id="3" name="TextovéPole 2">
            <a:extLst>
              <a:ext uri="{FF2B5EF4-FFF2-40B4-BE49-F238E27FC236}">
                <a16:creationId xmlns:a16="http://schemas.microsoft.com/office/drawing/2014/main" id="{76C6C3D8-7A52-4C16-ABD3-2496ACCF6688}"/>
              </a:ext>
            </a:extLst>
          </p:cNvPr>
          <p:cNvSpPr txBox="1"/>
          <p:nvPr/>
        </p:nvSpPr>
        <p:spPr>
          <a:xfrm>
            <a:off x="5934076" y="266700"/>
            <a:ext cx="2516500" cy="1107996"/>
          </a:xfrm>
          <a:prstGeom prst="rect">
            <a:avLst/>
          </a:prstGeom>
          <a:noFill/>
        </p:spPr>
        <p:txBody>
          <a:bodyPr wrap="square" rtlCol="0">
            <a:spAutoFit/>
          </a:bodyPr>
          <a:lstStyle/>
          <a:p>
            <a:r>
              <a:rPr lang="cs-CZ" dirty="0"/>
              <a:t>freska s delfíny, </a:t>
            </a:r>
          </a:p>
          <a:p>
            <a:r>
              <a:rPr lang="cs-CZ" sz="1600" dirty="0"/>
              <a:t>mladší palácové období,</a:t>
            </a:r>
          </a:p>
          <a:p>
            <a:r>
              <a:rPr lang="el-GR" sz="1600" dirty="0"/>
              <a:t>Α</a:t>
            </a:r>
            <a:r>
              <a:rPr lang="cs-CZ" sz="1600" dirty="0" err="1"/>
              <a:t>rcheologické</a:t>
            </a:r>
            <a:r>
              <a:rPr lang="cs-CZ" sz="1600" dirty="0"/>
              <a:t> muzeum v </a:t>
            </a:r>
            <a:r>
              <a:rPr lang="cs-CZ" sz="1600" dirty="0" err="1"/>
              <a:t>Irakliu</a:t>
            </a:r>
            <a:endParaRPr lang="cs-CZ" sz="1600" dirty="0"/>
          </a:p>
        </p:txBody>
      </p:sp>
    </p:spTree>
    <p:extLst>
      <p:ext uri="{BB962C8B-B14F-4D97-AF65-F5344CB8AC3E}">
        <p14:creationId xmlns:p14="http://schemas.microsoft.com/office/powerpoint/2010/main" val="1702861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6"/>
          <p:cNvSpPr>
            <a:spLocks noGrp="1"/>
          </p:cNvSpPr>
          <p:nvPr>
            <p:ph type="title" idx="4294967295"/>
          </p:nvPr>
        </p:nvSpPr>
        <p:spPr>
          <a:xfrm>
            <a:off x="480060" y="5576887"/>
            <a:ext cx="8183880" cy="640081"/>
          </a:xfrm>
        </p:spPr>
        <p:txBody>
          <a:bodyPr vert="horz" lIns="91440" tIns="45720" rIns="91440" bIns="45720" rtlCol="0" anchor="ctr">
            <a:normAutofit/>
          </a:bodyPr>
          <a:lstStyle/>
          <a:p>
            <a:pPr algn="ctr"/>
            <a:r>
              <a:rPr lang="cs-CZ" altLang="cs-CZ" sz="2800" dirty="0" err="1"/>
              <a:t>Knóssos</a:t>
            </a:r>
            <a:r>
              <a:rPr lang="cs-CZ" altLang="cs-CZ" sz="2800" dirty="0"/>
              <a:t>, t</a:t>
            </a:r>
            <a:r>
              <a:rPr lang="en-US" altLang="cs-CZ" sz="2800" dirty="0" err="1"/>
              <a:t>růnní</a:t>
            </a:r>
            <a:r>
              <a:rPr lang="en-US" altLang="cs-CZ" sz="2800" dirty="0"/>
              <a:t> </a:t>
            </a:r>
            <a:r>
              <a:rPr lang="en-US" altLang="cs-CZ" sz="2800" dirty="0" err="1"/>
              <a:t>sál</a:t>
            </a:r>
            <a:endParaRPr lang="en-US" altLang="cs-CZ" sz="2800" dirty="0"/>
          </a:p>
        </p:txBody>
      </p:sp>
      <p:pic>
        <p:nvPicPr>
          <p:cNvPr id="9219" name="Picture 5" descr="depositphotos_11560435-Throne-hall-Knossos-Crete-Greece"/>
          <p:cNvPicPr>
            <a:picLocks noChangeAspect="1" noChangeArrowheads="1"/>
          </p:cNvPicPr>
          <p:nvPr/>
        </p:nvPicPr>
        <p:blipFill rotWithShape="1">
          <a:blip r:embed="rId2">
            <a:extLst>
              <a:ext uri="{28A0092B-C50C-407E-A947-70E740481C1C}">
                <a14:useLocalDpi xmlns:a14="http://schemas.microsoft.com/office/drawing/2010/main" val="0"/>
              </a:ext>
            </a:extLst>
          </a:blip>
          <a:srcRect r="3131" b="-2"/>
          <a:stretch/>
        </p:blipFill>
        <p:spPr bwMode="auto">
          <a:xfrm>
            <a:off x="480060" y="640080"/>
            <a:ext cx="818388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8847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218"/>
                                        </p:tgtEl>
                                        <p:attrNameLst>
                                          <p:attrName>style.visibility</p:attrName>
                                        </p:attrNameLst>
                                      </p:cBhvr>
                                      <p:to>
                                        <p:strVal val="visible"/>
                                      </p:to>
                                    </p:set>
                                    <p:animEffect transition="in" filter="fade">
                                      <p:cBhvr>
                                        <p:cTn id="7" dur="4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8194" name="Picture 5" descr="knoso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603" y="1976582"/>
            <a:ext cx="4290398" cy="453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7" descr="x2l-12518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44387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0C90D3E8-A6E4-4EB9-A3EE-52E8668A0188}"/>
              </a:ext>
            </a:extLst>
          </p:cNvPr>
          <p:cNvSpPr txBox="1"/>
          <p:nvPr/>
        </p:nvSpPr>
        <p:spPr>
          <a:xfrm>
            <a:off x="6924675" y="180975"/>
            <a:ext cx="936090" cy="369332"/>
          </a:xfrm>
          <a:prstGeom prst="rect">
            <a:avLst/>
          </a:prstGeom>
          <a:noFill/>
        </p:spPr>
        <p:txBody>
          <a:bodyPr wrap="none" rtlCol="0">
            <a:spAutoFit/>
          </a:bodyPr>
          <a:lstStyle/>
          <a:p>
            <a:r>
              <a:rPr lang="cs-CZ" dirty="0" err="1"/>
              <a:t>Knóssos</a:t>
            </a:r>
            <a:endParaRPr lang="cs-CZ" dirty="0"/>
          </a:p>
        </p:txBody>
      </p:sp>
      <p:sp>
        <p:nvSpPr>
          <p:cNvPr id="3" name="TextovéPole 2">
            <a:extLst>
              <a:ext uri="{FF2B5EF4-FFF2-40B4-BE49-F238E27FC236}">
                <a16:creationId xmlns:a16="http://schemas.microsoft.com/office/drawing/2014/main" id="{F72A6D1C-3C60-4FEB-8A6F-F30CD51D520E}"/>
              </a:ext>
            </a:extLst>
          </p:cNvPr>
          <p:cNvSpPr txBox="1"/>
          <p:nvPr/>
        </p:nvSpPr>
        <p:spPr>
          <a:xfrm>
            <a:off x="2277945" y="5441612"/>
            <a:ext cx="2517292" cy="369332"/>
          </a:xfrm>
          <a:prstGeom prst="rect">
            <a:avLst/>
          </a:prstGeom>
          <a:noFill/>
        </p:spPr>
        <p:txBody>
          <a:bodyPr wrap="none" rtlCol="0">
            <a:spAutoFit/>
          </a:bodyPr>
          <a:lstStyle/>
          <a:p>
            <a:r>
              <a:rPr lang="cs-CZ" dirty="0" err="1"/>
              <a:t>pithoi</a:t>
            </a:r>
            <a:r>
              <a:rPr lang="cs-CZ" dirty="0"/>
              <a:t>, nádoby na zásoby</a:t>
            </a:r>
          </a:p>
        </p:txBody>
      </p:sp>
    </p:spTree>
    <p:extLst>
      <p:ext uri="{BB962C8B-B14F-4D97-AF65-F5344CB8AC3E}">
        <p14:creationId xmlns:p14="http://schemas.microsoft.com/office/powerpoint/2010/main" val="3166999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73">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7" name="Picture 3" descr="H:\topografie\2. hodina\obrázky 2. hodina\kréta\15 Knossos - freska princ.jpg"/>
          <p:cNvPicPr>
            <a:picLocks noChangeAspect="1" noChangeArrowheads="1"/>
          </p:cNvPicPr>
          <p:nvPr/>
        </p:nvPicPr>
        <p:blipFill rotWithShape="1">
          <a:blip r:embed="rId3">
            <a:extLst>
              <a:ext uri="{28A0092B-C50C-407E-A947-70E740481C1C}">
                <a14:useLocalDpi xmlns:a14="http://schemas.microsoft.com/office/drawing/2010/main" val="0"/>
              </a:ext>
            </a:extLst>
          </a:blip>
          <a:srcRect l="6076" r="8808" b="1"/>
          <a:stretch/>
        </p:blipFill>
        <p:spPr bwMode="auto">
          <a:xfrm>
            <a:off x="20" y="1"/>
            <a:ext cx="3028933" cy="52719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descr="H:\topografie\2. hodina\obrázky 2. hodina\kréta\16 pařížanka.jpg"/>
          <p:cNvPicPr>
            <a:picLocks noChangeAspect="1" noChangeArrowheads="1"/>
          </p:cNvPicPr>
          <p:nvPr/>
        </p:nvPicPr>
        <p:blipFill rotWithShape="1">
          <a:blip r:embed="rId4">
            <a:extLst>
              <a:ext uri="{28A0092B-C50C-407E-A947-70E740481C1C}">
                <a14:useLocalDpi xmlns:a14="http://schemas.microsoft.com/office/drawing/2010/main" val="0"/>
              </a:ext>
            </a:extLst>
          </a:blip>
          <a:srcRect l="5275" r="10674" b="1"/>
          <a:stretch/>
        </p:blipFill>
        <p:spPr bwMode="auto">
          <a:xfrm>
            <a:off x="3028950" y="1"/>
            <a:ext cx="3057525" cy="52719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Κλείσιμο Παραθύρου"/>
          <p:cNvPicPr>
            <a:picLocks noChangeAspect="1" noChangeArrowheads="1"/>
          </p:cNvPicPr>
          <p:nvPr/>
        </p:nvPicPr>
        <p:blipFill rotWithShape="1">
          <a:blip r:embed="rId5">
            <a:extLst>
              <a:ext uri="{28A0092B-C50C-407E-A947-70E740481C1C}">
                <a14:useLocalDpi xmlns:a14="http://schemas.microsoft.com/office/drawing/2010/main" val="0"/>
              </a:ext>
            </a:extLst>
          </a:blip>
          <a:srcRect l="24255" r="9464" b="1"/>
          <a:stretch/>
        </p:blipFill>
        <p:spPr bwMode="auto">
          <a:xfrm>
            <a:off x="6086469" y="1"/>
            <a:ext cx="3057525" cy="52719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ectangle 7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0724"/>
            <a:ext cx="9143999"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2225"/>
            <a:ext cx="6086474"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7" y="5262226"/>
            <a:ext cx="9147477"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2" y="5262224"/>
            <a:ext cx="3057522"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69003" y="1483311"/>
            <a:ext cx="1594274" cy="9144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8" y="5282206"/>
            <a:ext cx="9144198"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6" name="Nadpis 1"/>
          <p:cNvSpPr>
            <a:spLocks noGrp="1"/>
          </p:cNvSpPr>
          <p:nvPr>
            <p:ph type="title" idx="4294967295"/>
          </p:nvPr>
        </p:nvSpPr>
        <p:spPr>
          <a:xfrm>
            <a:off x="524783" y="5588000"/>
            <a:ext cx="7971517" cy="920590"/>
          </a:xfrm>
        </p:spPr>
        <p:txBody>
          <a:bodyPr vert="horz" lIns="91440" tIns="45720" rIns="91440" bIns="45720" rtlCol="0" anchor="ctr">
            <a:normAutofit/>
          </a:bodyPr>
          <a:lstStyle/>
          <a:p>
            <a:r>
              <a:rPr lang="en-US" altLang="cs-CZ" sz="1600" kern="1200" dirty="0" err="1">
                <a:solidFill>
                  <a:srgbClr val="FFFFFF"/>
                </a:solidFill>
                <a:latin typeface="+mj-lt"/>
                <a:ea typeface="+mj-ea"/>
                <a:cs typeface="+mj-cs"/>
              </a:rPr>
              <a:t>Knóssos</a:t>
            </a:r>
            <a:r>
              <a:rPr lang="en-US" altLang="cs-CZ" sz="1600" kern="1200" dirty="0">
                <a:solidFill>
                  <a:srgbClr val="FFFFFF"/>
                </a:solidFill>
                <a:latin typeface="+mj-lt"/>
                <a:ea typeface="+mj-ea"/>
                <a:cs typeface="+mj-cs"/>
              </a:rPr>
              <a:t>, </a:t>
            </a:r>
            <a:r>
              <a:rPr lang="en-US" altLang="cs-CZ" sz="1600" kern="1200" dirty="0" err="1">
                <a:solidFill>
                  <a:srgbClr val="FFFFFF"/>
                </a:solidFill>
                <a:latin typeface="+mj-lt"/>
                <a:ea typeface="+mj-ea"/>
                <a:cs typeface="+mj-cs"/>
              </a:rPr>
              <a:t>fresková</a:t>
            </a:r>
            <a:r>
              <a:rPr lang="en-US" altLang="cs-CZ" sz="1600" kern="1200" dirty="0">
                <a:solidFill>
                  <a:srgbClr val="FFFFFF"/>
                </a:solidFill>
                <a:latin typeface="+mj-lt"/>
                <a:ea typeface="+mj-ea"/>
                <a:cs typeface="+mj-cs"/>
              </a:rPr>
              <a:t> </a:t>
            </a:r>
            <a:r>
              <a:rPr lang="en-US" altLang="cs-CZ" sz="1600" kern="1200" dirty="0" err="1">
                <a:solidFill>
                  <a:srgbClr val="FFFFFF"/>
                </a:solidFill>
                <a:latin typeface="+mj-lt"/>
                <a:ea typeface="+mj-ea"/>
                <a:cs typeface="+mj-cs"/>
              </a:rPr>
              <a:t>výzdoba</a:t>
            </a:r>
            <a:r>
              <a:rPr lang="cs-CZ" altLang="cs-CZ" sz="1600" kern="1200" dirty="0">
                <a:solidFill>
                  <a:srgbClr val="FFFFFF"/>
                </a:solidFill>
                <a:latin typeface="+mj-lt"/>
                <a:ea typeface="+mj-ea"/>
                <a:cs typeface="+mj-cs"/>
              </a:rPr>
              <a:t>, mladší palácové období, Archeologické muzeum v </a:t>
            </a:r>
            <a:r>
              <a:rPr lang="cs-CZ" altLang="cs-CZ" sz="1600" kern="1200" dirty="0" err="1">
                <a:solidFill>
                  <a:srgbClr val="FFFFFF"/>
                </a:solidFill>
                <a:latin typeface="+mj-lt"/>
                <a:ea typeface="+mj-ea"/>
                <a:cs typeface="+mj-cs"/>
              </a:rPr>
              <a:t>Irakliu</a:t>
            </a:r>
            <a:endParaRPr lang="en-US" altLang="cs-CZ" sz="1600" kern="1200" dirty="0">
              <a:solidFill>
                <a:srgbClr val="FFFFFF"/>
              </a:solidFill>
              <a:latin typeface="+mj-lt"/>
              <a:ea typeface="+mj-ea"/>
              <a:cs typeface="+mj-cs"/>
            </a:endParaRPr>
          </a:p>
        </p:txBody>
      </p:sp>
    </p:spTree>
    <p:extLst>
      <p:ext uri="{BB962C8B-B14F-4D97-AF65-F5344CB8AC3E}">
        <p14:creationId xmlns:p14="http://schemas.microsoft.com/office/powerpoint/2010/main" val="23493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1266"/>
                                        </p:tgtEl>
                                        <p:attrNameLst>
                                          <p:attrName>style.visibility</p:attrName>
                                        </p:attrNameLst>
                                      </p:cBhvr>
                                      <p:to>
                                        <p:strVal val="visible"/>
                                      </p:to>
                                    </p:set>
                                    <p:animEffect transition="in" filter="fade">
                                      <p:cBhvr>
                                        <p:cTn id="7" dur="7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p:cNvSpPr>
          <p:nvPr>
            <p:ph type="title" idx="4294967295"/>
          </p:nvPr>
        </p:nvSpPr>
        <p:spPr>
          <a:xfrm>
            <a:off x="480060" y="5576887"/>
            <a:ext cx="8183880" cy="640081"/>
          </a:xfrm>
        </p:spPr>
        <p:txBody>
          <a:bodyPr vert="horz" lIns="91440" tIns="45720" rIns="91440" bIns="45720" rtlCol="0" anchor="ctr">
            <a:normAutofit/>
          </a:bodyPr>
          <a:lstStyle/>
          <a:p>
            <a:pPr algn="ctr"/>
            <a:r>
              <a:rPr lang="en-US" altLang="cs-CZ" sz="2800" dirty="0" err="1"/>
              <a:t>Knóssos</a:t>
            </a:r>
            <a:r>
              <a:rPr lang="en-US" altLang="cs-CZ" sz="2800" dirty="0"/>
              <a:t> – </a:t>
            </a:r>
            <a:r>
              <a:rPr lang="cs-CZ" altLang="cs-CZ" sz="2800" dirty="0"/>
              <a:t>východní vstup do paláce</a:t>
            </a:r>
            <a:endParaRPr lang="en-US" altLang="cs-CZ" sz="2800" dirty="0"/>
          </a:p>
        </p:txBody>
      </p:sp>
      <p:pic>
        <p:nvPicPr>
          <p:cNvPr id="13315" name="Picture 9" descr="Knossos-"/>
          <p:cNvPicPr>
            <a:picLocks noChangeAspect="1" noChangeArrowheads="1"/>
          </p:cNvPicPr>
          <p:nvPr/>
        </p:nvPicPr>
        <p:blipFill rotWithShape="1">
          <a:blip r:embed="rId2">
            <a:extLst>
              <a:ext uri="{28A0092B-C50C-407E-A947-70E740481C1C}">
                <a14:useLocalDpi xmlns:a14="http://schemas.microsoft.com/office/drawing/2010/main" val="0"/>
              </a:ext>
            </a:extLst>
          </a:blip>
          <a:srcRect t="8490" r="1" b="17403"/>
          <a:stretch/>
        </p:blipFill>
        <p:spPr bwMode="auto">
          <a:xfrm>
            <a:off x="480060" y="640080"/>
            <a:ext cx="818388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6851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3314"/>
                                        </p:tgtEl>
                                        <p:attrNameLst>
                                          <p:attrName>style.visibility</p:attrName>
                                        </p:attrNameLst>
                                      </p:cBhvr>
                                      <p:to>
                                        <p:strVal val="visible"/>
                                      </p:to>
                                    </p:set>
                                    <p:animEffect transition="in" filter="fade">
                                      <p:cBhvr>
                                        <p:cTn id="7" dur="4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xartis%20kritis"/>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1700213"/>
            <a:ext cx="9264650" cy="3554412"/>
          </a:xfrm>
        </p:spPr>
      </p:pic>
    </p:spTree>
    <p:extLst>
      <p:ext uri="{BB962C8B-B14F-4D97-AF65-F5344CB8AC3E}">
        <p14:creationId xmlns:p14="http://schemas.microsoft.com/office/powerpoint/2010/main" val="1388852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387" name="Picture 2" descr="H:\topografie\2. hodina\obrázky 2. hodina\kréta\8 faistos dnes.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8"/>
          <a:stretch/>
        </p:blipFill>
        <p:spPr>
          <a:xfrm>
            <a:off x="20" y="1282"/>
            <a:ext cx="9143980" cy="6856718"/>
          </a:xfrm>
          <a:prstGeom prst="rect">
            <a:avLst/>
          </a:prstGeom>
        </p:spPr>
      </p:pic>
    </p:spTree>
    <p:extLst>
      <p:ext uri="{BB962C8B-B14F-4D97-AF65-F5344CB8AC3E}">
        <p14:creationId xmlns:p14="http://schemas.microsoft.com/office/powerpoint/2010/main" val="11333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ázek 2" descr="Obsah obrázku skála, exteriér, příroda, skalní&#10;&#10;Popis byl vytvořen automaticky">
            <a:extLst>
              <a:ext uri="{FF2B5EF4-FFF2-40B4-BE49-F238E27FC236}">
                <a16:creationId xmlns:a16="http://schemas.microsoft.com/office/drawing/2014/main" id="{EA9644A7-E300-4921-870F-502D033F95AD}"/>
              </a:ext>
            </a:extLst>
          </p:cNvPr>
          <p:cNvPicPr>
            <a:picLocks noChangeAspect="1"/>
          </p:cNvPicPr>
          <p:nvPr/>
        </p:nvPicPr>
        <p:blipFill rotWithShape="1">
          <a:blip r:embed="rId2">
            <a:extLst>
              <a:ext uri="{28A0092B-C50C-407E-A947-70E740481C1C}">
                <a14:useLocalDpi xmlns:a14="http://schemas.microsoft.com/office/drawing/2010/main" val="0"/>
              </a:ext>
            </a:extLst>
          </a:blip>
          <a:srcRect l="8201" r="2784" b="2"/>
          <a:stretch/>
        </p:blipFill>
        <p:spPr>
          <a:xfrm>
            <a:off x="20" y="1282"/>
            <a:ext cx="9143980" cy="6856718"/>
          </a:xfrm>
          <a:prstGeom prst="rect">
            <a:avLst/>
          </a:prstGeom>
        </p:spPr>
      </p:pic>
      <p:sp>
        <p:nvSpPr>
          <p:cNvPr id="5" name="TextovéPole 4">
            <a:extLst>
              <a:ext uri="{FF2B5EF4-FFF2-40B4-BE49-F238E27FC236}">
                <a16:creationId xmlns:a16="http://schemas.microsoft.com/office/drawing/2014/main" id="{0E08BF58-6203-4CC8-A39B-DD3C87F9A667}"/>
              </a:ext>
            </a:extLst>
          </p:cNvPr>
          <p:cNvSpPr txBox="1"/>
          <p:nvPr/>
        </p:nvSpPr>
        <p:spPr>
          <a:xfrm>
            <a:off x="6259911" y="2175392"/>
            <a:ext cx="2699263" cy="1754326"/>
          </a:xfrm>
          <a:prstGeom prst="rect">
            <a:avLst/>
          </a:prstGeom>
          <a:noFill/>
        </p:spPr>
        <p:txBody>
          <a:bodyPr wrap="square" rtlCol="0">
            <a:spAutoFit/>
          </a:bodyPr>
          <a:lstStyle/>
          <a:p>
            <a:r>
              <a:rPr lang="cs-CZ" dirty="0">
                <a:solidFill>
                  <a:schemeClr val="bg1"/>
                </a:solidFill>
              </a:rPr>
              <a:t>„Diova“ jeskyně, </a:t>
            </a:r>
            <a:r>
              <a:rPr lang="cs-CZ" dirty="0" err="1">
                <a:solidFill>
                  <a:schemeClr val="bg1"/>
                </a:solidFill>
              </a:rPr>
              <a:t>Idi</a:t>
            </a:r>
            <a:endParaRPr lang="cs-CZ" dirty="0">
              <a:solidFill>
                <a:schemeClr val="bg1"/>
              </a:solidFill>
            </a:endParaRPr>
          </a:p>
          <a:p>
            <a:r>
              <a:rPr lang="el-GR" dirty="0">
                <a:solidFill>
                  <a:schemeClr val="bg1"/>
                </a:solidFill>
              </a:rPr>
              <a:t>Ιδαίο άντρο, Ίδη</a:t>
            </a:r>
            <a:endParaRPr lang="cs-CZ" dirty="0">
              <a:solidFill>
                <a:schemeClr val="bg1"/>
              </a:solidFill>
            </a:endParaRPr>
          </a:p>
          <a:p>
            <a:r>
              <a:rPr lang="cs-CZ" sz="1800" dirty="0">
                <a:solidFill>
                  <a:schemeClr val="bg1"/>
                </a:solidFill>
                <a:effectLst/>
                <a:latin typeface="Calibri" panose="020F0502020204030204" pitchFamily="34" charset="0"/>
                <a:ea typeface="Calibri" panose="020F0502020204030204" pitchFamily="34" charset="0"/>
              </a:rPr>
              <a:t>jeskyně, kde měl být podle mytologie vychován </a:t>
            </a:r>
            <a:r>
              <a:rPr lang="cs-CZ" sz="1800" b="1" dirty="0">
                <a:solidFill>
                  <a:schemeClr val="bg1"/>
                </a:solidFill>
                <a:effectLst/>
                <a:latin typeface="Calibri" panose="020F0502020204030204" pitchFamily="34" charset="0"/>
                <a:ea typeface="Calibri" panose="020F0502020204030204" pitchFamily="34" charset="0"/>
              </a:rPr>
              <a:t>Zeus</a:t>
            </a:r>
            <a:r>
              <a:rPr lang="cs-CZ" sz="1800" dirty="0">
                <a:solidFill>
                  <a:schemeClr val="bg1"/>
                </a:solidFill>
                <a:effectLst/>
                <a:latin typeface="Calibri" panose="020F0502020204030204" pitchFamily="34" charset="0"/>
                <a:ea typeface="Calibri" panose="020F0502020204030204" pitchFamily="34" charset="0"/>
              </a:rPr>
              <a:t> (krmila jej koza </a:t>
            </a:r>
            <a:r>
              <a:rPr lang="cs-CZ" sz="1800" dirty="0" err="1">
                <a:solidFill>
                  <a:schemeClr val="bg1"/>
                </a:solidFill>
                <a:effectLst/>
                <a:latin typeface="Calibri" panose="020F0502020204030204" pitchFamily="34" charset="0"/>
                <a:ea typeface="Calibri" panose="020F0502020204030204" pitchFamily="34" charset="0"/>
              </a:rPr>
              <a:t>Amalthea</a:t>
            </a:r>
            <a:r>
              <a:rPr lang="cs-CZ" sz="1800" dirty="0">
                <a:solidFill>
                  <a:schemeClr val="bg1"/>
                </a:solidFill>
                <a:effectLst/>
                <a:latin typeface="Calibri" panose="020F0502020204030204" pitchFamily="34" charset="0"/>
                <a:ea typeface="Calibri" panose="020F0502020204030204" pitchFamily="34" charset="0"/>
              </a:rPr>
              <a:t> nebo Gaia)</a:t>
            </a:r>
            <a:endParaRPr lang="cs-CZ" dirty="0">
              <a:solidFill>
                <a:schemeClr val="bg1"/>
              </a:solidFill>
            </a:endParaRPr>
          </a:p>
        </p:txBody>
      </p:sp>
      <p:pic>
        <p:nvPicPr>
          <p:cNvPr id="3078" name="Picture 6">
            <a:extLst>
              <a:ext uri="{FF2B5EF4-FFF2-40B4-BE49-F238E27FC236}">
                <a16:creationId xmlns:a16="http://schemas.microsoft.com/office/drawing/2014/main" id="{67C5AD21-4E66-40DD-897F-18BE45A19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00" y="99848"/>
            <a:ext cx="1476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39328724-DB5E-46CB-9EE6-48CE2BFBA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7286" y="102992"/>
            <a:ext cx="2445571" cy="197069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1EB739C-89F5-45F4-BE48-4ADCABE627AC}"/>
              </a:ext>
            </a:extLst>
          </p:cNvPr>
          <p:cNvSpPr txBox="1"/>
          <p:nvPr/>
        </p:nvSpPr>
        <p:spPr>
          <a:xfrm>
            <a:off x="136800" y="131272"/>
            <a:ext cx="1160831" cy="523220"/>
          </a:xfrm>
          <a:prstGeom prst="rect">
            <a:avLst/>
          </a:prstGeom>
          <a:noFill/>
        </p:spPr>
        <p:txBody>
          <a:bodyPr wrap="none" rtlCol="0">
            <a:spAutoFit/>
          </a:bodyPr>
          <a:lstStyle/>
          <a:p>
            <a:r>
              <a:rPr lang="cs-CZ" sz="1400" dirty="0"/>
              <a:t>roh hojnosti- </a:t>
            </a:r>
          </a:p>
          <a:p>
            <a:r>
              <a:rPr lang="cs-CZ" sz="1400" dirty="0" err="1"/>
              <a:t>Amaltheia</a:t>
            </a:r>
            <a:endParaRPr lang="cs-CZ" sz="1400" dirty="0"/>
          </a:p>
        </p:txBody>
      </p:sp>
      <p:sp>
        <p:nvSpPr>
          <p:cNvPr id="4" name="TextovéPole 3">
            <a:extLst>
              <a:ext uri="{FF2B5EF4-FFF2-40B4-BE49-F238E27FC236}">
                <a16:creationId xmlns:a16="http://schemas.microsoft.com/office/drawing/2014/main" id="{3A152878-B297-4E87-98AB-924A05F368E2}"/>
              </a:ext>
            </a:extLst>
          </p:cNvPr>
          <p:cNvSpPr txBox="1"/>
          <p:nvPr/>
        </p:nvSpPr>
        <p:spPr>
          <a:xfrm>
            <a:off x="8521918" y="131272"/>
            <a:ext cx="620939" cy="307777"/>
          </a:xfrm>
          <a:prstGeom prst="rect">
            <a:avLst/>
          </a:prstGeom>
          <a:noFill/>
        </p:spPr>
        <p:txBody>
          <a:bodyPr wrap="none" rtlCol="0">
            <a:spAutoFit/>
          </a:bodyPr>
          <a:lstStyle/>
          <a:p>
            <a:r>
              <a:rPr lang="cs-CZ" sz="1400" dirty="0" err="1"/>
              <a:t>Kuréti</a:t>
            </a:r>
            <a:endParaRPr lang="cs-CZ" sz="1400" dirty="0"/>
          </a:p>
        </p:txBody>
      </p:sp>
    </p:spTree>
    <p:extLst>
      <p:ext uri="{BB962C8B-B14F-4D97-AF65-F5344CB8AC3E}">
        <p14:creationId xmlns:p14="http://schemas.microsoft.com/office/powerpoint/2010/main" val="18074933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458" name="Nadpis 1"/>
          <p:cNvSpPr>
            <a:spLocks noGrp="1"/>
          </p:cNvSpPr>
          <p:nvPr>
            <p:ph type="title"/>
          </p:nvPr>
        </p:nvSpPr>
        <p:spPr>
          <a:xfrm>
            <a:off x="468313" y="0"/>
            <a:ext cx="8229600" cy="1143000"/>
          </a:xfrm>
        </p:spPr>
        <p:txBody>
          <a:bodyPr>
            <a:normAutofit/>
          </a:bodyPr>
          <a:lstStyle/>
          <a:p>
            <a:pPr eaLnBrk="1" hangingPunct="1"/>
            <a:r>
              <a:rPr lang="cs-CZ" altLang="cs-CZ" sz="1800" b="1" dirty="0"/>
              <a:t>Disk z </a:t>
            </a:r>
            <a:r>
              <a:rPr lang="cs-CZ" altLang="cs-CZ" sz="1800" b="1" dirty="0" err="1"/>
              <a:t>Faistu</a:t>
            </a:r>
            <a:r>
              <a:rPr lang="cs-CZ" altLang="cs-CZ" sz="1800" dirty="0"/>
              <a:t>, 2. tis. př. n. l., neznámé písmo, Archeologické muzeum v </a:t>
            </a:r>
            <a:r>
              <a:rPr lang="cs-CZ" altLang="cs-CZ" sz="1800" dirty="0" err="1"/>
              <a:t>Irakliu</a:t>
            </a:r>
            <a:endParaRPr lang="cs-CZ" altLang="cs-CZ" sz="1800" dirty="0"/>
          </a:p>
        </p:txBody>
      </p:sp>
      <p:pic>
        <p:nvPicPr>
          <p:cNvPr id="19459" name="Picture 2" descr="H:\topografie\2. hodina\obrázky 2. hodina\kréta\9 disk z faistu.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908050"/>
            <a:ext cx="5326062" cy="5329238"/>
          </a:xfrm>
        </p:spPr>
      </p:pic>
      <p:pic>
        <p:nvPicPr>
          <p:cNvPr id="19460" name="Picture 5" descr="sig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513" y="2997200"/>
            <a:ext cx="3392487"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957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8674" name="Nadpis 1"/>
          <p:cNvSpPr>
            <a:spLocks noGrp="1"/>
          </p:cNvSpPr>
          <p:nvPr>
            <p:ph type="title"/>
          </p:nvPr>
        </p:nvSpPr>
        <p:spPr>
          <a:xfrm>
            <a:off x="468313" y="0"/>
            <a:ext cx="8229600" cy="1143000"/>
          </a:xfrm>
        </p:spPr>
        <p:txBody>
          <a:bodyPr>
            <a:normAutofit/>
          </a:bodyPr>
          <a:lstStyle/>
          <a:p>
            <a:pPr eaLnBrk="1" hangingPunct="1"/>
            <a:r>
              <a:rPr lang="cs-CZ" altLang="cs-CZ" sz="2000" b="1" dirty="0" err="1"/>
              <a:t>Mallia</a:t>
            </a:r>
            <a:r>
              <a:rPr lang="cs-CZ" altLang="cs-CZ" sz="2000" dirty="0"/>
              <a:t> – půdorys paláce a letecký pohled</a:t>
            </a:r>
          </a:p>
        </p:txBody>
      </p:sp>
      <p:pic>
        <p:nvPicPr>
          <p:cNvPr id="28675" name="Picture 2" descr="H:\topografie\2. hodina\obrázky 2. hodina\kréta\11 Mallia - půdorys paláce.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2425" y="1485900"/>
            <a:ext cx="4003675" cy="5048250"/>
          </a:xfrm>
        </p:spPr>
      </p:pic>
      <p:pic>
        <p:nvPicPr>
          <p:cNvPr id="28676" name="Picture 2" descr="H:\topografie\2. hodina\obrázky 2. hodina\kréta\12 Mallia - letecký pohled na ruiny palá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9788" y="1568450"/>
            <a:ext cx="4494212"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363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5842" name="Picture 2" descr="H:\topografie\2. hodina\obrázky 2. hodina\kréta\16 pařížanka.jp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3719513" cy="5399088"/>
          </a:xfrm>
        </p:spPr>
      </p:pic>
      <p:pic>
        <p:nvPicPr>
          <p:cNvPr id="35843" name="Picture 2" descr="H:\topografie\2. hodina\obrázky 2. hodina\kréta\14 fresky knóssos žen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675" y="2420938"/>
            <a:ext cx="6029325"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ovéPole 2"/>
          <p:cNvSpPr txBox="1">
            <a:spLocks noChangeArrowheads="1"/>
          </p:cNvSpPr>
          <p:nvPr/>
        </p:nvSpPr>
        <p:spPr bwMode="auto">
          <a:xfrm>
            <a:off x="3851275" y="476250"/>
            <a:ext cx="1382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dirty="0"/>
              <a:t>„Pařížanka“</a:t>
            </a:r>
          </a:p>
        </p:txBody>
      </p:sp>
      <p:sp>
        <p:nvSpPr>
          <p:cNvPr id="35845" name="TextovéPole 4"/>
          <p:cNvSpPr txBox="1">
            <a:spLocks noChangeArrowheads="1"/>
          </p:cNvSpPr>
          <p:nvPr/>
        </p:nvSpPr>
        <p:spPr bwMode="auto">
          <a:xfrm>
            <a:off x="5956300" y="1916113"/>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freska s ženami</a:t>
            </a:r>
          </a:p>
        </p:txBody>
      </p:sp>
      <p:sp>
        <p:nvSpPr>
          <p:cNvPr id="2" name="TextovéPole 1">
            <a:extLst>
              <a:ext uri="{FF2B5EF4-FFF2-40B4-BE49-F238E27FC236}">
                <a16:creationId xmlns:a16="http://schemas.microsoft.com/office/drawing/2014/main" id="{85248432-2C68-42BF-A7D2-3A9BB9CD132F}"/>
              </a:ext>
            </a:extLst>
          </p:cNvPr>
          <p:cNvSpPr txBox="1"/>
          <p:nvPr/>
        </p:nvSpPr>
        <p:spPr>
          <a:xfrm>
            <a:off x="5686425" y="200025"/>
            <a:ext cx="3150286" cy="923330"/>
          </a:xfrm>
          <a:prstGeom prst="rect">
            <a:avLst/>
          </a:prstGeom>
          <a:noFill/>
        </p:spPr>
        <p:txBody>
          <a:bodyPr wrap="none" rtlCol="0">
            <a:spAutoFit/>
          </a:bodyPr>
          <a:lstStyle/>
          <a:p>
            <a:r>
              <a:rPr lang="cs-CZ" dirty="0"/>
              <a:t>fresky z </a:t>
            </a:r>
            <a:r>
              <a:rPr lang="cs-CZ" dirty="0" err="1"/>
              <a:t>Knóssu</a:t>
            </a:r>
            <a:r>
              <a:rPr lang="cs-CZ" dirty="0"/>
              <a:t>,</a:t>
            </a:r>
          </a:p>
          <a:p>
            <a:r>
              <a:rPr lang="cs-CZ" dirty="0"/>
              <a:t>období mladších paláců,</a:t>
            </a:r>
          </a:p>
          <a:p>
            <a:r>
              <a:rPr lang="cs-CZ" dirty="0"/>
              <a:t>Archeologické muzeum v </a:t>
            </a:r>
            <a:r>
              <a:rPr lang="cs-CZ" dirty="0" err="1"/>
              <a:t>Irakliu</a:t>
            </a:r>
            <a:endParaRPr lang="cs-CZ" dirty="0"/>
          </a:p>
        </p:txBody>
      </p:sp>
    </p:spTree>
    <p:extLst>
      <p:ext uri="{BB962C8B-B14F-4D97-AF65-F5344CB8AC3E}">
        <p14:creationId xmlns:p14="http://schemas.microsoft.com/office/powerpoint/2010/main" val="3257683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1747" name="Picture 2" descr="H:\topografie\2. hodina\obrázky 2. hodina\kréta\20 hadi_bohyne.jp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a:xfrm>
            <a:off x="797668" y="749030"/>
            <a:ext cx="7204075" cy="5943600"/>
          </a:xfrm>
          <a:prstGeom prst="rect">
            <a:avLst/>
          </a:prstGeom>
        </p:spPr>
      </p:pic>
      <p:sp>
        <p:nvSpPr>
          <p:cNvPr id="2" name="TextovéPole 1">
            <a:extLst>
              <a:ext uri="{FF2B5EF4-FFF2-40B4-BE49-F238E27FC236}">
                <a16:creationId xmlns:a16="http://schemas.microsoft.com/office/drawing/2014/main" id="{F27F80FB-C8DC-414F-8311-077183F67B41}"/>
              </a:ext>
            </a:extLst>
          </p:cNvPr>
          <p:cNvSpPr txBox="1"/>
          <p:nvPr/>
        </p:nvSpPr>
        <p:spPr>
          <a:xfrm>
            <a:off x="381000" y="304800"/>
            <a:ext cx="8777467" cy="369332"/>
          </a:xfrm>
          <a:prstGeom prst="rect">
            <a:avLst/>
          </a:prstGeom>
          <a:noFill/>
        </p:spPr>
        <p:txBody>
          <a:bodyPr wrap="none" rtlCol="0">
            <a:spAutoFit/>
          </a:bodyPr>
          <a:lstStyle/>
          <a:p>
            <a:r>
              <a:rPr lang="cs-CZ" altLang="cs-CZ" sz="1800" dirty="0" err="1"/>
              <a:t>Knóssos</a:t>
            </a:r>
            <a:r>
              <a:rPr lang="cs-CZ" altLang="cs-CZ" sz="1800" dirty="0"/>
              <a:t>, tzv. </a:t>
            </a:r>
            <a:r>
              <a:rPr lang="cs-CZ" altLang="cs-CZ" sz="1800" b="1" dirty="0"/>
              <a:t>hadí bohyně</a:t>
            </a:r>
            <a:r>
              <a:rPr lang="cs-CZ" altLang="cs-CZ" sz="1800" dirty="0"/>
              <a:t>, </a:t>
            </a:r>
            <a:r>
              <a:rPr lang="cs-CZ" altLang="cs-CZ" sz="1800" dirty="0" err="1"/>
              <a:t>obd</a:t>
            </a:r>
            <a:r>
              <a:rPr lang="cs-CZ" altLang="cs-CZ" sz="1800" dirty="0"/>
              <a:t>. </a:t>
            </a:r>
            <a:r>
              <a:rPr lang="cs-CZ" altLang="cs-CZ" dirty="0"/>
              <a:t>m</a:t>
            </a:r>
            <a:r>
              <a:rPr lang="cs-CZ" altLang="cs-CZ" sz="1800" dirty="0"/>
              <a:t>l. paláců, materiál: fajáns, Archeologické muzeum v </a:t>
            </a:r>
            <a:r>
              <a:rPr lang="cs-CZ" altLang="cs-CZ" sz="1800" dirty="0" err="1"/>
              <a:t>Irakliu</a:t>
            </a:r>
            <a:endParaRPr lang="cs-CZ" dirty="0"/>
          </a:p>
        </p:txBody>
      </p:sp>
    </p:spTree>
    <p:extLst>
      <p:ext uri="{BB962C8B-B14F-4D97-AF65-F5344CB8AC3E}">
        <p14:creationId xmlns:p14="http://schemas.microsoft.com/office/powerpoint/2010/main" val="867250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3794" name="Nadpis 1"/>
          <p:cNvSpPr>
            <a:spLocks noGrp="1"/>
          </p:cNvSpPr>
          <p:nvPr>
            <p:ph type="title" idx="4294967295"/>
          </p:nvPr>
        </p:nvSpPr>
        <p:spPr>
          <a:xfrm>
            <a:off x="468313" y="0"/>
            <a:ext cx="8229600" cy="1143000"/>
          </a:xfrm>
        </p:spPr>
        <p:txBody>
          <a:bodyPr>
            <a:normAutofit/>
          </a:bodyPr>
          <a:lstStyle/>
          <a:p>
            <a:pPr algn="l" eaLnBrk="1" hangingPunct="1"/>
            <a:r>
              <a:rPr lang="cs-CZ" altLang="cs-CZ" sz="1800" dirty="0" err="1"/>
              <a:t>Knóssos</a:t>
            </a:r>
            <a:r>
              <a:rPr lang="cs-CZ" altLang="cs-CZ" sz="1800" dirty="0"/>
              <a:t> – freska - </a:t>
            </a:r>
            <a:r>
              <a:rPr lang="cs-CZ" altLang="cs-CZ" sz="1800" b="1" dirty="0"/>
              <a:t>skok přes býka</a:t>
            </a:r>
            <a:r>
              <a:rPr lang="cs-CZ" altLang="cs-CZ" sz="1800" dirty="0"/>
              <a:t>, </a:t>
            </a:r>
            <a:r>
              <a:rPr lang="cs-CZ" altLang="cs-CZ" sz="1800" dirty="0" err="1"/>
              <a:t>obd</a:t>
            </a:r>
            <a:r>
              <a:rPr lang="cs-CZ" altLang="cs-CZ" sz="1800" dirty="0"/>
              <a:t>. ml. paláců, Archeologické muzeum v </a:t>
            </a:r>
            <a:r>
              <a:rPr lang="cs-CZ" altLang="cs-CZ" sz="1800" dirty="0" err="1"/>
              <a:t>Irakliu</a:t>
            </a:r>
            <a:endParaRPr lang="cs-CZ" altLang="cs-CZ" sz="1800" dirty="0"/>
          </a:p>
        </p:txBody>
      </p:sp>
      <p:pic>
        <p:nvPicPr>
          <p:cNvPr id="33795" name="Picture 2" descr="H:\topografie\2. hodina\obrázky 2. hodina\kréta\19 fresky knósso býk.jp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196975"/>
            <a:ext cx="6408738" cy="3789363"/>
          </a:xfrm>
        </p:spPr>
      </p:pic>
      <p:pic>
        <p:nvPicPr>
          <p:cNvPr id="33796" name="Picture 5" descr="min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8359" y="4210050"/>
            <a:ext cx="3048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2. Αγγείο σε σχήµα κεφαλής ταύρου."/>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2776" y="2053516"/>
            <a:ext cx="273367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239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7891" name="Picture 2" descr="H:\topografie\2. hodina\obrázky 2. hodina\kréta\13 fresky knóssos sloužící.jp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a:xfrm>
            <a:off x="586742" y="1071484"/>
            <a:ext cx="3704758" cy="5571066"/>
          </a:xfrm>
          <a:prstGeom prst="rect">
            <a:avLst/>
          </a:prstGeom>
        </p:spPr>
      </p:pic>
      <p:pic>
        <p:nvPicPr>
          <p:cNvPr id="37892" name="Picture 3" descr="H:\topografie\2. hodina\obrázky 2. hodina\kréta\15 Knossos - freska princ.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52502" y="1071484"/>
            <a:ext cx="3760469"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F7B41056-96B8-4206-890D-BFEA2844BE1B}"/>
              </a:ext>
            </a:extLst>
          </p:cNvPr>
          <p:cNvSpPr txBox="1"/>
          <p:nvPr/>
        </p:nvSpPr>
        <p:spPr>
          <a:xfrm>
            <a:off x="514350" y="247650"/>
            <a:ext cx="7516353" cy="369332"/>
          </a:xfrm>
          <a:prstGeom prst="rect">
            <a:avLst/>
          </a:prstGeom>
          <a:noFill/>
        </p:spPr>
        <p:txBody>
          <a:bodyPr wrap="none" rtlCol="0">
            <a:spAutoFit/>
          </a:bodyPr>
          <a:lstStyle/>
          <a:p>
            <a:r>
              <a:rPr lang="cs-CZ" altLang="cs-CZ" sz="1800" dirty="0" err="1"/>
              <a:t>Knóssos</a:t>
            </a:r>
            <a:r>
              <a:rPr lang="cs-CZ" altLang="cs-CZ" sz="1800" dirty="0"/>
              <a:t>, fresková výzdoba, období ml. paláců, Archeologické muzeum v </a:t>
            </a:r>
            <a:r>
              <a:rPr lang="cs-CZ" altLang="cs-CZ" sz="1800" dirty="0" err="1"/>
              <a:t>Irakliu</a:t>
            </a:r>
            <a:endParaRPr lang="cs-CZ" dirty="0"/>
          </a:p>
        </p:txBody>
      </p:sp>
      <p:sp>
        <p:nvSpPr>
          <p:cNvPr id="3" name="TextovéPole 2">
            <a:extLst>
              <a:ext uri="{FF2B5EF4-FFF2-40B4-BE49-F238E27FC236}">
                <a16:creationId xmlns:a16="http://schemas.microsoft.com/office/drawing/2014/main" id="{5839D0BE-7D15-4935-B73E-F72D137A07C0}"/>
              </a:ext>
            </a:extLst>
          </p:cNvPr>
          <p:cNvSpPr txBox="1"/>
          <p:nvPr/>
        </p:nvSpPr>
        <p:spPr>
          <a:xfrm>
            <a:off x="818947" y="659567"/>
            <a:ext cx="3099823" cy="369332"/>
          </a:xfrm>
          <a:prstGeom prst="rect">
            <a:avLst/>
          </a:prstGeom>
          <a:noFill/>
        </p:spPr>
        <p:txBody>
          <a:bodyPr wrap="none" rtlCol="0">
            <a:spAutoFit/>
          </a:bodyPr>
          <a:lstStyle/>
          <a:p>
            <a:r>
              <a:rPr lang="cs-CZ" dirty="0" err="1"/>
              <a:t>Rytoforos</a:t>
            </a:r>
            <a:r>
              <a:rPr lang="cs-CZ" dirty="0"/>
              <a:t> (průvod s obětinami)</a:t>
            </a:r>
          </a:p>
        </p:txBody>
      </p:sp>
      <p:sp>
        <p:nvSpPr>
          <p:cNvPr id="4" name="TextovéPole 3">
            <a:extLst>
              <a:ext uri="{FF2B5EF4-FFF2-40B4-BE49-F238E27FC236}">
                <a16:creationId xmlns:a16="http://schemas.microsoft.com/office/drawing/2014/main" id="{B5BB6151-9162-4FB3-B38C-E4113D8DFF47}"/>
              </a:ext>
            </a:extLst>
          </p:cNvPr>
          <p:cNvSpPr txBox="1"/>
          <p:nvPr/>
        </p:nvSpPr>
        <p:spPr>
          <a:xfrm>
            <a:off x="5658884" y="702152"/>
            <a:ext cx="2147704" cy="369332"/>
          </a:xfrm>
          <a:prstGeom prst="rect">
            <a:avLst/>
          </a:prstGeom>
          <a:noFill/>
        </p:spPr>
        <p:txBody>
          <a:bodyPr wrap="none" rtlCol="0">
            <a:spAutoFit/>
          </a:bodyPr>
          <a:lstStyle/>
          <a:p>
            <a:r>
              <a:rPr lang="cs-CZ" dirty="0"/>
              <a:t>Princ (kněz?) s liliemi</a:t>
            </a:r>
          </a:p>
        </p:txBody>
      </p:sp>
    </p:spTree>
    <p:extLst>
      <p:ext uri="{BB962C8B-B14F-4D97-AF65-F5344CB8AC3E}">
        <p14:creationId xmlns:p14="http://schemas.microsoft.com/office/powerpoint/2010/main" val="2077816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0962" name="Picture 4" descr="220px-Minoische_Kultgegenstaende_-_Doppela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773238"/>
            <a:ext cx="33861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6"/>
          <p:cNvSpPr>
            <a:spLocks noGrp="1"/>
          </p:cNvSpPr>
          <p:nvPr>
            <p:ph type="title" idx="4294967295"/>
          </p:nvPr>
        </p:nvSpPr>
        <p:spPr/>
        <p:txBody>
          <a:bodyPr>
            <a:normAutofit/>
          </a:bodyPr>
          <a:lstStyle/>
          <a:p>
            <a:r>
              <a:rPr lang="cs-CZ" altLang="cs-CZ" sz="2000" b="1" dirty="0" err="1"/>
              <a:t>Labrys</a:t>
            </a:r>
            <a:r>
              <a:rPr lang="cs-CZ" altLang="cs-CZ" sz="2000" dirty="0"/>
              <a:t> – dvojbřitá sekera, symbol minojské civilizace</a:t>
            </a:r>
          </a:p>
        </p:txBody>
      </p:sp>
    </p:spTree>
    <p:extLst>
      <p:ext uri="{BB962C8B-B14F-4D97-AF65-F5344CB8AC3E}">
        <p14:creationId xmlns:p14="http://schemas.microsoft.com/office/powerpoint/2010/main" val="3943761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p:txBody>
          <a:bodyPr>
            <a:normAutofit/>
          </a:bodyPr>
          <a:lstStyle/>
          <a:p>
            <a:r>
              <a:rPr lang="cs-CZ" altLang="cs-CZ" sz="2000" dirty="0">
                <a:latin typeface="Arial" panose="020B0604020202020204" pitchFamily="34" charset="0"/>
              </a:rPr>
              <a:t>Obuv </a:t>
            </a:r>
            <a:r>
              <a:rPr lang="cs-CZ" altLang="cs-CZ" sz="2000" dirty="0" err="1">
                <a:latin typeface="Arial" panose="020B0604020202020204" pitchFamily="34" charset="0"/>
              </a:rPr>
              <a:t>Minojců</a:t>
            </a:r>
            <a:r>
              <a:rPr lang="cs-CZ" altLang="cs-CZ" sz="2000" dirty="0">
                <a:latin typeface="Arial" panose="020B0604020202020204" pitchFamily="34" charset="0"/>
              </a:rPr>
              <a:t>, účesy žen</a:t>
            </a:r>
          </a:p>
        </p:txBody>
      </p:sp>
      <p:pic>
        <p:nvPicPr>
          <p:cNvPr id="39939" name="Picture 5" descr="po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2543175"/>
            <a:ext cx="520065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7" descr="hair_s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757363"/>
            <a:ext cx="334645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35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3010" name="Rectangle 2"/>
          <p:cNvSpPr>
            <a:spLocks noGrp="1"/>
          </p:cNvSpPr>
          <p:nvPr>
            <p:ph type="title"/>
          </p:nvPr>
        </p:nvSpPr>
        <p:spPr/>
        <p:txBody>
          <a:bodyPr>
            <a:normAutofit/>
          </a:bodyPr>
          <a:lstStyle/>
          <a:p>
            <a:r>
              <a:rPr lang="cs-CZ" altLang="cs-CZ" sz="2000" dirty="0" err="1">
                <a:latin typeface="Arial" panose="020B0604020202020204" pitchFamily="34" charset="0"/>
              </a:rPr>
              <a:t>Knossos</a:t>
            </a:r>
            <a:r>
              <a:rPr lang="cs-CZ" altLang="cs-CZ" sz="2000" dirty="0">
                <a:latin typeface="Arial" panose="020B0604020202020204" pitchFamily="34" charset="0"/>
              </a:rPr>
              <a:t> – freska s procesím, </a:t>
            </a:r>
            <a:r>
              <a:rPr lang="cs-CZ" altLang="cs-CZ" sz="2000" dirty="0" err="1">
                <a:latin typeface="Arial" panose="020B0604020202020204" pitchFamily="34" charset="0"/>
              </a:rPr>
              <a:t>obd</a:t>
            </a:r>
            <a:r>
              <a:rPr lang="cs-CZ" altLang="cs-CZ" sz="2000" dirty="0">
                <a:latin typeface="Arial" panose="020B0604020202020204" pitchFamily="34" charset="0"/>
              </a:rPr>
              <a:t>. ml. paláců, Muzeum v </a:t>
            </a:r>
            <a:r>
              <a:rPr lang="cs-CZ" altLang="cs-CZ" sz="2000" dirty="0" err="1">
                <a:latin typeface="Arial" panose="020B0604020202020204" pitchFamily="34" charset="0"/>
              </a:rPr>
              <a:t>Irakliu</a:t>
            </a:r>
            <a:endParaRPr lang="cs-CZ" altLang="cs-CZ" sz="2000" dirty="0">
              <a:latin typeface="Arial" panose="020B0604020202020204" pitchFamily="34" charset="0"/>
            </a:endParaRPr>
          </a:p>
        </p:txBody>
      </p:sp>
      <p:pic>
        <p:nvPicPr>
          <p:cNvPr id="43011" name="Picture 5" descr="fr_p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0213"/>
            <a:ext cx="7375525"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405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4034" name="Picture 5" descr="Výsledek obrázku pro μινωικός τοιχογραφίε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8013"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7" descr="amn_gard"/>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905375" y="1433513"/>
            <a:ext cx="4238625" cy="5424487"/>
          </a:xfrm>
          <a:noFill/>
        </p:spPr>
      </p:pic>
      <p:pic>
        <p:nvPicPr>
          <p:cNvPr id="44036" name="Picture 9" descr="Κλείσιμο Παραθύρου"/>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644900"/>
            <a:ext cx="281463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CB43B972-3B96-4544-AACD-3D3DD7EF23A0}"/>
              </a:ext>
            </a:extLst>
          </p:cNvPr>
          <p:cNvSpPr txBox="1"/>
          <p:nvPr/>
        </p:nvSpPr>
        <p:spPr>
          <a:xfrm>
            <a:off x="5834440" y="460240"/>
            <a:ext cx="3309560" cy="369332"/>
          </a:xfrm>
          <a:prstGeom prst="rect">
            <a:avLst/>
          </a:prstGeom>
          <a:noFill/>
        </p:spPr>
        <p:txBody>
          <a:bodyPr wrap="none" rtlCol="0">
            <a:spAutoFit/>
          </a:bodyPr>
          <a:lstStyle/>
          <a:p>
            <a:r>
              <a:rPr lang="cs-CZ" dirty="0"/>
              <a:t>Fresky z </a:t>
            </a:r>
            <a:r>
              <a:rPr lang="cs-CZ" dirty="0" err="1"/>
              <a:t>Knóssu</a:t>
            </a:r>
            <a:r>
              <a:rPr lang="cs-CZ" dirty="0"/>
              <a:t> – přírodní motivy</a:t>
            </a:r>
          </a:p>
        </p:txBody>
      </p:sp>
    </p:spTree>
    <p:extLst>
      <p:ext uri="{BB962C8B-B14F-4D97-AF65-F5344CB8AC3E}">
        <p14:creationId xmlns:p14="http://schemas.microsoft.com/office/powerpoint/2010/main" val="2947542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Wikiloc | Picture of Φαράγγι Σαμαριάς (4/6)">
            <a:extLst>
              <a:ext uri="{FF2B5EF4-FFF2-40B4-BE49-F238E27FC236}">
                <a16:creationId xmlns:a16="http://schemas.microsoft.com/office/drawing/2014/main" id="{C12DFAC6-5A31-4E30-A406-802FC432061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740" y="954107"/>
            <a:ext cx="3057199" cy="4231417"/>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hora, exteriér, příroda, strom&#10;&#10;Popis byl vytvořen automaticky">
            <a:extLst>
              <a:ext uri="{FF2B5EF4-FFF2-40B4-BE49-F238E27FC236}">
                <a16:creationId xmlns:a16="http://schemas.microsoft.com/office/drawing/2014/main" id="{7D091424-DAEC-4AC9-B86E-FDE6CF9FC86A}"/>
              </a:ext>
            </a:extLst>
          </p:cNvPr>
          <p:cNvPicPr>
            <a:picLocks noChangeAspect="1"/>
          </p:cNvPicPr>
          <p:nvPr/>
        </p:nvPicPr>
        <p:blipFill rotWithShape="1">
          <a:blip r:embed="rId3">
            <a:extLst>
              <a:ext uri="{28A0092B-C50C-407E-A947-70E740481C1C}">
                <a14:useLocalDpi xmlns:a14="http://schemas.microsoft.com/office/drawing/2010/main" val="0"/>
              </a:ext>
            </a:extLst>
          </a:blip>
          <a:srcRect r="14318" b="1"/>
          <a:stretch/>
        </p:blipFill>
        <p:spPr>
          <a:xfrm>
            <a:off x="4161148" y="118239"/>
            <a:ext cx="4982852" cy="3736427"/>
          </a:xfrm>
          <a:prstGeom prst="rect">
            <a:avLst/>
          </a:prstGeom>
        </p:spPr>
      </p:pic>
      <p:sp>
        <p:nvSpPr>
          <p:cNvPr id="4" name="TextovéPole 3">
            <a:extLst>
              <a:ext uri="{FF2B5EF4-FFF2-40B4-BE49-F238E27FC236}">
                <a16:creationId xmlns:a16="http://schemas.microsoft.com/office/drawing/2014/main" id="{3D676E8A-534C-4D51-83F6-A2293CE9CCD9}"/>
              </a:ext>
            </a:extLst>
          </p:cNvPr>
          <p:cNvSpPr txBox="1"/>
          <p:nvPr/>
        </p:nvSpPr>
        <p:spPr>
          <a:xfrm>
            <a:off x="1087821" y="0"/>
            <a:ext cx="2534989" cy="954107"/>
          </a:xfrm>
          <a:prstGeom prst="rect">
            <a:avLst/>
          </a:prstGeom>
          <a:noFill/>
        </p:spPr>
        <p:txBody>
          <a:bodyPr wrap="none" rtlCol="0">
            <a:spAutoFit/>
          </a:bodyPr>
          <a:lstStyle/>
          <a:p>
            <a:r>
              <a:rPr lang="el-GR" sz="1400" dirty="0"/>
              <a:t>Λευκά Όροι, </a:t>
            </a:r>
            <a:r>
              <a:rPr lang="el-GR" sz="1400" b="1" dirty="0"/>
              <a:t>φαράγγι Σαμαριάς</a:t>
            </a:r>
          </a:p>
          <a:p>
            <a:r>
              <a:rPr lang="cs-CZ" sz="1400" dirty="0"/>
              <a:t>Bílé hory, kaňon Samaria</a:t>
            </a:r>
          </a:p>
          <a:p>
            <a:pPr marL="285750" indent="-285750">
              <a:buFontTx/>
              <a:buChar char="-"/>
            </a:pPr>
            <a:r>
              <a:rPr lang="cs-CZ" sz="1400" dirty="0"/>
              <a:t>18 km, 3,5 km – 150 m</a:t>
            </a:r>
          </a:p>
          <a:p>
            <a:pPr marL="285750" indent="-285750">
              <a:buFontTx/>
              <a:buChar char="-"/>
            </a:pPr>
            <a:r>
              <a:rPr lang="cs-CZ" sz="1400" dirty="0"/>
              <a:t>národní park</a:t>
            </a:r>
          </a:p>
        </p:txBody>
      </p:sp>
      <p:pic>
        <p:nvPicPr>
          <p:cNvPr id="4102" name="Picture 6" descr="Agia Roumeli">
            <a:extLst>
              <a:ext uri="{FF2B5EF4-FFF2-40B4-BE49-F238E27FC236}">
                <a16:creationId xmlns:a16="http://schemas.microsoft.com/office/drawing/2014/main" id="{8A95257A-BAF6-46A5-8F5B-66FC2A751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7090" y="3977487"/>
            <a:ext cx="5116239" cy="2880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F20DC62-C211-4954-8D63-F07B811FC7F5}"/>
              </a:ext>
            </a:extLst>
          </p:cNvPr>
          <p:cNvSpPr txBox="1"/>
          <p:nvPr/>
        </p:nvSpPr>
        <p:spPr>
          <a:xfrm>
            <a:off x="219075" y="5534025"/>
            <a:ext cx="3728015" cy="1077218"/>
          </a:xfrm>
          <a:prstGeom prst="rect">
            <a:avLst/>
          </a:prstGeom>
          <a:noFill/>
        </p:spPr>
        <p:txBody>
          <a:bodyPr wrap="square" rtlCol="0">
            <a:spAutoFit/>
          </a:bodyPr>
          <a:lstStyle/>
          <a:p>
            <a:pPr marL="285750" indent="-285750">
              <a:buFontTx/>
              <a:buChar char="-"/>
            </a:pPr>
            <a:r>
              <a:rPr lang="cs-CZ" sz="1600" dirty="0"/>
              <a:t>značně hornatý ostrov</a:t>
            </a:r>
          </a:p>
          <a:p>
            <a:pPr marL="285750" indent="-285750">
              <a:buFontTx/>
              <a:buChar char="-"/>
            </a:pPr>
            <a:r>
              <a:rPr lang="cs-CZ" sz="1600" dirty="0"/>
              <a:t>od Z: </a:t>
            </a:r>
            <a:r>
              <a:rPr lang="el-GR" sz="1600" b="1" dirty="0"/>
              <a:t>Λευκά όρη </a:t>
            </a:r>
            <a:r>
              <a:rPr lang="cs-CZ" sz="1600" dirty="0"/>
              <a:t>(</a:t>
            </a:r>
            <a:r>
              <a:rPr lang="cs-CZ" sz="1600" dirty="0" err="1"/>
              <a:t>Lefka</a:t>
            </a:r>
            <a:r>
              <a:rPr lang="cs-CZ" sz="1600" dirty="0"/>
              <a:t> </a:t>
            </a:r>
            <a:r>
              <a:rPr lang="cs-CZ" sz="1600" dirty="0" err="1"/>
              <a:t>ori</a:t>
            </a:r>
            <a:r>
              <a:rPr lang="cs-CZ" sz="1600" dirty="0"/>
              <a:t>, Bílé hory),</a:t>
            </a:r>
            <a:r>
              <a:rPr lang="el-GR" sz="1600" dirty="0"/>
              <a:t> </a:t>
            </a:r>
            <a:r>
              <a:rPr lang="el-GR" sz="1600" b="1" dirty="0"/>
              <a:t>Ίδη </a:t>
            </a:r>
            <a:r>
              <a:rPr lang="el-GR" sz="1600" dirty="0"/>
              <a:t>(</a:t>
            </a:r>
            <a:r>
              <a:rPr lang="cs-CZ" sz="1600" dirty="0" err="1"/>
              <a:t>Idi</a:t>
            </a:r>
            <a:r>
              <a:rPr lang="cs-CZ" sz="1600" dirty="0"/>
              <a:t>, také </a:t>
            </a:r>
            <a:r>
              <a:rPr lang="el-GR" sz="1600" dirty="0"/>
              <a:t>Ψηλορείτης</a:t>
            </a:r>
            <a:r>
              <a:rPr lang="cs-CZ" sz="1600" dirty="0"/>
              <a:t>, 2456 m), </a:t>
            </a:r>
            <a:r>
              <a:rPr lang="el-GR" sz="1600" b="1" dirty="0"/>
              <a:t>Δείκτη</a:t>
            </a:r>
            <a:r>
              <a:rPr lang="cs-CZ" sz="1600" b="1" dirty="0"/>
              <a:t> </a:t>
            </a:r>
            <a:r>
              <a:rPr lang="cs-CZ" sz="1600" dirty="0"/>
              <a:t>(</a:t>
            </a:r>
            <a:r>
              <a:rPr lang="cs-CZ" sz="1600" dirty="0" err="1"/>
              <a:t>Dikti</a:t>
            </a:r>
            <a:r>
              <a:rPr lang="cs-CZ" sz="1600" dirty="0"/>
              <a:t>)</a:t>
            </a:r>
          </a:p>
        </p:txBody>
      </p:sp>
    </p:spTree>
    <p:extLst>
      <p:ext uri="{BB962C8B-B14F-4D97-AF65-F5344CB8AC3E}">
        <p14:creationId xmlns:p14="http://schemas.microsoft.com/office/powerpoint/2010/main" val="2436957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482247" y="4571216"/>
            <a:ext cx="8179506" cy="1115415"/>
          </a:xfrm>
        </p:spPr>
        <p:txBody>
          <a:bodyPr vert="horz" lIns="91440" tIns="45720" rIns="91440" bIns="45720" rtlCol="0" anchor="b">
            <a:normAutofit/>
          </a:bodyPr>
          <a:lstStyle/>
          <a:p>
            <a:pPr algn="ctr" fontAlgn="auto">
              <a:spcAft>
                <a:spcPts val="0"/>
              </a:spcAft>
              <a:defRPr/>
            </a:pPr>
            <a:r>
              <a:rPr lang="en-US" sz="2000" kern="1200" dirty="0" err="1">
                <a:solidFill>
                  <a:schemeClr val="tx1"/>
                </a:solidFill>
                <a:latin typeface="+mj-lt"/>
                <a:ea typeface="+mj-ea"/>
                <a:cs typeface="+mj-cs"/>
              </a:rPr>
              <a:t>Období</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starších</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paláců</a:t>
            </a:r>
            <a:r>
              <a:rPr lang="en-US" sz="2000" kern="1200" dirty="0">
                <a:solidFill>
                  <a:schemeClr val="tx1"/>
                </a:solidFill>
                <a:latin typeface="+mj-lt"/>
                <a:ea typeface="+mj-ea"/>
                <a:cs typeface="+mj-cs"/>
              </a:rPr>
              <a:t> – </a:t>
            </a:r>
            <a:r>
              <a:rPr lang="en-US" sz="2000" b="1" kern="1200" dirty="0" err="1">
                <a:solidFill>
                  <a:schemeClr val="tx1"/>
                </a:solidFill>
                <a:latin typeface="+mj-lt"/>
                <a:ea typeface="+mj-ea"/>
                <a:cs typeface="+mj-cs"/>
              </a:rPr>
              <a:t>kamarská</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keramika</a:t>
            </a:r>
            <a:r>
              <a:rPr lang="en-US" sz="2000" kern="1200" dirty="0">
                <a:solidFill>
                  <a:schemeClr val="tx1"/>
                </a:solidFill>
                <a:latin typeface="+mj-lt"/>
                <a:ea typeface="+mj-ea"/>
                <a:cs typeface="+mj-cs"/>
              </a:rPr>
              <a:t>, </a:t>
            </a:r>
            <a:r>
              <a:rPr lang="cs-CZ" sz="2000" dirty="0"/>
              <a:t>Archeologické m</a:t>
            </a:r>
            <a:r>
              <a:rPr lang="en-US" sz="2000" kern="1200" dirty="0" err="1">
                <a:solidFill>
                  <a:schemeClr val="tx1"/>
                </a:solidFill>
                <a:latin typeface="+mj-lt"/>
                <a:ea typeface="+mj-ea"/>
                <a:cs typeface="+mj-cs"/>
              </a:rPr>
              <a:t>uzeum</a:t>
            </a:r>
            <a:r>
              <a:rPr lang="en-US" sz="2000" kern="1200" dirty="0">
                <a:solidFill>
                  <a:schemeClr val="tx1"/>
                </a:solidFill>
                <a:latin typeface="+mj-lt"/>
                <a:ea typeface="+mj-ea"/>
                <a:cs typeface="+mj-cs"/>
              </a:rPr>
              <a:t> v </a:t>
            </a:r>
            <a:r>
              <a:rPr lang="en-US" sz="2000" kern="1200" dirty="0" err="1">
                <a:solidFill>
                  <a:schemeClr val="tx1"/>
                </a:solidFill>
                <a:latin typeface="+mj-lt"/>
                <a:ea typeface="+mj-ea"/>
                <a:cs typeface="+mj-cs"/>
              </a:rPr>
              <a:t>Irakliu</a:t>
            </a:r>
            <a:endParaRPr lang="en-US" sz="2000" kern="1200" dirty="0">
              <a:solidFill>
                <a:schemeClr val="tx1"/>
              </a:solidFill>
              <a:latin typeface="+mj-lt"/>
              <a:ea typeface="+mj-ea"/>
              <a:cs typeface="+mj-cs"/>
            </a:endParaRPr>
          </a:p>
        </p:txBody>
      </p:sp>
      <p:pic>
        <p:nvPicPr>
          <p:cNvPr id="45061" name="Picture 6" descr="t0502095"/>
          <p:cNvPicPr>
            <a:picLocks noChangeAspect="1" noChangeArrowheads="1"/>
          </p:cNvPicPr>
          <p:nvPr/>
        </p:nvPicPr>
        <p:blipFill rotWithShape="1">
          <a:blip r:embed="rId3">
            <a:extLst>
              <a:ext uri="{28A0092B-C50C-407E-A947-70E740481C1C}">
                <a14:useLocalDpi xmlns:a14="http://schemas.microsoft.com/office/drawing/2010/main" val="0"/>
              </a:ext>
            </a:extLst>
          </a:blip>
          <a:srcRect l="16510" r="11090" b="2"/>
          <a:stretch/>
        </p:blipFill>
        <p:spPr bwMode="auto">
          <a:xfrm>
            <a:off x="241221" y="320511"/>
            <a:ext cx="2846070" cy="39309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maraik"/>
          <p:cNvPicPr>
            <a:picLocks noChangeAspect="1" noChangeArrowheads="1"/>
          </p:cNvPicPr>
          <p:nvPr/>
        </p:nvPicPr>
        <p:blipFill rotWithShape="1">
          <a:blip r:embed="rId4">
            <a:extLst>
              <a:ext uri="{28A0092B-C50C-407E-A947-70E740481C1C}">
                <a14:useLocalDpi xmlns:a14="http://schemas.microsoft.com/office/drawing/2010/main" val="0"/>
              </a:ext>
            </a:extLst>
          </a:blip>
          <a:srcRect l="6984" r="4562" b="4"/>
          <a:stretch/>
        </p:blipFill>
        <p:spPr bwMode="auto">
          <a:xfrm>
            <a:off x="3148788" y="320511"/>
            <a:ext cx="2846070" cy="39309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descr="H:\topografie\2. hodina\obrázky 2. hodina\kréta\1 Široký džbán, středně minójský, období starých paláců, kamarská keramika, 1900-1700 BC, Archeol. museum Hérakleion.jpg"/>
          <p:cNvPicPr>
            <a:picLocks noGrp="1" noChangeAspect="1" noChangeArrowheads="1"/>
          </p:cNvPicPr>
          <p:nvPr>
            <p:ph idx="4294967295"/>
          </p:nvPr>
        </p:nvPicPr>
        <p:blipFill rotWithShape="1">
          <a:blip r:embed="rId5">
            <a:extLst>
              <a:ext uri="{28A0092B-C50C-407E-A947-70E740481C1C}">
                <a14:useLocalDpi xmlns:a14="http://schemas.microsoft.com/office/drawing/2010/main" val="0"/>
              </a:ext>
            </a:extLst>
          </a:blip>
          <a:srcRect l="20798" r="10780" b="-4"/>
          <a:stretch/>
        </p:blipFill>
        <p:spPr>
          <a:xfrm>
            <a:off x="6056356" y="320511"/>
            <a:ext cx="2846070" cy="3930978"/>
          </a:xfrm>
          <a:prstGeom prst="rect">
            <a:avLst/>
          </a:prstGeom>
        </p:spPr>
      </p:pic>
      <p:cxnSp>
        <p:nvCxnSpPr>
          <p:cNvPr id="74" name="Straight Connector 7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D5A7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140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7" name="Picture 2" descr="H:\topografie\2. hodina\obrázky 2. hodina\kréta\17 Mořský styl - Váza s chobotnicí - 1500 BC.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6538" r="1" b="1"/>
          <a:stretch/>
        </p:blipFill>
        <p:spPr>
          <a:xfrm>
            <a:off x="0" y="173038"/>
            <a:ext cx="5853113" cy="6513512"/>
          </a:xfrm>
          <a:prstGeom prst="rect">
            <a:avLst/>
          </a:prstGeom>
        </p:spPr>
      </p:pic>
      <p:pic>
        <p:nvPicPr>
          <p:cNvPr id="47108" name="Picture 5" descr="mar_rhy"/>
          <p:cNvPicPr>
            <a:picLocks noChangeAspect="1" noChangeArrowheads="1"/>
          </p:cNvPicPr>
          <p:nvPr/>
        </p:nvPicPr>
        <p:blipFill rotWithShape="1">
          <a:blip r:embed="rId4">
            <a:extLst>
              <a:ext uri="{28A0092B-C50C-407E-A947-70E740481C1C}">
                <a14:useLocalDpi xmlns:a14="http://schemas.microsoft.com/office/drawing/2010/main" val="0"/>
              </a:ext>
            </a:extLst>
          </a:blip>
          <a:srcRect t="8726" r="-2" b="-2"/>
          <a:stretch/>
        </p:blipFill>
        <p:spPr bwMode="auto">
          <a:xfrm>
            <a:off x="6139210" y="169917"/>
            <a:ext cx="2855733" cy="6516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id="{02E8A708-60BF-4F41-93EC-487B9D0E637F}"/>
              </a:ext>
            </a:extLst>
          </p:cNvPr>
          <p:cNvSpPr txBox="1"/>
          <p:nvPr/>
        </p:nvSpPr>
        <p:spPr>
          <a:xfrm>
            <a:off x="301557" y="6038631"/>
            <a:ext cx="5389123" cy="646331"/>
          </a:xfrm>
          <a:prstGeom prst="rect">
            <a:avLst/>
          </a:prstGeom>
          <a:noFill/>
        </p:spPr>
        <p:txBody>
          <a:bodyPr wrap="square">
            <a:spAutoFit/>
          </a:bodyPr>
          <a:lstStyle/>
          <a:p>
            <a:r>
              <a:rPr lang="cs-CZ" altLang="cs-CZ" sz="1800" b="1" dirty="0">
                <a:solidFill>
                  <a:schemeClr val="bg1"/>
                </a:solidFill>
              </a:rPr>
              <a:t>Tzv. mořský styl – cca 1500 př. n. l., Archeologické muzeum v </a:t>
            </a:r>
            <a:r>
              <a:rPr lang="cs-CZ" altLang="cs-CZ" sz="1800" b="1" dirty="0" err="1">
                <a:solidFill>
                  <a:schemeClr val="bg1"/>
                </a:solidFill>
              </a:rPr>
              <a:t>Irakliu</a:t>
            </a:r>
            <a:endParaRPr lang="cs-CZ" dirty="0"/>
          </a:p>
        </p:txBody>
      </p:sp>
    </p:spTree>
    <p:extLst>
      <p:ext uri="{BB962C8B-B14F-4D97-AF65-F5344CB8AC3E}">
        <p14:creationId xmlns:p14="http://schemas.microsoft.com/office/powerpoint/2010/main" val="2501228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9155" name="Picture 6" descr="Linear_A_tablets_filt"/>
          <p:cNvPicPr>
            <a:picLocks noChangeAspect="1" noChangeArrowheads="1"/>
          </p:cNvPicPr>
          <p:nvPr/>
        </p:nvPicPr>
        <p:blipFill rotWithShape="1">
          <a:blip r:embed="rId2">
            <a:extLst>
              <a:ext uri="{28A0092B-C50C-407E-A947-70E740481C1C}">
                <a14:useLocalDpi xmlns:a14="http://schemas.microsoft.com/office/drawing/2010/main" val="0"/>
              </a:ext>
            </a:extLst>
          </a:blip>
          <a:srcRect l="28519" r="22832" b="-1"/>
          <a:stretch/>
        </p:blipFill>
        <p:spPr bwMode="auto">
          <a:xfrm>
            <a:off x="466436" y="2423680"/>
            <a:ext cx="3909060" cy="38569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8" descr="ANd9GcQADmHxlYSlC4ULbT1sY05xFM5YwwHVoOjRJVUsvmnXXK4qRDFIUw"/>
          <p:cNvPicPr>
            <a:picLocks noChangeAspect="1" noChangeArrowheads="1"/>
          </p:cNvPicPr>
          <p:nvPr/>
        </p:nvPicPr>
        <p:blipFill rotWithShape="1">
          <a:blip r:embed="rId3">
            <a:extLst>
              <a:ext uri="{28A0092B-C50C-407E-A947-70E740481C1C}">
                <a14:useLocalDpi xmlns:a14="http://schemas.microsoft.com/office/drawing/2010/main" val="0"/>
              </a:ext>
            </a:extLst>
          </a:blip>
          <a:srcRect b="17026"/>
          <a:stretch/>
        </p:blipFill>
        <p:spPr bwMode="auto">
          <a:xfrm>
            <a:off x="4777740" y="2423040"/>
            <a:ext cx="3909060" cy="38575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3A2E7356-1453-4DD6-98F0-1B3C0FBA568A}"/>
              </a:ext>
            </a:extLst>
          </p:cNvPr>
          <p:cNvSpPr txBox="1"/>
          <p:nvPr/>
        </p:nvSpPr>
        <p:spPr>
          <a:xfrm>
            <a:off x="647700" y="514350"/>
            <a:ext cx="8308685" cy="1200329"/>
          </a:xfrm>
          <a:prstGeom prst="rect">
            <a:avLst/>
          </a:prstGeom>
          <a:noFill/>
        </p:spPr>
        <p:txBody>
          <a:bodyPr wrap="none" rtlCol="0">
            <a:spAutoFit/>
          </a:bodyPr>
          <a:lstStyle/>
          <a:p>
            <a:r>
              <a:rPr lang="cs-CZ" dirty="0"/>
              <a:t>Písmo minojské civilizace</a:t>
            </a:r>
          </a:p>
          <a:p>
            <a:pPr marL="285750" indent="-285750">
              <a:buFontTx/>
              <a:buChar char="-"/>
            </a:pPr>
            <a:r>
              <a:rPr lang="cs-CZ" dirty="0"/>
              <a:t>více písemných systémů</a:t>
            </a:r>
          </a:p>
          <a:p>
            <a:pPr marL="285750" indent="-285750">
              <a:buFontTx/>
              <a:buChar char="-"/>
            </a:pPr>
            <a:r>
              <a:rPr lang="cs-CZ" dirty="0"/>
              <a:t>na hliněných tabulkách dochováno lineární písmo A – slabičné písmo (znak = slabika)</a:t>
            </a:r>
          </a:p>
          <a:p>
            <a:pPr marL="285750" indent="-285750">
              <a:buFontTx/>
              <a:buChar char="-"/>
            </a:pPr>
            <a:r>
              <a:rPr lang="cs-CZ" dirty="0"/>
              <a:t>písmo nerozluštěno</a:t>
            </a:r>
          </a:p>
        </p:txBody>
      </p:sp>
    </p:spTree>
    <p:extLst>
      <p:ext uri="{BB962C8B-B14F-4D97-AF65-F5344CB8AC3E}">
        <p14:creationId xmlns:p14="http://schemas.microsoft.com/office/powerpoint/2010/main" val="229790380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a:extLst>
              <a:ext uri="{FF2B5EF4-FFF2-40B4-BE49-F238E27FC236}">
                <a16:creationId xmlns:a16="http://schemas.microsoft.com/office/drawing/2014/main" id="{B4DB90D3-915C-4BEF-879A-7F75D0D747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2" r="18823"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E25E598-6A43-4C58-BDAF-F6C8533D9825}"/>
              </a:ext>
            </a:extLst>
          </p:cNvPr>
          <p:cNvSpPr txBox="1"/>
          <p:nvPr/>
        </p:nvSpPr>
        <p:spPr>
          <a:xfrm>
            <a:off x="7014650" y="118074"/>
            <a:ext cx="1925592" cy="923330"/>
          </a:xfrm>
          <a:prstGeom prst="rect">
            <a:avLst/>
          </a:prstGeom>
          <a:noFill/>
        </p:spPr>
        <p:txBody>
          <a:bodyPr wrap="none" rtlCol="0">
            <a:spAutoFit/>
          </a:bodyPr>
          <a:lstStyle/>
          <a:p>
            <a:r>
              <a:rPr lang="cs-CZ" dirty="0" err="1"/>
              <a:t>Vai</a:t>
            </a:r>
            <a:r>
              <a:rPr lang="cs-CZ" dirty="0"/>
              <a:t>, palmový háj</a:t>
            </a:r>
            <a:endParaRPr lang="el-GR" dirty="0"/>
          </a:p>
          <a:p>
            <a:r>
              <a:rPr lang="cs-CZ" dirty="0"/>
              <a:t>SV ostrova</a:t>
            </a:r>
          </a:p>
          <a:p>
            <a:r>
              <a:rPr lang="el-GR" dirty="0"/>
              <a:t>Βάι, φοινικόδασος</a:t>
            </a:r>
            <a:endParaRPr lang="cs-CZ" dirty="0"/>
          </a:p>
        </p:txBody>
      </p:sp>
      <p:sp>
        <p:nvSpPr>
          <p:cNvPr id="3" name="TextovéPole 2">
            <a:extLst>
              <a:ext uri="{FF2B5EF4-FFF2-40B4-BE49-F238E27FC236}">
                <a16:creationId xmlns:a16="http://schemas.microsoft.com/office/drawing/2014/main" id="{900BBD52-D91F-4CC9-A4DF-34F191EDD910}"/>
              </a:ext>
            </a:extLst>
          </p:cNvPr>
          <p:cNvSpPr txBox="1"/>
          <p:nvPr/>
        </p:nvSpPr>
        <p:spPr>
          <a:xfrm>
            <a:off x="6696075" y="2505670"/>
            <a:ext cx="2446782" cy="923330"/>
          </a:xfrm>
          <a:prstGeom prst="rect">
            <a:avLst/>
          </a:prstGeom>
          <a:noFill/>
        </p:spPr>
        <p:txBody>
          <a:bodyPr wrap="square" rtlCol="0">
            <a:spAutoFit/>
          </a:bodyPr>
          <a:lstStyle/>
          <a:p>
            <a:r>
              <a:rPr lang="cs-CZ" sz="1800" i="1" dirty="0">
                <a:solidFill>
                  <a:srgbClr val="202122"/>
                </a:solidFill>
                <a:effectLst/>
                <a:latin typeface="Calibri" panose="020F0502020204030204" pitchFamily="34" charset="0"/>
                <a:ea typeface="Calibri" panose="020F0502020204030204" pitchFamily="34" charset="0"/>
              </a:rPr>
              <a:t>Phoenix </a:t>
            </a:r>
            <a:r>
              <a:rPr lang="cs-CZ" sz="1800" i="1" dirty="0" err="1">
                <a:solidFill>
                  <a:srgbClr val="202122"/>
                </a:solidFill>
                <a:effectLst/>
                <a:latin typeface="Calibri" panose="020F0502020204030204" pitchFamily="34" charset="0"/>
                <a:ea typeface="Calibri" panose="020F0502020204030204" pitchFamily="34" charset="0"/>
              </a:rPr>
              <a:t>theophrastii</a:t>
            </a:r>
            <a:r>
              <a:rPr lang="cs-CZ" sz="1800" i="1" dirty="0">
                <a:solidFill>
                  <a:srgbClr val="202122"/>
                </a:solidFill>
                <a:effectLst/>
                <a:latin typeface="Calibri" panose="020F0502020204030204" pitchFamily="34" charset="0"/>
                <a:ea typeface="Calibri" panose="020F0502020204030204" pitchFamily="34" charset="0"/>
              </a:rPr>
              <a:t> </a:t>
            </a:r>
            <a:r>
              <a:rPr lang="cs-CZ" sz="1800" dirty="0">
                <a:solidFill>
                  <a:srgbClr val="202122"/>
                </a:solidFill>
                <a:effectLst/>
                <a:latin typeface="Calibri" panose="020F0502020204030204" pitchFamily="34" charset="0"/>
                <a:ea typeface="Calibri" panose="020F0502020204030204" pitchFamily="34" charset="0"/>
              </a:rPr>
              <a:t>endemická rostlina ve V středomoří </a:t>
            </a:r>
            <a:endParaRPr lang="cs-CZ" dirty="0"/>
          </a:p>
        </p:txBody>
      </p:sp>
      <p:sp>
        <p:nvSpPr>
          <p:cNvPr id="4" name="TextovéPole 3">
            <a:extLst>
              <a:ext uri="{FF2B5EF4-FFF2-40B4-BE49-F238E27FC236}">
                <a16:creationId xmlns:a16="http://schemas.microsoft.com/office/drawing/2014/main" id="{D363C753-1033-02AB-2ABE-930BBC55EA4B}"/>
              </a:ext>
            </a:extLst>
          </p:cNvPr>
          <p:cNvSpPr txBox="1"/>
          <p:nvPr/>
        </p:nvSpPr>
        <p:spPr>
          <a:xfrm>
            <a:off x="1242391" y="6420678"/>
            <a:ext cx="7281160" cy="230832"/>
          </a:xfrm>
          <a:prstGeom prst="rect">
            <a:avLst/>
          </a:prstGeom>
          <a:noFill/>
        </p:spPr>
        <p:txBody>
          <a:bodyPr wrap="none" rtlCol="0">
            <a:spAutoFit/>
          </a:bodyPr>
          <a:lstStyle/>
          <a:p>
            <a:r>
              <a:rPr lang="cs-CZ" sz="900" dirty="0">
                <a:solidFill>
                  <a:schemeClr val="bg1"/>
                </a:solidFill>
              </a:rPr>
              <a:t>https://www.greek-language.gr/greekLang/modern_greek/tools/lexica/triantafyllides/search.html?lq=%CE%B2%CE%AC%CE%B3%CE%B9%CE%B1&amp;dq=</a:t>
            </a:r>
          </a:p>
        </p:txBody>
      </p:sp>
    </p:spTree>
    <p:extLst>
      <p:ext uri="{BB962C8B-B14F-4D97-AF65-F5344CB8AC3E}">
        <p14:creationId xmlns:p14="http://schemas.microsoft.com/office/powerpoint/2010/main" val="3451091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8A75ADA-B5DC-4C41-8675-5509C7085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828"/>
            <a:ext cx="4734105" cy="631408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41763D7-5268-4E18-B173-260D62EA8683}"/>
              </a:ext>
            </a:extLst>
          </p:cNvPr>
          <p:cNvSpPr txBox="1"/>
          <p:nvPr/>
        </p:nvSpPr>
        <p:spPr>
          <a:xfrm>
            <a:off x="134007" y="5785945"/>
            <a:ext cx="1718441" cy="461665"/>
          </a:xfrm>
          <a:prstGeom prst="rect">
            <a:avLst/>
          </a:prstGeom>
          <a:noFill/>
        </p:spPr>
        <p:txBody>
          <a:bodyPr wrap="square" rtlCol="0">
            <a:spAutoFit/>
          </a:bodyPr>
          <a:lstStyle/>
          <a:p>
            <a:r>
              <a:rPr lang="cs-CZ" sz="1200" dirty="0"/>
              <a:t>nádoba z 15. st. př. n. l., palác </a:t>
            </a:r>
            <a:r>
              <a:rPr lang="cs-CZ" sz="1200" dirty="0" err="1"/>
              <a:t>Zakros</a:t>
            </a:r>
            <a:endParaRPr lang="cs-CZ" sz="1200" dirty="0"/>
          </a:p>
        </p:txBody>
      </p:sp>
      <p:pic>
        <p:nvPicPr>
          <p:cNvPr id="6148" name="Picture 4" descr="ΤΟ ΑΓΡΙΟΚΑΤΣΙΚΟ ΤΗΣ ΚΡΗΤΗΣ (ΚΡΙ – ΚΡΙ) » 8ο Δημοτικό Σχολείο Κορυδαλλού">
            <a:extLst>
              <a:ext uri="{FF2B5EF4-FFF2-40B4-BE49-F238E27FC236}">
                <a16:creationId xmlns:a16="http://schemas.microsoft.com/office/drawing/2014/main" id="{C79B10EE-0E32-41EF-9B36-CD8E02083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334" y="53131"/>
            <a:ext cx="4509430" cy="267225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in on Crete island">
            <a:extLst>
              <a:ext uri="{FF2B5EF4-FFF2-40B4-BE49-F238E27FC236}">
                <a16:creationId xmlns:a16="http://schemas.microsoft.com/office/drawing/2014/main" id="{171863E9-2525-4DBC-A232-36F4D484E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973" y="3069020"/>
            <a:ext cx="3710152" cy="371015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Άγνωστοι σκότωσαν κρητικό κρι κρι στον Εθνικό Δρυμό Σαμαριάς – Πειραϊκό Κύμα">
            <a:extLst>
              <a:ext uri="{FF2B5EF4-FFF2-40B4-BE49-F238E27FC236}">
                <a16:creationId xmlns:a16="http://schemas.microsoft.com/office/drawing/2014/main" id="{9AC4D8A9-4531-43FC-B044-F3CBB79524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7353" y="4848881"/>
            <a:ext cx="2419350" cy="1885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2A3AF14-2A46-4A7E-AB57-DDB653032B12}"/>
              </a:ext>
            </a:extLst>
          </p:cNvPr>
          <p:cNvSpPr txBox="1"/>
          <p:nvPr/>
        </p:nvSpPr>
        <p:spPr>
          <a:xfrm>
            <a:off x="4734105" y="2715736"/>
            <a:ext cx="1680460" cy="369332"/>
          </a:xfrm>
          <a:prstGeom prst="rect">
            <a:avLst/>
          </a:prstGeom>
          <a:noFill/>
        </p:spPr>
        <p:txBody>
          <a:bodyPr wrap="none" rtlCol="0">
            <a:spAutoFit/>
          </a:bodyPr>
          <a:lstStyle/>
          <a:p>
            <a:r>
              <a:rPr lang="el-GR" dirty="0"/>
              <a:t>κατσίκες κρι-κρι</a:t>
            </a:r>
            <a:endParaRPr lang="cs-CZ" dirty="0"/>
          </a:p>
        </p:txBody>
      </p:sp>
      <p:sp>
        <p:nvSpPr>
          <p:cNvPr id="4" name="TextovéPole 3">
            <a:extLst>
              <a:ext uri="{FF2B5EF4-FFF2-40B4-BE49-F238E27FC236}">
                <a16:creationId xmlns:a16="http://schemas.microsoft.com/office/drawing/2014/main" id="{3523E28B-F034-4AB2-B8B4-33A73505586A}"/>
              </a:ext>
            </a:extLst>
          </p:cNvPr>
          <p:cNvSpPr txBox="1"/>
          <p:nvPr/>
        </p:nvSpPr>
        <p:spPr>
          <a:xfrm>
            <a:off x="7649936" y="2720561"/>
            <a:ext cx="1173719" cy="369332"/>
          </a:xfrm>
          <a:prstGeom prst="rect">
            <a:avLst/>
          </a:prstGeom>
          <a:noFill/>
        </p:spPr>
        <p:txBody>
          <a:bodyPr wrap="none" rtlCol="0">
            <a:spAutoFit/>
          </a:bodyPr>
          <a:lstStyle/>
          <a:p>
            <a:r>
              <a:rPr lang="cs-CZ" dirty="0"/>
              <a:t>kozy </a:t>
            </a:r>
            <a:r>
              <a:rPr lang="cs-CZ" dirty="0" err="1"/>
              <a:t>kri</a:t>
            </a:r>
            <a:r>
              <a:rPr lang="cs-CZ" dirty="0"/>
              <a:t> </a:t>
            </a:r>
            <a:r>
              <a:rPr lang="cs-CZ" dirty="0" err="1"/>
              <a:t>kri</a:t>
            </a:r>
            <a:endParaRPr lang="cs-CZ" dirty="0"/>
          </a:p>
        </p:txBody>
      </p:sp>
    </p:spTree>
    <p:extLst>
      <p:ext uri="{BB962C8B-B14F-4D97-AF65-F5344CB8AC3E}">
        <p14:creationId xmlns:p14="http://schemas.microsoft.com/office/powerpoint/2010/main" val="368720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DSC_0027">
            <a:extLst>
              <a:ext uri="{FF2B5EF4-FFF2-40B4-BE49-F238E27FC236}">
                <a16:creationId xmlns:a16="http://schemas.microsoft.com/office/drawing/2014/main" id="{C00EE473-B796-4DC3-B72F-2DA535A6D2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5470"/>
          <a:stretch/>
        </p:blipFill>
        <p:spPr bwMode="auto">
          <a:xfrm>
            <a:off x="241297" y="321732"/>
            <a:ext cx="4256173" cy="30174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ΜΙΑ ΠΙΘΑΝΗ ΑΛΗΘΟΦΑΝΗΣ ΑΡΧΑΙΑ ΟΝΟΜΑΣΙΑ ΤΟΥ ΠΟΤΑΜΟΥ ΑΝΑΠΟΔΑΡΗ ΣΤΟΝ ΝΟΜΟ  ΗΡΑΚΛΕΙΟΥ. - neatouskinia">
            <a:extLst>
              <a:ext uri="{FF2B5EF4-FFF2-40B4-BE49-F238E27FC236}">
                <a16:creationId xmlns:a16="http://schemas.microsoft.com/office/drawing/2014/main" id="{E62A7615-82CA-49AB-8CF9-5AF0738A4A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46" r="-4" b="-4"/>
          <a:stretch/>
        </p:blipFill>
        <p:spPr bwMode="auto">
          <a:xfrm>
            <a:off x="241297" y="3660869"/>
            <a:ext cx="4256173"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ternativní popis obrázku chybí">
            <a:extLst>
              <a:ext uri="{FF2B5EF4-FFF2-40B4-BE49-F238E27FC236}">
                <a16:creationId xmlns:a16="http://schemas.microsoft.com/office/drawing/2014/main" id="{208B31F7-BE07-4153-8403-9618F6A689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29" r="2" b="2"/>
          <a:stretch/>
        </p:blipFill>
        <p:spPr bwMode="auto">
          <a:xfrm>
            <a:off x="4646529" y="321733"/>
            <a:ext cx="4256173" cy="597907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A0487ED-60A6-482C-BC98-AF30D0E7553C}"/>
              </a:ext>
            </a:extLst>
          </p:cNvPr>
          <p:cNvSpPr txBox="1"/>
          <p:nvPr/>
        </p:nvSpPr>
        <p:spPr>
          <a:xfrm>
            <a:off x="302079" y="0"/>
            <a:ext cx="3199722" cy="369332"/>
          </a:xfrm>
          <a:prstGeom prst="rect">
            <a:avLst/>
          </a:prstGeom>
          <a:noFill/>
        </p:spPr>
        <p:txBody>
          <a:bodyPr wrap="none" rtlCol="0">
            <a:spAutoFit/>
          </a:bodyPr>
          <a:lstStyle/>
          <a:p>
            <a:r>
              <a:rPr lang="cs-CZ" dirty="0"/>
              <a:t>řeka </a:t>
            </a:r>
            <a:r>
              <a:rPr lang="cs-CZ" dirty="0" err="1"/>
              <a:t>Almyros</a:t>
            </a:r>
            <a:r>
              <a:rPr lang="cs-CZ" dirty="0"/>
              <a:t>, </a:t>
            </a:r>
            <a:r>
              <a:rPr lang="el-GR" dirty="0"/>
              <a:t>ποταμός Αλμυρός</a:t>
            </a:r>
            <a:endParaRPr lang="cs-CZ" dirty="0"/>
          </a:p>
        </p:txBody>
      </p:sp>
      <p:sp>
        <p:nvSpPr>
          <p:cNvPr id="3" name="TextovéPole 2">
            <a:extLst>
              <a:ext uri="{FF2B5EF4-FFF2-40B4-BE49-F238E27FC236}">
                <a16:creationId xmlns:a16="http://schemas.microsoft.com/office/drawing/2014/main" id="{220BE0AA-1CFF-41CB-BEFD-5094F9A00ADF}"/>
              </a:ext>
            </a:extLst>
          </p:cNvPr>
          <p:cNvSpPr txBox="1"/>
          <p:nvPr/>
        </p:nvSpPr>
        <p:spPr>
          <a:xfrm>
            <a:off x="378100" y="3304436"/>
            <a:ext cx="3943515" cy="646331"/>
          </a:xfrm>
          <a:prstGeom prst="rect">
            <a:avLst/>
          </a:prstGeom>
          <a:noFill/>
        </p:spPr>
        <p:txBody>
          <a:bodyPr wrap="none" rtlCol="0">
            <a:spAutoFit/>
          </a:bodyPr>
          <a:lstStyle/>
          <a:p>
            <a:r>
              <a:rPr lang="cs-CZ" dirty="0"/>
              <a:t>řeka </a:t>
            </a:r>
            <a:r>
              <a:rPr lang="cs-CZ" dirty="0" err="1"/>
              <a:t>Anapodaris</a:t>
            </a:r>
            <a:r>
              <a:rPr lang="cs-CZ" dirty="0"/>
              <a:t>,</a:t>
            </a:r>
            <a:r>
              <a:rPr lang="el-GR" dirty="0"/>
              <a:t> ποταμός Αναποδάρης</a:t>
            </a:r>
            <a:r>
              <a:rPr lang="cs-CZ" dirty="0"/>
              <a:t>,</a:t>
            </a:r>
          </a:p>
          <a:p>
            <a:r>
              <a:rPr lang="cs-CZ" dirty="0"/>
              <a:t>nejdelší řeka Kréty, 40 km </a:t>
            </a:r>
          </a:p>
        </p:txBody>
      </p:sp>
      <p:sp>
        <p:nvSpPr>
          <p:cNvPr id="4" name="TextovéPole 3">
            <a:extLst>
              <a:ext uri="{FF2B5EF4-FFF2-40B4-BE49-F238E27FC236}">
                <a16:creationId xmlns:a16="http://schemas.microsoft.com/office/drawing/2014/main" id="{740E444D-2EE9-41D3-A3BF-18EDCB4D4595}"/>
              </a:ext>
            </a:extLst>
          </p:cNvPr>
          <p:cNvSpPr txBox="1"/>
          <p:nvPr/>
        </p:nvSpPr>
        <p:spPr>
          <a:xfrm>
            <a:off x="5692171" y="0"/>
            <a:ext cx="2148858" cy="369332"/>
          </a:xfrm>
          <a:prstGeom prst="rect">
            <a:avLst/>
          </a:prstGeom>
          <a:noFill/>
        </p:spPr>
        <p:txBody>
          <a:bodyPr wrap="none" rtlCol="0">
            <a:spAutoFit/>
          </a:bodyPr>
          <a:lstStyle/>
          <a:p>
            <a:r>
              <a:rPr lang="cs-CZ" dirty="0"/>
              <a:t>sup bělohlavý,</a:t>
            </a:r>
            <a:r>
              <a:rPr lang="el-GR" dirty="0"/>
              <a:t> όρνιο</a:t>
            </a:r>
            <a:r>
              <a:rPr lang="cs-CZ" dirty="0"/>
              <a:t> </a:t>
            </a:r>
          </a:p>
        </p:txBody>
      </p:sp>
    </p:spTree>
    <p:extLst>
      <p:ext uri="{BB962C8B-B14F-4D97-AF65-F5344CB8AC3E}">
        <p14:creationId xmlns:p14="http://schemas.microsoft.com/office/powerpoint/2010/main" val="3279784401"/>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2008</Words>
  <Application>Microsoft Office PowerPoint</Application>
  <PresentationFormat>Předvádění na obrazovce (4:3)</PresentationFormat>
  <Paragraphs>235</Paragraphs>
  <Slides>62</Slides>
  <Notes>16</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62</vt:i4>
      </vt:variant>
    </vt:vector>
  </HeadingPairs>
  <TitlesOfParts>
    <vt:vector size="69" baseType="lpstr">
      <vt:lpstr>Arial</vt:lpstr>
      <vt:lpstr>Calibri</vt:lpstr>
      <vt:lpstr>Calibri Light</vt:lpstr>
      <vt:lpstr>Cavolini</vt:lpstr>
      <vt:lpstr>Comic Sans MS</vt:lpstr>
      <vt:lpstr>Helvetica Neue</vt:lpstr>
      <vt:lpstr>Motiv Office</vt:lpstr>
      <vt:lpstr>Kréta</vt:lpstr>
      <vt:lpstr>Prezentace aplikace PowerPoint</vt:lpstr>
      <vt:lpstr>Kréta                                             Κρήτη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Kréta                                             Κρήτη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Chronologie</vt:lpstr>
      <vt:lpstr>Prezentace aplikace PowerPoint</vt:lpstr>
      <vt:lpstr>Prezentace aplikace PowerPoint</vt:lpstr>
      <vt:lpstr>Prezentace aplikace PowerPoint</vt:lpstr>
      <vt:lpstr>Knóssos, trůnní sál</vt:lpstr>
      <vt:lpstr>Prezentace aplikace PowerPoint</vt:lpstr>
      <vt:lpstr>Knóssos, fresková výzdoba, mladší palácové období, Archeologické muzeum v Irakliu</vt:lpstr>
      <vt:lpstr>Knóssos – východní vstup do paláce</vt:lpstr>
      <vt:lpstr>Prezentace aplikace PowerPoint</vt:lpstr>
      <vt:lpstr>Prezentace aplikace PowerPoint</vt:lpstr>
      <vt:lpstr>Disk z Faistu, 2. tis. př. n. l., neznámé písmo, Archeologické muzeum v Irakliu</vt:lpstr>
      <vt:lpstr>Mallia – půdorys paláce a letecký pohled</vt:lpstr>
      <vt:lpstr>Prezentace aplikace PowerPoint</vt:lpstr>
      <vt:lpstr>Prezentace aplikace PowerPoint</vt:lpstr>
      <vt:lpstr>Knóssos – freska - skok přes býka, obd. ml. paláců, Archeologické muzeum v Irakliu</vt:lpstr>
      <vt:lpstr>Prezentace aplikace PowerPoint</vt:lpstr>
      <vt:lpstr>Labrys – dvojbřitá sekera, symbol minojské civilizace</vt:lpstr>
      <vt:lpstr>Obuv Minojců, účesy žen</vt:lpstr>
      <vt:lpstr>Knossos – freska s procesím, obd. ml. paláců, Muzeum v Irakliu</vt:lpstr>
      <vt:lpstr>Prezentace aplikace PowerPoint</vt:lpstr>
      <vt:lpstr>Období starších paláců – kamarská keramika, Archeologické muzeum v Irakliu</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Simone Sumelidu</dc:creator>
  <cp:lastModifiedBy>Nicole Sumelidu</cp:lastModifiedBy>
  <cp:revision>9</cp:revision>
  <dcterms:created xsi:type="dcterms:W3CDTF">2022-02-10T08:22:23Z</dcterms:created>
  <dcterms:modified xsi:type="dcterms:W3CDTF">2023-05-15T11:46:12Z</dcterms:modified>
</cp:coreProperties>
</file>