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95" r:id="rId2"/>
    <p:sldId id="258" r:id="rId3"/>
    <p:sldId id="261" r:id="rId4"/>
    <p:sldId id="478" r:id="rId5"/>
    <p:sldId id="257" r:id="rId6"/>
    <p:sldId id="479" r:id="rId7"/>
    <p:sldId id="485" r:id="rId8"/>
    <p:sldId id="477" r:id="rId9"/>
    <p:sldId id="481" r:id="rId10"/>
    <p:sldId id="480" r:id="rId11"/>
    <p:sldId id="491" r:id="rId12"/>
    <p:sldId id="490" r:id="rId13"/>
    <p:sldId id="483" r:id="rId14"/>
    <p:sldId id="482" r:id="rId15"/>
    <p:sldId id="484" r:id="rId16"/>
    <p:sldId id="489" r:id="rId17"/>
    <p:sldId id="492" r:id="rId18"/>
    <p:sldId id="486" r:id="rId19"/>
    <p:sldId id="493" r:id="rId20"/>
    <p:sldId id="487" r:id="rId21"/>
    <p:sldId id="488" r:id="rId22"/>
    <p:sldId id="265" r:id="rId23"/>
    <p:sldId id="266" r:id="rId24"/>
    <p:sldId id="267" r:id="rId25"/>
    <p:sldId id="268" r:id="rId26"/>
    <p:sldId id="275" r:id="rId27"/>
    <p:sldId id="276" r:id="rId28"/>
    <p:sldId id="494" r:id="rId29"/>
    <p:sldId id="323" r:id="rId30"/>
    <p:sldId id="277" r:id="rId31"/>
    <p:sldId id="278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324" r:id="rId42"/>
    <p:sldId id="471" r:id="rId43"/>
    <p:sldId id="474" r:id="rId44"/>
    <p:sldId id="475" r:id="rId45"/>
    <p:sldId id="476" r:id="rId4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C5CEA-52B3-4003-BA11-D5392AB36FA0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DD081-25A3-4B41-B144-ADD128D5B93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201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74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C3F218-A70E-49A8-ACF4-BDD76B054304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536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BAF41B-9FB1-4C16-B42D-2CA707590F6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1B1906-C7B8-4004-9A90-6B384C403600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355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237388-2956-48CC-AF2E-01C8E4FD898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560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C38818-AACE-4A4F-9237-ED3ED25CF974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969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71365A-059C-4F8C-BDE7-E11D3CA53CE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174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E07E86-90D4-4A6A-BB53-AF04992C8DE8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38B9FF-762C-47EE-9873-01563A73E716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789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60E195-F6A8-4C46-8F41-37A6BFCF2395}" type="slidenum">
              <a:rPr lang="cs-CZ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93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250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8179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730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82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2505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744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3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8866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6790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191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AC7AF-2CF9-43E5-B7CC-A216A83B7414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19D6D-D3D1-4D7D-AE7D-D9898FE2C8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4149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pLISOz_X6zQ&amp;ab_channel=Travelmemori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Qrsc1-xFJW8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ENIlVEd4As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FC9B5-CAAB-96CB-A39C-29032235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</a:t>
            </a:r>
            <a:r>
              <a:rPr lang="cs-CZ" dirty="0" err="1"/>
              <a:t>yklady</a:t>
            </a:r>
            <a:endParaRPr lang="cs-CZ" dirty="0"/>
          </a:p>
        </p:txBody>
      </p:sp>
      <p:pic>
        <p:nvPicPr>
          <p:cNvPr id="5" name="Zástupný obsah 4" descr="Obsah obrázku mapa, atlas, text, Svět&#10;&#10;Popis byl vytvořen automaticky">
            <a:extLst>
              <a:ext uri="{FF2B5EF4-FFF2-40B4-BE49-F238E27FC236}">
                <a16:creationId xmlns:a16="http://schemas.microsoft.com/office/drawing/2014/main" id="{ED46C39F-BF6B-342F-60D9-C9845E70E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48880"/>
            <a:ext cx="4214961" cy="3574287"/>
          </a:xfrm>
        </p:spPr>
      </p:pic>
    </p:spTree>
    <p:extLst>
      <p:ext uri="{BB962C8B-B14F-4D97-AF65-F5344CB8AC3E}">
        <p14:creationId xmlns:p14="http://schemas.microsoft.com/office/powerpoint/2010/main" val="3433922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6FA8D8B-85CD-49AF-B69F-32EF3F6B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A5A8D08-C683-4BC8-9D81-CA9F00B657E4}"/>
              </a:ext>
            </a:extLst>
          </p:cNvPr>
          <p:cNvSpPr txBox="1"/>
          <p:nvPr/>
        </p:nvSpPr>
        <p:spPr>
          <a:xfrm>
            <a:off x="179512" y="260648"/>
            <a:ext cx="1372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Skály z </a:t>
            </a:r>
            <a:r>
              <a:rPr lang="cs-CZ" dirty="0" err="1"/>
              <a:t>tuffu</a:t>
            </a:r>
            <a:r>
              <a:rPr lang="cs-CZ" dirty="0"/>
              <a:t>,</a:t>
            </a:r>
          </a:p>
          <a:p>
            <a:r>
              <a:rPr lang="cs-CZ" dirty="0" err="1"/>
              <a:t>Santorini</a:t>
            </a:r>
            <a:endParaRPr lang="cs-CZ" dirty="0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843FE5C8-46C6-4171-A0C8-83CD215EC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971967"/>
            <a:ext cx="2982618" cy="190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934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obloha, exteriér&#10;&#10;Popis byl vytvořen automaticky">
            <a:extLst>
              <a:ext uri="{FF2B5EF4-FFF2-40B4-BE49-F238E27FC236}">
                <a16:creationId xmlns:a16="http://schemas.microsoft.com/office/drawing/2014/main" id="{41E82C30-F076-48AB-BD11-39A687596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248472" cy="265529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B193A86-1686-4032-A14A-C5DC99EFF994}"/>
              </a:ext>
            </a:extLst>
          </p:cNvPr>
          <p:cNvSpPr txBox="1"/>
          <p:nvPr/>
        </p:nvSpPr>
        <p:spPr>
          <a:xfrm>
            <a:off x="5868145" y="140150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Zásadní problém ostrovů: </a:t>
            </a:r>
            <a:r>
              <a:rPr lang="cs-CZ" sz="1200" b="1" dirty="0"/>
              <a:t>nedostatek vody</a:t>
            </a:r>
            <a:r>
              <a:rPr lang="cs-CZ" sz="1200" dirty="0"/>
              <a:t>:</a:t>
            </a:r>
            <a:r>
              <a:rPr lang="el-GR" sz="1200" dirty="0"/>
              <a:t> </a:t>
            </a:r>
          </a:p>
          <a:p>
            <a:r>
              <a:rPr lang="el-GR" sz="1200" dirty="0"/>
              <a:t>- </a:t>
            </a:r>
            <a:r>
              <a:rPr lang="cs-CZ" sz="1200" dirty="0"/>
              <a:t>nedostatek povrchových i podzemních zdrojů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kontaminace (velké množství vrtů)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turismus – velká spotřeba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nehospodárnost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klimatické změny (krátké prudké deště v zimě – půda nevsákne)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3A2127A-3173-43B5-887E-7E89F2BE66A2}"/>
              </a:ext>
            </a:extLst>
          </p:cNvPr>
          <p:cNvSpPr txBox="1"/>
          <p:nvPr/>
        </p:nvSpPr>
        <p:spPr>
          <a:xfrm>
            <a:off x="4552609" y="1758760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odsolovací jednotka – úprava mořské vody, Naxos</a:t>
            </a:r>
          </a:p>
        </p:txBody>
      </p:sp>
      <p:pic>
        <p:nvPicPr>
          <p:cNvPr id="7" name="Obrázek 6" descr="Obsah obrázku exteriér, voda, obloha, hora&#10;&#10;Popis byl vytvořen automaticky">
            <a:extLst>
              <a:ext uri="{FF2B5EF4-FFF2-40B4-BE49-F238E27FC236}">
                <a16:creationId xmlns:a16="http://schemas.microsoft.com/office/drawing/2014/main" id="{9C9758EA-963D-414E-9097-2E5D23C23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81" y="3931369"/>
            <a:ext cx="4953744" cy="2786481"/>
          </a:xfrm>
          <a:prstGeom prst="rect">
            <a:avLst/>
          </a:prstGeom>
        </p:spPr>
      </p:pic>
      <p:pic>
        <p:nvPicPr>
          <p:cNvPr id="9" name="Obrázek 8" descr="Obsah obrázku exteriér, obloha, voda, příroda&#10;&#10;Popis byl vytvořen automaticky">
            <a:extLst>
              <a:ext uri="{FF2B5EF4-FFF2-40B4-BE49-F238E27FC236}">
                <a16:creationId xmlns:a16="http://schemas.microsoft.com/office/drawing/2014/main" id="{D4DA5EE6-F517-4C92-86EF-76B248EED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17032"/>
            <a:ext cx="4427984" cy="248758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CF95688-FC3C-4F25-A182-E845CAF5A594}"/>
              </a:ext>
            </a:extLst>
          </p:cNvPr>
          <p:cNvSpPr txBox="1"/>
          <p:nvPr/>
        </p:nvSpPr>
        <p:spPr>
          <a:xfrm>
            <a:off x="4085100" y="2973455"/>
            <a:ext cx="4951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err="1"/>
              <a:t>meltemi</a:t>
            </a:r>
            <a:r>
              <a:rPr lang="cs-CZ" sz="1200" b="1" dirty="0"/>
              <a:t> – </a:t>
            </a:r>
            <a:r>
              <a:rPr lang="el-GR" sz="1200" b="1" dirty="0"/>
              <a:t>μελτέμια</a:t>
            </a:r>
            <a:r>
              <a:rPr lang="cs-CZ" sz="1200" dirty="0"/>
              <a:t>, severovýchodní a severozápadní větry, které vanou Egejským mořem od června do října, intenzivní (zejména na </a:t>
            </a:r>
            <a:r>
              <a:rPr lang="cs-CZ" sz="1200" dirty="0" err="1"/>
              <a:t>Kykladách</a:t>
            </a:r>
            <a:r>
              <a:rPr lang="cs-CZ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77487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thumb/2/22/SantoriniPartialPano.jpg/800px-SantoriniPartialPano.jpg">
            <a:extLst>
              <a:ext uri="{FF2B5EF4-FFF2-40B4-BE49-F238E27FC236}">
                <a16:creationId xmlns:a16="http://schemas.microsoft.com/office/drawing/2014/main" id="{E60C8E61-E96A-4C7E-AC8B-E2B9605B6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1" r="6152" b="-1"/>
          <a:stretch/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C279585-F146-4C5C-8B3D-488C0DCB2075}"/>
              </a:ext>
            </a:extLst>
          </p:cNvPr>
          <p:cNvSpPr txBox="1"/>
          <p:nvPr/>
        </p:nvSpPr>
        <p:spPr>
          <a:xfrm>
            <a:off x="1115616" y="476672"/>
            <a:ext cx="312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Kykladská krajina a architektura</a:t>
            </a:r>
          </a:p>
        </p:txBody>
      </p:sp>
    </p:spTree>
    <p:extLst>
      <p:ext uri="{BB962C8B-B14F-4D97-AF65-F5344CB8AC3E}">
        <p14:creationId xmlns:p14="http://schemas.microsoft.com/office/powerpoint/2010/main" val="2992010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Ελλάδα Μύκονος αρχιτεκτονική χαρακτηριστική Στοκ Εικόνες - εικόνα από :  111340758">
            <a:extLst>
              <a:ext uri="{FF2B5EF4-FFF2-40B4-BE49-F238E27FC236}">
                <a16:creationId xmlns:a16="http://schemas.microsoft.com/office/drawing/2014/main" id="{8EBCB638-184A-4C7B-A084-95B0D909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45934"/>
            <a:ext cx="5364088" cy="394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Λαογραφικό Μουσείο Μυκόνου - More Greece">
            <a:extLst>
              <a:ext uri="{FF2B5EF4-FFF2-40B4-BE49-F238E27FC236}">
                <a16:creationId xmlns:a16="http://schemas.microsoft.com/office/drawing/2014/main" id="{213C0478-8EF9-4AE9-B238-4A8FF17F2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91" y="52358"/>
            <a:ext cx="5462087" cy="357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CD63BE2-5DC1-4990-8CD1-5779150F5D80}"/>
              </a:ext>
            </a:extLst>
          </p:cNvPr>
          <p:cNvSpPr txBox="1"/>
          <p:nvPr/>
        </p:nvSpPr>
        <p:spPr>
          <a:xfrm>
            <a:off x="5724128" y="476672"/>
            <a:ext cx="345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Mykonos</a:t>
            </a:r>
            <a:r>
              <a:rPr lang="cs-CZ" dirty="0"/>
              <a:t>, „kubistická architektura“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AF665E0-7DFB-9EAB-149B-75C6E4A10B6D}"/>
              </a:ext>
            </a:extLst>
          </p:cNvPr>
          <p:cNvSpPr txBox="1"/>
          <p:nvPr/>
        </p:nvSpPr>
        <p:spPr>
          <a:xfrm>
            <a:off x="30425" y="4365104"/>
            <a:ext cx="3990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https://www.youtube.com/watch?v=pLISOz_X6zQ&amp;ab_channel=Travelmemories</a:t>
            </a:r>
            <a:endParaRPr lang="cs-CZ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93831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EF5C929-016A-4A9D-B86C-5DB6D639E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23" y="41825"/>
            <a:ext cx="5397499" cy="404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50639072-0FB2-43DA-83B7-2F96BED21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68050"/>
            <a:ext cx="6096000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363BB1D-A690-4899-9CAB-7BFC6FAE9018}"/>
              </a:ext>
            </a:extLst>
          </p:cNvPr>
          <p:cNvSpPr txBox="1"/>
          <p:nvPr/>
        </p:nvSpPr>
        <p:spPr>
          <a:xfrm>
            <a:off x="2019229" y="943272"/>
            <a:ext cx="1599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Μ</a:t>
            </a:r>
            <a:r>
              <a:rPr lang="cs-CZ" sz="1200" dirty="0" err="1"/>
              <a:t>ykonos</a:t>
            </a:r>
            <a:r>
              <a:rPr lang="cs-CZ" sz="1200" dirty="0"/>
              <a:t>, letiště</a:t>
            </a:r>
          </a:p>
          <a:p>
            <a:r>
              <a:rPr lang="cs-CZ" sz="1200" dirty="0"/>
              <a:t>M</a:t>
            </a:r>
            <a:r>
              <a:rPr lang="el-GR" sz="1200" dirty="0" err="1"/>
              <a:t>ύκονος</a:t>
            </a:r>
            <a:r>
              <a:rPr lang="el-GR" sz="1200" dirty="0"/>
              <a:t>, αεροδρόμιο</a:t>
            </a:r>
            <a:endParaRPr lang="cs-CZ" sz="12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99C91D1-0268-4555-B888-B1840585E07C}"/>
              </a:ext>
            </a:extLst>
          </p:cNvPr>
          <p:cNvSpPr txBox="1"/>
          <p:nvPr/>
        </p:nvSpPr>
        <p:spPr>
          <a:xfrm>
            <a:off x="6444208" y="6237312"/>
            <a:ext cx="1937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Mykonos</a:t>
            </a:r>
            <a:r>
              <a:rPr lang="cs-CZ" sz="1200" dirty="0"/>
              <a:t>, základní škola</a:t>
            </a:r>
            <a:endParaRPr lang="el-GR" sz="1200" dirty="0"/>
          </a:p>
          <a:p>
            <a:r>
              <a:rPr lang="el-GR" sz="1200" dirty="0"/>
              <a:t>Μύκονος, δημοτικό σχολείο</a:t>
            </a:r>
            <a:endParaRPr lang="cs-CZ" sz="12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458756D-8E8B-41D0-B561-0D4F7B6448A8}"/>
              </a:ext>
            </a:extLst>
          </p:cNvPr>
          <p:cNvSpPr txBox="1"/>
          <p:nvPr/>
        </p:nvSpPr>
        <p:spPr>
          <a:xfrm>
            <a:off x="179512" y="188640"/>
            <a:ext cx="1941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moderní architektura</a:t>
            </a:r>
          </a:p>
          <a:p>
            <a:r>
              <a:rPr lang="el-GR" sz="1400" dirty="0"/>
              <a:t>μοντέρνα αρχιτεκτονική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057460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1BB00D1-9C0E-4B97-A2C8-139CC0CCB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" y="35646"/>
            <a:ext cx="70008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Εντυπωσιακές υπόγειες κατοικίες - Casas Ideas - Ιδέες για διακόσμηση σε  Σπίτια, Εξοχικά, Κήπους &amp;amp; Μπαλκόνια">
            <a:extLst>
              <a:ext uri="{FF2B5EF4-FFF2-40B4-BE49-F238E27FC236}">
                <a16:creationId xmlns:a16="http://schemas.microsoft.com/office/drawing/2014/main" id="{17791768-404F-4F87-BA87-20E6039DF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868" y="2854364"/>
            <a:ext cx="5271132" cy="394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7A2342B-4FBD-4A6C-9E3D-AE1FFF871A97}"/>
              </a:ext>
            </a:extLst>
          </p:cNvPr>
          <p:cNvSpPr txBox="1"/>
          <p:nvPr/>
        </p:nvSpPr>
        <p:spPr>
          <a:xfrm>
            <a:off x="467544" y="4797152"/>
            <a:ext cx="1025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Santorini</a:t>
            </a:r>
            <a:endParaRPr lang="cs-CZ" dirty="0"/>
          </a:p>
          <a:p>
            <a:r>
              <a:rPr lang="cs-CZ" dirty="0" err="1"/>
              <a:t>Théra</a:t>
            </a:r>
            <a:endParaRPr lang="cs-CZ" dirty="0"/>
          </a:p>
          <a:p>
            <a:r>
              <a:rPr lang="cs-CZ" dirty="0" err="1"/>
              <a:t>Thira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899439C-A3D5-4A2B-9E9D-F3932EC56B9D}"/>
              </a:ext>
            </a:extLst>
          </p:cNvPr>
          <p:cNvSpPr txBox="1"/>
          <p:nvPr/>
        </p:nvSpPr>
        <p:spPr>
          <a:xfrm>
            <a:off x="2380706" y="4935651"/>
            <a:ext cx="1142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Σαντορίνη</a:t>
            </a:r>
          </a:p>
          <a:p>
            <a:r>
              <a:rPr lang="el-GR" dirty="0"/>
              <a:t>Θήρα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B429BE0-47C6-464D-ACDF-5BD9B685E480}"/>
              </a:ext>
            </a:extLst>
          </p:cNvPr>
          <p:cNvSpPr txBox="1"/>
          <p:nvPr/>
        </p:nvSpPr>
        <p:spPr>
          <a:xfrm>
            <a:off x="7009326" y="2083133"/>
            <a:ext cx="2126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err="1"/>
              <a:t>υπόσκαφο</a:t>
            </a:r>
            <a:r>
              <a:rPr lang="el-GR" sz="1200" dirty="0"/>
              <a:t>, </a:t>
            </a:r>
            <a:r>
              <a:rPr lang="cs-CZ" sz="1200" dirty="0"/>
              <a:t>dům vytesaný do skály</a:t>
            </a:r>
            <a:r>
              <a:rPr lang="el-GR" sz="1200" dirty="0"/>
              <a:t>, </a:t>
            </a:r>
            <a:r>
              <a:rPr lang="cs-CZ" sz="1200" dirty="0"/>
              <a:t>typické pro </a:t>
            </a:r>
            <a:r>
              <a:rPr lang="cs-CZ" sz="1200" dirty="0" err="1"/>
              <a:t>Santorini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163383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8F91DB-B6A1-4261-BCBA-6A35A8721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3277" y="2402883"/>
            <a:ext cx="5940152" cy="4455117"/>
          </a:xfrm>
          <a:prstGeom prst="rect">
            <a:avLst/>
          </a:prstGeom>
          <a:noFill/>
        </p:spPr>
      </p:pic>
      <p:pic>
        <p:nvPicPr>
          <p:cNvPr id="5" name="Obrázek 4" descr="Obsah obrázku interiér, patro, strop, kámen&#10;&#10;Popis byl vytvořen automaticky">
            <a:extLst>
              <a:ext uri="{FF2B5EF4-FFF2-40B4-BE49-F238E27FC236}">
                <a16:creationId xmlns:a16="http://schemas.microsoft.com/office/drawing/2014/main" id="{4B52195E-9213-4984-A4D6-F43D700A85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6632"/>
            <a:ext cx="5296662" cy="352839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5316D50-CE07-4CA3-A421-9D0B25743C3F}"/>
              </a:ext>
            </a:extLst>
          </p:cNvPr>
          <p:cNvSpPr txBox="1"/>
          <p:nvPr/>
        </p:nvSpPr>
        <p:spPr>
          <a:xfrm>
            <a:off x="6084168" y="260648"/>
            <a:ext cx="22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υπόσκαφα</a:t>
            </a:r>
            <a:r>
              <a:rPr lang="el-GR" dirty="0"/>
              <a:t>, Σαντορίνη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928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obloha, lidé, exteriér&#10;&#10;Popis byl vytvořen automaticky">
            <a:extLst>
              <a:ext uri="{FF2B5EF4-FFF2-40B4-BE49-F238E27FC236}">
                <a16:creationId xmlns:a16="http://schemas.microsoft.com/office/drawing/2014/main" id="{55F0697E-7AB2-8F5E-E2CC-3E458D537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9204"/>
            <a:ext cx="4724400" cy="3543300"/>
          </a:xfrm>
          <a:prstGeom prst="rect">
            <a:avLst/>
          </a:prstGeom>
        </p:spPr>
      </p:pic>
      <p:pic>
        <p:nvPicPr>
          <p:cNvPr id="5" name="Obrázek 4" descr="Obsah obrázku obloha, exteriér, příroda, lidé&#10;&#10;Popis byl vytvořen automaticky">
            <a:extLst>
              <a:ext uri="{FF2B5EF4-FFF2-40B4-BE49-F238E27FC236}">
                <a16:creationId xmlns:a16="http://schemas.microsoft.com/office/drawing/2014/main" id="{D407F464-8817-3716-7F7B-34E8BFF53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808" y="3184134"/>
            <a:ext cx="5364088" cy="357466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6AFA851-6A0F-CE9F-248A-76C90E2EE49E}"/>
              </a:ext>
            </a:extLst>
          </p:cNvPr>
          <p:cNvSpPr txBox="1"/>
          <p:nvPr/>
        </p:nvSpPr>
        <p:spPr>
          <a:xfrm>
            <a:off x="755576" y="4293096"/>
            <a:ext cx="2871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Pláž </a:t>
            </a:r>
            <a:r>
              <a:rPr lang="cs-CZ" dirty="0" err="1"/>
              <a:t>Sarakiniko</a:t>
            </a:r>
            <a:endParaRPr lang="cs-CZ" dirty="0"/>
          </a:p>
          <a:p>
            <a:r>
              <a:rPr lang="cs-CZ" dirty="0"/>
              <a:t>negativní hodnocení turistů?</a:t>
            </a:r>
          </a:p>
        </p:txBody>
      </p:sp>
    </p:spTree>
    <p:extLst>
      <p:ext uri="{BB962C8B-B14F-4D97-AF65-F5344CB8AC3E}">
        <p14:creationId xmlns:p14="http://schemas.microsoft.com/office/powerpoint/2010/main" val="857259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Τήνος: Ιερός Ναός Ευαγγελίστριας">
            <a:extLst>
              <a:ext uri="{FF2B5EF4-FFF2-40B4-BE49-F238E27FC236}">
                <a16:creationId xmlns:a16="http://schemas.microsoft.com/office/drawing/2014/main" id="{A6FF755D-9E3B-4F7A-AD3B-A2F4A754E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916F808-09DB-4AF7-A412-F10085188921}"/>
              </a:ext>
            </a:extLst>
          </p:cNvPr>
          <p:cNvSpPr txBox="1"/>
          <p:nvPr/>
        </p:nvSpPr>
        <p:spPr>
          <a:xfrm>
            <a:off x="34516" y="116632"/>
            <a:ext cx="3181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Τ</a:t>
            </a:r>
            <a:r>
              <a:rPr lang="cs-CZ" sz="1400" dirty="0" err="1"/>
              <a:t>inos</a:t>
            </a:r>
            <a:r>
              <a:rPr lang="cs-CZ" sz="1400" dirty="0"/>
              <a:t>, chrám Zvěstování Panně Marii</a:t>
            </a:r>
          </a:p>
          <a:p>
            <a:r>
              <a:rPr lang="el-GR" sz="1400" dirty="0"/>
              <a:t>Τήνος, ναός Ευαγγελισμού της Θεοτόκου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744369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exteriér, dav&#10;&#10;Popis byl vytvořen automaticky">
            <a:extLst>
              <a:ext uri="{FF2B5EF4-FFF2-40B4-BE49-F238E27FC236}">
                <a16:creationId xmlns:a16="http://schemas.microsoft.com/office/drawing/2014/main" id="{A7696D05-7C39-ABF5-66A6-7CAF5FD4B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4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758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H:\topografie\2. hodina\obrázky 2. hodina\obrázky Kyklady\I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5" r="2" b="4299"/>
          <a:stretch/>
        </p:blipFill>
        <p:spPr>
          <a:xfrm>
            <a:off x="90488" y="68263"/>
            <a:ext cx="8963025" cy="6721475"/>
          </a:xfrm>
          <a:noFill/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D54F507-4162-4F24-AD1D-1CAE9FA399AD}"/>
              </a:ext>
            </a:extLst>
          </p:cNvPr>
          <p:cNvSpPr txBox="1"/>
          <p:nvPr/>
        </p:nvSpPr>
        <p:spPr>
          <a:xfrm>
            <a:off x="4716016" y="4941168"/>
            <a:ext cx="184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</a:rPr>
              <a:t>Kyklady </a:t>
            </a:r>
            <a:r>
              <a:rPr lang="el-GR" dirty="0">
                <a:solidFill>
                  <a:schemeClr val="bg2">
                    <a:lumMod val="75000"/>
                  </a:schemeClr>
                </a:solidFill>
              </a:rPr>
              <a:t>Κυκλάδες</a:t>
            </a:r>
            <a:endParaRPr lang="cs-CZ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44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Παναγία Τήνου: Η εικόνα χωρίς τα τάματα - Δείτε τη φωτογραφία - Newsbomb -  Ειδησεις">
            <a:extLst>
              <a:ext uri="{FF2B5EF4-FFF2-40B4-BE49-F238E27FC236}">
                <a16:creationId xmlns:a16="http://schemas.microsoft.com/office/drawing/2014/main" id="{428E086B-C613-4C2B-BBB5-B847D637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49818"/>
            <a:ext cx="6372200" cy="382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980DD-3AF4-4F9C-9A6B-666DA565B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02" y="188640"/>
            <a:ext cx="3131829" cy="40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4E7F1DE-AFEA-4C73-B55B-D5A7A7D2A77B}"/>
              </a:ext>
            </a:extLst>
          </p:cNvPr>
          <p:cNvSpPr txBox="1"/>
          <p:nvPr/>
        </p:nvSpPr>
        <p:spPr>
          <a:xfrm>
            <a:off x="4247445" y="188640"/>
            <a:ext cx="482454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Τ</a:t>
            </a:r>
            <a:r>
              <a:rPr lang="cs-CZ" sz="1400" dirty="0" err="1"/>
              <a:t>inos</a:t>
            </a:r>
            <a:r>
              <a:rPr lang="cs-CZ" sz="1400" dirty="0"/>
              <a:t>, chrám Zvěstování Panně Marii, zázračná ikona – poutní místo</a:t>
            </a:r>
          </a:p>
          <a:p>
            <a:endParaRPr lang="cs-CZ" dirty="0"/>
          </a:p>
        </p:txBody>
      </p:sp>
      <p:pic>
        <p:nvPicPr>
          <p:cNvPr id="4" name="Obrázek 3" descr="Obsah obrázku různé, oltář, několik, různorodost&#10;&#10;Popis byl vytvořen automaticky">
            <a:extLst>
              <a:ext uri="{FF2B5EF4-FFF2-40B4-BE49-F238E27FC236}">
                <a16:creationId xmlns:a16="http://schemas.microsoft.com/office/drawing/2014/main" id="{945905AE-7CFA-408A-9D03-14C2807662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48680"/>
            <a:ext cx="3473618" cy="231574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B4B87D8-037D-4DCB-9A14-8B36FED84104}"/>
              </a:ext>
            </a:extLst>
          </p:cNvPr>
          <p:cNvSpPr txBox="1"/>
          <p:nvPr/>
        </p:nvSpPr>
        <p:spPr>
          <a:xfrm>
            <a:off x="4430434" y="2552709"/>
            <a:ext cx="1723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votivní dary - </a:t>
            </a:r>
            <a:r>
              <a:rPr lang="el-GR" sz="1400" dirty="0"/>
              <a:t>τάματα</a:t>
            </a:r>
            <a:endParaRPr lang="cs-CZ" sz="1400" dirty="0"/>
          </a:p>
        </p:txBody>
      </p:sp>
      <p:pic>
        <p:nvPicPr>
          <p:cNvPr id="7" name="Obrázek 6" descr="Obsah obrázku zdobené, barevné&#10;&#10;Popis byl vytvořen automaticky">
            <a:extLst>
              <a:ext uri="{FF2B5EF4-FFF2-40B4-BE49-F238E27FC236}">
                <a16:creationId xmlns:a16="http://schemas.microsoft.com/office/drawing/2014/main" id="{96F7F43A-E688-8528-3865-B14BB8352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4860801"/>
            <a:ext cx="2444871" cy="17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7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enuše Mélská v Louvru">
            <a:extLst>
              <a:ext uri="{FF2B5EF4-FFF2-40B4-BE49-F238E27FC236}">
                <a16:creationId xmlns:a16="http://schemas.microsoft.com/office/drawing/2014/main" id="{8146F2E3-6932-4C63-8C13-40A8F524D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822"/>
            <a:ext cx="3528392" cy="663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69CB5E26-4934-433A-B78F-F57FEA5D0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330913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322D73-9DC3-4356-A9E2-D6159BD4E2C7}"/>
              </a:ext>
            </a:extLst>
          </p:cNvPr>
          <p:cNvSpPr txBox="1"/>
          <p:nvPr/>
        </p:nvSpPr>
        <p:spPr>
          <a:xfrm>
            <a:off x="4139952" y="260648"/>
            <a:ext cx="29709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Venuše </a:t>
            </a:r>
            <a:r>
              <a:rPr lang="cs-CZ" sz="1400" b="1" dirty="0" err="1"/>
              <a:t>mélská</a:t>
            </a:r>
            <a:r>
              <a:rPr lang="cs-CZ" sz="1400" b="1" dirty="0"/>
              <a:t>, </a:t>
            </a:r>
            <a:r>
              <a:rPr lang="el-GR" sz="1400" b="1" dirty="0"/>
              <a:t>Αφροδίτη της Μήλου</a:t>
            </a:r>
          </a:p>
          <a:p>
            <a:r>
              <a:rPr lang="cs-CZ" sz="1400" dirty="0"/>
              <a:t>120-100 př. n. l., </a:t>
            </a:r>
            <a:r>
              <a:rPr lang="cs-CZ" sz="1400" dirty="0" err="1"/>
              <a:t>parský</a:t>
            </a:r>
            <a:r>
              <a:rPr lang="cs-CZ" sz="1400" dirty="0"/>
              <a:t> mramor</a:t>
            </a:r>
            <a:endParaRPr lang="el-GR" sz="1400" dirty="0"/>
          </a:p>
          <a:p>
            <a:r>
              <a:rPr lang="cs-CZ" sz="1400" dirty="0"/>
              <a:t>nalezena 1820, </a:t>
            </a:r>
            <a:r>
              <a:rPr lang="cs-CZ" sz="1400" dirty="0" err="1"/>
              <a:t>Mélos</a:t>
            </a:r>
            <a:endParaRPr lang="cs-CZ" sz="1400" dirty="0"/>
          </a:p>
          <a:p>
            <a:r>
              <a:rPr lang="cs-CZ" sz="1400" dirty="0"/>
              <a:t>Louvre</a:t>
            </a:r>
          </a:p>
        </p:txBody>
      </p:sp>
    </p:spTree>
    <p:extLst>
      <p:ext uri="{BB962C8B-B14F-4D97-AF65-F5344CB8AC3E}">
        <p14:creationId xmlns:p14="http://schemas.microsoft.com/office/powerpoint/2010/main" val="177107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H:\topografie\2. hodina\obrázky 2. hodina\obrázky Kyklady\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55" y="1124744"/>
            <a:ext cx="4123406" cy="5500299"/>
          </a:xfrm>
        </p:spPr>
      </p:pic>
      <p:pic>
        <p:nvPicPr>
          <p:cNvPr id="10244" name="Picture 3" descr="H:\topografie\2. hodina\obrázky 2. hodina\obrázky Kyklady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2597"/>
            <a:ext cx="4411438" cy="554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001E3ED-E668-42A2-B68A-432E8C3F6E37}"/>
              </a:ext>
            </a:extLst>
          </p:cNvPr>
          <p:cNvSpPr txBox="1"/>
          <p:nvPr/>
        </p:nvSpPr>
        <p:spPr>
          <a:xfrm>
            <a:off x="539552" y="260648"/>
            <a:ext cx="27699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/>
              <a:t>kykladské „idoly“</a:t>
            </a:r>
          </a:p>
          <a:p>
            <a:r>
              <a:rPr lang="cs-CZ" sz="1400" dirty="0"/>
              <a:t>3. tis. př. n. l.</a:t>
            </a:r>
          </a:p>
          <a:p>
            <a:r>
              <a:rPr lang="cs-CZ" sz="1400" dirty="0"/>
              <a:t>Muzeum kykladského umění, Atény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19D1B04-7FDD-481D-A3C6-79BCDAF19E78}"/>
              </a:ext>
            </a:extLst>
          </p:cNvPr>
          <p:cNvSpPr txBox="1"/>
          <p:nvPr/>
        </p:nvSpPr>
        <p:spPr>
          <a:xfrm>
            <a:off x="5834525" y="188218"/>
            <a:ext cx="3273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κυκλαδικά ειδώλια</a:t>
            </a:r>
          </a:p>
          <a:p>
            <a:r>
              <a:rPr lang="el-GR" sz="1400" dirty="0"/>
              <a:t>3</a:t>
            </a:r>
            <a:r>
              <a:rPr lang="el-GR" sz="1400" baseline="30000" dirty="0"/>
              <a:t>η</a:t>
            </a:r>
            <a:r>
              <a:rPr lang="el-GR" sz="1400" dirty="0"/>
              <a:t> χιλιετία π. Χ.</a:t>
            </a:r>
          </a:p>
          <a:p>
            <a:r>
              <a:rPr lang="el-GR" sz="1400" dirty="0"/>
              <a:t>Μουσείο κυκλαδικής τέχνης, Αθήνα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6154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:\topografie\2. hodina\obrázky 2. hodina\obrázky Kyklady\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4043363" cy="5389563"/>
          </a:xfrm>
        </p:spPr>
      </p:pic>
      <p:pic>
        <p:nvPicPr>
          <p:cNvPr id="11268" name="Picture 4" descr="H:\topografie\2. hodina\obrázky 2. hodina\obrázky Kyklady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96975"/>
            <a:ext cx="40513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DD3EB69-2E81-4CCD-9C51-2150A48ACD4E}"/>
              </a:ext>
            </a:extLst>
          </p:cNvPr>
          <p:cNvSpPr txBox="1"/>
          <p:nvPr/>
        </p:nvSpPr>
        <p:spPr>
          <a:xfrm>
            <a:off x="395536" y="271462"/>
            <a:ext cx="3366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Kykladské „idoly“ v životní velikosti</a:t>
            </a:r>
            <a:r>
              <a:rPr lang="el-GR" sz="1400" dirty="0"/>
              <a:t> </a:t>
            </a:r>
            <a:r>
              <a:rPr lang="cs-CZ" sz="1400" dirty="0"/>
              <a:t>(1,50 m)</a:t>
            </a:r>
          </a:p>
        </p:txBody>
      </p:sp>
    </p:spTree>
    <p:extLst>
      <p:ext uri="{BB962C8B-B14F-4D97-AF65-F5344CB8AC3E}">
        <p14:creationId xmlns:p14="http://schemas.microsoft.com/office/powerpoint/2010/main" val="493029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 descr="ThumbObj_%CE%9D%CE%930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456"/>
            <a:ext cx="3923928" cy="64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7" descr="arpis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50723"/>
            <a:ext cx="4577457" cy="600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83485CC-524F-47B1-9656-CF50D7C45255}"/>
              </a:ext>
            </a:extLst>
          </p:cNvPr>
          <p:cNvSpPr txBox="1"/>
          <p:nvPr/>
        </p:nvSpPr>
        <p:spPr>
          <a:xfrm>
            <a:off x="4572000" y="332656"/>
            <a:ext cx="178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kykladské „idoly“</a:t>
            </a:r>
          </a:p>
        </p:txBody>
      </p:sp>
    </p:spTree>
    <p:extLst>
      <p:ext uri="{BB962C8B-B14F-4D97-AF65-F5344CB8AC3E}">
        <p14:creationId xmlns:p14="http://schemas.microsoft.com/office/powerpoint/2010/main" val="4147071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3" descr="H:\topografie\2. hodina\obrázky 2. hodina\obrázky Kyklady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52" y="1124744"/>
            <a:ext cx="6855559" cy="5141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tigani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25" y="1628800"/>
            <a:ext cx="1544638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E471796-58A3-47AE-AEFE-4297690627D3}"/>
              </a:ext>
            </a:extLst>
          </p:cNvPr>
          <p:cNvSpPr txBox="1"/>
          <p:nvPr/>
        </p:nvSpPr>
        <p:spPr>
          <a:xfrm>
            <a:off x="395536" y="188640"/>
            <a:ext cx="2439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600" dirty="0"/>
              <a:t>Kykladská kultura, „pánve“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707660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539750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dirty="0" err="1"/>
              <a:t>Théra</a:t>
            </a:r>
            <a:r>
              <a:rPr lang="el-GR" altLang="cs-CZ" sz="2400" dirty="0"/>
              <a:t>, Τ</a:t>
            </a:r>
            <a:r>
              <a:rPr lang="cs-CZ" altLang="cs-CZ" sz="2400" dirty="0" err="1"/>
              <a:t>hira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Santorini</a:t>
            </a:r>
            <a:br>
              <a:rPr lang="cs-CZ" altLang="cs-CZ" sz="2400" dirty="0"/>
            </a:br>
            <a:r>
              <a:rPr lang="el-GR" altLang="cs-CZ" sz="2400" dirty="0"/>
              <a:t>Θήρα, Σαντορίνη</a:t>
            </a:r>
            <a:endParaRPr lang="cs-CZ" altLang="cs-CZ" sz="2400" dirty="0"/>
          </a:p>
        </p:txBody>
      </p:sp>
      <p:pic>
        <p:nvPicPr>
          <p:cNvPr id="20483" name="Picture 2" descr="H:\topografie\2. hodina\obrázky 2. hodina\obrázky théra\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196975"/>
            <a:ext cx="6202362" cy="4978400"/>
          </a:xfrm>
        </p:spPr>
      </p:pic>
    </p:spTree>
    <p:extLst>
      <p:ext uri="{BB962C8B-B14F-4D97-AF65-F5344CB8AC3E}">
        <p14:creationId xmlns:p14="http://schemas.microsoft.com/office/powerpoint/2010/main" val="4021865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 descr="http://upload.wikimedia.org/wikipedia/commons/1/14/Santorini_Lands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042707" cy="417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santorini Άμεση αποστολή γεννητριών στη Θήρα(Σαντορίνη) για την αποκατάσταση της βλάβη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874" y="1916832"/>
            <a:ext cx="413010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B6B6DD1-A2AB-44CE-B127-9FD7D8CE7188}"/>
              </a:ext>
            </a:extLst>
          </p:cNvPr>
          <p:cNvSpPr txBox="1"/>
          <p:nvPr/>
        </p:nvSpPr>
        <p:spPr>
          <a:xfrm>
            <a:off x="1263498" y="54868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Comic Sans MS" panose="030F0702030302020204" pitchFamily="66" charset="0"/>
              </a:rPr>
              <a:t>Théra</a:t>
            </a:r>
            <a:r>
              <a:rPr lang="cs-CZ" b="1" dirty="0">
                <a:latin typeface="Comic Sans MS" panose="030F0702030302020204" pitchFamily="66" charset="0"/>
              </a:rPr>
              <a:t>, </a:t>
            </a:r>
            <a:r>
              <a:rPr lang="cs-CZ" b="1" dirty="0" err="1">
                <a:latin typeface="Comic Sans MS" panose="030F0702030302020204" pitchFamily="66" charset="0"/>
              </a:rPr>
              <a:t>Thira</a:t>
            </a:r>
            <a:r>
              <a:rPr lang="el-GR" b="1" dirty="0">
                <a:latin typeface="Comic Sans MS" panose="030F0702030302020204" pitchFamily="66" charset="0"/>
              </a:rPr>
              <a:t>                                             Θήρα</a:t>
            </a:r>
            <a:endParaRPr lang="cs-CZ" b="1" dirty="0">
              <a:latin typeface="Comic Sans MS" panose="030F0702030302020204" pitchFamily="66" charset="0"/>
            </a:endParaRPr>
          </a:p>
          <a:p>
            <a:r>
              <a:rPr lang="cs-CZ" b="1" dirty="0" err="1">
                <a:latin typeface="Comic Sans MS" panose="030F0702030302020204" pitchFamily="66" charset="0"/>
              </a:rPr>
              <a:t>Santorini</a:t>
            </a:r>
            <a:r>
              <a:rPr lang="el-GR" b="1" dirty="0">
                <a:latin typeface="Comic Sans MS" panose="030F0702030302020204" pitchFamily="66" charset="0"/>
              </a:rPr>
              <a:t>                                             Σαντορίνη</a:t>
            </a:r>
            <a:endParaRPr lang="cs-CZ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04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7AC76CE-A494-0CF4-7078-C038F26C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76" y="0"/>
            <a:ext cx="7621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015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92" y="0"/>
            <a:ext cx="7214616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5583425-CCE2-441F-AC91-949B181279C1}"/>
              </a:ext>
            </a:extLst>
          </p:cNvPr>
          <p:cNvSpPr txBox="1"/>
          <p:nvPr/>
        </p:nvSpPr>
        <p:spPr>
          <a:xfrm>
            <a:off x="5652120" y="350100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ostrov před výbuchem sopky v 17. st. př. . l.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1D158F1-DEE7-4FC4-A4B9-29CA495FDB7D}"/>
              </a:ext>
            </a:extLst>
          </p:cNvPr>
          <p:cNvSpPr txBox="1"/>
          <p:nvPr/>
        </p:nvSpPr>
        <p:spPr>
          <a:xfrm>
            <a:off x="5436096" y="404664"/>
            <a:ext cx="1440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rozpad ostrova </a:t>
            </a:r>
          </a:p>
          <a:p>
            <a:r>
              <a:rPr lang="cs-CZ" sz="1200" dirty="0"/>
              <a:t>po výbuchu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29D0854-26CB-4949-B920-54675D0F992F}"/>
              </a:ext>
            </a:extLst>
          </p:cNvPr>
          <p:cNvSpPr txBox="1"/>
          <p:nvPr/>
        </p:nvSpPr>
        <p:spPr>
          <a:xfrm>
            <a:off x="5436096" y="1412776"/>
            <a:ext cx="15215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100" b="1" dirty="0"/>
              <a:t>Θήρα, </a:t>
            </a:r>
            <a:r>
              <a:rPr lang="cs-CZ" sz="1100" b="1" dirty="0" err="1"/>
              <a:t>Théra</a:t>
            </a:r>
            <a:r>
              <a:rPr lang="cs-CZ" sz="1100" b="1" dirty="0"/>
              <a:t>, </a:t>
            </a:r>
            <a:r>
              <a:rPr lang="cs-CZ" sz="1100" b="1" dirty="0" err="1"/>
              <a:t>Santorini</a:t>
            </a:r>
            <a:endParaRPr lang="cs-CZ" sz="11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361FFEC-64E9-4238-A06A-8E815FA46024}"/>
              </a:ext>
            </a:extLst>
          </p:cNvPr>
          <p:cNvSpPr txBox="1"/>
          <p:nvPr/>
        </p:nvSpPr>
        <p:spPr>
          <a:xfrm>
            <a:off x="2771800" y="735524"/>
            <a:ext cx="12458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err="1"/>
              <a:t>Thirasia</a:t>
            </a:r>
            <a:r>
              <a:rPr lang="el-GR" sz="1100" b="1" dirty="0"/>
              <a:t>, Θηρασιά</a:t>
            </a:r>
            <a:endParaRPr lang="cs-CZ" sz="11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FBC8FB-AE15-4535-95C4-F83C54C17A07}"/>
              </a:ext>
            </a:extLst>
          </p:cNvPr>
          <p:cNvSpPr txBox="1"/>
          <p:nvPr/>
        </p:nvSpPr>
        <p:spPr>
          <a:xfrm>
            <a:off x="4024868" y="976890"/>
            <a:ext cx="110148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b="1" dirty="0"/>
              <a:t>Νέα </a:t>
            </a:r>
            <a:r>
              <a:rPr lang="el-GR" sz="1050" b="1" dirty="0" err="1"/>
              <a:t>Καμμένη</a:t>
            </a:r>
            <a:r>
              <a:rPr lang="cs-CZ" sz="1050" b="1" dirty="0"/>
              <a:t>, kráter sopky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377AA1C-B474-492C-A395-F16B9A8DB4DF}"/>
              </a:ext>
            </a:extLst>
          </p:cNvPr>
          <p:cNvSpPr txBox="1"/>
          <p:nvPr/>
        </p:nvSpPr>
        <p:spPr>
          <a:xfrm>
            <a:off x="4271276" y="1844824"/>
            <a:ext cx="6014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/>
              <a:t>kaldera</a:t>
            </a:r>
          </a:p>
        </p:txBody>
      </p:sp>
    </p:spTree>
    <p:extLst>
      <p:ext uri="{BB962C8B-B14F-4D97-AF65-F5344CB8AC3E}">
        <p14:creationId xmlns:p14="http://schemas.microsoft.com/office/powerpoint/2010/main" val="408876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topografie\2. hodina\obrázky 2. hodina\obrázky Kyklady\II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707233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490537"/>
          </a:xfrm>
        </p:spPr>
        <p:txBody>
          <a:bodyPr>
            <a:normAutofit fontScale="90000"/>
          </a:bodyPr>
          <a:lstStyle/>
          <a:p>
            <a:br>
              <a:rPr lang="cs-CZ" altLang="cs-CZ" dirty="0"/>
            </a:br>
            <a:endParaRPr lang="cs-CZ" altLang="cs-CZ" dirty="0"/>
          </a:p>
        </p:txBody>
      </p:sp>
      <p:pic>
        <p:nvPicPr>
          <p:cNvPr id="22532" name="Picture 6" descr="Αρχείο:Kald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6" y="63567"/>
            <a:ext cx="43243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8" descr="Αρχείο:Santorini red bea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386" y="976246"/>
            <a:ext cx="4762745" cy="317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1" y="4567270"/>
            <a:ext cx="7519730" cy="211492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9EA67DA-7A94-418E-A1D9-DD7348D3A350}"/>
              </a:ext>
            </a:extLst>
          </p:cNvPr>
          <p:cNvSpPr txBox="1"/>
          <p:nvPr/>
        </p:nvSpPr>
        <p:spPr>
          <a:xfrm>
            <a:off x="3347864" y="2424163"/>
            <a:ext cx="642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kaldera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BC9EFE-ABE2-4E6C-8013-9E235F469097}"/>
              </a:ext>
            </a:extLst>
          </p:cNvPr>
          <p:cNvSpPr txBox="1"/>
          <p:nvPr/>
        </p:nvSpPr>
        <p:spPr>
          <a:xfrm>
            <a:off x="6929002" y="2481627"/>
            <a:ext cx="1952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Κόκκινη παραλία, Σαντορίνη</a:t>
            </a:r>
          </a:p>
          <a:p>
            <a:r>
              <a:rPr lang="cs-CZ" sz="1200" dirty="0"/>
              <a:t>Červená pláž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39B34D1-F72B-417F-8A82-5176760641B6}"/>
              </a:ext>
            </a:extLst>
          </p:cNvPr>
          <p:cNvSpPr txBox="1"/>
          <p:nvPr/>
        </p:nvSpPr>
        <p:spPr>
          <a:xfrm>
            <a:off x="5796136" y="274638"/>
            <a:ext cx="11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Σαντορίνη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9946AE3-CDFC-4821-B76F-C2B4E9ADF96D}"/>
              </a:ext>
            </a:extLst>
          </p:cNvPr>
          <p:cNvSpPr txBox="1"/>
          <p:nvPr/>
        </p:nvSpPr>
        <p:spPr>
          <a:xfrm>
            <a:off x="1979712" y="5733256"/>
            <a:ext cx="821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/>
              <a:t>Νέα Καμένη</a:t>
            </a:r>
            <a:endParaRPr lang="cs-CZ" sz="1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3809D90-75FD-4E8D-919A-4DE70312DDBD}"/>
              </a:ext>
            </a:extLst>
          </p:cNvPr>
          <p:cNvSpPr txBox="1"/>
          <p:nvPr/>
        </p:nvSpPr>
        <p:spPr>
          <a:xfrm>
            <a:off x="2555776" y="5229200"/>
            <a:ext cx="6527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/>
              <a:t>Θηρασιά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5304362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http://upload.wikimedia.org/wikipedia/commons/2/27/Map_Akrotiri_1600_BC-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826"/>
            <a:ext cx="3309773" cy="533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:\topografie\2. hodina\obrázky 2. hodina\obrázky théra\3.jpg">
            <a:extLst>
              <a:ext uri="{FF2B5EF4-FFF2-40B4-BE49-F238E27FC236}">
                <a16:creationId xmlns:a16="http://schemas.microsoft.com/office/drawing/2014/main" id="{A06BA2B0-6D67-4016-AB02-1811A56E4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9773" y="2924943"/>
            <a:ext cx="5848038" cy="390085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002D3BA-25EB-4412-8452-D9205885798E}"/>
              </a:ext>
            </a:extLst>
          </p:cNvPr>
          <p:cNvSpPr txBox="1"/>
          <p:nvPr/>
        </p:nvSpPr>
        <p:spPr>
          <a:xfrm>
            <a:off x="4644008" y="188640"/>
            <a:ext cx="44344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b="1" dirty="0"/>
              <a:t>Ακρωτήρι</a:t>
            </a:r>
            <a:r>
              <a:rPr lang="el-GR" sz="1200" dirty="0"/>
              <a:t>, αρχαιολογικός χώρος</a:t>
            </a:r>
          </a:p>
          <a:p>
            <a:r>
              <a:rPr lang="cs-CZ" sz="1200" b="1" dirty="0" err="1"/>
              <a:t>Akrotiri</a:t>
            </a:r>
            <a:r>
              <a:rPr lang="cs-CZ" sz="1200" dirty="0"/>
              <a:t>, archeologická lokalita</a:t>
            </a:r>
          </a:p>
          <a:p>
            <a:pPr marL="171450" indent="-171450">
              <a:buFontTx/>
              <a:buChar char="-"/>
            </a:pPr>
            <a:r>
              <a:rPr lang="cs-CZ" sz="1200" dirty="0"/>
              <a:t>jih </a:t>
            </a:r>
            <a:r>
              <a:rPr lang="cs-CZ" sz="1200" dirty="0" err="1"/>
              <a:t>Santorini</a:t>
            </a:r>
            <a:endParaRPr lang="cs-CZ" sz="1200" dirty="0"/>
          </a:p>
          <a:p>
            <a:pPr marL="171450" indent="-171450">
              <a:buFontTx/>
              <a:buChar char="-"/>
            </a:pPr>
            <a:r>
              <a:rPr lang="cs-CZ" sz="1200" dirty="0"/>
              <a:t>vyspělá civilizace, 2. tis. př. n. l., úzké kontakty s minojskou Krétou</a:t>
            </a:r>
          </a:p>
          <a:p>
            <a:pPr marL="171450" indent="-171450">
              <a:buFontTx/>
              <a:buChar char="-"/>
            </a:pP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150768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H:\topografie\2. hodina\obrázky 2. hodina\obrázky théra\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1" r="72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099826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8" descr="thera_triang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5512312-55D6-4902-B9F3-C67E9199A554}"/>
              </a:ext>
            </a:extLst>
          </p:cNvPr>
          <p:cNvSpPr txBox="1"/>
          <p:nvPr/>
        </p:nvSpPr>
        <p:spPr>
          <a:xfrm>
            <a:off x="539552" y="6021288"/>
            <a:ext cx="211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err="1"/>
              <a:t>Akrotiri</a:t>
            </a:r>
            <a:r>
              <a:rPr lang="cs-CZ" altLang="cs-CZ" dirty="0"/>
              <a:t>, </a:t>
            </a:r>
            <a:r>
              <a:rPr lang="cs-CZ" altLang="cs-CZ" dirty="0" err="1"/>
              <a:t>West</a:t>
            </a:r>
            <a:r>
              <a:rPr lang="cs-CZ" altLang="cs-CZ" dirty="0"/>
              <a:t> House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6311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>
            <a:normAutofit/>
          </a:bodyPr>
          <a:lstStyle/>
          <a:p>
            <a:pPr algn="r"/>
            <a:r>
              <a:rPr lang="cs-CZ" altLang="cs-CZ" sz="2000" dirty="0" err="1">
                <a:latin typeface="Arial" charset="0"/>
              </a:rPr>
              <a:t>West</a:t>
            </a:r>
            <a:r>
              <a:rPr lang="cs-CZ" altLang="cs-CZ" sz="2000" dirty="0">
                <a:latin typeface="Arial" charset="0"/>
              </a:rPr>
              <a:t> House</a:t>
            </a:r>
          </a:p>
        </p:txBody>
      </p:sp>
      <p:pic>
        <p:nvPicPr>
          <p:cNvPr id="27651" name="Picture 9" descr="akrotiri_ther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0788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9" descr="akrotiri-WH-plan-upper-flo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997200"/>
            <a:ext cx="47148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573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7" descr="flotilla_fresco1352768189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548680"/>
            <a:ext cx="7560840" cy="621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4CF8E57-EA0C-4A47-9CDB-496BC8CB2B1F}"/>
              </a:ext>
            </a:extLst>
          </p:cNvPr>
          <p:cNvSpPr txBox="1"/>
          <p:nvPr/>
        </p:nvSpPr>
        <p:spPr>
          <a:xfrm>
            <a:off x="251520" y="147033"/>
            <a:ext cx="2605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err="1"/>
              <a:t>West</a:t>
            </a:r>
            <a:r>
              <a:rPr lang="cs-CZ" altLang="cs-CZ" dirty="0"/>
              <a:t> House, místnost č. 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35035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5" descr="990319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28"/>
            <a:ext cx="597535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7" descr="https://archaeologyonlinejournal.files.wordpress.com/2013/03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919" y="1916832"/>
            <a:ext cx="6739081" cy="678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72200" y="465342"/>
            <a:ext cx="27365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West</a:t>
            </a:r>
            <a:r>
              <a:rPr lang="cs-CZ" dirty="0"/>
              <a:t> House, místnost. č. 5</a:t>
            </a:r>
          </a:p>
          <a:p>
            <a:r>
              <a:rPr lang="cs-CZ" altLang="cs-CZ" dirty="0" err="1">
                <a:latin typeface="Arial" charset="0"/>
              </a:rPr>
              <a:t>The</a:t>
            </a:r>
            <a:r>
              <a:rPr lang="cs-CZ" altLang="cs-CZ" dirty="0">
                <a:latin typeface="Arial" charset="0"/>
              </a:rPr>
              <a:t> Meeting on </a:t>
            </a:r>
            <a:r>
              <a:rPr lang="cs-CZ" altLang="cs-CZ" dirty="0" err="1">
                <a:latin typeface="Arial" charset="0"/>
              </a:rPr>
              <a:t>the</a:t>
            </a:r>
            <a:r>
              <a:rPr lang="cs-CZ" altLang="cs-CZ" dirty="0">
                <a:latin typeface="Arial" charset="0"/>
              </a:rPr>
              <a:t> </a:t>
            </a:r>
            <a:r>
              <a:rPr lang="cs-CZ" altLang="cs-CZ" dirty="0" err="1">
                <a:latin typeface="Arial" charset="0"/>
              </a:rPr>
              <a:t>Hill</a:t>
            </a:r>
            <a:endParaRPr lang="cs-CZ" altLang="cs-CZ" dirty="0">
              <a:latin typeface="Arial" charset="0"/>
            </a:endParaRPr>
          </a:p>
          <a:p>
            <a:r>
              <a:rPr lang="cs-CZ" sz="1400" dirty="0">
                <a:latin typeface="Arial" charset="0"/>
              </a:rPr>
              <a:t>Muzeum prehistorické </a:t>
            </a:r>
            <a:r>
              <a:rPr lang="cs-CZ" sz="1400" dirty="0" err="1">
                <a:latin typeface="Arial" charset="0"/>
              </a:rPr>
              <a:t>Théry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94190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Akrotiri_ri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1989138"/>
            <a:ext cx="10082213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br>
              <a:rPr lang="el-GR" altLang="cs-CZ" dirty="0"/>
            </a:br>
            <a:endParaRPr lang="cs-CZ" alt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75856" y="494308"/>
            <a:ext cx="2662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dirty="0" err="1"/>
              <a:t>West</a:t>
            </a:r>
            <a:r>
              <a:rPr lang="cs-CZ" altLang="cs-CZ" dirty="0"/>
              <a:t> House, místnost č. 5</a:t>
            </a:r>
          </a:p>
          <a:p>
            <a:r>
              <a:rPr lang="cs-CZ" altLang="cs-CZ" sz="2000" b="1" dirty="0"/>
              <a:t>Krajina kolem Nilu (?)</a:t>
            </a:r>
          </a:p>
          <a:p>
            <a:r>
              <a:rPr lang="cs-CZ" altLang="cs-CZ" sz="1600" dirty="0"/>
              <a:t>Muzeum prehistorické </a:t>
            </a:r>
            <a:r>
              <a:rPr lang="cs-CZ" altLang="cs-CZ" sz="1600" dirty="0" err="1"/>
              <a:t>Théry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782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 descr="H:\topografie\2. hodina\obrázky 2. hodina\obrázky théra\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49275"/>
            <a:ext cx="5824538" cy="3930650"/>
          </a:xfrm>
        </p:spPr>
      </p:pic>
      <p:pic>
        <p:nvPicPr>
          <p:cNvPr id="31748" name="Picture 6" descr="knoss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000" y="3573016"/>
            <a:ext cx="54102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84168" y="980728"/>
            <a:ext cx="2605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altLang="cs-CZ" dirty="0" err="1"/>
              <a:t>West</a:t>
            </a:r>
            <a:r>
              <a:rPr lang="cs-CZ" altLang="cs-CZ" dirty="0"/>
              <a:t> House, místnost č. 5</a:t>
            </a:r>
          </a:p>
          <a:p>
            <a:pPr algn="ctr"/>
            <a:r>
              <a:rPr lang="cs-CZ" altLang="cs-CZ" sz="2000" b="1" dirty="0"/>
              <a:t>Flotila</a:t>
            </a:r>
          </a:p>
          <a:p>
            <a:pPr algn="ctr"/>
            <a:r>
              <a:rPr lang="cs-CZ" altLang="cs-CZ" sz="1600" dirty="0"/>
              <a:t>Muzeum prehistorické </a:t>
            </a:r>
            <a:r>
              <a:rPr lang="cs-CZ" altLang="cs-CZ" sz="1600" dirty="0" err="1"/>
              <a:t>Théry</a:t>
            </a:r>
            <a:endParaRPr lang="cs-CZ" sz="16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4602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 descr="http://upload.wikimedia.org/wikipedia/commons/e/e2/NAMA_Akrotiri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4" y="1"/>
            <a:ext cx="2425379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http://upload.wikimedia.org/wikipedia/commons/2/2a/NAMA_Akrotiri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441" y="2218905"/>
            <a:ext cx="3534349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http://upload.wikimedia.org/wikipedia/commons/1/11/Akrotiri_blue_monkey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12" y="264031"/>
            <a:ext cx="2329389" cy="308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8" descr="Αρχείο:Akrotiri-lady-with-papyr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80" y="3513827"/>
            <a:ext cx="2530475" cy="315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17C81BA-87FB-4DB3-B07D-3C2BB5E30C9D}"/>
              </a:ext>
            </a:extLst>
          </p:cNvPr>
          <p:cNvSpPr txBox="1"/>
          <p:nvPr/>
        </p:nvSpPr>
        <p:spPr>
          <a:xfrm>
            <a:off x="2837235" y="692696"/>
            <a:ext cx="2868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800" dirty="0" err="1"/>
              <a:t>Akrotiri</a:t>
            </a:r>
            <a:r>
              <a:rPr lang="cs-CZ" altLang="cs-CZ" sz="1800" dirty="0"/>
              <a:t>, fresky</a:t>
            </a:r>
            <a:endParaRPr lang="el-GR" altLang="cs-CZ" sz="1800" dirty="0"/>
          </a:p>
          <a:p>
            <a:r>
              <a:rPr lang="cs-CZ" altLang="cs-CZ" sz="1800" dirty="0"/>
              <a:t>Muzeum prehistorické </a:t>
            </a:r>
            <a:r>
              <a:rPr lang="cs-CZ" altLang="cs-CZ" sz="1800" dirty="0" err="1"/>
              <a:t>Théry</a:t>
            </a:r>
            <a:endParaRPr lang="cs-CZ" sz="18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8708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hora, příroda, stráň&#10;&#10;Popis byl vytvořen automaticky">
            <a:extLst>
              <a:ext uri="{FF2B5EF4-FFF2-40B4-BE49-F238E27FC236}">
                <a16:creationId xmlns:a16="http://schemas.microsoft.com/office/drawing/2014/main" id="{2F44EF05-C8B4-4E8B-B115-0E310C3F5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390813" cy="4145738"/>
          </a:xfrm>
          <a:prstGeom prst="rect">
            <a:avLst/>
          </a:prstGeom>
        </p:spPr>
      </p:pic>
      <p:pic>
        <p:nvPicPr>
          <p:cNvPr id="5" name="Obrázek 4" descr="Obsah obrázku text, exteriér, příroda, skála&#10;&#10;Popis byl vytvořen automaticky">
            <a:extLst>
              <a:ext uri="{FF2B5EF4-FFF2-40B4-BE49-F238E27FC236}">
                <a16:creationId xmlns:a16="http://schemas.microsoft.com/office/drawing/2014/main" id="{D8E558FD-19A2-488A-A073-2F7BBAF39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08" y="2725028"/>
            <a:ext cx="5881987" cy="414573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5134362-32AA-4562-B6B2-585831D2AB9B}"/>
              </a:ext>
            </a:extLst>
          </p:cNvPr>
          <p:cNvSpPr txBox="1"/>
          <p:nvPr/>
        </p:nvSpPr>
        <p:spPr>
          <a:xfrm>
            <a:off x="6588224" y="404664"/>
            <a:ext cx="2448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Vznik Kyklad: geologické procesy v jižní </a:t>
            </a:r>
            <a:r>
              <a:rPr lang="cs-CZ" sz="1200" dirty="0" err="1">
                <a:solidFill>
                  <a:schemeClr val="bg1"/>
                </a:solidFill>
              </a:rPr>
              <a:t>Egeidě</a:t>
            </a:r>
            <a:r>
              <a:rPr lang="cs-CZ" sz="1200" dirty="0">
                <a:solidFill>
                  <a:schemeClr val="bg1"/>
                </a:solidFill>
              </a:rPr>
              <a:t>, zemětřesení, sopečné výbuchy </a:t>
            </a:r>
            <a:r>
              <a:rPr lang="el-GR" sz="1200" dirty="0">
                <a:solidFill>
                  <a:schemeClr val="bg1"/>
                </a:solidFill>
              </a:rPr>
              <a:t>&gt; </a:t>
            </a:r>
            <a:r>
              <a:rPr lang="cs-CZ" sz="1200" dirty="0">
                <a:solidFill>
                  <a:schemeClr val="bg1"/>
                </a:solidFill>
              </a:rPr>
              <a:t>složení půdy, termální prameny.</a:t>
            </a:r>
          </a:p>
          <a:p>
            <a:r>
              <a:rPr lang="cs-CZ" sz="1200" dirty="0">
                <a:solidFill>
                  <a:schemeClr val="bg1"/>
                </a:solidFill>
              </a:rPr>
              <a:t>Hornaté (nejvyšší vrchol </a:t>
            </a:r>
            <a:r>
              <a:rPr lang="el-GR" sz="1200" dirty="0">
                <a:solidFill>
                  <a:schemeClr val="bg1"/>
                </a:solidFill>
              </a:rPr>
              <a:t>Ζ</a:t>
            </a:r>
            <a:r>
              <a:rPr lang="cs-CZ" sz="1200" dirty="0" err="1">
                <a:solidFill>
                  <a:schemeClr val="bg1"/>
                </a:solidFill>
              </a:rPr>
              <a:t>eus</a:t>
            </a:r>
            <a:r>
              <a:rPr lang="cs-CZ" sz="1200" dirty="0">
                <a:solidFill>
                  <a:schemeClr val="bg1"/>
                </a:solidFill>
              </a:rPr>
              <a:t> – Z</a:t>
            </a:r>
            <a:r>
              <a:rPr lang="el-GR" sz="1200" dirty="0" err="1">
                <a:solidFill>
                  <a:schemeClr val="bg1"/>
                </a:solidFill>
              </a:rPr>
              <a:t>εύς</a:t>
            </a:r>
            <a:r>
              <a:rPr lang="cs-CZ" sz="1200" dirty="0">
                <a:solidFill>
                  <a:schemeClr val="bg1"/>
                </a:solidFill>
              </a:rPr>
              <a:t>,1010 m, Naxos). Malé nížiny jen na větších ostrovech, malé vodní toky</a:t>
            </a:r>
            <a:r>
              <a:rPr lang="el-GR" sz="1200" dirty="0">
                <a:solidFill>
                  <a:schemeClr val="bg1"/>
                </a:solidFill>
              </a:rPr>
              <a:t>, </a:t>
            </a:r>
            <a:r>
              <a:rPr lang="cs-CZ" sz="1200" dirty="0">
                <a:solidFill>
                  <a:schemeClr val="bg1"/>
                </a:solidFill>
              </a:rPr>
              <a:t>nízké porosty </a:t>
            </a:r>
            <a:r>
              <a:rPr lang="el-GR" sz="1200" dirty="0">
                <a:solidFill>
                  <a:schemeClr val="bg1"/>
                </a:solidFill>
              </a:rPr>
              <a:t> 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1A406DC-53C7-4FD2-99EB-770F928AE49D}"/>
              </a:ext>
            </a:extLst>
          </p:cNvPr>
          <p:cNvSpPr txBox="1"/>
          <p:nvPr/>
        </p:nvSpPr>
        <p:spPr>
          <a:xfrm>
            <a:off x="323528" y="4581128"/>
            <a:ext cx="1999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Anafi</a:t>
            </a:r>
            <a:r>
              <a:rPr lang="cs-CZ" sz="1200" dirty="0"/>
              <a:t>, krajina s kapličkou</a:t>
            </a:r>
          </a:p>
          <a:p>
            <a:r>
              <a:rPr lang="el-GR" sz="1200" dirty="0"/>
              <a:t>Ανάφη, τοπίο με παρεκκλήσι</a:t>
            </a:r>
            <a:endParaRPr lang="cs-CZ" sz="12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6FAB02C-9D2B-488E-A7C9-9AAB1DF7197D}"/>
              </a:ext>
            </a:extLst>
          </p:cNvPr>
          <p:cNvSpPr txBox="1"/>
          <p:nvPr/>
        </p:nvSpPr>
        <p:spPr>
          <a:xfrm>
            <a:off x="494098" y="6165304"/>
            <a:ext cx="22479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Milos</a:t>
            </a:r>
            <a:r>
              <a:rPr lang="cs-CZ" sz="1200" dirty="0"/>
              <a:t>, krajina sopečného původu</a:t>
            </a:r>
          </a:p>
        </p:txBody>
      </p:sp>
    </p:spTree>
    <p:extLst>
      <p:ext uri="{BB962C8B-B14F-4D97-AF65-F5344CB8AC3E}">
        <p14:creationId xmlns:p14="http://schemas.microsoft.com/office/powerpoint/2010/main" val="314918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5" descr="anoix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8016875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510942E-5E7E-4210-9C21-00E1E910FFE1}"/>
              </a:ext>
            </a:extLst>
          </p:cNvPr>
          <p:cNvSpPr txBox="1"/>
          <p:nvPr/>
        </p:nvSpPr>
        <p:spPr>
          <a:xfrm>
            <a:off x="457200" y="274638"/>
            <a:ext cx="1977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Akrotiri</a:t>
            </a:r>
            <a:r>
              <a:rPr lang="cs-CZ" dirty="0"/>
              <a:t>, komplex D</a:t>
            </a:r>
          </a:p>
        </p:txBody>
      </p:sp>
    </p:spTree>
    <p:extLst>
      <p:ext uri="{BB962C8B-B14F-4D97-AF65-F5344CB8AC3E}">
        <p14:creationId xmlns:p14="http://schemas.microsoft.com/office/powerpoint/2010/main" val="2783454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F809453-DFB8-470F-BA33-2D7C1561C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25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68F7C7-6118-486D-B64F-172E6C9D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65" y="22907"/>
            <a:ext cx="3494906" cy="665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2CBEB42-8A61-42FB-83A3-094BE64F644C}"/>
              </a:ext>
            </a:extLst>
          </p:cNvPr>
          <p:cNvSpPr txBox="1"/>
          <p:nvPr/>
        </p:nvSpPr>
        <p:spPr>
          <a:xfrm>
            <a:off x="4028239" y="4005064"/>
            <a:ext cx="17463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Diana z Versailles</a:t>
            </a:r>
          </a:p>
          <a:p>
            <a:r>
              <a:rPr lang="cs-CZ" sz="1400" dirty="0">
                <a:solidFill>
                  <a:schemeClr val="bg1"/>
                </a:solidFill>
              </a:rPr>
              <a:t>římská kopie (1., 2. st. n. l.) řeckého bronzového originálu ze 4. st. př. n. l.,</a:t>
            </a:r>
          </a:p>
          <a:p>
            <a:r>
              <a:rPr lang="cs-CZ" sz="1400" dirty="0">
                <a:solidFill>
                  <a:schemeClr val="bg1"/>
                </a:solidFill>
              </a:rPr>
              <a:t>Louvre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0AB60EC-4850-4BFB-B53B-513717812F7F}"/>
              </a:ext>
            </a:extLst>
          </p:cNvPr>
          <p:cNvSpPr txBox="1"/>
          <p:nvPr/>
        </p:nvSpPr>
        <p:spPr>
          <a:xfrm>
            <a:off x="4025900" y="404664"/>
            <a:ext cx="1612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1"/>
                </a:solidFill>
              </a:rPr>
              <a:t>Apollo Belvedérský</a:t>
            </a:r>
          </a:p>
          <a:p>
            <a:r>
              <a:rPr lang="cs-CZ" sz="1400" dirty="0">
                <a:solidFill>
                  <a:schemeClr val="bg1"/>
                </a:solidFill>
              </a:rPr>
              <a:t>2. st. n. l.,</a:t>
            </a:r>
          </a:p>
          <a:p>
            <a:r>
              <a:rPr lang="cs-CZ" sz="1400" dirty="0">
                <a:solidFill>
                  <a:schemeClr val="bg1"/>
                </a:solidFill>
              </a:rPr>
              <a:t>Vatikán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751D4A6-9B0A-4CD2-AA37-89BB3158BE20}"/>
              </a:ext>
            </a:extLst>
          </p:cNvPr>
          <p:cNvSpPr txBox="1"/>
          <p:nvPr/>
        </p:nvSpPr>
        <p:spPr>
          <a:xfrm>
            <a:off x="3748461" y="2075458"/>
            <a:ext cx="209608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na ostrově Délos se podle </a:t>
            </a:r>
          </a:p>
          <a:p>
            <a:pPr algn="ctr"/>
            <a:r>
              <a:rPr lang="cs-CZ" sz="1400" dirty="0"/>
              <a:t>antických mýtů narodili </a:t>
            </a:r>
          </a:p>
          <a:p>
            <a:pPr algn="ctr"/>
            <a:r>
              <a:rPr lang="cs-CZ" sz="1400" dirty="0"/>
              <a:t>Artemis a Apollón</a:t>
            </a:r>
          </a:p>
        </p:txBody>
      </p:sp>
    </p:spTree>
    <p:extLst>
      <p:ext uri="{BB962C8B-B14F-4D97-AF65-F5344CB8AC3E}">
        <p14:creationId xmlns:p14="http://schemas.microsoft.com/office/powerpoint/2010/main" val="4035732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11" descr="5">
            <a:extLst>
              <a:ext uri="{FF2B5EF4-FFF2-40B4-BE49-F238E27FC236}">
                <a16:creationId xmlns:a16="http://schemas.microsoft.com/office/drawing/2014/main" id="{6DD5E061-AF45-4E44-B0E6-82D7BD9BF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2" y="2542845"/>
            <a:ext cx="5976664" cy="4051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13" descr="3">
            <a:extLst>
              <a:ext uri="{FF2B5EF4-FFF2-40B4-BE49-F238E27FC236}">
                <a16:creationId xmlns:a16="http://schemas.microsoft.com/office/drawing/2014/main" id="{35002AF0-6870-41C7-8428-B69362929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691" y="60332"/>
            <a:ext cx="4014309" cy="300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encrypted-tbn0.gstatic.com/images?q=tbn:ANd9GcRigMFTS3cEe-lanuugfB47QVZCzVly0TqgnHfmbgVRphw1H0a7">
            <a:extLst>
              <a:ext uri="{FF2B5EF4-FFF2-40B4-BE49-F238E27FC236}">
                <a16:creationId xmlns:a16="http://schemas.microsoft.com/office/drawing/2014/main" id="{FD9A4240-A0EC-423D-A88B-F98831E7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0" y="127008"/>
            <a:ext cx="4618038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24A6ADA-7DDB-4322-9AC0-4AB65556E1C7}"/>
              </a:ext>
            </a:extLst>
          </p:cNvPr>
          <p:cNvSpPr txBox="1"/>
          <p:nvPr/>
        </p:nvSpPr>
        <p:spPr>
          <a:xfrm>
            <a:off x="6278960" y="3446416"/>
            <a:ext cx="23995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ostrov Délos </a:t>
            </a:r>
          </a:p>
          <a:p>
            <a:r>
              <a:rPr lang="cs-CZ" sz="1400" dirty="0"/>
              <a:t>velké město – rozkvět</a:t>
            </a:r>
          </a:p>
          <a:p>
            <a:r>
              <a:rPr lang="cs-CZ" sz="1400" dirty="0"/>
              <a:t>hlavně v době helénistické,</a:t>
            </a:r>
          </a:p>
          <a:p>
            <a:r>
              <a:rPr lang="cs-CZ" sz="1400" dirty="0"/>
              <a:t>chrámy zasvěcené Apollónovi</a:t>
            </a:r>
          </a:p>
          <a:p>
            <a:r>
              <a:rPr lang="cs-CZ" sz="1400" dirty="0"/>
              <a:t>rozsáhlá archeologická lokalita</a:t>
            </a:r>
          </a:p>
        </p:txBody>
      </p:sp>
    </p:spTree>
    <p:extLst>
      <p:ext uri="{BB962C8B-B14F-4D97-AF65-F5344CB8AC3E}">
        <p14:creationId xmlns:p14="http://schemas.microsoft.com/office/powerpoint/2010/main" val="2001254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25CC43A-2335-459D-B07D-66AC18C3E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CA687C0-179E-41AC-8AD4-574573DBA0B9}"/>
              </a:ext>
            </a:extLst>
          </p:cNvPr>
          <p:cNvSpPr txBox="1"/>
          <p:nvPr/>
        </p:nvSpPr>
        <p:spPr>
          <a:xfrm>
            <a:off x="251520" y="332656"/>
            <a:ext cx="460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archeologický průzkum města na ostrově Délos</a:t>
            </a:r>
          </a:p>
        </p:txBody>
      </p:sp>
    </p:spTree>
    <p:extLst>
      <p:ext uri="{BB962C8B-B14F-4D97-AF65-F5344CB8AC3E}">
        <p14:creationId xmlns:p14="http://schemas.microsoft.com/office/powerpoint/2010/main" val="4092595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5786DEE-1C35-4468-B361-61F2CBC59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55382" cy="527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E5F4177-F1F0-4FA0-9347-A10BBDC8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87246"/>
            <a:ext cx="5650430" cy="423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E725AD4-EA45-4DFD-8B78-65DA59D383E3}"/>
              </a:ext>
            </a:extLst>
          </p:cNvPr>
          <p:cNvSpPr txBox="1"/>
          <p:nvPr/>
        </p:nvSpPr>
        <p:spPr>
          <a:xfrm>
            <a:off x="4355976" y="404664"/>
            <a:ext cx="16035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obytné domy,</a:t>
            </a:r>
          </a:p>
          <a:p>
            <a:r>
              <a:rPr lang="cs-CZ" sz="1400" dirty="0"/>
              <a:t>helénistické období</a:t>
            </a:r>
          </a:p>
          <a:p>
            <a:r>
              <a:rPr lang="cs-CZ" sz="1400" dirty="0"/>
              <a:t>Délos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EC2D463-D14D-CBDD-D3B0-EAE99FCEE642}"/>
              </a:ext>
            </a:extLst>
          </p:cNvPr>
          <p:cNvSpPr txBox="1"/>
          <p:nvPr/>
        </p:nvSpPr>
        <p:spPr>
          <a:xfrm>
            <a:off x="4572000" y="1654312"/>
            <a:ext cx="32984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https://www.youtube.com/watch?v=Qrsc1-xFJW8</a:t>
            </a:r>
            <a:endParaRPr lang="cs-C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5374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DF1F214-372E-4E85-B91B-B28CAF61C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282" y="-171400"/>
            <a:ext cx="9143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2334823-1B9C-6886-9232-2F997FE19E29}"/>
              </a:ext>
            </a:extLst>
          </p:cNvPr>
          <p:cNvSpPr txBox="1"/>
          <p:nvPr/>
        </p:nvSpPr>
        <p:spPr>
          <a:xfrm>
            <a:off x="4454624" y="6021288"/>
            <a:ext cx="4673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/>
              <a:t>DELOS</a:t>
            </a:r>
          </a:p>
          <a:p>
            <a:r>
              <a:rPr lang="cs-CZ" sz="1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Delos</a:t>
            </a:r>
            <a:r>
              <a:rPr lang="cs-CZ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cs-CZ" sz="1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Greece</a:t>
            </a:r>
            <a:r>
              <a:rPr lang="cs-CZ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cs-CZ" sz="1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Ancient</a:t>
            </a:r>
            <a:r>
              <a:rPr lang="cs-CZ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Ruins</a:t>
            </a:r>
            <a:r>
              <a:rPr lang="cs-CZ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cs-CZ" sz="1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Rick</a:t>
            </a:r>
            <a:r>
              <a:rPr lang="cs-CZ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Steves</a:t>
            </a:r>
            <a:r>
              <a:rPr lang="cs-CZ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' </a:t>
            </a:r>
            <a:r>
              <a:rPr lang="cs-CZ" sz="1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</a:t>
            </a:r>
            <a:r>
              <a:rPr lang="cs-CZ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</a:t>
            </a:r>
            <a:r>
              <a:rPr lang="cs-CZ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cs-CZ" sz="1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</a:t>
            </a:r>
            <a:r>
              <a:rPr lang="cs-CZ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</a:t>
            </a:r>
            <a:r>
              <a:rPr lang="cs-CZ" sz="1000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</a:t>
            </a:r>
            <a:r>
              <a:rPr lang="cs-CZ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Bite - YouTube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33748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lavní město">
            <a:extLst>
              <a:ext uri="{FF2B5EF4-FFF2-40B4-BE49-F238E27FC236}">
                <a16:creationId xmlns:a16="http://schemas.microsoft.com/office/drawing/2014/main" id="{B0229611-3C2E-49B8-B410-14C3B7327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42453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ΑΠΟΚΛΕΙΣΤΙΚΟ: «Βόμβα» με τα οικόπεδα της βόρειας Άνδρου">
            <a:extLst>
              <a:ext uri="{FF2B5EF4-FFF2-40B4-BE49-F238E27FC236}">
                <a16:creationId xmlns:a16="http://schemas.microsoft.com/office/drawing/2014/main" id="{A2710C1B-7037-44C0-9B2C-2C5DBC42F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0" y="-13482"/>
            <a:ext cx="6212220" cy="465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Η Βόρεια Άνδρος παραδομένη στους ισχυρούς ανέμους – Androsportal">
            <a:extLst>
              <a:ext uri="{FF2B5EF4-FFF2-40B4-BE49-F238E27FC236}">
                <a16:creationId xmlns:a16="http://schemas.microsoft.com/office/drawing/2014/main" id="{20C56C13-9C91-40A6-BB44-49A9AEDD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37012"/>
            <a:ext cx="4427984" cy="332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8ED086F-648A-4152-B2E3-784856546218}"/>
              </a:ext>
            </a:extLst>
          </p:cNvPr>
          <p:cNvSpPr txBox="1"/>
          <p:nvPr/>
        </p:nvSpPr>
        <p:spPr>
          <a:xfrm>
            <a:off x="6588224" y="188640"/>
            <a:ext cx="1279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severní </a:t>
            </a:r>
            <a:r>
              <a:rPr lang="cs-CZ" sz="1400" dirty="0" err="1"/>
              <a:t>Andros</a:t>
            </a:r>
            <a:endParaRPr lang="cs-CZ" sz="1400" dirty="0"/>
          </a:p>
          <a:p>
            <a:r>
              <a:rPr lang="el-GR" sz="1400" dirty="0"/>
              <a:t>βόρεια Άνδρος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574362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he adorable small port of Anafi island (Ανάφη) 💙! | Sailing greece, Greek  islands, Cyclades islands">
            <a:extLst>
              <a:ext uri="{FF2B5EF4-FFF2-40B4-BE49-F238E27FC236}">
                <a16:creationId xmlns:a16="http://schemas.microsoft.com/office/drawing/2014/main" id="{FCE97445-3B4C-4DD9-AD11-2E6920A01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736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3F1C4CB-70F8-4E28-BBF6-642B1877B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" r="10978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546AB8E-880D-40E1-BBD5-5210E518DF39}"/>
              </a:ext>
            </a:extLst>
          </p:cNvPr>
          <p:cNvSpPr txBox="1"/>
          <p:nvPr/>
        </p:nvSpPr>
        <p:spPr>
          <a:xfrm>
            <a:off x="15010" y="0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Terasovitá úprava kopcovitého terénu, tzv. </a:t>
            </a:r>
            <a:r>
              <a:rPr lang="el-GR" sz="1400" dirty="0"/>
              <a:t>πεζούλες</a:t>
            </a:r>
            <a:r>
              <a:rPr lang="cs-CZ" sz="1400" dirty="0"/>
              <a:t>, vhodné pro pěstování ovoce, zeleniny, obilí. Dále se na ostrovech pěstuje víno, olivy, fíky, luštěniny (</a:t>
            </a:r>
            <a:r>
              <a:rPr lang="cs-CZ" sz="1400" dirty="0" err="1"/>
              <a:t>Santorini</a:t>
            </a:r>
            <a:r>
              <a:rPr lang="cs-CZ" sz="1400" dirty="0"/>
              <a:t> – žlutý hrách), rajčata (</a:t>
            </a:r>
            <a:r>
              <a:rPr lang="cs-CZ" sz="1400" dirty="0" err="1"/>
              <a:t>Santorini</a:t>
            </a:r>
            <a:r>
              <a:rPr lang="cs-CZ" sz="1400" dirty="0"/>
              <a:t> – odrůda malých rajčat, která dobře zvládají sucho), kapary (</a:t>
            </a:r>
            <a:r>
              <a:rPr lang="cs-CZ" sz="1400" dirty="0" err="1"/>
              <a:t>Santorini</a:t>
            </a:r>
            <a:r>
              <a:rPr lang="cs-CZ" sz="1400" dirty="0"/>
              <a:t>)…</a:t>
            </a:r>
          </a:p>
        </p:txBody>
      </p:sp>
      <p:pic>
        <p:nvPicPr>
          <p:cNvPr id="4" name="Obrázek 3" descr="Obsah obrázku exteriér, zelenina, čerstvé, různorodost&#10;&#10;Popis byl vytvořen automaticky">
            <a:extLst>
              <a:ext uri="{FF2B5EF4-FFF2-40B4-BE49-F238E27FC236}">
                <a16:creationId xmlns:a16="http://schemas.microsoft.com/office/drawing/2014/main" id="{0B6A9036-1B3C-A070-41A3-332FE6491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1" y="4752776"/>
            <a:ext cx="3491880" cy="20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54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5CCEF26-8068-4B80-9F93-C897249BA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" y="1916832"/>
            <a:ext cx="1320251" cy="180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18B390-0AA5-4134-89AB-3CA4A169B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7" y="4011388"/>
            <a:ext cx="345728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BB5128D-2550-49AD-8748-FF3BE9270ED2}"/>
              </a:ext>
            </a:extLst>
          </p:cNvPr>
          <p:cNvSpPr txBox="1"/>
          <p:nvPr/>
        </p:nvSpPr>
        <p:spPr>
          <a:xfrm>
            <a:off x="212718" y="6309887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obsidián z ostrova </a:t>
            </a:r>
            <a:r>
              <a:rPr lang="cs-CZ" sz="1200" dirty="0" err="1"/>
              <a:t>Mélos</a:t>
            </a:r>
            <a:r>
              <a:rPr lang="cs-CZ" sz="1200" dirty="0"/>
              <a:t> nalezený u </a:t>
            </a:r>
            <a:r>
              <a:rPr lang="cs-CZ" sz="1200" dirty="0" err="1"/>
              <a:t>Knóssu</a:t>
            </a:r>
            <a:r>
              <a:rPr lang="cs-CZ" sz="1200" dirty="0"/>
              <a:t> – doklad kontaktů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4D17AA-D670-4DFD-BB24-F5CFD678B665}"/>
              </a:ext>
            </a:extLst>
          </p:cNvPr>
          <p:cNvSpPr txBox="1"/>
          <p:nvPr/>
        </p:nvSpPr>
        <p:spPr>
          <a:xfrm>
            <a:off x="0" y="3703610"/>
            <a:ext cx="1478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hrot šípu z obsidiánu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5A5ECCC-C78B-4A61-9F34-70C8185310D9}"/>
              </a:ext>
            </a:extLst>
          </p:cNvPr>
          <p:cNvSpPr txBox="1"/>
          <p:nvPr/>
        </p:nvSpPr>
        <p:spPr>
          <a:xfrm>
            <a:off x="8851" y="106897"/>
            <a:ext cx="55446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Zásadní pro rozvoj ostrovů už v době prehistorické – strategická poloha a </a:t>
            </a:r>
            <a:r>
              <a:rPr lang="cs-CZ" sz="1200" b="1" dirty="0"/>
              <a:t>nerostné bohatství:</a:t>
            </a:r>
          </a:p>
          <a:p>
            <a:pPr marL="285750" indent="-285750">
              <a:buFontTx/>
              <a:buChar char="-"/>
            </a:pPr>
            <a:r>
              <a:rPr lang="cs-CZ" sz="1200" b="1" dirty="0"/>
              <a:t>mramor</a:t>
            </a:r>
            <a:r>
              <a:rPr lang="cs-CZ" sz="1200" dirty="0"/>
              <a:t> (Naxos, </a:t>
            </a:r>
            <a:r>
              <a:rPr lang="cs-CZ" sz="1200" dirty="0" err="1"/>
              <a:t>Paros</a:t>
            </a:r>
            <a:r>
              <a:rPr lang="cs-CZ" sz="1200" dirty="0"/>
              <a:t> – na mnoho významných památek po celém Řecku i jinde použit mramor z těchto ostrovů</a:t>
            </a:r>
            <a:r>
              <a:rPr lang="el-GR" sz="1200" dirty="0"/>
              <a:t>, </a:t>
            </a:r>
            <a:r>
              <a:rPr lang="cs-CZ" sz="1200" dirty="0"/>
              <a:t>těží se dodnes</a:t>
            </a:r>
            <a:r>
              <a:rPr lang="el-GR" sz="1200" dirty="0"/>
              <a:t>, </a:t>
            </a:r>
            <a:r>
              <a:rPr lang="cs-CZ" sz="1200" dirty="0" err="1"/>
              <a:t>parský</a:t>
            </a:r>
            <a:r>
              <a:rPr lang="cs-CZ" sz="1200" dirty="0"/>
              <a:t> mramor – hlavně sochařské práce) 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ložiska </a:t>
            </a:r>
            <a:r>
              <a:rPr lang="cs-CZ" sz="1200" b="1" dirty="0"/>
              <a:t>zlata a stříbra</a:t>
            </a:r>
          </a:p>
          <a:p>
            <a:pPr marL="285750" indent="-285750">
              <a:buFontTx/>
              <a:buChar char="-"/>
            </a:pPr>
            <a:r>
              <a:rPr lang="cs-CZ" sz="1200" b="1" dirty="0"/>
              <a:t>obsidián</a:t>
            </a:r>
            <a:r>
              <a:rPr lang="cs-CZ" sz="1200" dirty="0"/>
              <a:t> – výroba nástrojů, </a:t>
            </a:r>
            <a:r>
              <a:rPr lang="cs-CZ" sz="1200" dirty="0" err="1"/>
              <a:t>Mélos</a:t>
            </a:r>
            <a:r>
              <a:rPr lang="cs-CZ" sz="1200" dirty="0"/>
              <a:t>…</a:t>
            </a:r>
          </a:p>
          <a:p>
            <a:pPr marL="285750" indent="-285750">
              <a:buFontTx/>
              <a:buChar char="-"/>
            </a:pPr>
            <a:r>
              <a:rPr lang="cs-CZ" sz="1200" b="1" dirty="0" err="1"/>
              <a:t>tuff</a:t>
            </a:r>
            <a:r>
              <a:rPr lang="cs-CZ" sz="1200" b="1" dirty="0"/>
              <a:t> </a:t>
            </a:r>
            <a:r>
              <a:rPr lang="cs-CZ" sz="1200" dirty="0"/>
              <a:t>lehce zpracovatelný lehký materiál sopečného původu – stavební materiál</a:t>
            </a:r>
          </a:p>
          <a:p>
            <a:pPr marL="285750" indent="-285750">
              <a:buFontTx/>
              <a:buChar char="-"/>
            </a:pPr>
            <a:r>
              <a:rPr lang="cs-CZ" sz="1200" dirty="0"/>
              <a:t>železná ruda, mangan …</a:t>
            </a:r>
          </a:p>
        </p:txBody>
      </p:sp>
      <p:pic>
        <p:nvPicPr>
          <p:cNvPr id="6" name="Obrázek 5" descr="Obsah obrázku skála, savci, jeskyně&#10;&#10;Popis byl vytvořen automaticky">
            <a:extLst>
              <a:ext uri="{FF2B5EF4-FFF2-40B4-BE49-F238E27FC236}">
                <a16:creationId xmlns:a16="http://schemas.microsoft.com/office/drawing/2014/main" id="{F2B50D38-54F4-4F72-AFCE-2026821463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868" y="3420590"/>
            <a:ext cx="5292080" cy="317524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7476731-08AD-4DD5-BA95-6FF473797F36}"/>
              </a:ext>
            </a:extLst>
          </p:cNvPr>
          <p:cNvSpPr txBox="1"/>
          <p:nvPr/>
        </p:nvSpPr>
        <p:spPr>
          <a:xfrm>
            <a:off x="3740704" y="3872888"/>
            <a:ext cx="2308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chemeClr val="bg1"/>
                </a:solidFill>
              </a:rPr>
              <a:t>starověké mramorové doly, </a:t>
            </a:r>
            <a:r>
              <a:rPr lang="cs-CZ" sz="1200" b="1" dirty="0" err="1">
                <a:solidFill>
                  <a:schemeClr val="bg1"/>
                </a:solidFill>
              </a:rPr>
              <a:t>Paros</a:t>
            </a:r>
            <a:endParaRPr lang="cs-CZ" sz="1200" b="1" dirty="0">
              <a:solidFill>
                <a:schemeClr val="bg1"/>
              </a:solidFill>
            </a:endParaRPr>
          </a:p>
        </p:txBody>
      </p:sp>
      <p:pic>
        <p:nvPicPr>
          <p:cNvPr id="9" name="Obrázek 8" descr="Obsah obrázku exteriér, socha, kámen&#10;&#10;Popis byl vytvořen automaticky">
            <a:extLst>
              <a:ext uri="{FF2B5EF4-FFF2-40B4-BE49-F238E27FC236}">
                <a16:creationId xmlns:a16="http://schemas.microsoft.com/office/drawing/2014/main" id="{9937647D-BE03-4425-ACA1-5A732C8B5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090" y="339921"/>
            <a:ext cx="1946861" cy="295232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18E4078-7B62-4C5A-9ABD-FC25014065C8}"/>
              </a:ext>
            </a:extLst>
          </p:cNvPr>
          <p:cNvSpPr txBox="1"/>
          <p:nvPr/>
        </p:nvSpPr>
        <p:spPr>
          <a:xfrm>
            <a:off x="5940152" y="109088"/>
            <a:ext cx="2682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Niké </a:t>
            </a:r>
            <a:r>
              <a:rPr lang="cs-CZ" sz="1200" dirty="0" err="1"/>
              <a:t>samothrácká</a:t>
            </a:r>
            <a:r>
              <a:rPr lang="cs-CZ" sz="1200" dirty="0"/>
              <a:t>, 3. st. př. n. l., Louvre,</a:t>
            </a:r>
          </a:p>
          <a:p>
            <a:r>
              <a:rPr lang="cs-CZ" sz="1200" dirty="0" err="1"/>
              <a:t>parský</a:t>
            </a:r>
            <a:r>
              <a:rPr lang="cs-CZ" sz="1200" dirty="0"/>
              <a:t> mramor</a:t>
            </a:r>
          </a:p>
        </p:txBody>
      </p:sp>
      <p:pic>
        <p:nvPicPr>
          <p:cNvPr id="12" name="Obrázek 11" descr="Obsah obrázku exteriér, příroda, jeskyně, kmen&#10;&#10;Popis byl vytvořen automaticky">
            <a:extLst>
              <a:ext uri="{FF2B5EF4-FFF2-40B4-BE49-F238E27FC236}">
                <a16:creationId xmlns:a16="http://schemas.microsoft.com/office/drawing/2014/main" id="{C76AB08E-9BAA-4F13-B757-EEF834148E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93410"/>
            <a:ext cx="4759821" cy="217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175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760</Words>
  <Application>Microsoft Office PowerPoint</Application>
  <PresentationFormat>Předvádění na obrazovce (4:3)</PresentationFormat>
  <Paragraphs>133</Paragraphs>
  <Slides>45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49" baseType="lpstr">
      <vt:lpstr>Arial</vt:lpstr>
      <vt:lpstr>Calibri</vt:lpstr>
      <vt:lpstr>Comic Sans MS</vt:lpstr>
      <vt:lpstr>Motiv systému Office</vt:lpstr>
      <vt:lpstr>Κyklady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Théra, Τhira, Santorini Θήρα, Σαντορίνη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West House</vt:lpstr>
      <vt:lpstr>Prezentace aplikace PowerPoint</vt:lpstr>
      <vt:lpstr>Prezentace aplikace PowerPoint</vt:lpstr>
      <vt:lpstr>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UVT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Kulturněhistorický vývoj regionů</dc:title>
  <dc:creator>Simone Sumelidu</dc:creator>
  <cp:lastModifiedBy>Nicole Sumelidu</cp:lastModifiedBy>
  <cp:revision>16</cp:revision>
  <dcterms:created xsi:type="dcterms:W3CDTF">2016-03-07T11:50:23Z</dcterms:created>
  <dcterms:modified xsi:type="dcterms:W3CDTF">2023-05-15T11:44:17Z</dcterms:modified>
</cp:coreProperties>
</file>