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364" r:id="rId2"/>
    <p:sldId id="354" r:id="rId3"/>
    <p:sldId id="358" r:id="rId4"/>
    <p:sldId id="258" r:id="rId5"/>
    <p:sldId id="257" r:id="rId6"/>
    <p:sldId id="259" r:id="rId7"/>
    <p:sldId id="292" r:id="rId8"/>
    <p:sldId id="291" r:id="rId9"/>
    <p:sldId id="262" r:id="rId10"/>
    <p:sldId id="359" r:id="rId11"/>
    <p:sldId id="266" r:id="rId12"/>
    <p:sldId id="267" r:id="rId13"/>
    <p:sldId id="268" r:id="rId14"/>
    <p:sldId id="356" r:id="rId15"/>
    <p:sldId id="357" r:id="rId16"/>
    <p:sldId id="269" r:id="rId17"/>
    <p:sldId id="271" r:id="rId18"/>
    <p:sldId id="272" r:id="rId19"/>
    <p:sldId id="270" r:id="rId20"/>
    <p:sldId id="275" r:id="rId21"/>
    <p:sldId id="279" r:id="rId22"/>
    <p:sldId id="280" r:id="rId23"/>
    <p:sldId id="281" r:id="rId24"/>
    <p:sldId id="360" r:id="rId25"/>
    <p:sldId id="277" r:id="rId26"/>
    <p:sldId id="278" r:id="rId27"/>
    <p:sldId id="273" r:id="rId28"/>
    <p:sldId id="285" r:id="rId29"/>
    <p:sldId id="260" r:id="rId30"/>
    <p:sldId id="274" r:id="rId31"/>
    <p:sldId id="261" r:id="rId32"/>
    <p:sldId id="283" r:id="rId33"/>
    <p:sldId id="361" r:id="rId34"/>
    <p:sldId id="362" r:id="rId35"/>
    <p:sldId id="264" r:id="rId36"/>
    <p:sldId id="265" r:id="rId37"/>
    <p:sldId id="263" r:id="rId38"/>
    <p:sldId id="289" r:id="rId39"/>
    <p:sldId id="290" r:id="rId40"/>
    <p:sldId id="363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70" autoAdjust="0"/>
  </p:normalViewPr>
  <p:slideViewPr>
    <p:cSldViewPr snapToGrid="0">
      <p:cViewPr varScale="1">
        <p:scale>
          <a:sx n="120" d="100"/>
          <a:sy n="120" d="100"/>
        </p:scale>
        <p:origin x="132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4A493-14B1-4DCA-B7FC-706FF33C92AC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F3297-75E3-4BF7-A811-DA0A254A85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810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640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88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158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652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677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9505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539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0032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96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052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8683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35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4t1xeFTQo28&amp;ab_channel=NicosTerzi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youtube.com/watch?v=V5AUTF4JypY&amp;ab_channel=PanosTravelStorie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svostrails.gr/pezoporia-sti-lesvo/ta-monopatia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stujlevne.com/pruvodce/recko/lesbos/doprava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pomocdetem.nauteku.cz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4B404C-BCDB-BEE6-0B68-689A971F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742951"/>
            <a:ext cx="2607469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Lesbos</a:t>
            </a:r>
          </a:p>
        </p:txBody>
      </p:sp>
      <p:pic>
        <p:nvPicPr>
          <p:cNvPr id="5" name="Zástupný obsah 4" descr="Obsah obrázku text, mapa, atlas&#10;&#10;Popis byl vytvořen automaticky">
            <a:extLst>
              <a:ext uri="{FF2B5EF4-FFF2-40B4-BE49-F238E27FC236}">
                <a16:creationId xmlns:a16="http://schemas.microsoft.com/office/drawing/2014/main" id="{F4F5774E-BC04-D881-C818-F134253BC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66" y="1329283"/>
            <a:ext cx="4915159" cy="420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85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tkanina&#10;&#10;Popis byl vytvořen automaticky">
            <a:extLst>
              <a:ext uri="{FF2B5EF4-FFF2-40B4-BE49-F238E27FC236}">
                <a16:creationId xmlns:a16="http://schemas.microsoft.com/office/drawing/2014/main" id="{C2C25008-A117-2B07-0623-8FD85B1B2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8" r="3477" b="-2"/>
          <a:stretch/>
        </p:blipFill>
        <p:spPr>
          <a:xfrm>
            <a:off x="3871539" y="3272588"/>
            <a:ext cx="4579036" cy="3585411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840D8B57-40D3-8008-EB94-79B3EDAEA9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3" r="32588"/>
          <a:stretch/>
        </p:blipFill>
        <p:spPr>
          <a:xfrm>
            <a:off x="20" y="9"/>
            <a:ext cx="5459914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3726" y="0"/>
            <a:ext cx="2856849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3750889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67928" y="0"/>
            <a:ext cx="576072" cy="6858000"/>
          </a:xfrm>
          <a:prstGeom prst="rect">
            <a:avLst/>
          </a:prstGeom>
          <a:solidFill>
            <a:srgbClr val="4F603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43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9B077BF-DE82-4988-9E1B-99C0C6933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r="28768" b="1"/>
          <a:stretch/>
        </p:blipFill>
        <p:spPr bwMode="auto">
          <a:xfrm>
            <a:off x="241299" y="321733"/>
            <a:ext cx="8661401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85CD62C-10F0-4D93-839E-0CF9BFEC72B4}"/>
              </a:ext>
            </a:extLst>
          </p:cNvPr>
          <p:cNvSpPr txBox="1"/>
          <p:nvPr/>
        </p:nvSpPr>
        <p:spPr>
          <a:xfrm>
            <a:off x="241299" y="5001370"/>
            <a:ext cx="49183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- rozpad byzantské říše r. 1204 (4. křížová výprava)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dočasný vznik Latinského císařství (</a:t>
            </a:r>
            <a:r>
              <a:rPr lang="el-GR" sz="1200" dirty="0"/>
              <a:t>Φραγκοκρατία)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obnovení byzantského státu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1355 rodina </a:t>
            </a:r>
            <a:r>
              <a:rPr lang="cs-CZ" sz="1200" dirty="0" err="1"/>
              <a:t>Gatellussi</a:t>
            </a:r>
            <a:r>
              <a:rPr lang="cs-CZ" sz="1200" dirty="0"/>
              <a:t> (Janované) – 1462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od 1462 součást Osmanské říše (dobytí a vyplenění </a:t>
            </a:r>
            <a:r>
              <a:rPr lang="cs-CZ" sz="1200" dirty="0" err="1"/>
              <a:t>Mytilini</a:t>
            </a:r>
            <a:r>
              <a:rPr lang="cs-CZ" sz="1200" dirty="0"/>
              <a:t>)</a:t>
            </a:r>
            <a:r>
              <a:rPr lang="el-GR" sz="1200" dirty="0"/>
              <a:t> </a:t>
            </a:r>
            <a:endParaRPr lang="cs-CZ" sz="1200" dirty="0"/>
          </a:p>
          <a:p>
            <a:pPr marL="285750" indent="-285750">
              <a:buFontTx/>
              <a:buChar char="-"/>
            </a:pPr>
            <a:r>
              <a:rPr lang="cs-CZ" sz="1200" dirty="0"/>
              <a:t>19. st. rozkvět obchodu</a:t>
            </a:r>
            <a:r>
              <a:rPr lang="el-GR" sz="1200" dirty="0"/>
              <a:t> </a:t>
            </a:r>
            <a:r>
              <a:rPr lang="cs-CZ" sz="1200" dirty="0"/>
              <a:t>(mýdlo, oliv. olej), významné obchodní centrum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od 1912 (1914) součást řeckého státu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maloasijská katastrofa (1922) – příchod uprchlíků</a:t>
            </a:r>
          </a:p>
        </p:txBody>
      </p:sp>
    </p:spTree>
    <p:extLst>
      <p:ext uri="{BB962C8B-B14F-4D97-AF65-F5344CB8AC3E}">
        <p14:creationId xmlns:p14="http://schemas.microsoft.com/office/powerpoint/2010/main" val="53276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7960BD83-A527-4629-A3F7-29751194F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6229" y="191124"/>
            <a:ext cx="6346236" cy="647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00C974F-9FDA-4006-92DA-04BCF4837A95}"/>
              </a:ext>
            </a:extLst>
          </p:cNvPr>
          <p:cNvSpPr txBox="1"/>
          <p:nvPr/>
        </p:nvSpPr>
        <p:spPr>
          <a:xfrm>
            <a:off x="214183" y="856735"/>
            <a:ext cx="19297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okupace Řecka 1941-44</a:t>
            </a:r>
          </a:p>
          <a:p>
            <a:r>
              <a:rPr lang="cs-CZ" sz="1400" dirty="0"/>
              <a:t>modrá – Italové</a:t>
            </a:r>
          </a:p>
          <a:p>
            <a:r>
              <a:rPr lang="cs-CZ" sz="1400" dirty="0"/>
              <a:t>červená – Němci</a:t>
            </a:r>
          </a:p>
          <a:p>
            <a:r>
              <a:rPr lang="cs-CZ" sz="1400" dirty="0"/>
              <a:t>zelená - Bulhaři</a:t>
            </a:r>
          </a:p>
        </p:txBody>
      </p:sp>
    </p:spTree>
    <p:extLst>
      <p:ext uri="{BB962C8B-B14F-4D97-AF65-F5344CB8AC3E}">
        <p14:creationId xmlns:p14="http://schemas.microsoft.com/office/powerpoint/2010/main" val="1790011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exteriér, obloha, voda, hora&#10;&#10;Popis byl vytvořen automaticky">
            <a:extLst>
              <a:ext uri="{FF2B5EF4-FFF2-40B4-BE49-F238E27FC236}">
                <a16:creationId xmlns:a16="http://schemas.microsoft.com/office/drawing/2014/main" id="{04A49825-6DC0-4310-A43E-03EDAA68F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F6FEBE2-4FF0-4087-9984-5D98EF3980E6}"/>
              </a:ext>
            </a:extLst>
          </p:cNvPr>
          <p:cNvSpPr txBox="1"/>
          <p:nvPr/>
        </p:nvSpPr>
        <p:spPr>
          <a:xfrm flipH="1">
            <a:off x="7280625" y="7951"/>
            <a:ext cx="2218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Μυτιλήνη, λιμάνι</a:t>
            </a:r>
            <a:endParaRPr lang="cs-CZ" dirty="0"/>
          </a:p>
          <a:p>
            <a:r>
              <a:rPr lang="cs-CZ" dirty="0" err="1"/>
              <a:t>Mytilini</a:t>
            </a:r>
            <a:r>
              <a:rPr lang="cs-CZ" dirty="0"/>
              <a:t>, přístav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A9F4042-3014-424C-93A1-E6C51338B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r="1080"/>
          <a:stretch/>
        </p:blipFill>
        <p:spPr bwMode="auto">
          <a:xfrm>
            <a:off x="6959339" y="5297269"/>
            <a:ext cx="2103508" cy="157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7D7DAD0-0135-47DB-B18F-B6AA74C167A5}"/>
              </a:ext>
            </a:extLst>
          </p:cNvPr>
          <p:cNvSpPr txBox="1"/>
          <p:nvPr/>
        </p:nvSpPr>
        <p:spPr>
          <a:xfrm>
            <a:off x="357809" y="254442"/>
            <a:ext cx="70260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hlavní město ostrova, </a:t>
            </a:r>
            <a:r>
              <a:rPr lang="el-GR" sz="1200" dirty="0">
                <a:solidFill>
                  <a:schemeClr val="bg1"/>
                </a:solidFill>
              </a:rPr>
              <a:t>27 500 ο</a:t>
            </a:r>
            <a:r>
              <a:rPr lang="cs-CZ" sz="1200" dirty="0" err="1">
                <a:solidFill>
                  <a:schemeClr val="bg1"/>
                </a:solidFill>
              </a:rPr>
              <a:t>byvatel</a:t>
            </a:r>
            <a:endParaRPr lang="cs-CZ" sz="1200" dirty="0">
              <a:solidFill>
                <a:schemeClr val="bg1"/>
              </a:solidFill>
            </a:endParaRPr>
          </a:p>
          <a:p>
            <a:pPr marL="171450" indent="-171450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jedno z nejstarších měst na území Řecka, založeno řeckým kmenem </a:t>
            </a:r>
            <a:r>
              <a:rPr lang="cs-CZ" sz="1200" dirty="0" err="1">
                <a:solidFill>
                  <a:schemeClr val="bg1"/>
                </a:solidFill>
              </a:rPr>
              <a:t>Aiolů</a:t>
            </a:r>
            <a:r>
              <a:rPr lang="cs-CZ" sz="1200" dirty="0">
                <a:solidFill>
                  <a:schemeClr val="bg1"/>
                </a:solidFill>
              </a:rPr>
              <a:t> (kolonizace kolem r. 1000 př. n. l.)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muzea: archeologické, byzantské, lidové kultury…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staré město – tradiční architektura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domy velkoobchodníků </a:t>
            </a:r>
          </a:p>
          <a:p>
            <a:pPr marL="171450" indent="-171450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hlavní přístav ostrova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16979E4-7FFE-5B5D-283F-D32233DA8040}"/>
              </a:ext>
            </a:extLst>
          </p:cNvPr>
          <p:cNvSpPr txBox="1"/>
          <p:nvPr/>
        </p:nvSpPr>
        <p:spPr>
          <a:xfrm>
            <a:off x="819150" y="5553075"/>
            <a:ext cx="7297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https://www.youtube.com/watch?v=4t1xeFTQo28&amp;ab_channel=NicosTerzis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1834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 descr="Obsah obrázku budova, exteriér, kámen, okno&#10;&#10;Popis byl vytvořen automaticky">
            <a:extLst>
              <a:ext uri="{FF2B5EF4-FFF2-40B4-BE49-F238E27FC236}">
                <a16:creationId xmlns:a16="http://schemas.microsoft.com/office/drawing/2014/main" id="{903B1ADA-24C1-41DC-ABEE-A2C9E8835F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 r="5667" b="2"/>
          <a:stretch/>
        </p:blipFill>
        <p:spPr>
          <a:xfrm>
            <a:off x="3889915" y="163646"/>
            <a:ext cx="5105027" cy="262309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4BD93CB-3FA1-4132-B420-D36E9E2539FE}"/>
              </a:ext>
            </a:extLst>
          </p:cNvPr>
          <p:cNvSpPr txBox="1"/>
          <p:nvPr/>
        </p:nvSpPr>
        <p:spPr>
          <a:xfrm>
            <a:off x="254442" y="3868206"/>
            <a:ext cx="3546281" cy="2588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Mytilini</a:t>
            </a:r>
            <a:r>
              <a:rPr lang="en-US" sz="1400" dirty="0"/>
              <a:t>, </a:t>
            </a:r>
            <a:r>
              <a:rPr lang="en-US" sz="1400" dirty="0" err="1"/>
              <a:t>tradiční</a:t>
            </a:r>
            <a:r>
              <a:rPr lang="en-US" sz="1400" dirty="0"/>
              <a:t> </a:t>
            </a:r>
            <a:r>
              <a:rPr lang="en-US" sz="1400" dirty="0" err="1"/>
              <a:t>architektura</a:t>
            </a:r>
            <a:endParaRPr lang="en-US" sz="14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Μυτιλήνη</a:t>
            </a:r>
            <a:r>
              <a:rPr lang="en-US" sz="1400" dirty="0"/>
              <a:t>, </a:t>
            </a:r>
            <a:r>
              <a:rPr lang="el-GR" sz="1400" dirty="0" err="1"/>
              <a:t>πα</a:t>
            </a:r>
            <a:r>
              <a:rPr lang="en-US" sz="1400" dirty="0"/>
              <a:t>ρα</a:t>
            </a:r>
            <a:r>
              <a:rPr lang="en-US" sz="1400" dirty="0" err="1"/>
              <a:t>δοσι</a:t>
            </a:r>
            <a:r>
              <a:rPr lang="en-US" sz="1400" dirty="0"/>
              <a:t>ακή αρχιτεκτονική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4869F0E-970E-4B13-9707-AA6052F9EB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" r="16944" b="-1"/>
          <a:stretch/>
        </p:blipFill>
        <p:spPr>
          <a:xfrm>
            <a:off x="3889915" y="2956875"/>
            <a:ext cx="5105027" cy="335265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993799E-1A9C-4390-990A-7F5F39431EC3}"/>
              </a:ext>
            </a:extLst>
          </p:cNvPr>
          <p:cNvSpPr txBox="1"/>
          <p:nvPr/>
        </p:nvSpPr>
        <p:spPr>
          <a:xfrm>
            <a:off x="3652285" y="2311201"/>
            <a:ext cx="296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Π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58963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Obrázek 10" descr="Obsah obrázku exteriér, budova, obloha, staré&#10;&#10;Popis byl vytvořen automaticky">
            <a:extLst>
              <a:ext uri="{FF2B5EF4-FFF2-40B4-BE49-F238E27FC236}">
                <a16:creationId xmlns:a16="http://schemas.microsoft.com/office/drawing/2014/main" id="{E06F0DCF-75CC-4FB8-B98F-2104CE8685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4" r="-4" b="4315"/>
          <a:stretch/>
        </p:blipFill>
        <p:spPr>
          <a:xfrm>
            <a:off x="241297" y="321732"/>
            <a:ext cx="4256173" cy="3017405"/>
          </a:xfrm>
          <a:prstGeom prst="rect">
            <a:avLst/>
          </a:prstGeom>
        </p:spPr>
      </p:pic>
      <p:pic>
        <p:nvPicPr>
          <p:cNvPr id="9" name="Obrázek 8" descr="Obsah obrázku exteriér, budova, obloha, silnice&#10;&#10;Popis byl vytvořen automaticky">
            <a:extLst>
              <a:ext uri="{FF2B5EF4-FFF2-40B4-BE49-F238E27FC236}">
                <a16:creationId xmlns:a16="http://schemas.microsoft.com/office/drawing/2014/main" id="{54C5AF13-0B00-4C8A-9E9A-97B88D2DEE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793"/>
          <a:stretch/>
        </p:blipFill>
        <p:spPr>
          <a:xfrm>
            <a:off x="241297" y="3510853"/>
            <a:ext cx="4256173" cy="2789954"/>
          </a:xfrm>
          <a:prstGeom prst="rect">
            <a:avLst/>
          </a:prstGeom>
        </p:spPr>
      </p:pic>
      <p:pic>
        <p:nvPicPr>
          <p:cNvPr id="13" name="Obrázek 12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71839AF1-E404-4413-B723-75F3B9CE22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" r="7137" b="2"/>
          <a:stretch/>
        </p:blipFill>
        <p:spPr>
          <a:xfrm>
            <a:off x="4646529" y="321733"/>
            <a:ext cx="4256173" cy="5979074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A887453E-EDF7-402E-B00A-B8E2B018DE05}"/>
              </a:ext>
            </a:extLst>
          </p:cNvPr>
          <p:cNvSpPr txBox="1"/>
          <p:nvPr/>
        </p:nvSpPr>
        <p:spPr>
          <a:xfrm>
            <a:off x="437379" y="6396335"/>
            <a:ext cx="5556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/>
              <a:t>Mytilini</a:t>
            </a:r>
            <a:r>
              <a:rPr lang="cs-CZ" sz="1200" dirty="0"/>
              <a:t>, domy bohatých obchodníků, </a:t>
            </a:r>
            <a:r>
              <a:rPr lang="cs-CZ" sz="1200" dirty="0" err="1"/>
              <a:t>kon</a:t>
            </a:r>
            <a:r>
              <a:rPr lang="cs-CZ" sz="1200" dirty="0"/>
              <a:t>. 19. a poč. 20. st.</a:t>
            </a:r>
            <a:r>
              <a:rPr lang="el-GR" sz="1200" dirty="0"/>
              <a:t>, </a:t>
            </a:r>
            <a:r>
              <a:rPr lang="cs-CZ" sz="1200" dirty="0"/>
              <a:t>vliv evropské architektury</a:t>
            </a:r>
          </a:p>
          <a:p>
            <a:r>
              <a:rPr lang="el-GR" sz="1200" b="1" dirty="0"/>
              <a:t>Μυτιλήνη</a:t>
            </a:r>
            <a:r>
              <a:rPr lang="el-GR" sz="1200" dirty="0"/>
              <a:t>, αρχοντικά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142129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2" name="Picture 2" descr="Κλείσιμο Παραθύρου">
            <a:extLst>
              <a:ext uri="{FF2B5EF4-FFF2-40B4-BE49-F238E27FC236}">
                <a16:creationId xmlns:a16="http://schemas.microsoft.com/office/drawing/2014/main" id="{40A77956-2D47-4580-9B74-728361CCC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8"/>
          <a:stretch/>
        </p:blipFill>
        <p:spPr bwMode="auto">
          <a:xfrm>
            <a:off x="131805" y="656007"/>
            <a:ext cx="7941276" cy="595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Η Λεσβος μας - Ο ΑΓΙΟΣ ΘΕΡΑΠΩΝ!!! O ναός του Aγίου Θεράποντα είναι ένα από  τα πλέον αναγνωρίσιμα μνημεία του νησιού. H ιστορία του, με τη σημερινή του  τουλάχιστον μορφή, μόλις ξεπερνά">
            <a:extLst>
              <a:ext uri="{FF2B5EF4-FFF2-40B4-BE49-F238E27FC236}">
                <a16:creationId xmlns:a16="http://schemas.microsoft.com/office/drawing/2014/main" id="{048703AB-9136-48F4-A529-DABCB3ACB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82" y="0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683A9B8-CB78-4D64-A58F-656EF8233C87}"/>
              </a:ext>
            </a:extLst>
          </p:cNvPr>
          <p:cNvSpPr txBox="1"/>
          <p:nvPr/>
        </p:nvSpPr>
        <p:spPr>
          <a:xfrm>
            <a:off x="395417" y="-8237"/>
            <a:ext cx="5612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Mytilini</a:t>
            </a:r>
            <a:r>
              <a:rPr lang="cs-CZ" sz="1600" dirty="0"/>
              <a:t>, </a:t>
            </a:r>
            <a:r>
              <a:rPr lang="cs-CZ" sz="1600" b="1" dirty="0"/>
              <a:t>kostel sv. </a:t>
            </a:r>
            <a:r>
              <a:rPr lang="cs-CZ" sz="1600" b="1" dirty="0" err="1"/>
              <a:t>Theraponta</a:t>
            </a:r>
            <a:r>
              <a:rPr lang="cs-CZ" sz="1600" dirty="0"/>
              <a:t>, různé architektonické styly</a:t>
            </a:r>
            <a:r>
              <a:rPr lang="el-GR" sz="1600" dirty="0"/>
              <a:t> (1900)</a:t>
            </a:r>
            <a:endParaRPr lang="cs-CZ" sz="1600" dirty="0"/>
          </a:p>
          <a:p>
            <a:r>
              <a:rPr lang="el-GR" sz="1600" dirty="0"/>
              <a:t>Μυτιλήνη, </a:t>
            </a:r>
            <a:r>
              <a:rPr lang="el-GR" sz="1600" b="1" dirty="0"/>
              <a:t>εκκλησία Αγίου Θεράποντα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797740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D5C96F1-7560-42C6-BE45-8B80D7245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" r="3186" b="2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747F796-B986-43FF-8DE4-8FB821DB5232}"/>
              </a:ext>
            </a:extLst>
          </p:cNvPr>
          <p:cNvSpPr txBox="1"/>
          <p:nvPr/>
        </p:nvSpPr>
        <p:spPr>
          <a:xfrm>
            <a:off x="257953" y="138181"/>
            <a:ext cx="5191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Mytilini</a:t>
            </a:r>
            <a:r>
              <a:rPr lang="cs-CZ" sz="1400" dirty="0"/>
              <a:t>, </a:t>
            </a:r>
            <a:r>
              <a:rPr lang="cs-CZ" sz="1400" b="1" dirty="0"/>
              <a:t>hrad</a:t>
            </a:r>
            <a:r>
              <a:rPr lang="el-GR" sz="1400" dirty="0"/>
              <a:t>, </a:t>
            </a:r>
            <a:r>
              <a:rPr lang="cs-CZ" sz="1400" dirty="0"/>
              <a:t>6. st., přestavby, rodina </a:t>
            </a:r>
            <a:r>
              <a:rPr lang="cs-CZ" sz="1400" dirty="0" err="1"/>
              <a:t>Gatellussi</a:t>
            </a:r>
            <a:r>
              <a:rPr lang="cs-CZ" sz="1400" dirty="0"/>
              <a:t>, přístupný veřejnosti</a:t>
            </a:r>
          </a:p>
          <a:p>
            <a:r>
              <a:rPr lang="el-GR" sz="1400" dirty="0"/>
              <a:t>Μυτιλήνη, </a:t>
            </a:r>
            <a:r>
              <a:rPr lang="el-GR" sz="1400" b="1" dirty="0"/>
              <a:t>κάστρο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253538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9F1F4CC0-281F-46AC-A223-FA6743B77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0" y="96793"/>
            <a:ext cx="4983892" cy="373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ABFCEDE4-30EF-470A-9C9B-33F54FD93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005" y="2436340"/>
            <a:ext cx="6268995" cy="417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9FB860C-8ABE-4AB4-88F7-D981893580B8}"/>
              </a:ext>
            </a:extLst>
          </p:cNvPr>
          <p:cNvSpPr txBox="1"/>
          <p:nvPr/>
        </p:nvSpPr>
        <p:spPr>
          <a:xfrm>
            <a:off x="6351373" y="296562"/>
            <a:ext cx="17133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Mytilini</a:t>
            </a:r>
            <a:r>
              <a:rPr lang="cs-CZ" sz="1600" dirty="0"/>
              <a:t>, hrad</a:t>
            </a:r>
          </a:p>
          <a:p>
            <a:r>
              <a:rPr lang="el-GR" sz="1600" dirty="0"/>
              <a:t>Μυτιλήνη, κάστρο</a:t>
            </a:r>
            <a:endParaRPr lang="cs-CZ" sz="16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12E4CB6-C473-4269-A109-3D7C95E3CA40}"/>
              </a:ext>
            </a:extLst>
          </p:cNvPr>
          <p:cNvSpPr txBox="1"/>
          <p:nvPr/>
        </p:nvSpPr>
        <p:spPr>
          <a:xfrm>
            <a:off x="205946" y="5453448"/>
            <a:ext cx="2191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turecké lázně, 16. st.</a:t>
            </a:r>
          </a:p>
          <a:p>
            <a:r>
              <a:rPr lang="cs-CZ" sz="1600" b="0" i="0" dirty="0">
                <a:solidFill>
                  <a:srgbClr val="4D5156"/>
                </a:solidFill>
                <a:effectLst/>
              </a:rPr>
              <a:t>(</a:t>
            </a:r>
            <a:r>
              <a:rPr lang="cs-CZ" sz="1600" b="0" i="0" dirty="0" err="1">
                <a:solidFill>
                  <a:srgbClr val="4D5156"/>
                </a:solidFill>
                <a:effectLst/>
              </a:rPr>
              <a:t>Chajruddín</a:t>
            </a:r>
            <a:r>
              <a:rPr lang="cs-CZ" sz="1600" b="0" i="0" dirty="0">
                <a:solidFill>
                  <a:srgbClr val="4D5156"/>
                </a:solidFill>
                <a:effectLst/>
              </a:rPr>
              <a:t> Barbarossa)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8936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BE87CA2-5A60-4C2A-B29F-C1A138A5A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r="113"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C5CF98C-61F6-4645-9124-23F9B88EBC03}"/>
              </a:ext>
            </a:extLst>
          </p:cNvPr>
          <p:cNvSpPr txBox="1"/>
          <p:nvPr/>
        </p:nvSpPr>
        <p:spPr>
          <a:xfrm>
            <a:off x="560102" y="3678230"/>
            <a:ext cx="1270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>
                <a:solidFill>
                  <a:schemeClr val="bg1"/>
                </a:solidFill>
              </a:rPr>
              <a:t>Μυτιλήνη, λιμάνι</a:t>
            </a:r>
            <a:endParaRPr lang="cs-CZ" sz="1200" dirty="0">
              <a:solidFill>
                <a:schemeClr val="bg1"/>
              </a:solidFill>
            </a:endParaRPr>
          </a:p>
          <a:p>
            <a:r>
              <a:rPr lang="el-GR" sz="1200" dirty="0">
                <a:solidFill>
                  <a:schemeClr val="bg1"/>
                </a:solidFill>
              </a:rPr>
              <a:t>Μ</a:t>
            </a:r>
            <a:r>
              <a:rPr lang="cs-CZ" sz="1200" dirty="0" err="1">
                <a:solidFill>
                  <a:schemeClr val="bg1"/>
                </a:solidFill>
              </a:rPr>
              <a:t>ytilini</a:t>
            </a:r>
            <a:r>
              <a:rPr lang="cs-CZ" sz="1200" dirty="0">
                <a:solidFill>
                  <a:schemeClr val="bg1"/>
                </a:solidFill>
              </a:rPr>
              <a:t>, přístav</a:t>
            </a:r>
            <a:endParaRPr lang="el-GR" sz="1200" dirty="0">
              <a:solidFill>
                <a:schemeClr val="bg1"/>
              </a:solidFill>
            </a:endParaRPr>
          </a:p>
          <a:p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8F3251F-C103-47B0-92CC-385A69A8BB2D}"/>
              </a:ext>
            </a:extLst>
          </p:cNvPr>
          <p:cNvSpPr txBox="1"/>
          <p:nvPr/>
        </p:nvSpPr>
        <p:spPr>
          <a:xfrm>
            <a:off x="21" y="6027465"/>
            <a:ext cx="9143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Pravidelné celoroční spojení s </a:t>
            </a:r>
            <a:r>
              <a:rPr lang="cs-CZ" sz="1200" dirty="0" err="1">
                <a:solidFill>
                  <a:schemeClr val="bg1"/>
                </a:solidFill>
              </a:rPr>
              <a:t>Pireem</a:t>
            </a:r>
            <a:r>
              <a:rPr lang="cs-CZ" sz="1200" dirty="0">
                <a:solidFill>
                  <a:schemeClr val="bg1"/>
                </a:solidFill>
              </a:rPr>
              <a:t> (každý den, 10-13 hodin, ceny asi 35 €…), </a:t>
            </a:r>
            <a:r>
              <a:rPr lang="cs-CZ" sz="1200" dirty="0" err="1">
                <a:solidFill>
                  <a:schemeClr val="bg1"/>
                </a:solidFill>
              </a:rPr>
              <a:t>Kavalou</a:t>
            </a:r>
            <a:r>
              <a:rPr lang="cs-CZ" sz="1200" dirty="0">
                <a:solidFill>
                  <a:schemeClr val="bg1"/>
                </a:solidFill>
              </a:rPr>
              <a:t> (1 x týdně, v letních měsících častěji, 7,5 – 10 hod, cena asi 28 €)a kromě letních měsíců se Soluní (10-12 hod</a:t>
            </a:r>
            <a:r>
              <a:rPr lang="el-GR" sz="1200" dirty="0">
                <a:solidFill>
                  <a:schemeClr val="bg1"/>
                </a:solidFill>
              </a:rPr>
              <a:t>, 1 </a:t>
            </a:r>
            <a:r>
              <a:rPr lang="cs-CZ" sz="1200" dirty="0">
                <a:solidFill>
                  <a:schemeClr val="bg1"/>
                </a:solidFill>
              </a:rPr>
              <a:t>x týdně, cena: 36 €) . Spojení s většinou větších ostrovů EM: </a:t>
            </a:r>
            <a:r>
              <a:rPr lang="cs-CZ" sz="1200" dirty="0" err="1">
                <a:solidFill>
                  <a:schemeClr val="bg1"/>
                </a:solidFill>
              </a:rPr>
              <a:t>Rodos</a:t>
            </a:r>
            <a:r>
              <a:rPr lang="cs-CZ" sz="1200" dirty="0">
                <a:solidFill>
                  <a:schemeClr val="bg1"/>
                </a:solidFill>
              </a:rPr>
              <a:t>, Samos, </a:t>
            </a:r>
            <a:r>
              <a:rPr lang="cs-CZ" sz="1200" dirty="0" err="1">
                <a:solidFill>
                  <a:schemeClr val="bg1"/>
                </a:solidFill>
              </a:rPr>
              <a:t>Ikaria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dirty="0" err="1">
                <a:solidFill>
                  <a:schemeClr val="bg1"/>
                </a:solidFill>
              </a:rPr>
              <a:t>Limnos</a:t>
            </a:r>
            <a:r>
              <a:rPr lang="cs-CZ" sz="1200" dirty="0">
                <a:solidFill>
                  <a:schemeClr val="bg1"/>
                </a:solidFill>
              </a:rPr>
              <a:t>, </a:t>
            </a:r>
            <a:r>
              <a:rPr lang="cs-CZ" sz="1200" dirty="0" err="1">
                <a:solidFill>
                  <a:schemeClr val="bg1"/>
                </a:solidFill>
              </a:rPr>
              <a:t>Chios</a:t>
            </a:r>
            <a:r>
              <a:rPr lang="cs-CZ" sz="1200" dirty="0">
                <a:solidFill>
                  <a:schemeClr val="bg1"/>
                </a:solidFill>
              </a:rPr>
              <a:t>… V letních měsících v provozu také přístav v </a:t>
            </a:r>
            <a:r>
              <a:rPr lang="cs-CZ" sz="1200" dirty="0" err="1">
                <a:solidFill>
                  <a:schemeClr val="bg1"/>
                </a:solidFill>
              </a:rPr>
              <a:t>Sigri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el-GR" sz="1200" dirty="0">
                <a:solidFill>
                  <a:schemeClr val="bg1"/>
                </a:solidFill>
              </a:rPr>
              <a:t>(</a:t>
            </a:r>
            <a:r>
              <a:rPr lang="el-GR" sz="1200" dirty="0" err="1">
                <a:solidFill>
                  <a:schemeClr val="bg1"/>
                </a:solidFill>
              </a:rPr>
              <a:t>Σιγρί</a:t>
            </a:r>
            <a:r>
              <a:rPr lang="el-GR" sz="1200" dirty="0">
                <a:solidFill>
                  <a:schemeClr val="bg1"/>
                </a:solidFill>
              </a:rPr>
              <a:t>, </a:t>
            </a:r>
            <a:r>
              <a:rPr lang="cs-CZ" sz="1200" dirty="0">
                <a:solidFill>
                  <a:schemeClr val="bg1"/>
                </a:solidFill>
              </a:rPr>
              <a:t>Z ostrova). </a:t>
            </a:r>
            <a:r>
              <a:rPr lang="el-GR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Info</a:t>
            </a:r>
            <a:r>
              <a:rPr lang="cs-CZ" sz="1200" dirty="0">
                <a:solidFill>
                  <a:schemeClr val="bg1"/>
                </a:solidFill>
              </a:rPr>
              <a:t>: https://www.aktoploika.gr</a:t>
            </a:r>
          </a:p>
        </p:txBody>
      </p:sp>
    </p:spTree>
    <p:extLst>
      <p:ext uri="{BB962C8B-B14F-4D97-AF65-F5344CB8AC3E}">
        <p14:creationId xmlns:p14="http://schemas.microsoft.com/office/powerpoint/2010/main" val="1101274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73BB3F10-B9E1-4CD7-AB5E-DCD82DE2A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79" y="0"/>
            <a:ext cx="7636398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ED25BC8-3082-4C96-B887-B6FDBD098D9C}"/>
              </a:ext>
            </a:extLst>
          </p:cNvPr>
          <p:cNvSpPr txBox="1"/>
          <p:nvPr/>
        </p:nvSpPr>
        <p:spPr>
          <a:xfrm>
            <a:off x="3252083" y="906449"/>
            <a:ext cx="14606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/>
              <a:t>Makedonie/</a:t>
            </a:r>
            <a:r>
              <a:rPr lang="el-GR" sz="1000" b="1" dirty="0"/>
              <a:t>Μακεδονία</a:t>
            </a:r>
            <a:endParaRPr lang="cs-CZ" sz="10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FE2404F-98F6-47E5-8D78-45DED1F23282}"/>
              </a:ext>
            </a:extLst>
          </p:cNvPr>
          <p:cNvSpPr txBox="1"/>
          <p:nvPr/>
        </p:nvSpPr>
        <p:spPr>
          <a:xfrm>
            <a:off x="1319916" y="2035535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err="1"/>
              <a:t>Epirus</a:t>
            </a:r>
            <a:r>
              <a:rPr lang="cs-CZ" sz="1000" b="1" dirty="0"/>
              <a:t>/</a:t>
            </a:r>
            <a:r>
              <a:rPr lang="el-GR" sz="1000" b="1" dirty="0"/>
              <a:t>Ήπειρος</a:t>
            </a:r>
            <a:endParaRPr lang="cs-CZ" sz="1000" b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896F43E-B068-469C-8302-791508629B2D}"/>
              </a:ext>
            </a:extLst>
          </p:cNvPr>
          <p:cNvSpPr txBox="1"/>
          <p:nvPr/>
        </p:nvSpPr>
        <p:spPr>
          <a:xfrm>
            <a:off x="2719346" y="2035535"/>
            <a:ext cx="12153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/>
              <a:t>Thesálie/</a:t>
            </a:r>
            <a:r>
              <a:rPr lang="el-GR" sz="1000" b="1" dirty="0"/>
              <a:t>Θεσσαλία</a:t>
            </a:r>
            <a:endParaRPr lang="cs-CZ" sz="1000" b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94A1CE0-CABC-41E2-BA6E-CBD379ACC54B}"/>
              </a:ext>
            </a:extLst>
          </p:cNvPr>
          <p:cNvSpPr txBox="1"/>
          <p:nvPr/>
        </p:nvSpPr>
        <p:spPr>
          <a:xfrm>
            <a:off x="2385391" y="2870421"/>
            <a:ext cx="18806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/>
              <a:t>Centrální Řecko/</a:t>
            </a:r>
            <a:r>
              <a:rPr lang="el-GR" sz="1000" b="1" dirty="0"/>
              <a:t>Στερεά Ελλάδα</a:t>
            </a:r>
            <a:endParaRPr lang="cs-CZ" sz="1000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ADB99FE-23CB-4C45-9B67-CE1870D8CBD6}"/>
              </a:ext>
            </a:extLst>
          </p:cNvPr>
          <p:cNvSpPr txBox="1"/>
          <p:nvPr/>
        </p:nvSpPr>
        <p:spPr>
          <a:xfrm>
            <a:off x="2313087" y="3876396"/>
            <a:ext cx="15937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/>
              <a:t>Peloponés/</a:t>
            </a:r>
            <a:r>
              <a:rPr lang="el-GR" sz="1000" b="1" dirty="0"/>
              <a:t>Πελοπόννησος</a:t>
            </a:r>
            <a:endParaRPr lang="cs-CZ" sz="1000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7B658BE-2F57-4CB0-BEC7-2551E9876BDA}"/>
              </a:ext>
            </a:extLst>
          </p:cNvPr>
          <p:cNvSpPr txBox="1"/>
          <p:nvPr/>
        </p:nvSpPr>
        <p:spPr>
          <a:xfrm>
            <a:off x="4877968" y="2544418"/>
            <a:ext cx="18565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/>
              <a:t>Egejské ostrovy/</a:t>
            </a:r>
            <a:r>
              <a:rPr lang="el-GR" sz="1000" b="1" dirty="0"/>
              <a:t>Νησιά Αιγαίου</a:t>
            </a:r>
            <a:endParaRPr lang="cs-CZ" sz="1000" b="1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AD8BDF5-960F-4481-885C-F961E337DFA4}"/>
              </a:ext>
            </a:extLst>
          </p:cNvPr>
          <p:cNvSpPr txBox="1"/>
          <p:nvPr/>
        </p:nvSpPr>
        <p:spPr>
          <a:xfrm>
            <a:off x="871147" y="3305889"/>
            <a:ext cx="17235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/>
              <a:t>Iónské ostrovy/</a:t>
            </a:r>
            <a:r>
              <a:rPr lang="el-GR" sz="1000" b="1" dirty="0"/>
              <a:t>Νησιά Ιονίου</a:t>
            </a:r>
            <a:endParaRPr lang="cs-CZ" sz="1000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3C96C70-20DA-40C5-A1EF-5FA47287F8AC}"/>
              </a:ext>
            </a:extLst>
          </p:cNvPr>
          <p:cNvSpPr txBox="1"/>
          <p:nvPr/>
        </p:nvSpPr>
        <p:spPr>
          <a:xfrm>
            <a:off x="4712739" y="6170212"/>
            <a:ext cx="8547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/>
              <a:t>Kréta/</a:t>
            </a:r>
            <a:r>
              <a:rPr lang="el-GR" sz="1000" b="1" dirty="0"/>
              <a:t>Κρήτη</a:t>
            </a:r>
            <a:endParaRPr lang="cs-CZ" sz="1000" b="1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9BE8012-1283-47B2-BB54-317A2789F3B0}"/>
              </a:ext>
            </a:extLst>
          </p:cNvPr>
          <p:cNvSpPr txBox="1"/>
          <p:nvPr/>
        </p:nvSpPr>
        <p:spPr>
          <a:xfrm>
            <a:off x="5422790" y="604299"/>
            <a:ext cx="9973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/>
              <a:t>Thrákie/</a:t>
            </a:r>
            <a:r>
              <a:rPr lang="el-GR" sz="1000" b="1" dirty="0"/>
              <a:t>Θράκη</a:t>
            </a:r>
            <a:endParaRPr lang="cs-CZ" sz="1000" b="1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34CB038-29B4-48E8-B84F-AABA35C8F4C9}"/>
              </a:ext>
            </a:extLst>
          </p:cNvPr>
          <p:cNvSpPr txBox="1"/>
          <p:nvPr/>
        </p:nvSpPr>
        <p:spPr>
          <a:xfrm>
            <a:off x="95416" y="222637"/>
            <a:ext cx="270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Regiony Řecka</a:t>
            </a:r>
            <a:r>
              <a:rPr lang="el-GR" dirty="0"/>
              <a:t> – </a:t>
            </a:r>
            <a:r>
              <a:rPr lang="cs-CZ"/>
              <a:t>opakování</a:t>
            </a:r>
            <a:endParaRPr lang="cs-CZ" dirty="0"/>
          </a:p>
        </p:txBody>
      </p:sp>
      <p:pic>
        <p:nvPicPr>
          <p:cNvPr id="5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CC816F4A-9F72-55AF-4313-CC02DB05F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6" y="5150929"/>
            <a:ext cx="2158981" cy="161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2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ap of Molyvos (Mithimna)">
            <a:extLst>
              <a:ext uri="{FF2B5EF4-FFF2-40B4-BE49-F238E27FC236}">
                <a16:creationId xmlns:a16="http://schemas.microsoft.com/office/drawing/2014/main" id="{4E966576-4631-467B-BDF1-55E761D82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302" y="1096692"/>
            <a:ext cx="5571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7C23301-34CF-47ED-9323-BB954FAE6E8A}"/>
              </a:ext>
            </a:extLst>
          </p:cNvPr>
          <p:cNvSpPr txBox="1"/>
          <p:nvPr/>
        </p:nvSpPr>
        <p:spPr>
          <a:xfrm>
            <a:off x="6039628" y="397565"/>
            <a:ext cx="27122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cs-CZ" sz="1200" b="1" dirty="0"/>
              <a:t>letiště </a:t>
            </a:r>
            <a:r>
              <a:rPr lang="cs-CZ" sz="1200" b="1" dirty="0" err="1"/>
              <a:t>Odysseas</a:t>
            </a:r>
            <a:r>
              <a:rPr lang="cs-CZ" sz="1200" b="1" dirty="0"/>
              <a:t> </a:t>
            </a:r>
            <a:r>
              <a:rPr lang="cs-CZ" sz="1200" b="1" dirty="0" err="1"/>
              <a:t>Elytis</a:t>
            </a:r>
            <a:r>
              <a:rPr lang="cs-CZ" sz="1200" b="1" dirty="0"/>
              <a:t> </a:t>
            </a:r>
            <a:r>
              <a:rPr lang="cs-CZ" sz="1200" dirty="0"/>
              <a:t>8 km od města</a:t>
            </a:r>
          </a:p>
          <a:p>
            <a:pPr marL="171450" indent="-171450">
              <a:buFontTx/>
              <a:buChar char="-"/>
            </a:pPr>
            <a:r>
              <a:rPr lang="cs-CZ" sz="1200" dirty="0"/>
              <a:t>časté spojení s Aténami a Soluní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9371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budova, exteriér, město, obec&#10;&#10;Popis byl vytvořen automaticky">
            <a:extLst>
              <a:ext uri="{FF2B5EF4-FFF2-40B4-BE49-F238E27FC236}">
                <a16:creationId xmlns:a16="http://schemas.microsoft.com/office/drawing/2014/main" id="{2B2D65BA-FF49-47B3-99D8-8FDC6F0572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1" r="6189" b="1"/>
          <a:stretch/>
        </p:blipFill>
        <p:spPr>
          <a:xfrm>
            <a:off x="20" y="49921"/>
            <a:ext cx="9143980" cy="685671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EA8B079-1C1A-4B42-AF75-0CA60957C0DC}"/>
              </a:ext>
            </a:extLst>
          </p:cNvPr>
          <p:cNvSpPr txBox="1"/>
          <p:nvPr/>
        </p:nvSpPr>
        <p:spPr>
          <a:xfrm>
            <a:off x="388049" y="197148"/>
            <a:ext cx="1965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Molyvos</a:t>
            </a:r>
            <a:r>
              <a:rPr lang="cs-CZ" dirty="0">
                <a:solidFill>
                  <a:schemeClr val="bg1"/>
                </a:solidFill>
              </a:rPr>
              <a:t>/</a:t>
            </a:r>
            <a:r>
              <a:rPr lang="cs-CZ" dirty="0" err="1">
                <a:solidFill>
                  <a:schemeClr val="bg1"/>
                </a:solidFill>
              </a:rPr>
              <a:t>Mithyna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el-GR" dirty="0">
                <a:solidFill>
                  <a:schemeClr val="bg1"/>
                </a:solidFill>
              </a:rPr>
              <a:t>Μόλυβος/Μηθύνα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1C5871D7-D94E-44E6-BAA6-EF2838D9F0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r="1080"/>
          <a:stretch/>
        </p:blipFill>
        <p:spPr bwMode="auto">
          <a:xfrm>
            <a:off x="5760278" y="0"/>
            <a:ext cx="3382579" cy="253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285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exteriér, loďka, voda, hora&#10;&#10;Popis byl vytvořen automaticky">
            <a:extLst>
              <a:ext uri="{FF2B5EF4-FFF2-40B4-BE49-F238E27FC236}">
                <a16:creationId xmlns:a16="http://schemas.microsoft.com/office/drawing/2014/main" id="{D22DDEDB-4499-4FDC-BCD9-C22D9C7939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73E7FB8-AC74-4449-9056-FB0F8B935A93}"/>
              </a:ext>
            </a:extLst>
          </p:cNvPr>
          <p:cNvSpPr txBox="1"/>
          <p:nvPr/>
        </p:nvSpPr>
        <p:spPr>
          <a:xfrm>
            <a:off x="6585286" y="-22860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Molyvos</a:t>
            </a:r>
            <a:r>
              <a:rPr lang="cs-CZ" dirty="0"/>
              <a:t>, rybářský přístav</a:t>
            </a:r>
          </a:p>
        </p:txBody>
      </p:sp>
    </p:spTree>
    <p:extLst>
      <p:ext uri="{BB962C8B-B14F-4D97-AF65-F5344CB8AC3E}">
        <p14:creationId xmlns:p14="http://schemas.microsoft.com/office/powerpoint/2010/main" val="2791497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43049D17-352E-4512-821B-107848CD2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6" r="18677" b="-2"/>
          <a:stretch/>
        </p:blipFill>
        <p:spPr bwMode="auto">
          <a:xfrm>
            <a:off x="241298" y="557189"/>
            <a:ext cx="425151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07DCC06D-B163-4F95-9D2D-8D3527C96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r="21872" b="-2"/>
          <a:stretch/>
        </p:blipFill>
        <p:spPr bwMode="auto">
          <a:xfrm>
            <a:off x="4646531" y="557189"/>
            <a:ext cx="4256170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39390C4-E4E4-406D-80B7-FD7DFB2025D1}"/>
              </a:ext>
            </a:extLst>
          </p:cNvPr>
          <p:cNvSpPr txBox="1"/>
          <p:nvPr/>
        </p:nvSpPr>
        <p:spPr>
          <a:xfrm>
            <a:off x="699821" y="-38911"/>
            <a:ext cx="3760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/>
              <a:t>Eftalu</a:t>
            </a:r>
            <a:r>
              <a:rPr lang="cs-CZ" sz="1400" dirty="0"/>
              <a:t>, léčebné lázně (asi 4 km na V od </a:t>
            </a:r>
            <a:r>
              <a:rPr lang="cs-CZ" sz="1400" dirty="0" err="1"/>
              <a:t>Molyvosu</a:t>
            </a:r>
            <a:r>
              <a:rPr lang="cs-CZ" sz="1400" dirty="0"/>
              <a:t>)</a:t>
            </a:r>
          </a:p>
          <a:p>
            <a:r>
              <a:rPr lang="el-GR" sz="1400" b="1" dirty="0"/>
              <a:t>Εφταλού</a:t>
            </a:r>
            <a:r>
              <a:rPr lang="el-GR" sz="1400" dirty="0"/>
              <a:t>, ιαματικά λουτρά</a:t>
            </a:r>
            <a:endParaRPr lang="cs-CZ" sz="14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277F0FE-ED73-4FC9-9111-C17C9142710C}"/>
              </a:ext>
            </a:extLst>
          </p:cNvPr>
          <p:cNvSpPr txBox="1"/>
          <p:nvPr/>
        </p:nvSpPr>
        <p:spPr>
          <a:xfrm>
            <a:off x="4572000" y="59086"/>
            <a:ext cx="4755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/>
              <a:t>ο</a:t>
            </a:r>
            <a:r>
              <a:rPr lang="cs-CZ" sz="1600" dirty="0" err="1"/>
              <a:t>strovy</a:t>
            </a:r>
            <a:r>
              <a:rPr lang="cs-CZ" sz="1600" dirty="0"/>
              <a:t> v oblasti – sopečného původu</a:t>
            </a:r>
            <a:r>
              <a:rPr lang="el-GR" sz="1600" dirty="0"/>
              <a:t> &gt; </a:t>
            </a:r>
            <a:r>
              <a:rPr lang="cs-CZ" sz="1600" dirty="0"/>
              <a:t>termální lázně</a:t>
            </a:r>
            <a:r>
              <a:rPr lang="el-GR" sz="1600" dirty="0"/>
              <a:t>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907294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ek 2" descr="Obsah obrázku exteriér, pláž, země, obloha&#10;&#10;Popis byl vytvořen automaticky">
            <a:extLst>
              <a:ext uri="{FF2B5EF4-FFF2-40B4-BE49-F238E27FC236}">
                <a16:creationId xmlns:a16="http://schemas.microsoft.com/office/drawing/2014/main" id="{C6D55177-044B-E06C-4AD8-B3F74E222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r="27442" b="-1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9DA46E0-AD5B-B0D6-1E24-0C8B1368E2CE}"/>
              </a:ext>
            </a:extLst>
          </p:cNvPr>
          <p:cNvSpPr txBox="1"/>
          <p:nvPr/>
        </p:nvSpPr>
        <p:spPr>
          <a:xfrm>
            <a:off x="85726" y="209550"/>
            <a:ext cx="270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Pláž Skala </a:t>
            </a:r>
            <a:r>
              <a:rPr lang="cs-CZ" dirty="0" err="1"/>
              <a:t>Eresou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4225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Vatera Beach, Lesvos">
            <a:extLst>
              <a:ext uri="{FF2B5EF4-FFF2-40B4-BE49-F238E27FC236}">
                <a16:creationId xmlns:a16="http://schemas.microsoft.com/office/drawing/2014/main" id="{FCB714F9-DCE7-4186-8F4D-A7953A090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4A4BB73-E21A-48CF-BC4C-DE9DB31CDC11}"/>
              </a:ext>
            </a:extLst>
          </p:cNvPr>
          <p:cNvSpPr txBox="1"/>
          <p:nvPr/>
        </p:nvSpPr>
        <p:spPr>
          <a:xfrm flipH="1">
            <a:off x="468067" y="168482"/>
            <a:ext cx="64416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pláž </a:t>
            </a:r>
            <a:r>
              <a:rPr lang="cs-CZ" sz="1400" b="1" dirty="0" err="1"/>
              <a:t>Vatera</a:t>
            </a:r>
            <a:r>
              <a:rPr lang="cs-CZ" sz="1400" dirty="0"/>
              <a:t>, jedna z nejoblíbenějších pláží, 8 km dlouhá, J ostrova, sopečný původ ostrova </a:t>
            </a:r>
            <a:r>
              <a:rPr lang="el-GR" sz="1400" dirty="0"/>
              <a:t>&gt; </a:t>
            </a:r>
            <a:r>
              <a:rPr lang="cs-CZ" sz="1400" dirty="0"/>
              <a:t>zabarvení písku</a:t>
            </a:r>
          </a:p>
          <a:p>
            <a:r>
              <a:rPr lang="el-GR" sz="1400" b="1" dirty="0"/>
              <a:t>παραλία Βατερά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2361310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71C0100B-2003-4A2B-8E3B-40C41F6A8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EFE07FA-5404-409F-A69C-685F1C8E19B0}"/>
              </a:ext>
            </a:extLst>
          </p:cNvPr>
          <p:cNvSpPr txBox="1"/>
          <p:nvPr/>
        </p:nvSpPr>
        <p:spPr>
          <a:xfrm>
            <a:off x="637035" y="148067"/>
            <a:ext cx="4723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pláž </a:t>
            </a:r>
            <a:r>
              <a:rPr lang="cs-CZ" sz="1400" b="1" dirty="0" err="1"/>
              <a:t>Tsonia</a:t>
            </a:r>
            <a:r>
              <a:rPr lang="cs-CZ" sz="1400" dirty="0"/>
              <a:t>, hrubý písek načervenalé barvy (sopečný původ)</a:t>
            </a:r>
          </a:p>
          <a:p>
            <a:r>
              <a:rPr lang="el-GR" sz="1400" b="1" dirty="0"/>
              <a:t>παραλία Τσόνια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3228484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E32B631-4081-4588-B253-81781F0E4A2A}"/>
              </a:ext>
            </a:extLst>
          </p:cNvPr>
          <p:cNvSpPr txBox="1"/>
          <p:nvPr/>
        </p:nvSpPr>
        <p:spPr>
          <a:xfrm>
            <a:off x="127222" y="1326682"/>
            <a:ext cx="6965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vodopády </a:t>
            </a:r>
            <a:r>
              <a:rPr lang="cs-CZ" sz="1400" b="1" dirty="0" err="1"/>
              <a:t>Krinelu</a:t>
            </a:r>
            <a:r>
              <a:rPr lang="el-GR" sz="1400" dirty="0"/>
              <a:t>, </a:t>
            </a:r>
            <a:r>
              <a:rPr lang="cs-CZ" sz="1400" dirty="0"/>
              <a:t>západ ostrova (</a:t>
            </a:r>
            <a:r>
              <a:rPr lang="cs-CZ" sz="1400" dirty="0" err="1"/>
              <a:t>Eressos</a:t>
            </a:r>
            <a:r>
              <a:rPr lang="cs-CZ" sz="1400" dirty="0"/>
              <a:t>)</a:t>
            </a:r>
            <a:r>
              <a:rPr lang="el-GR" sz="1400" dirty="0"/>
              <a:t> </a:t>
            </a:r>
            <a:endParaRPr lang="cs-CZ" sz="1400" dirty="0"/>
          </a:p>
          <a:p>
            <a:r>
              <a:rPr lang="el-GR" sz="1400" b="1" dirty="0"/>
              <a:t>καταρράκτες </a:t>
            </a:r>
            <a:r>
              <a:rPr lang="el-GR" sz="1400" b="1" dirty="0" err="1"/>
              <a:t>Κρινέλου</a:t>
            </a:r>
            <a:endParaRPr lang="cs-CZ" sz="1400" b="1" dirty="0"/>
          </a:p>
          <a:p>
            <a:r>
              <a:rPr lang="cs-CZ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https://www.youtube.com/watch?v=V5AUTF4JypY</a:t>
            </a: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&amp;ab_channel=PanosTravelStories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400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1E9108D-3377-4879-ABBC-5405691FA39A}"/>
              </a:ext>
            </a:extLst>
          </p:cNvPr>
          <p:cNvSpPr txBox="1"/>
          <p:nvPr/>
        </p:nvSpPr>
        <p:spPr>
          <a:xfrm>
            <a:off x="246490" y="159026"/>
            <a:ext cx="374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dostatek vodních zdrojů (zima, jaro) </a:t>
            </a:r>
            <a:r>
              <a:rPr lang="el-GR" sz="1200" dirty="0"/>
              <a:t>&gt; </a:t>
            </a:r>
            <a:r>
              <a:rPr lang="cs-CZ" sz="1200" dirty="0"/>
              <a:t>na ostrově 14 vodopádů, některé délka až 20 m</a:t>
            </a:r>
          </a:p>
        </p:txBody>
      </p:sp>
      <p:pic>
        <p:nvPicPr>
          <p:cNvPr id="6" name="Obrázek 5" descr="Obsah obrázku skála, příroda, exteriér, hora&#10;&#10;Popis byl vytvořen automaticky">
            <a:extLst>
              <a:ext uri="{FF2B5EF4-FFF2-40B4-BE49-F238E27FC236}">
                <a16:creationId xmlns:a16="http://schemas.microsoft.com/office/drawing/2014/main" id="{50202A80-5DE2-47BB-A1B2-05D48AF13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115" y="159026"/>
            <a:ext cx="5147885" cy="6858000"/>
          </a:xfrm>
          <a:prstGeom prst="rect">
            <a:avLst/>
          </a:prstGeom>
        </p:spPr>
      </p:pic>
      <p:pic>
        <p:nvPicPr>
          <p:cNvPr id="8" name="Obrázek 7" descr="Obsah obrázku skála, exteriér, hora, příroda&#10;&#10;Popis byl vytvořen automaticky">
            <a:extLst>
              <a:ext uri="{FF2B5EF4-FFF2-40B4-BE49-F238E27FC236}">
                <a16:creationId xmlns:a16="http://schemas.microsoft.com/office/drawing/2014/main" id="{B8238799-F3D0-4B81-B8B5-E5922ECE9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22" y="4064000"/>
            <a:ext cx="4572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16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4578" name="Picture 2" descr="Κόλπος Καλλονής φωτογραφία Πέτρος Τσακμάκης | Lesvos Lesvosnews | Flickr">
            <a:extLst>
              <a:ext uri="{FF2B5EF4-FFF2-40B4-BE49-F238E27FC236}">
                <a16:creationId xmlns:a16="http://schemas.microsoft.com/office/drawing/2014/main" id="{A295C26F-F649-45F5-B6DF-A72604C91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1" r="8226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6C22470-7332-41D4-AFE0-DD38F76B3DC6}"/>
              </a:ext>
            </a:extLst>
          </p:cNvPr>
          <p:cNvSpPr txBox="1"/>
          <p:nvPr/>
        </p:nvSpPr>
        <p:spPr>
          <a:xfrm>
            <a:off x="207736" y="78152"/>
            <a:ext cx="1814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záliv </a:t>
            </a:r>
            <a:r>
              <a:rPr lang="cs-CZ" dirty="0" err="1">
                <a:solidFill>
                  <a:schemeClr val="bg1"/>
                </a:solidFill>
              </a:rPr>
              <a:t>Kallonis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el-GR" dirty="0">
                <a:solidFill>
                  <a:schemeClr val="bg1"/>
                </a:solidFill>
              </a:rPr>
              <a:t>κόλπος Καλλονής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540344C-8DFE-420F-849F-6AFD809E24D0}"/>
              </a:ext>
            </a:extLst>
          </p:cNvPr>
          <p:cNvSpPr txBox="1"/>
          <p:nvPr/>
        </p:nvSpPr>
        <p:spPr>
          <a:xfrm>
            <a:off x="1874416" y="31985"/>
            <a:ext cx="4852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vodní biotop, vzácné druhy tažných ptáků – duben, květen – </a:t>
            </a:r>
            <a:r>
              <a:rPr lang="cs-CZ" sz="1200" dirty="0" err="1">
                <a:solidFill>
                  <a:schemeClr val="bg1"/>
                </a:solidFill>
              </a:rPr>
              <a:t>bird-watching</a:t>
            </a:r>
            <a:endParaRPr lang="cs-CZ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068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tráva, pták, vodní pták&#10;&#10;Popis byl vytvořen automaticky">
            <a:extLst>
              <a:ext uri="{FF2B5EF4-FFF2-40B4-BE49-F238E27FC236}">
                <a16:creationId xmlns:a16="http://schemas.microsoft.com/office/drawing/2014/main" id="{794F0916-3BDE-4F9D-B930-9F7B6A816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76" y="1817927"/>
            <a:ext cx="3847338" cy="3222145"/>
          </a:xfrm>
          <a:prstGeom prst="rect">
            <a:avLst/>
          </a:prstGeom>
        </p:spPr>
      </p:pic>
      <p:pic>
        <p:nvPicPr>
          <p:cNvPr id="4" name="Picture 4" descr="Μαυροπελαργός | Κέντρο Περιβαλλοντικής Ενημέρωσης Καλλονής">
            <a:extLst>
              <a:ext uri="{FF2B5EF4-FFF2-40B4-BE49-F238E27FC236}">
                <a16:creationId xmlns:a16="http://schemas.microsoft.com/office/drawing/2014/main" id="{641C8D9A-FFEE-4117-A022-B0588334C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885" y="2087241"/>
            <a:ext cx="3847338" cy="268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75C5EC7-EA07-4E16-83F7-0BDF76F173A9}"/>
              </a:ext>
            </a:extLst>
          </p:cNvPr>
          <p:cNvSpPr txBox="1"/>
          <p:nvPr/>
        </p:nvSpPr>
        <p:spPr>
          <a:xfrm>
            <a:off x="1351722" y="1264257"/>
            <a:ext cx="1373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černý čáp</a:t>
            </a:r>
          </a:p>
          <a:p>
            <a:r>
              <a:rPr lang="el-GR" sz="1400" dirty="0" err="1"/>
              <a:t>μαυροπελαργός</a:t>
            </a:r>
            <a:endParaRPr lang="cs-CZ" sz="1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1987069-B989-4A8E-9058-B6E2CBE67985}"/>
              </a:ext>
            </a:extLst>
          </p:cNvPr>
          <p:cNvSpPr txBox="1"/>
          <p:nvPr/>
        </p:nvSpPr>
        <p:spPr>
          <a:xfrm>
            <a:off x="6035040" y="1264257"/>
            <a:ext cx="1465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volavka</a:t>
            </a:r>
          </a:p>
          <a:p>
            <a:r>
              <a:rPr lang="el-GR" sz="1400" dirty="0"/>
              <a:t>ερωδιός/</a:t>
            </a:r>
            <a:r>
              <a:rPr lang="el-GR" sz="1400" dirty="0" err="1"/>
              <a:t>τσικνιάς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36681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DD37F725-E17A-9DB6-40FA-D419711A9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99" y="457200"/>
            <a:ext cx="667820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94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17E7F6D2-87B5-4EDF-A796-1D21C36EC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187"/>
            <a:ext cx="9144000" cy="611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87F1EEA-AC9C-4EE1-936C-4E64D5208444}"/>
              </a:ext>
            </a:extLst>
          </p:cNvPr>
          <p:cNvSpPr txBox="1"/>
          <p:nvPr/>
        </p:nvSpPr>
        <p:spPr>
          <a:xfrm>
            <a:off x="3129733" y="60051"/>
            <a:ext cx="549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pěší turistika </a:t>
            </a:r>
            <a:r>
              <a:rPr lang="cs-CZ" sz="1400" dirty="0"/>
              <a:t>mnoho tras, rozmanitý terén, krásná příroda, dobré značení</a:t>
            </a:r>
          </a:p>
          <a:p>
            <a:r>
              <a:rPr lang="el-GR" sz="1400" b="1" dirty="0"/>
              <a:t>πεζοπορίες</a:t>
            </a:r>
            <a:endParaRPr lang="cs-CZ" sz="1400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BBF5454-E5C1-6565-8040-9C220CCF40AC}"/>
              </a:ext>
            </a:extLst>
          </p:cNvPr>
          <p:cNvSpPr txBox="1"/>
          <p:nvPr/>
        </p:nvSpPr>
        <p:spPr>
          <a:xfrm>
            <a:off x="900113" y="5910947"/>
            <a:ext cx="6824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https://www.lesvostrails.gr/pezoporia-sti-lesvo/ta-monopatia</a:t>
            </a:r>
            <a:r>
              <a:rPr lang="cs-CZ" dirty="0">
                <a:solidFill>
                  <a:srgbClr val="954F7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703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Λέσβος: Το Απολιθωμένο Δάσος συνεχίζει να αποκαλύπτει τα μυστικά του">
            <a:extLst>
              <a:ext uri="{FF2B5EF4-FFF2-40B4-BE49-F238E27FC236}">
                <a16:creationId xmlns:a16="http://schemas.microsoft.com/office/drawing/2014/main" id="{4C708729-C04A-4E23-9C3F-4A2B37677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54" y="1804087"/>
            <a:ext cx="8090846" cy="505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9E520A2-EBE7-4CAC-A78E-99BB68F96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47625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B41404F-61DC-440D-B148-E807A4E70599}"/>
              </a:ext>
            </a:extLst>
          </p:cNvPr>
          <p:cNvSpPr txBox="1"/>
          <p:nvPr/>
        </p:nvSpPr>
        <p:spPr>
          <a:xfrm>
            <a:off x="5098577" y="114613"/>
            <a:ext cx="40454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zkamenělý les</a:t>
            </a:r>
            <a:r>
              <a:rPr lang="cs-CZ" sz="1400" dirty="0"/>
              <a:t>, </a:t>
            </a:r>
            <a:r>
              <a:rPr lang="cs-CZ" sz="1200" dirty="0"/>
              <a:t>Z ostrova – u </a:t>
            </a:r>
            <a:r>
              <a:rPr lang="cs-CZ" sz="1200" dirty="0" err="1"/>
              <a:t>Sigri</a:t>
            </a:r>
            <a:r>
              <a:rPr lang="cs-CZ" sz="1200" dirty="0"/>
              <a:t>, sekvoje, před 20 mil. let sopečný výbuch, Muzeum přírodní historie, síť globálních geoparků </a:t>
            </a:r>
            <a:r>
              <a:rPr lang="cs-CZ" sz="1200" dirty="0" err="1"/>
              <a:t>Unesco</a:t>
            </a:r>
            <a:r>
              <a:rPr lang="cs-CZ" sz="1200" dirty="0"/>
              <a:t>, rozloha: 15 000 </a:t>
            </a:r>
            <a:r>
              <a:rPr lang="cs-CZ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km</a:t>
            </a:r>
            <a:r>
              <a:rPr lang="cs-CZ" sz="1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endParaRPr lang="cs-CZ" sz="1200" dirty="0"/>
          </a:p>
          <a:p>
            <a:r>
              <a:rPr lang="el-GR" sz="1400" b="1" dirty="0"/>
              <a:t>απολιθωμένο δάσος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563676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ciurus_anomalus">
            <a:extLst>
              <a:ext uri="{FF2B5EF4-FFF2-40B4-BE49-F238E27FC236}">
                <a16:creationId xmlns:a16="http://schemas.microsoft.com/office/drawing/2014/main" id="{2317B89D-6C61-429F-BC4B-B870A1F34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121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EE0600F-AA7B-41C2-882A-94AEC0F780D2}"/>
              </a:ext>
            </a:extLst>
          </p:cNvPr>
          <p:cNvSpPr txBox="1"/>
          <p:nvPr/>
        </p:nvSpPr>
        <p:spPr>
          <a:xfrm>
            <a:off x="156519" y="164757"/>
            <a:ext cx="3089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γαλιά</a:t>
            </a:r>
            <a:r>
              <a:rPr lang="cs-CZ" sz="1400" dirty="0"/>
              <a:t> – </a:t>
            </a:r>
            <a:r>
              <a:rPr lang="el-GR" sz="1400" dirty="0"/>
              <a:t>περσικός σκίουρος</a:t>
            </a:r>
            <a:endParaRPr lang="cs-CZ" sz="1400" dirty="0"/>
          </a:p>
          <a:p>
            <a:r>
              <a:rPr lang="cs-CZ" sz="1400" b="1" i="0" dirty="0" err="1">
                <a:solidFill>
                  <a:srgbClr val="333333"/>
                </a:solidFill>
                <a:effectLst/>
              </a:rPr>
              <a:t>Sciurus</a:t>
            </a:r>
            <a:r>
              <a:rPr lang="cs-CZ" sz="1400" b="1" i="0" dirty="0">
                <a:solidFill>
                  <a:srgbClr val="333333"/>
                </a:solidFill>
                <a:effectLst/>
              </a:rPr>
              <a:t> </a:t>
            </a:r>
            <a:r>
              <a:rPr lang="cs-CZ" sz="1400" b="1" i="0" dirty="0" err="1">
                <a:solidFill>
                  <a:srgbClr val="333333"/>
                </a:solidFill>
                <a:effectLst/>
              </a:rPr>
              <a:t>anomalus</a:t>
            </a:r>
            <a:r>
              <a:rPr lang="cs-CZ" sz="1400" b="1" i="0" dirty="0">
                <a:solidFill>
                  <a:srgbClr val="333333"/>
                </a:solidFill>
                <a:effectLst/>
              </a:rPr>
              <a:t> (veverka </a:t>
            </a:r>
            <a:r>
              <a:rPr lang="cs-CZ" sz="1400" b="1" i="0" dirty="0" err="1">
                <a:solidFill>
                  <a:srgbClr val="333333"/>
                </a:solidFill>
                <a:effectLst/>
              </a:rPr>
              <a:t>krátkouchá</a:t>
            </a:r>
            <a:r>
              <a:rPr lang="el-GR" sz="1400" b="1" dirty="0">
                <a:solidFill>
                  <a:srgbClr val="333333"/>
                </a:solidFill>
              </a:rPr>
              <a:t>)</a:t>
            </a:r>
            <a:endParaRPr lang="cs-CZ" sz="1400" dirty="0"/>
          </a:p>
        </p:txBody>
      </p:sp>
      <p:sp>
        <p:nvSpPr>
          <p:cNvPr id="3" name="AutoShape 4" descr="απολιθωμένα ">
            <a:extLst>
              <a:ext uri="{FF2B5EF4-FFF2-40B4-BE49-F238E27FC236}">
                <a16:creationId xmlns:a16="http://schemas.microsoft.com/office/drawing/2014/main" id="{64EE7667-1641-4177-8DC1-EE96F72E59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απολιθωμένα ">
            <a:extLst>
              <a:ext uri="{FF2B5EF4-FFF2-40B4-BE49-F238E27FC236}">
                <a16:creationId xmlns:a16="http://schemas.microsoft.com/office/drawing/2014/main" id="{D884B5C9-DF7B-4E26-8A8D-1C9D22BF9D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2536" name="Picture 8" descr="Μπορεί να είναι εικόνα λουλούδι, φύση και κείμενο που λέει &quot;©Xarula Lagartzi&quot;">
            <a:extLst>
              <a:ext uri="{FF2B5EF4-FFF2-40B4-BE49-F238E27FC236}">
                <a16:creationId xmlns:a16="http://schemas.microsoft.com/office/drawing/2014/main" id="{3CA17E71-6E6E-4EFF-8CC4-7621B372B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16334"/>
            <a:ext cx="3998880" cy="665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>
            <a:extLst>
              <a:ext uri="{FF2B5EF4-FFF2-40B4-BE49-F238E27FC236}">
                <a16:creationId xmlns:a16="http://schemas.microsoft.com/office/drawing/2014/main" id="{7BB18B39-25D0-46DF-A641-454B9DF24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>
            <a:extLst>
              <a:ext uri="{FF2B5EF4-FFF2-40B4-BE49-F238E27FC236}">
                <a16:creationId xmlns:a16="http://schemas.microsoft.com/office/drawing/2014/main" id="{08FF45DC-6CDC-4DDA-9EDB-D6809A7DD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wetlands, birdwatching, Black-winged Stilt">
            <a:extLst>
              <a:ext uri="{FF2B5EF4-FFF2-40B4-BE49-F238E27FC236}">
                <a16:creationId xmlns:a16="http://schemas.microsoft.com/office/drawing/2014/main" id="{60EB377E-0050-4D77-B39B-57A7A8421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19" y="4222407"/>
            <a:ext cx="3814118" cy="254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43B37A6-B6A2-4057-998C-77D210384C63}"/>
              </a:ext>
            </a:extLst>
          </p:cNvPr>
          <p:cNvSpPr txBox="1"/>
          <p:nvPr/>
        </p:nvSpPr>
        <p:spPr>
          <a:xfrm>
            <a:off x="6491416" y="345848"/>
            <a:ext cx="1747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divoké orchideje</a:t>
            </a:r>
          </a:p>
          <a:p>
            <a:r>
              <a:rPr lang="el-GR" dirty="0">
                <a:solidFill>
                  <a:schemeClr val="bg1"/>
                </a:solidFill>
              </a:rPr>
              <a:t>άγριες ορχιδέες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ED8BF0A-4DE4-462A-B191-ABFB79604BF4}"/>
              </a:ext>
            </a:extLst>
          </p:cNvPr>
          <p:cNvSpPr txBox="1"/>
          <p:nvPr/>
        </p:nvSpPr>
        <p:spPr>
          <a:xfrm>
            <a:off x="766119" y="4481384"/>
            <a:ext cx="1321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pisila </a:t>
            </a:r>
            <a:r>
              <a:rPr lang="cs-CZ" sz="1400" dirty="0" err="1">
                <a:solidFill>
                  <a:schemeClr val="bg1"/>
                </a:solidFill>
              </a:rPr>
              <a:t>čáponohá</a:t>
            </a:r>
            <a:endParaRPr lang="cs-CZ" sz="1400" dirty="0">
              <a:solidFill>
                <a:schemeClr val="bg1"/>
              </a:solidFill>
            </a:endParaRPr>
          </a:p>
          <a:p>
            <a:r>
              <a:rPr lang="el-GR" sz="1400" dirty="0">
                <a:solidFill>
                  <a:schemeClr val="bg1"/>
                </a:solidFill>
              </a:rPr>
              <a:t>καλαμοκανάς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B6205FB-02DC-452E-9857-02163EA00135}"/>
              </a:ext>
            </a:extLst>
          </p:cNvPr>
          <p:cNvSpPr txBox="1"/>
          <p:nvPr/>
        </p:nvSpPr>
        <p:spPr>
          <a:xfrm>
            <a:off x="3383661" y="145793"/>
            <a:ext cx="1685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fauna a flóra</a:t>
            </a:r>
          </a:p>
          <a:p>
            <a:r>
              <a:rPr lang="el-GR" sz="1400" b="1" dirty="0"/>
              <a:t>πανίδα και χλωρίδα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10901346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607113C-D4FC-81C5-9A23-A72BDC870633}"/>
              </a:ext>
            </a:extLst>
          </p:cNvPr>
          <p:cNvSpPr txBox="1"/>
          <p:nvPr/>
        </p:nvSpPr>
        <p:spPr>
          <a:xfrm>
            <a:off x="828675" y="3105835"/>
            <a:ext cx="6029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https://www.cestujlevne.com/pruvodce/recko/lesbos/doprava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7784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jídlo&#10;&#10;Popis byl vytvořen automaticky">
            <a:extLst>
              <a:ext uri="{FF2B5EF4-FFF2-40B4-BE49-F238E27FC236}">
                <a16:creationId xmlns:a16="http://schemas.microsoft.com/office/drawing/2014/main" id="{5341EEF1-5BA6-73C3-712A-8ADA5A1D2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09550"/>
            <a:ext cx="2609850" cy="17526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A789043-7436-F4F0-9DFC-311784D4A7C0}"/>
              </a:ext>
            </a:extLst>
          </p:cNvPr>
          <p:cNvSpPr txBox="1"/>
          <p:nvPr/>
        </p:nvSpPr>
        <p:spPr>
          <a:xfrm>
            <a:off x="381000" y="2238375"/>
            <a:ext cx="125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σφουγγάτο</a:t>
            </a:r>
            <a:endParaRPr lang="cs-CZ" dirty="0"/>
          </a:p>
        </p:txBody>
      </p:sp>
      <p:pic>
        <p:nvPicPr>
          <p:cNvPr id="6" name="Obrázek 5" descr="Obsah obrázku interiér, jídlo, sýr, zavřít&#10;&#10;Popis byl vytvořen automaticky">
            <a:extLst>
              <a:ext uri="{FF2B5EF4-FFF2-40B4-BE49-F238E27FC236}">
                <a16:creationId xmlns:a16="http://schemas.microsoft.com/office/drawing/2014/main" id="{815E22F7-7B68-9838-3FCF-0A377048C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486994"/>
            <a:ext cx="2806700" cy="175138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60F43E7-8541-33C9-2E34-878C5512CC34}"/>
              </a:ext>
            </a:extLst>
          </p:cNvPr>
          <p:cNvSpPr txBox="1"/>
          <p:nvPr/>
        </p:nvSpPr>
        <p:spPr>
          <a:xfrm>
            <a:off x="5008705" y="117662"/>
            <a:ext cx="1055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λαδοτύρι</a:t>
            </a:r>
            <a:endParaRPr lang="cs-CZ" dirty="0"/>
          </a:p>
        </p:txBody>
      </p:sp>
      <p:pic>
        <p:nvPicPr>
          <p:cNvPr id="9" name="Obrázek 8" descr="Obsah obrázku jídlo, talíř, interiér, čtverec&#10;&#10;Popis byl vytvořen automaticky">
            <a:extLst>
              <a:ext uri="{FF2B5EF4-FFF2-40B4-BE49-F238E27FC236}">
                <a16:creationId xmlns:a16="http://schemas.microsoft.com/office/drawing/2014/main" id="{4BD34647-DA72-2F0E-F9B9-F10D9370D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822165"/>
            <a:ext cx="3959999" cy="263506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F451F15-0154-AB16-B3F4-2F7A37338A23}"/>
              </a:ext>
            </a:extLst>
          </p:cNvPr>
          <p:cNvSpPr txBox="1"/>
          <p:nvPr/>
        </p:nvSpPr>
        <p:spPr>
          <a:xfrm>
            <a:off x="552450" y="5671688"/>
            <a:ext cx="1320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γκιουζμελές</a:t>
            </a:r>
            <a:endParaRPr lang="cs-CZ" dirty="0"/>
          </a:p>
        </p:txBody>
      </p:sp>
      <p:pic>
        <p:nvPicPr>
          <p:cNvPr id="14" name="Obrázek 13" descr="Obsah obrázku jídlo, talíř, stůl, snídaně&#10;&#10;Popis byl vytvořen automaticky">
            <a:extLst>
              <a:ext uri="{FF2B5EF4-FFF2-40B4-BE49-F238E27FC236}">
                <a16:creationId xmlns:a16="http://schemas.microsoft.com/office/drawing/2014/main" id="{9D7896F0-6E2A-5B10-9024-0E473D9E1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36" y="1821885"/>
            <a:ext cx="2928169" cy="2093641"/>
          </a:xfrm>
          <a:prstGeom prst="rect">
            <a:avLst/>
          </a:prstGeom>
        </p:spPr>
      </p:pic>
      <p:pic>
        <p:nvPicPr>
          <p:cNvPr id="16" name="Obrázek 15" descr="Obsah obrázku ovoce, zelenina&#10;&#10;Popis byl vytvořen automaticky">
            <a:extLst>
              <a:ext uri="{FF2B5EF4-FFF2-40B4-BE49-F238E27FC236}">
                <a16:creationId xmlns:a16="http://schemas.microsoft.com/office/drawing/2014/main" id="{CA15B2A0-5814-5E8C-14D8-F1D6A356FB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12" y="3856123"/>
            <a:ext cx="4486275" cy="2461122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82557CF9-6F7D-1020-68CA-FF37858458CA}"/>
              </a:ext>
            </a:extLst>
          </p:cNvPr>
          <p:cNvSpPr txBox="1"/>
          <p:nvPr/>
        </p:nvSpPr>
        <p:spPr>
          <a:xfrm>
            <a:off x="6666716" y="1362684"/>
            <a:ext cx="204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κολοκυθολούλουδα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2991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Theofilos Hatzimichael / Θεόφιλος Χατζημιχαήλ, Greek painter">
            <a:extLst>
              <a:ext uri="{FF2B5EF4-FFF2-40B4-BE49-F238E27FC236}">
                <a16:creationId xmlns:a16="http://schemas.microsoft.com/office/drawing/2014/main" id="{3F08E2CC-4A2C-4B6B-9020-5633A14B0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643" y="1390008"/>
            <a:ext cx="3808737" cy="51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DBB824F2-F9D8-4F42-85B2-ED4B37E6485C}"/>
              </a:ext>
            </a:extLst>
          </p:cNvPr>
          <p:cNvSpPr txBox="1"/>
          <p:nvPr/>
        </p:nvSpPr>
        <p:spPr>
          <a:xfrm>
            <a:off x="6046942" y="410109"/>
            <a:ext cx="2890324" cy="911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l-GR" sz="1800" b="1" dirty="0"/>
              <a:t>Θεόφιλος Χατζημιχαήλ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l-GR" b="1" dirty="0"/>
              <a:t>Τ</a:t>
            </a:r>
            <a:r>
              <a:rPr lang="cs-CZ" b="1" dirty="0" err="1"/>
              <a:t>heofilos</a:t>
            </a:r>
            <a:r>
              <a:rPr lang="cs-CZ" b="1" dirty="0"/>
              <a:t> </a:t>
            </a:r>
            <a:r>
              <a:rPr lang="cs-CZ" b="1" dirty="0" err="1"/>
              <a:t>Chatzimichail</a:t>
            </a:r>
            <a:endParaRPr lang="el-GR" sz="1800" b="1" dirty="0"/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l-GR" sz="1200" dirty="0"/>
              <a:t>(1870, </a:t>
            </a:r>
            <a:r>
              <a:rPr lang="cs-CZ" sz="1200" dirty="0"/>
              <a:t>Varia, Lesbos</a:t>
            </a:r>
            <a:r>
              <a:rPr lang="el-GR" sz="1200" dirty="0"/>
              <a:t> – 1934</a:t>
            </a:r>
            <a:r>
              <a:rPr lang="cs-CZ" sz="1200" dirty="0"/>
              <a:t>, Varia, Lesbos</a:t>
            </a:r>
            <a:r>
              <a:rPr lang="el-GR" sz="1200" dirty="0"/>
              <a:t>)</a:t>
            </a:r>
            <a:endParaRPr lang="en-US" sz="1200" dirty="0"/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7BF933CE-D3B2-47B6-BBF7-3C0ACD189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575" y="14984"/>
            <a:ext cx="3167110" cy="523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Θεόφιλος Χατζημιχαήλ.- Ο ζωγράφος της Ελληνικής Επανάστασης του 1821 |  Greek art, Greek paintings, Whimsical art">
            <a:extLst>
              <a:ext uri="{FF2B5EF4-FFF2-40B4-BE49-F238E27FC236}">
                <a16:creationId xmlns:a16="http://schemas.microsoft.com/office/drawing/2014/main" id="{2924223E-6500-476E-B091-B69985213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" y="2478703"/>
            <a:ext cx="2904996" cy="436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FD7D562-AB90-4885-9A33-E82BAA7112BF}"/>
              </a:ext>
            </a:extLst>
          </p:cNvPr>
          <p:cNvSpPr txBox="1"/>
          <p:nvPr/>
        </p:nvSpPr>
        <p:spPr>
          <a:xfrm>
            <a:off x="65111" y="271609"/>
            <a:ext cx="261447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200" dirty="0"/>
              <a:t>naivní malíř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velkou část života prožil na </a:t>
            </a:r>
            <a:r>
              <a:rPr lang="cs-CZ" sz="1200" dirty="0" err="1"/>
              <a:t>Piliu</a:t>
            </a:r>
            <a:endParaRPr lang="cs-CZ" sz="1200" dirty="0"/>
          </a:p>
          <a:p>
            <a:pPr marL="285750" indent="-285750">
              <a:buFontTx/>
              <a:buChar char="-"/>
            </a:pPr>
            <a:r>
              <a:rPr lang="cs-CZ" sz="1200" dirty="0"/>
              <a:t>témata: lidová tradice, povstání proti Turkům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malby v domech na </a:t>
            </a:r>
            <a:r>
              <a:rPr lang="cs-CZ" sz="1200" dirty="0" err="1"/>
              <a:t>Piliu</a:t>
            </a:r>
            <a:r>
              <a:rPr lang="cs-CZ" sz="1200" dirty="0"/>
              <a:t> a na Lesbu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muzeum ve vesnici Varia</a:t>
            </a:r>
          </a:p>
          <a:p>
            <a:endParaRPr lang="cs-CZ" sz="1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5445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afplio - Theofilos Hadjimihael: his life as a fairytale, June 8th 2019 |  Discover Nafplio">
            <a:extLst>
              <a:ext uri="{FF2B5EF4-FFF2-40B4-BE49-F238E27FC236}">
                <a16:creationId xmlns:a16="http://schemas.microsoft.com/office/drawing/2014/main" id="{30CE34EA-E8D2-4A88-A4A3-8B503C772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3" r="7073" b="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3321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Život v hrobě obálka knihy">
            <a:extLst>
              <a:ext uri="{FF2B5EF4-FFF2-40B4-BE49-F238E27FC236}">
                <a16:creationId xmlns:a16="http://schemas.microsoft.com/office/drawing/2014/main" id="{483C0536-94EF-4EE8-90DD-CBA2EAD8A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535" y="1586822"/>
            <a:ext cx="1920240" cy="314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icture">
            <a:extLst>
              <a:ext uri="{FF2B5EF4-FFF2-40B4-BE49-F238E27FC236}">
                <a16:creationId xmlns:a16="http://schemas.microsoft.com/office/drawing/2014/main" id="{6277EEEC-8C22-4A91-A6DE-81A2324CA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3382" y="1586822"/>
            <a:ext cx="1920240" cy="289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📗 Královna moře | Stratis Myrivilis 1967">
            <a:extLst>
              <a:ext uri="{FF2B5EF4-FFF2-40B4-BE49-F238E27FC236}">
                <a16:creationId xmlns:a16="http://schemas.microsoft.com/office/drawing/2014/main" id="{92E1176B-0BCA-4ECA-9669-F0321B238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9677" y="3957925"/>
            <a:ext cx="1920240" cy="288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74A865B-AD9D-45C8-ADEA-6FB4C96BCAC9}"/>
              </a:ext>
            </a:extLst>
          </p:cNvPr>
          <p:cNvSpPr txBox="1"/>
          <p:nvPr/>
        </p:nvSpPr>
        <p:spPr>
          <a:xfrm>
            <a:off x="75858" y="-6185"/>
            <a:ext cx="419185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Στρατής Μυριβήλης</a:t>
            </a:r>
          </a:p>
          <a:p>
            <a:r>
              <a:rPr lang="cs-CZ" b="1" dirty="0" err="1"/>
              <a:t>Stratis</a:t>
            </a:r>
            <a:r>
              <a:rPr lang="cs-CZ" b="1" dirty="0"/>
              <a:t> </a:t>
            </a:r>
            <a:r>
              <a:rPr lang="cs-CZ" b="1" dirty="0" err="1"/>
              <a:t>Myrivilis</a:t>
            </a:r>
            <a:endParaRPr lang="el-GR" b="1" dirty="0"/>
          </a:p>
          <a:p>
            <a:endParaRPr lang="cs-CZ" dirty="0"/>
          </a:p>
          <a:p>
            <a:pPr marL="285750" indent="-285750">
              <a:buFontTx/>
              <a:buChar char="-"/>
            </a:pPr>
            <a:r>
              <a:rPr lang="cs-CZ" sz="1400" dirty="0"/>
              <a:t>Lesbos 1890 – Atény 1969</a:t>
            </a:r>
          </a:p>
          <a:p>
            <a:pPr marL="285750" indent="-285750">
              <a:buFontTx/>
              <a:buChar char="-"/>
            </a:pPr>
            <a:r>
              <a:rPr lang="cs-CZ" sz="1400" dirty="0"/>
              <a:t>prozaik „generace 30tých let“</a:t>
            </a:r>
          </a:p>
          <a:p>
            <a:pPr marL="285750" indent="-285750">
              <a:buFontTx/>
              <a:buChar char="-"/>
            </a:pPr>
            <a:r>
              <a:rPr lang="cs-CZ" sz="1400" dirty="0"/>
              <a:t>„maloasijská škola“ – reflexe maloasijské katastrofy</a:t>
            </a:r>
          </a:p>
          <a:p>
            <a:r>
              <a:rPr lang="cs-CZ" dirty="0"/>
              <a:t>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B30F65B-3DE4-4EE8-9CD0-732D5E03B823}"/>
              </a:ext>
            </a:extLst>
          </p:cNvPr>
          <p:cNvSpPr txBox="1"/>
          <p:nvPr/>
        </p:nvSpPr>
        <p:spPr>
          <a:xfrm>
            <a:off x="3936665" y="55371"/>
            <a:ext cx="12706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Σαπφώ</a:t>
            </a:r>
            <a:endParaRPr lang="cs-CZ" b="1" dirty="0"/>
          </a:p>
          <a:p>
            <a:r>
              <a:rPr lang="cs-CZ" b="1" dirty="0"/>
              <a:t>Sapfó</a:t>
            </a:r>
          </a:p>
          <a:p>
            <a:r>
              <a:rPr lang="cs-CZ" sz="1400" dirty="0"/>
              <a:t>7./6. st. př. n. l.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46E4A4B-59A4-458E-AF5E-79A761834074}"/>
              </a:ext>
            </a:extLst>
          </p:cNvPr>
          <p:cNvSpPr txBox="1"/>
          <p:nvPr/>
        </p:nvSpPr>
        <p:spPr>
          <a:xfrm>
            <a:off x="6270098" y="4736015"/>
            <a:ext cx="21548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Sapfó, freska z Pompejí</a:t>
            </a:r>
          </a:p>
          <a:p>
            <a:r>
              <a:rPr lang="cs-CZ" sz="1400" dirty="0"/>
              <a:t>50 n. l.</a:t>
            </a:r>
          </a:p>
          <a:p>
            <a:r>
              <a:rPr lang="cs-CZ" sz="1400" dirty="0"/>
              <a:t>Národní </a:t>
            </a:r>
            <a:r>
              <a:rPr lang="cs-CZ" sz="1400" dirty="0" err="1"/>
              <a:t>archeol</a:t>
            </a:r>
            <a:r>
              <a:rPr lang="cs-CZ" sz="1400" dirty="0"/>
              <a:t>. muzeum, </a:t>
            </a:r>
          </a:p>
          <a:p>
            <a:r>
              <a:rPr lang="cs-CZ" sz="1400" dirty="0"/>
              <a:t>Neapol</a:t>
            </a:r>
          </a:p>
        </p:txBody>
      </p:sp>
      <p:pic>
        <p:nvPicPr>
          <p:cNvPr id="27650" name="Picture 2" descr="Našly se dosud neznámé básně od průkopnice lesbické lásky Sapfó - ExtraStory">
            <a:extLst>
              <a:ext uri="{FF2B5EF4-FFF2-40B4-BE49-F238E27FC236}">
                <a16:creationId xmlns:a16="http://schemas.microsoft.com/office/drawing/2014/main" id="{C92B3F7F-0566-4267-9612-3F17ECAC2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320" y="338293"/>
            <a:ext cx="382714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712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1746" name="Picture 2" descr="Ένα αγόρι κουβαλάει...">
            <a:extLst>
              <a:ext uri="{FF2B5EF4-FFF2-40B4-BE49-F238E27FC236}">
                <a16:creationId xmlns:a16="http://schemas.microsoft.com/office/drawing/2014/main" id="{7C4BA6B1-4155-4731-A0B5-48F2DCD1A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r="533"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1959AAA-09FC-48A8-9717-58CC16840A47}"/>
              </a:ext>
            </a:extLst>
          </p:cNvPr>
          <p:cNvSpPr txBox="1"/>
          <p:nvPr/>
        </p:nvSpPr>
        <p:spPr>
          <a:xfrm>
            <a:off x="378941" y="321276"/>
            <a:ext cx="442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požár v </a:t>
            </a:r>
            <a:r>
              <a:rPr lang="cs-CZ" dirty="0" err="1">
                <a:solidFill>
                  <a:schemeClr val="bg1"/>
                </a:solidFill>
              </a:rPr>
              <a:t>Morii</a:t>
            </a:r>
            <a:r>
              <a:rPr lang="cs-CZ" dirty="0">
                <a:solidFill>
                  <a:schemeClr val="bg1"/>
                </a:solidFill>
              </a:rPr>
              <a:t> – uprchlický tábor na JZ ostrova</a:t>
            </a:r>
          </a:p>
          <a:p>
            <a:r>
              <a:rPr lang="el-GR" dirty="0">
                <a:solidFill>
                  <a:schemeClr val="bg1"/>
                </a:solidFill>
              </a:rPr>
              <a:t>φωτιά στη Μόρια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755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>
            <a:extLst>
              <a:ext uri="{FF2B5EF4-FFF2-40B4-BE49-F238E27FC236}">
                <a16:creationId xmlns:a16="http://schemas.microsoft.com/office/drawing/2014/main" id="{C6DF977A-A509-4003-B95B-13999CBAE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r="15365" b="-1"/>
          <a:stretch/>
        </p:blipFill>
        <p:spPr bwMode="auto">
          <a:xfrm>
            <a:off x="20" y="10"/>
            <a:ext cx="6856288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Ο Πάπας στη Μυτιλήνη στις αρχές Δεκεμβρίου! | StoNisi.gr">
            <a:extLst>
              <a:ext uri="{FF2B5EF4-FFF2-40B4-BE49-F238E27FC236}">
                <a16:creationId xmlns:a16="http://schemas.microsoft.com/office/drawing/2014/main" id="{1424B00C-A1B8-4DE5-9898-5E8536B17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7" r="30749" b="2"/>
          <a:stretch/>
        </p:blipFill>
        <p:spPr bwMode="auto">
          <a:xfrm>
            <a:off x="4342764" y="10"/>
            <a:ext cx="4801236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71B8E2E-C011-4229-8ACE-5A0BC4DE1ED5}"/>
              </a:ext>
            </a:extLst>
          </p:cNvPr>
          <p:cNvSpPr txBox="1"/>
          <p:nvPr/>
        </p:nvSpPr>
        <p:spPr>
          <a:xfrm>
            <a:off x="5613938" y="0"/>
            <a:ext cx="22588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papež v </a:t>
            </a:r>
            <a:r>
              <a:rPr lang="cs-CZ" dirty="0" err="1"/>
              <a:t>Kara</a:t>
            </a:r>
            <a:r>
              <a:rPr lang="cs-CZ" dirty="0"/>
              <a:t> Tepe</a:t>
            </a:r>
          </a:p>
          <a:p>
            <a:r>
              <a:rPr lang="el-GR" dirty="0"/>
              <a:t>Πάπας στο Καρά Τεπέ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3544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B180BB-7E62-4793-8081-8278582D0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9283" y="21166"/>
            <a:ext cx="6233711" cy="681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658C8EF-E61C-4493-B05D-9112E62F312D}"/>
              </a:ext>
            </a:extLst>
          </p:cNvPr>
          <p:cNvSpPr txBox="1"/>
          <p:nvPr/>
        </p:nvSpPr>
        <p:spPr>
          <a:xfrm>
            <a:off x="1557549" y="4685212"/>
            <a:ext cx="12370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Iónské ostrovy</a:t>
            </a:r>
            <a:endParaRPr lang="el-GR" sz="1400" dirty="0">
              <a:solidFill>
                <a:schemeClr val="bg1"/>
              </a:solidFill>
            </a:endParaRPr>
          </a:p>
          <a:p>
            <a:r>
              <a:rPr lang="el-GR" sz="1400" dirty="0">
                <a:solidFill>
                  <a:schemeClr val="bg1"/>
                </a:solidFill>
              </a:rPr>
              <a:t>Ιόνια νησιά</a:t>
            </a:r>
          </a:p>
          <a:p>
            <a:r>
              <a:rPr lang="el-GR" sz="1400" dirty="0">
                <a:solidFill>
                  <a:schemeClr val="bg1"/>
                </a:solidFill>
              </a:rPr>
              <a:t>Επτάνησα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D1E6A8F-98FC-46FF-8D96-F5CDE173080D}"/>
              </a:ext>
            </a:extLst>
          </p:cNvPr>
          <p:cNvSpPr txBox="1"/>
          <p:nvPr/>
        </p:nvSpPr>
        <p:spPr>
          <a:xfrm>
            <a:off x="3681454" y="1852654"/>
            <a:ext cx="1512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Severní Sporady</a:t>
            </a:r>
          </a:p>
          <a:p>
            <a:r>
              <a:rPr lang="el-GR" sz="1400" dirty="0">
                <a:solidFill>
                  <a:schemeClr val="bg1"/>
                </a:solidFill>
              </a:rPr>
              <a:t>Βόρειες Σποράδες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90E4EAB-D729-432F-91ED-C014950C333C}"/>
              </a:ext>
            </a:extLst>
          </p:cNvPr>
          <p:cNvSpPr txBox="1"/>
          <p:nvPr/>
        </p:nvSpPr>
        <p:spPr>
          <a:xfrm>
            <a:off x="4810539" y="1157215"/>
            <a:ext cx="2176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</a:rPr>
              <a:t>(ostrovy SV Egejského moře</a:t>
            </a:r>
          </a:p>
          <a:p>
            <a:r>
              <a:rPr lang="el-GR" sz="1400" i="1" dirty="0">
                <a:solidFill>
                  <a:schemeClr val="bg1"/>
                </a:solidFill>
              </a:rPr>
              <a:t>νησιά ΒΑ Αιγαίου</a:t>
            </a:r>
            <a:r>
              <a:rPr lang="cs-CZ" sz="1400" i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FD3FED9-F5D6-4990-8B7E-713CE9A8D3AE}"/>
              </a:ext>
            </a:extLst>
          </p:cNvPr>
          <p:cNvSpPr txBox="1"/>
          <p:nvPr/>
        </p:nvSpPr>
        <p:spPr>
          <a:xfrm>
            <a:off x="4810539" y="3958907"/>
            <a:ext cx="888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Kyklady</a:t>
            </a:r>
          </a:p>
          <a:p>
            <a:r>
              <a:rPr lang="el-GR" sz="1400" dirty="0">
                <a:solidFill>
                  <a:schemeClr val="bg1"/>
                </a:solidFill>
              </a:rPr>
              <a:t>Κυκλάδες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BFB0392-5FCB-4D4E-86CC-955925881372}"/>
              </a:ext>
            </a:extLst>
          </p:cNvPr>
          <p:cNvSpPr txBox="1"/>
          <p:nvPr/>
        </p:nvSpPr>
        <p:spPr>
          <a:xfrm>
            <a:off x="6659810" y="5685183"/>
            <a:ext cx="1159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chemeClr val="bg1"/>
                </a:solidFill>
              </a:rPr>
              <a:t>Dodekanésos</a:t>
            </a:r>
            <a:endParaRPr lang="cs-CZ" sz="1400" dirty="0">
              <a:solidFill>
                <a:schemeClr val="bg1"/>
              </a:solidFill>
            </a:endParaRPr>
          </a:p>
          <a:p>
            <a:r>
              <a:rPr lang="el-GR" sz="1400" dirty="0">
                <a:solidFill>
                  <a:schemeClr val="bg1"/>
                </a:solidFill>
              </a:rPr>
              <a:t>Δωδεκάνησα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97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317B261-4B1C-6D4D-54B4-20A6EF6F2219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http://pomocdetem.nauteku.cz/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3719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Προσφυγικό: Ενημέρωση ΣΕΕΠΕΑ Βορείου Αιγαίου για την επικρατούσα κατάσταση  στα νησιά - especial.gr">
            <a:extLst>
              <a:ext uri="{FF2B5EF4-FFF2-40B4-BE49-F238E27FC236}">
                <a16:creationId xmlns:a16="http://schemas.microsoft.com/office/drawing/2014/main" id="{CEA28370-17E2-40C4-93C4-211E9428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80" y="-45468"/>
            <a:ext cx="8949320" cy="680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A2922EA-3344-412A-A2CD-47C0836252F5}"/>
              </a:ext>
            </a:extLst>
          </p:cNvPr>
          <p:cNvSpPr txBox="1"/>
          <p:nvPr/>
        </p:nvSpPr>
        <p:spPr>
          <a:xfrm>
            <a:off x="4293875" y="1505883"/>
            <a:ext cx="1152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schemeClr val="bg1"/>
                </a:solidFill>
              </a:rPr>
              <a:t>Limnos</a:t>
            </a:r>
            <a:r>
              <a:rPr lang="cs-CZ" sz="1200" dirty="0">
                <a:solidFill>
                  <a:schemeClr val="bg1"/>
                </a:solidFill>
              </a:rPr>
              <a:t>/</a:t>
            </a:r>
            <a:r>
              <a:rPr lang="el-GR" sz="1200" dirty="0">
                <a:solidFill>
                  <a:schemeClr val="bg1"/>
                </a:solidFill>
              </a:rPr>
              <a:t>Λήμνος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DC30F49-8746-4717-BC51-9BA188D3EB3D}"/>
              </a:ext>
            </a:extLst>
          </p:cNvPr>
          <p:cNvSpPr txBox="1"/>
          <p:nvPr/>
        </p:nvSpPr>
        <p:spPr>
          <a:xfrm>
            <a:off x="4201510" y="19706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F4C1710-4F49-42AD-87BD-107B6049BD64}"/>
              </a:ext>
            </a:extLst>
          </p:cNvPr>
          <p:cNvSpPr txBox="1"/>
          <p:nvPr/>
        </p:nvSpPr>
        <p:spPr>
          <a:xfrm>
            <a:off x="6201569" y="2063023"/>
            <a:ext cx="1127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Lesbos/</a:t>
            </a:r>
            <a:r>
              <a:rPr lang="el-GR" sz="1200" dirty="0">
                <a:solidFill>
                  <a:schemeClr val="bg1"/>
                </a:solidFill>
              </a:rPr>
              <a:t>Λέσβος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28E7DD2-3EB6-40C8-8B4D-9DC7A9F2A69C}"/>
              </a:ext>
            </a:extLst>
          </p:cNvPr>
          <p:cNvSpPr txBox="1"/>
          <p:nvPr/>
        </p:nvSpPr>
        <p:spPr>
          <a:xfrm>
            <a:off x="5351656" y="2520141"/>
            <a:ext cx="849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schemeClr val="bg1"/>
                </a:solidFill>
              </a:rPr>
              <a:t>Chios</a:t>
            </a:r>
            <a:r>
              <a:rPr lang="cs-CZ" sz="1200" dirty="0">
                <a:solidFill>
                  <a:schemeClr val="bg1"/>
                </a:solidFill>
              </a:rPr>
              <a:t>/</a:t>
            </a:r>
            <a:r>
              <a:rPr lang="el-GR" sz="1200" dirty="0">
                <a:solidFill>
                  <a:schemeClr val="bg1"/>
                </a:solidFill>
              </a:rPr>
              <a:t>Χίος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BB8AFC4-7F21-4516-94E1-072F5AC9E0C8}"/>
              </a:ext>
            </a:extLst>
          </p:cNvPr>
          <p:cNvSpPr txBox="1"/>
          <p:nvPr/>
        </p:nvSpPr>
        <p:spPr>
          <a:xfrm>
            <a:off x="5978933" y="3355028"/>
            <a:ext cx="1039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Samos/</a:t>
            </a:r>
            <a:r>
              <a:rPr lang="el-GR" sz="1200" dirty="0">
                <a:solidFill>
                  <a:schemeClr val="bg1"/>
                </a:solidFill>
              </a:rPr>
              <a:t>Σάμος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5D9C74A-F349-4B3D-8134-A88A324754BE}"/>
              </a:ext>
            </a:extLst>
          </p:cNvPr>
          <p:cNvSpPr txBox="1"/>
          <p:nvPr/>
        </p:nvSpPr>
        <p:spPr>
          <a:xfrm>
            <a:off x="5709863" y="3763271"/>
            <a:ext cx="983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>
                <a:solidFill>
                  <a:schemeClr val="bg1"/>
                </a:solidFill>
              </a:rPr>
              <a:t>Ikaria</a:t>
            </a:r>
            <a:r>
              <a:rPr lang="cs-CZ" sz="1200" dirty="0">
                <a:solidFill>
                  <a:schemeClr val="bg1"/>
                </a:solidFill>
              </a:rPr>
              <a:t>/</a:t>
            </a:r>
            <a:r>
              <a:rPr lang="el-GR" sz="1200" dirty="0">
                <a:solidFill>
                  <a:schemeClr val="bg1"/>
                </a:solidFill>
              </a:rPr>
              <a:t>Ικαρία</a:t>
            </a:r>
            <a:endParaRPr lang="cs-CZ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7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41A679F2-A167-4DA8-BE42-A44556DC0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r="1080"/>
          <a:stretch/>
        </p:blipFill>
        <p:spPr bwMode="auto">
          <a:xfrm>
            <a:off x="1964770" y="1474572"/>
            <a:ext cx="7179229" cy="538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BBD0672-6577-4860-9475-1E7FAC5089F3}"/>
              </a:ext>
            </a:extLst>
          </p:cNvPr>
          <p:cNvSpPr txBox="1"/>
          <p:nvPr/>
        </p:nvSpPr>
        <p:spPr>
          <a:xfrm>
            <a:off x="90616" y="57665"/>
            <a:ext cx="8938053" cy="1858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Lesbos (</a:t>
            </a: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Lesvos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Λ</a:t>
            </a:r>
            <a:r>
              <a:rPr lang="el-GR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έσβος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- 3. největší řecký ostrov, rozloha 1630 km2, počet obyvatel 85 000, hl. městem je </a:t>
            </a:r>
            <a:r>
              <a:rPr lang="cs-CZ" sz="1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Mytilini</a:t>
            </a:r>
            <a:endParaRPr lang="cs-CZ" sz="1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Tx/>
              <a:buChar char="-"/>
            </a:pP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nachází se necelých 10 km od tureckých břehů a přes 200 od pevninského Řecka</a:t>
            </a:r>
            <a:endParaRPr lang="el-G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Tx/>
              <a:buChar char="-"/>
            </a:pPr>
            <a:r>
              <a:rPr lang="cs-CZ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livovníky, borovice, částečně hornatý (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Lepetymos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Olymbos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asi 990 m), úrodné nížiny (zejména záliv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Kallonis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– </a:t>
            </a:r>
            <a:r>
              <a:rPr lang="cs-CZ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olivy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ovoce, zelenina</a:t>
            </a:r>
            <a:endParaRPr lang="el-G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</a:pPr>
            <a:endParaRPr lang="el-G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1114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Κόλπος Καλλονής φωτογραφία Πέτρος Τσακμάκης | Lesvos Lesvosnews | Flickr">
            <a:extLst>
              <a:ext uri="{FF2B5EF4-FFF2-40B4-BE49-F238E27FC236}">
                <a16:creationId xmlns:a16="http://schemas.microsoft.com/office/drawing/2014/main" id="{A295C26F-F649-45F5-B6DF-A72604C91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1" r="8226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6C22470-7332-41D4-AFE0-DD38F76B3DC6}"/>
              </a:ext>
            </a:extLst>
          </p:cNvPr>
          <p:cNvSpPr txBox="1"/>
          <p:nvPr/>
        </p:nvSpPr>
        <p:spPr>
          <a:xfrm>
            <a:off x="223639" y="0"/>
            <a:ext cx="1814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záliv </a:t>
            </a:r>
            <a:r>
              <a:rPr lang="cs-CZ" dirty="0" err="1">
                <a:solidFill>
                  <a:schemeClr val="bg1"/>
                </a:solidFill>
              </a:rPr>
              <a:t>Kallonis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el-GR" dirty="0">
                <a:solidFill>
                  <a:schemeClr val="bg1"/>
                </a:solidFill>
              </a:rPr>
              <a:t>κόλπος Καλλονής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C640DA6-A279-42DA-9525-BDB06E3FB50C}"/>
              </a:ext>
            </a:extLst>
          </p:cNvPr>
          <p:cNvSpPr txBox="1"/>
          <p:nvPr/>
        </p:nvSpPr>
        <p:spPr>
          <a:xfrm>
            <a:off x="365760" y="978010"/>
            <a:ext cx="475271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-</a:t>
            </a:r>
            <a:r>
              <a:rPr lang="cs-CZ" sz="1200" dirty="0">
                <a:solidFill>
                  <a:schemeClr val="bg1"/>
                </a:solidFill>
              </a:rPr>
              <a:t>mělký záliv (průměrně 10 m, nejhlubší bod 25 m)</a:t>
            </a:r>
            <a:r>
              <a:rPr lang="el-GR" sz="1200" dirty="0">
                <a:solidFill>
                  <a:schemeClr val="bg1"/>
                </a:solidFill>
              </a:rPr>
              <a:t>, </a:t>
            </a:r>
            <a:r>
              <a:rPr lang="cs-CZ" sz="1200" dirty="0">
                <a:solidFill>
                  <a:schemeClr val="bg1"/>
                </a:solidFill>
              </a:rPr>
              <a:t>teplá voda, olivovníky </a:t>
            </a:r>
          </a:p>
          <a:p>
            <a:pPr marL="285750" indent="-285750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lov sardinek</a:t>
            </a:r>
          </a:p>
          <a:p>
            <a:pPr marL="285750" indent="-285750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významný vodní biotop (Natura 2000)</a:t>
            </a:r>
          </a:p>
        </p:txBody>
      </p:sp>
    </p:spTree>
    <p:extLst>
      <p:ext uri="{BB962C8B-B14F-4D97-AF65-F5344CB8AC3E}">
        <p14:creationId xmlns:p14="http://schemas.microsoft.com/office/powerpoint/2010/main" val="2021945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A024E801-ED92-41A2-902E-B06FCABA7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7178409" cy="475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7A5FB64-84A2-440B-B852-694363A04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45" y="2294165"/>
            <a:ext cx="3489155" cy="465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CEDB729-FD8E-4AD5-B0B4-AC0FB9D10D8F}"/>
              </a:ext>
            </a:extLst>
          </p:cNvPr>
          <p:cNvSpPr txBox="1"/>
          <p:nvPr/>
        </p:nvSpPr>
        <p:spPr>
          <a:xfrm>
            <a:off x="497265" y="4899846"/>
            <a:ext cx="3164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záliv </a:t>
            </a:r>
            <a:r>
              <a:rPr lang="cs-CZ" b="1" dirty="0" err="1"/>
              <a:t>Geras</a:t>
            </a:r>
            <a:endParaRPr lang="cs-CZ" b="1" dirty="0"/>
          </a:p>
          <a:p>
            <a:r>
              <a:rPr lang="el-GR" b="1" dirty="0"/>
              <a:t>κόλπος Γέρας</a:t>
            </a:r>
            <a:endParaRPr lang="cs-CZ" b="1" dirty="0"/>
          </a:p>
          <a:p>
            <a:r>
              <a:rPr lang="cs-CZ" sz="1200" dirty="0"/>
              <a:t>- mělký, vodní biotopy (Natura 2000), olivovníky</a:t>
            </a:r>
          </a:p>
        </p:txBody>
      </p:sp>
    </p:spTree>
    <p:extLst>
      <p:ext uri="{BB962C8B-B14F-4D97-AF65-F5344CB8AC3E}">
        <p14:creationId xmlns:p14="http://schemas.microsoft.com/office/powerpoint/2010/main" val="4053895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obloha, exteriér, hora, tráva&#10;&#10;Popis byl vytvořen automaticky">
            <a:extLst>
              <a:ext uri="{FF2B5EF4-FFF2-40B4-BE49-F238E27FC236}">
                <a16:creationId xmlns:a16="http://schemas.microsoft.com/office/drawing/2014/main" id="{08DF6AFF-B529-490D-8737-2833A3DB8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r="1546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9918B79-7A14-4615-BFD4-854379EDDD95}"/>
              </a:ext>
            </a:extLst>
          </p:cNvPr>
          <p:cNvSpPr txBox="1"/>
          <p:nvPr/>
        </p:nvSpPr>
        <p:spPr>
          <a:xfrm>
            <a:off x="271952" y="495094"/>
            <a:ext cx="2029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hora Olymp a olivovníky</a:t>
            </a:r>
          </a:p>
          <a:p>
            <a:r>
              <a:rPr lang="el-GR" sz="1400" dirty="0"/>
              <a:t>βουνό Όλυμπος και ελιές</a:t>
            </a:r>
            <a:endParaRPr lang="cs-CZ" sz="1400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7438A7A7-679C-460A-9BD2-2185BFD7B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r="1080"/>
          <a:stretch/>
        </p:blipFill>
        <p:spPr bwMode="auto">
          <a:xfrm>
            <a:off x="6200995" y="-9106"/>
            <a:ext cx="2941862" cy="220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4139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942</Words>
  <Application>Microsoft Office PowerPoint</Application>
  <PresentationFormat>Předvádění na obrazovce (4:3)</PresentationFormat>
  <Paragraphs>148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Comic Sans MS</vt:lpstr>
      <vt:lpstr>Motiv Office</vt:lpstr>
      <vt:lpstr>Lesbos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Simone Sumelidu</dc:creator>
  <cp:lastModifiedBy>Nicole Sumelidu</cp:lastModifiedBy>
  <cp:revision>27</cp:revision>
  <dcterms:created xsi:type="dcterms:W3CDTF">2022-01-03T15:58:01Z</dcterms:created>
  <dcterms:modified xsi:type="dcterms:W3CDTF">2023-05-15T11:39:14Z</dcterms:modified>
</cp:coreProperties>
</file>